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316" r:id="rId4"/>
    <p:sldId id="317" r:id="rId5"/>
    <p:sldId id="318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8" r:id="rId17"/>
    <p:sldId id="334" r:id="rId18"/>
    <p:sldId id="335" r:id="rId19"/>
    <p:sldId id="336" r:id="rId20"/>
    <p:sldId id="337" r:id="rId21"/>
    <p:sldId id="319" r:id="rId22"/>
    <p:sldId id="320" r:id="rId23"/>
    <p:sldId id="321" r:id="rId24"/>
    <p:sldId id="273" r:id="rId25"/>
    <p:sldId id="315" r:id="rId2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00" autoAdjust="0"/>
    <p:restoredTop sz="86873" autoAdjust="0"/>
  </p:normalViewPr>
  <p:slideViewPr>
    <p:cSldViewPr snapToGrid="0">
      <p:cViewPr>
        <p:scale>
          <a:sx n="75" d="100"/>
          <a:sy n="75" d="100"/>
        </p:scale>
        <p:origin x="903" y="147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3D5D2-E35B-4A52-BDBE-00E6CA49AD60}" type="datetimeFigureOut">
              <a:rPr lang="tr-TR" smtClean="0"/>
              <a:t>26.09.2021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72C5E-8A83-4D63-9D9E-40A1A0CF98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17881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tabLst>
                <a:tab pos="457200" algn="l"/>
              </a:tabLst>
            </a:pPr>
            <a:r>
              <a:rPr lang="tr-T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Metni ilk okuduğunuzda dikkatinizi çeken bir anormallik var mı? 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ejaVu Sans"/>
              </a:rPr>
              <a:t>Yüzdelik değerlerde anormallik var. Ve İngilizce bilme konusunda anlam karmaşası yaşanabilir. Yeterince açıklayıcı anlatılmamış.</a:t>
            </a:r>
          </a:p>
          <a:p>
            <a:r>
              <a:rPr lang="tr-T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ejaVu Sans"/>
              </a:rPr>
              <a:t>Bu veri seti üzerinde birkaç dakika yorum yapabilir misiniz?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72C5E-8A83-4D63-9D9E-40A1A0CF98AF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86894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tr-T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Grafikler hangi konuda bilgi vermektedir ? 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ejaVu Sans"/>
              </a:rPr>
              <a:t>Grafikler, ev fiyatlarındaki artışı ortaya koymak için kullanılmıştır.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tr-T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Hangi grafik ve yorum doğrudur ? Seçin sebebinizi açıklayınız.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ejaVu Sans"/>
              </a:rPr>
              <a:t>İki grafik karşılaştırıldığında öncelikle bir problem var. Grafik 1’in Y ekseni 79.000’den başlamış. Grafik 2’nin ise başlangıç noktası 0.</a:t>
            </a:r>
          </a:p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ejaVu Sans"/>
              </a:rPr>
              <a:t>Grafik gösterme tekniklerinde, eksenlere konulacak olan değişkenin grafiksel anlamda ölçeklendirilmesi, eldeki verinin sunumunda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ejaVu Sans"/>
              </a:rPr>
              <a:t>suistimale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ejaVu Sans"/>
              </a:rPr>
              <a:t> en açık olan konulardan birisidir. Eksenlerin başlangıç noktaları 0 olmak durumundadır. </a:t>
            </a:r>
          </a:p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ejaVu Sans"/>
              </a:rPr>
              <a:t>Grafik 1’in ölçeği biner biner artıyor. Grafik 2’nin ölçeği ise 10.000 10.000 artıyor. </a:t>
            </a:r>
          </a:p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ejaVu Sans"/>
              </a:rPr>
              <a:t>Ev fiyatları göz önünde bulundurulduğunda Grafik 1’in ölçeklendirmesi pek mantıklı olmayacaktır.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72C5E-8A83-4D63-9D9E-40A1A0CF98AF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9262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ejaVu Sans"/>
              </a:rPr>
              <a:t>Takım çalışmasının çok önemli olduğu bir yarışma olduğunu anlıyoruz. 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ejaVu Sans"/>
              </a:rPr>
              <a:t>Bu koşulları göz önünde bulundurduğunuzda genel ortalaması diğer gruba göre yüksek olan bir grupla mı çalışmak isterdiniz? </a:t>
            </a:r>
          </a:p>
          <a:p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ejaVu Sans"/>
              </a:rPr>
              <a:t>Yoksa grup içi davranış biçimleri birbirine daha yakın bir grupla mı çalışmak isterdiniz?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72C5E-8A83-4D63-9D9E-40A1A0CF98AF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84817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DE30595-CE8D-44C6-8A1F-A32DB6556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16F94AA-E3F8-4989-90E8-E28F215421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0FA9151-E877-4D1F-92CD-ACEC97BD6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0B62-D938-404E-9A95-E02FF09842E9}" type="datetimeFigureOut">
              <a:rPr lang="tr-TR" smtClean="0"/>
              <a:t>26.09.2021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461B77A-4F8C-4210-9AF1-B48E4B346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C57FCF0-BCAD-40A5-B39F-7C2235F26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C92B1-C8F7-4B0C-94FF-20287D45E47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2493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253EBE7-7882-4A61-BEF0-C0C44B276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1D930DD0-8BD4-434D-A915-27BFB29BB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58D5865-4ADC-47A5-92B3-B93FA9FDC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0B62-D938-404E-9A95-E02FF09842E9}" type="datetimeFigureOut">
              <a:rPr lang="tr-TR" smtClean="0"/>
              <a:t>26.09.2021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C45BD00-1F43-486A-8012-726D03BB5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D61DF05-2B17-47A4-9F68-48D620723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C92B1-C8F7-4B0C-94FF-20287D45E47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23439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B39621CD-F91C-4824-B0FC-6A6D623517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99B26BD-BD94-428A-9800-B7B7429A5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EC65A06-4FE6-44F0-92B4-CA355DB06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0B62-D938-404E-9A95-E02FF09842E9}" type="datetimeFigureOut">
              <a:rPr lang="tr-TR" smtClean="0"/>
              <a:t>26.09.2021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0C7477F-1964-4ED8-AEC8-145819061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433931B-DDBF-41AA-87D3-8ACF1E117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C92B1-C8F7-4B0C-94FF-20287D45E47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8353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F99EC3-118F-4E69-848E-A27136074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7E7619B-AB43-49A3-8879-2945FD587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9B9EB59-C839-4150-B9F2-7589130E7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0B62-D938-404E-9A95-E02FF09842E9}" type="datetimeFigureOut">
              <a:rPr lang="tr-TR" smtClean="0"/>
              <a:t>26.09.2021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03327CA-D0B4-4CF9-AFFF-F6466952D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0C1FE2C-CF58-4298-BE4A-6C3569930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C92B1-C8F7-4B0C-94FF-20287D45E47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21716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B45955B-A975-401A-92AB-4754CA4BD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E1C978F-C15F-49EE-90BA-8335EFD88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775954D-B4BD-4413-BAEC-6E531354E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0B62-D938-404E-9A95-E02FF09842E9}" type="datetimeFigureOut">
              <a:rPr lang="tr-TR" smtClean="0"/>
              <a:t>26.09.2021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2295DB2-467A-482A-AADA-21299DA97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503E0D5-B5A5-4596-AD79-815625F88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C92B1-C8F7-4B0C-94FF-20287D45E47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17330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CB4D21C-74A5-42B4-A118-527DFEDD3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28079B1-FE43-4453-8091-B2CA3604F6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F70EAEC-616B-431C-8F36-75047C7D5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8001CF7-A3E6-4456-8A39-985C9180D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0B62-D938-404E-9A95-E02FF09842E9}" type="datetimeFigureOut">
              <a:rPr lang="tr-TR" smtClean="0"/>
              <a:t>26.09.2021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353F32F-8E63-4153-BA27-A902A85F9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C65A14B-9E18-4EF5-AA75-5B96CDEA9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C92B1-C8F7-4B0C-94FF-20287D45E47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1959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F6F4EE7-7E03-45E7-B92F-BC1F8DBBB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4A3CED1-B87E-4651-B64E-88077CF9D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3DA2A3C-4385-47FE-A361-716638CE9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F3BFA662-011C-4BB5-B39A-B79A5CD6AE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15D44166-A395-4A35-A873-8416A55B29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AFE22069-2752-42AB-831C-88C85B5DA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0B62-D938-404E-9A95-E02FF09842E9}" type="datetimeFigureOut">
              <a:rPr lang="tr-TR" smtClean="0"/>
              <a:t>26.09.2021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C72362EE-10A8-4CF0-A4A5-640E9AD57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A47ACF37-C648-472E-89E5-D181EE3C6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C92B1-C8F7-4B0C-94FF-20287D45E47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5142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D78E878-D1A4-4C26-BCB3-D9CF63A09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130E89FB-8E5E-4B42-BCC2-C64E28839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0B62-D938-404E-9A95-E02FF09842E9}" type="datetimeFigureOut">
              <a:rPr lang="tr-TR" smtClean="0"/>
              <a:t>26.09.2021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C412BF27-A23A-4478-BF5D-EAB851DED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F91E7BF6-BC68-460C-982A-4145D952C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C92B1-C8F7-4B0C-94FF-20287D45E47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5251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60D0098C-CA53-4274-8C4F-833FDFE1E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0B62-D938-404E-9A95-E02FF09842E9}" type="datetimeFigureOut">
              <a:rPr lang="tr-TR" smtClean="0"/>
              <a:t>26.09.2021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EBD7F534-A721-4012-8E79-3EF7C9FF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115EAAC-28A7-4817-8D63-AA902FCBA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C92B1-C8F7-4B0C-94FF-20287D45E47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45964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ED6C64E-A0CD-4520-9D0C-6CDB0E1FB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E35A7B3-129C-450D-99D2-03AF3FE85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888CC1DC-AA2F-48A1-89A0-E7B3D2B06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B7BC469-6AAD-4DDD-8842-B57E219E2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0B62-D938-404E-9A95-E02FF09842E9}" type="datetimeFigureOut">
              <a:rPr lang="tr-TR" smtClean="0"/>
              <a:t>26.09.2021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2959F54-0AEE-4FB2-8E52-DF020700F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0F8D607-3582-4B1F-AD6C-39E552143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C92B1-C8F7-4B0C-94FF-20287D45E47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6835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EFE3F87-E45D-4446-A14A-E4FE39600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D6380D1B-F8B3-4C27-8D21-4897E43792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BDFE8D5-98E6-4919-A2F5-5170ACCD6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4C6A24A-C301-4AFE-873C-A8210DC00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0B62-D938-404E-9A95-E02FF09842E9}" type="datetimeFigureOut">
              <a:rPr lang="tr-TR" smtClean="0"/>
              <a:t>26.09.2021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822C79F-13FE-4785-BB8C-A5DF018E8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DABB6D2-E061-45D2-BEAA-B5A02CBC1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C92B1-C8F7-4B0C-94FF-20287D45E47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8701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39B00B99-4CB6-452E-8711-C32B585B5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260B2F7-0615-4168-8777-A5F230CAB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0AF0A67-98AD-4462-A5FC-9EBD441A1E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30B62-D938-404E-9A95-E02FF09842E9}" type="datetimeFigureOut">
              <a:rPr lang="tr-TR" smtClean="0"/>
              <a:t>26.09.2021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C9F0B2E-5A4D-4E2B-9A37-D5950E059F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05954EE-8D4B-4512-B833-268722D4A6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C92B1-C8F7-4B0C-94FF-20287D45E47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55071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evdanurGENC/Python-Egitimi" TargetMode="External"/><Relationship Id="rId3" Type="http://schemas.openxmlformats.org/officeDocument/2006/relationships/hyperlink" Target="https://github.com/SevdanurGENC/Data-Analytics-Lecture-Notes/tree/main/Manipulation" TargetMode="External"/><Relationship Id="rId7" Type="http://schemas.openxmlformats.org/officeDocument/2006/relationships/hyperlink" Target="https://github.com/SevdanurGENC/7-Day-Challenge-Python" TargetMode="External"/><Relationship Id="rId2" Type="http://schemas.openxmlformats.org/officeDocument/2006/relationships/hyperlink" Target="https://github.com/SevdanurGENC/Data-Analytics-Lecture-Not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evdanurGENC/Python-with-Google-Colab" TargetMode="External"/><Relationship Id="rId11" Type="http://schemas.openxmlformats.org/officeDocument/2006/relationships/image" Target="../media/image1.png"/><Relationship Id="rId5" Type="http://schemas.openxmlformats.org/officeDocument/2006/relationships/hyperlink" Target="https://github.com/SevdanurGENC/Data-Analytics-Lecture-Notes/tree/main/Visualization" TargetMode="External"/><Relationship Id="rId10" Type="http://schemas.openxmlformats.org/officeDocument/2006/relationships/hyperlink" Target="https://github.com/SevdanurGENC/Data-Analytics-Lecture-Notes/tree/main/Statistic" TargetMode="External"/><Relationship Id="rId4" Type="http://schemas.openxmlformats.org/officeDocument/2006/relationships/hyperlink" Target="https://github.com/SevdanurGENC/Data-Analytics-Lecture-Notes/tree/main/Preprocessing" TargetMode="External"/><Relationship Id="rId9" Type="http://schemas.openxmlformats.org/officeDocument/2006/relationships/hyperlink" Target="https://github.com/SevdanurGENC/Data-Analytics-Lecture-Notes/tree/main/Python-101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E96094-A815-4436-97CD-3C58ABBFAA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tr-TR" b="1" dirty="0">
                <a:latin typeface="+mn-lt"/>
              </a:rPr>
              <a:t>Veri Analitiği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113F1CB-886D-4383-ABA9-26B9DA3A00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295021"/>
          </a:xfrm>
        </p:spPr>
        <p:txBody>
          <a:bodyPr>
            <a:normAutofit/>
          </a:bodyPr>
          <a:lstStyle/>
          <a:p>
            <a:pPr algn="r"/>
            <a:endParaRPr lang="tr-TR" b="1" dirty="0"/>
          </a:p>
          <a:p>
            <a:pPr algn="r"/>
            <a:endParaRPr lang="tr-TR" b="1" dirty="0"/>
          </a:p>
          <a:p>
            <a:r>
              <a:rPr lang="tr-TR" b="1" dirty="0" err="1">
                <a:solidFill>
                  <a:srgbClr val="FF0000"/>
                </a:solidFill>
              </a:rPr>
              <a:t>Sevdanur</a:t>
            </a:r>
            <a:r>
              <a:rPr lang="tr-TR" b="1" dirty="0">
                <a:solidFill>
                  <a:srgbClr val="FF0000"/>
                </a:solidFill>
              </a:rPr>
              <a:t> GENÇ</a:t>
            </a:r>
          </a:p>
          <a:p>
            <a:r>
              <a:rPr lang="tr-TR" b="1" dirty="0">
                <a:solidFill>
                  <a:srgbClr val="FF0000"/>
                </a:solidFill>
              </a:rPr>
              <a:t>https://github.com/SevdanurGENC</a:t>
            </a:r>
          </a:p>
          <a:p>
            <a:r>
              <a:rPr lang="tr-TR" b="1" dirty="0">
                <a:solidFill>
                  <a:srgbClr val="FF0000"/>
                </a:solidFill>
              </a:rPr>
              <a:t>http://sevdanurgenc.com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C519546-77F3-4055-B83D-B8ADCFAC1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41" y="121326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F0E893F-7B7F-4452-9379-FDB2CC37E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580206" y="128901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3335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19BB52E-14C8-4F10-9483-6330C5212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5210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atin typeface="+mn-lt"/>
              </a:rPr>
              <a:t>Data </a:t>
            </a:r>
            <a:r>
              <a:rPr lang="tr-TR" b="1" dirty="0" err="1">
                <a:latin typeface="+mn-lt"/>
              </a:rPr>
              <a:t>Literacy</a:t>
            </a:r>
            <a:r>
              <a:rPr lang="tr-TR" b="1" dirty="0">
                <a:latin typeface="+mn-lt"/>
              </a:rPr>
              <a:t> (Veri Okuryazarlığı)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9FABBCE-F408-4DAC-8609-43748F98A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4587240" cy="4957763"/>
          </a:xfrm>
        </p:spPr>
        <p:txBody>
          <a:bodyPr>
            <a:normAutofit/>
          </a:bodyPr>
          <a:lstStyle/>
          <a:p>
            <a:pPr algn="just"/>
            <a:r>
              <a:rPr lang="tr-TR" sz="2400" dirty="0"/>
              <a:t>Veri okuryazarlığı, her türden veri tipini, değişken ve ölçek türlerini tanımlayabilme, </a:t>
            </a:r>
            <a:r>
              <a:rPr lang="tr-TR" sz="2400" dirty="0" err="1"/>
              <a:t>betimsel</a:t>
            </a:r>
            <a:r>
              <a:rPr lang="tr-TR" sz="2400" dirty="0"/>
              <a:t> istatistikleri ve istatistiksel grafikleri kullanarak veri değerlendirme yeteneğidir.</a:t>
            </a:r>
          </a:p>
          <a:p>
            <a:pPr algn="just"/>
            <a:endParaRPr lang="tr-TR" sz="2400" dirty="0"/>
          </a:p>
          <a:p>
            <a:pPr algn="just"/>
            <a:r>
              <a:rPr lang="en-US" sz="2400" b="1" dirty="0"/>
              <a:t>Population and Sample (</a:t>
            </a:r>
            <a:r>
              <a:rPr lang="en-US" sz="2400" b="1" dirty="0" err="1"/>
              <a:t>Popülasyon</a:t>
            </a:r>
            <a:r>
              <a:rPr lang="en-US" sz="2400" b="1" dirty="0"/>
              <a:t> </a:t>
            </a:r>
            <a:r>
              <a:rPr lang="en-US" sz="2400" b="1" dirty="0" err="1"/>
              <a:t>ve</a:t>
            </a:r>
            <a:r>
              <a:rPr lang="en-US" sz="2400" b="1" dirty="0"/>
              <a:t> </a:t>
            </a:r>
            <a:r>
              <a:rPr lang="en-US" sz="2400" b="1" dirty="0" err="1"/>
              <a:t>Örneklem</a:t>
            </a:r>
            <a:r>
              <a:rPr lang="en-US" sz="2400" b="1" dirty="0"/>
              <a:t>)</a:t>
            </a:r>
            <a:r>
              <a:rPr lang="tr-TR" sz="2400" b="1" dirty="0"/>
              <a:t> </a:t>
            </a:r>
            <a:r>
              <a:rPr lang="tr-TR" sz="2400" dirty="0"/>
              <a:t>: 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ejaVu Sans"/>
              </a:rPr>
              <a:t>Verinin tamamına </a:t>
            </a:r>
            <a:r>
              <a:rPr lang="tr-T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ejaVu Sans"/>
              </a:rPr>
              <a:t>popülasyon, 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ejaVu Sans"/>
              </a:rPr>
              <a:t>veriyi temsil eden alt kümeye ise </a:t>
            </a:r>
            <a:r>
              <a:rPr lang="tr-T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ejaVu Sans"/>
              </a:rPr>
              <a:t>örneklem 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ejaVu Sans"/>
              </a:rPr>
              <a:t>denir.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47A6DFC-BCBC-405B-87B4-4D68D28CD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125426" y="68899"/>
            <a:ext cx="971437" cy="97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2AA43EDC-0275-4629-9F23-496D336BB78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5425440" y="1515452"/>
            <a:ext cx="6430010" cy="382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819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19BB52E-14C8-4F10-9483-6330C5212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5210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atin typeface="+mn-lt"/>
              </a:rPr>
              <a:t>Data </a:t>
            </a:r>
            <a:r>
              <a:rPr lang="tr-TR" b="1" dirty="0" err="1">
                <a:latin typeface="+mn-lt"/>
              </a:rPr>
              <a:t>Literacy</a:t>
            </a:r>
            <a:r>
              <a:rPr lang="tr-TR" b="1" dirty="0">
                <a:latin typeface="+mn-lt"/>
              </a:rPr>
              <a:t> (Veri Okuryazarlığı)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9FABBCE-F408-4DAC-8609-43748F98A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5320"/>
            <a:ext cx="10033000" cy="5021643"/>
          </a:xfrm>
        </p:spPr>
        <p:txBody>
          <a:bodyPr>
            <a:normAutofit/>
          </a:bodyPr>
          <a:lstStyle/>
          <a:p>
            <a:pPr algn="just"/>
            <a:r>
              <a:rPr lang="tr-TR" sz="2400" b="1" dirty="0" err="1"/>
              <a:t>Observation</a:t>
            </a:r>
            <a:r>
              <a:rPr lang="tr-TR" sz="2400" b="1" dirty="0"/>
              <a:t> </a:t>
            </a:r>
            <a:r>
              <a:rPr lang="tr-TR" sz="2400" b="1" dirty="0" err="1"/>
              <a:t>Unit</a:t>
            </a:r>
            <a:r>
              <a:rPr lang="tr-TR" sz="2400" b="1" dirty="0"/>
              <a:t> (Gözlem Birimi) : </a:t>
            </a:r>
            <a:r>
              <a:rPr lang="tr-TR" sz="2400" dirty="0"/>
              <a:t>Gözlem birimi, araştırmada gözlemlediğimiz birimlerdir. </a:t>
            </a:r>
          </a:p>
          <a:p>
            <a:pPr algn="just"/>
            <a:r>
              <a:rPr lang="tr-TR" sz="2400" dirty="0"/>
              <a:t>Örneğin; anket yapılmak üzere mikrofon uzatılan her bir birey, bir gözlem birimidir.</a:t>
            </a:r>
          </a:p>
          <a:p>
            <a:pPr algn="just"/>
            <a:endParaRPr lang="tr-TR" sz="24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47A6DFC-BCBC-405B-87B4-4D68D28CD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125426" y="68899"/>
            <a:ext cx="971437" cy="97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29D6218F-5044-46F5-98D0-DF9E92120A6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4392612" y="2552541"/>
            <a:ext cx="3406775" cy="381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438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19BB52E-14C8-4F10-9483-6330C5212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5210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atin typeface="+mn-lt"/>
              </a:rPr>
              <a:t>Data </a:t>
            </a:r>
            <a:r>
              <a:rPr lang="tr-TR" b="1" dirty="0" err="1">
                <a:latin typeface="+mn-lt"/>
              </a:rPr>
              <a:t>Literacy</a:t>
            </a:r>
            <a:r>
              <a:rPr lang="tr-TR" b="1" dirty="0">
                <a:latin typeface="+mn-lt"/>
              </a:rPr>
              <a:t> (Veri Okuryazarlığı)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9FABBCE-F408-4DAC-8609-43748F98A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4750"/>
            <a:ext cx="10515600" cy="5002213"/>
          </a:xfrm>
        </p:spPr>
        <p:txBody>
          <a:bodyPr/>
          <a:lstStyle/>
          <a:p>
            <a:pPr algn="just"/>
            <a:r>
              <a:rPr lang="tr-TR" b="1" dirty="0" err="1"/>
              <a:t>Variables</a:t>
            </a:r>
            <a:r>
              <a:rPr lang="tr-TR" b="1" dirty="0"/>
              <a:t> </a:t>
            </a:r>
            <a:r>
              <a:rPr lang="tr-TR" b="1" dirty="0" err="1"/>
              <a:t>and</a:t>
            </a:r>
            <a:r>
              <a:rPr lang="tr-TR" b="1" dirty="0"/>
              <a:t> </a:t>
            </a:r>
            <a:r>
              <a:rPr lang="tr-TR" b="1" dirty="0" err="1"/>
              <a:t>Variable</a:t>
            </a:r>
            <a:r>
              <a:rPr lang="tr-TR" b="1" dirty="0"/>
              <a:t> </a:t>
            </a:r>
            <a:r>
              <a:rPr lang="tr-TR" b="1" dirty="0" err="1"/>
              <a:t>Types</a:t>
            </a:r>
            <a:r>
              <a:rPr lang="tr-TR" b="1" dirty="0"/>
              <a:t> (Değişken ve Değişken Türleri) : </a:t>
            </a:r>
          </a:p>
          <a:p>
            <a:pPr algn="just"/>
            <a:endParaRPr lang="tr-TR" b="1" dirty="0"/>
          </a:p>
          <a:p>
            <a:pPr algn="just"/>
            <a:endParaRPr lang="tr-TR" b="1" dirty="0"/>
          </a:p>
          <a:p>
            <a:pPr algn="just"/>
            <a:endParaRPr lang="tr-TR" b="1" dirty="0"/>
          </a:p>
          <a:p>
            <a:pPr algn="just"/>
            <a:endParaRPr lang="tr-TR" b="1" dirty="0"/>
          </a:p>
          <a:p>
            <a:pPr algn="just"/>
            <a:r>
              <a:rPr lang="tr-TR" dirty="0"/>
              <a:t>Örneğin; Veri setindeki kolonlar. </a:t>
            </a:r>
          </a:p>
          <a:p>
            <a:pPr algn="just"/>
            <a:r>
              <a:rPr lang="tr-TR" dirty="0"/>
              <a:t>Değişken Türleri:</a:t>
            </a:r>
          </a:p>
          <a:p>
            <a:pPr lvl="1" algn="just"/>
            <a:r>
              <a:rPr lang="tr-TR" dirty="0"/>
              <a:t>Sayısal Değişkenler (nicel, kantitatif)</a:t>
            </a:r>
          </a:p>
          <a:p>
            <a:pPr lvl="1" algn="just"/>
            <a:r>
              <a:rPr lang="tr-TR" dirty="0"/>
              <a:t>Kategorik Değişkenler (nitel, kalitatif)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47A6DFC-BCBC-405B-87B4-4D68D28CD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125426" y="68899"/>
            <a:ext cx="971437" cy="97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B2299DE9-F4DB-421E-A5AA-E9357E9C63F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2507297" y="1965213"/>
            <a:ext cx="7177405" cy="12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84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19BB52E-14C8-4F10-9483-6330C5212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5210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atin typeface="+mn-lt"/>
              </a:rPr>
              <a:t>Data </a:t>
            </a:r>
            <a:r>
              <a:rPr lang="tr-TR" b="1" dirty="0" err="1">
                <a:latin typeface="+mn-lt"/>
              </a:rPr>
              <a:t>Literacy</a:t>
            </a:r>
            <a:r>
              <a:rPr lang="tr-TR" b="1" dirty="0">
                <a:latin typeface="+mn-lt"/>
              </a:rPr>
              <a:t> (Veri Okuryazarlığı)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9FABBCE-F408-4DAC-8609-43748F98A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5321"/>
            <a:ext cx="10515600" cy="1628519"/>
          </a:xfrm>
        </p:spPr>
        <p:txBody>
          <a:bodyPr/>
          <a:lstStyle/>
          <a:p>
            <a:pPr algn="just"/>
            <a:r>
              <a:rPr lang="tr-TR" dirty="0"/>
              <a:t>Bir değişkenin değerlerini insan olarak okuyup anlayabilmemiz adına bunu ölçmemiz gerekiyor.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47A6DFC-BCBC-405B-87B4-4D68D28CD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125426" y="68899"/>
            <a:ext cx="971437" cy="97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47433CA4-48E2-49D5-A640-89D5CD45142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2111057" y="3071496"/>
            <a:ext cx="7969885" cy="200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276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19BB52E-14C8-4F10-9483-6330C5212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5210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atin typeface="+mn-lt"/>
              </a:rPr>
              <a:t>Data </a:t>
            </a:r>
            <a:r>
              <a:rPr lang="tr-TR" b="1" dirty="0" err="1">
                <a:latin typeface="+mn-lt"/>
              </a:rPr>
              <a:t>Literacy</a:t>
            </a:r>
            <a:r>
              <a:rPr lang="tr-TR" b="1" dirty="0">
                <a:latin typeface="+mn-lt"/>
              </a:rPr>
              <a:t> (Veri Okuryazarlığı)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9FABBCE-F408-4DAC-8609-43748F98A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5320"/>
            <a:ext cx="5369560" cy="5021643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tr-TR" b="1" dirty="0"/>
              <a:t>Sayısal Değişkenler :</a:t>
            </a:r>
          </a:p>
          <a:p>
            <a:pPr algn="just"/>
            <a:r>
              <a:rPr lang="tr-TR" dirty="0"/>
              <a:t>Başlangıç noktası sıfır olmayan sayısal değişkenlerin ölçek türü </a:t>
            </a:r>
            <a:r>
              <a:rPr lang="tr-TR" b="1" dirty="0"/>
              <a:t>aralıktır</a:t>
            </a:r>
            <a:r>
              <a:rPr lang="tr-TR" dirty="0"/>
              <a:t>. </a:t>
            </a:r>
          </a:p>
          <a:p>
            <a:pPr algn="just"/>
            <a:r>
              <a:rPr lang="tr-TR" dirty="0"/>
              <a:t>Başlangıç noktasını sıfır kabul eden sayısal değişkenlerin ölçek türü </a:t>
            </a:r>
            <a:r>
              <a:rPr lang="tr-TR" b="1" dirty="0"/>
              <a:t>orandır</a:t>
            </a:r>
            <a:r>
              <a:rPr lang="tr-TR" dirty="0"/>
              <a:t>. </a:t>
            </a:r>
          </a:p>
          <a:p>
            <a:pPr algn="just"/>
            <a:endParaRPr lang="tr-TR" dirty="0"/>
          </a:p>
          <a:p>
            <a:pPr algn="just"/>
            <a:r>
              <a:rPr lang="tr-TR" b="1" dirty="0"/>
              <a:t>Kategorik Değişkenler : </a:t>
            </a:r>
          </a:p>
          <a:p>
            <a:pPr algn="just"/>
            <a:r>
              <a:rPr lang="tr-TR" dirty="0"/>
              <a:t>Metin formatında, karakterlerden oluşan. Programlama dilinde </a:t>
            </a:r>
            <a:r>
              <a:rPr lang="tr-TR" dirty="0" err="1"/>
              <a:t>string</a:t>
            </a:r>
            <a:r>
              <a:rPr lang="tr-TR" dirty="0"/>
              <a:t> tipinde değişkenlerdir. Sınıfları arasında fark olmayan değişkenler </a:t>
            </a:r>
            <a:r>
              <a:rPr lang="tr-TR" b="1" dirty="0"/>
              <a:t>nominal</a:t>
            </a:r>
            <a:r>
              <a:rPr lang="tr-TR" dirty="0"/>
              <a:t> değişkenlerdir. </a:t>
            </a:r>
          </a:p>
          <a:p>
            <a:pPr algn="just"/>
            <a:r>
              <a:rPr lang="tr-TR" dirty="0"/>
              <a:t>Sınıfları arasında fark olması durumu ise </a:t>
            </a:r>
            <a:r>
              <a:rPr lang="tr-TR" b="1" dirty="0" err="1"/>
              <a:t>ordinal</a:t>
            </a:r>
            <a:r>
              <a:rPr lang="tr-TR" dirty="0"/>
              <a:t> değişkenler ile tanımlanabilir.</a:t>
            </a:r>
          </a:p>
          <a:p>
            <a:pPr algn="just"/>
            <a:endParaRPr lang="tr-TR" b="1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47A6DFC-BCBC-405B-87B4-4D68D28CD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125426" y="68899"/>
            <a:ext cx="971437" cy="97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D22C0E15-014C-4B55-9D7E-AE9B4BE65A4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6282690" y="2114867"/>
            <a:ext cx="5759450" cy="262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519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19BB52E-14C8-4F10-9483-6330C5212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5210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atin typeface="+mn-lt"/>
              </a:rPr>
              <a:t>Data </a:t>
            </a:r>
            <a:r>
              <a:rPr lang="tr-TR" b="1" dirty="0" err="1">
                <a:latin typeface="+mn-lt"/>
              </a:rPr>
              <a:t>Literacy</a:t>
            </a:r>
            <a:r>
              <a:rPr lang="tr-TR" b="1" dirty="0">
                <a:latin typeface="+mn-lt"/>
              </a:rPr>
              <a:t> (Veri Okuryazarlığı)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47A6DFC-BCBC-405B-87B4-4D68D28CD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125426" y="68899"/>
            <a:ext cx="971437" cy="97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C973068C-AD0D-4BFB-AD5B-A086053CA9E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95137" y="1734440"/>
            <a:ext cx="5759450" cy="202565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010513A7-C7CB-4826-885A-EB3F121B592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6337413" y="1732280"/>
            <a:ext cx="5759450" cy="2164080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A6E9A055-A262-473D-9D36-B815E4CDE87F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 bwMode="auto">
          <a:xfrm>
            <a:off x="3216275" y="4128516"/>
            <a:ext cx="5759450" cy="214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269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19BB52E-14C8-4F10-9483-6330C5212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5210"/>
          </a:xfrm>
        </p:spPr>
        <p:txBody>
          <a:bodyPr>
            <a:normAutofit fontScale="90000"/>
          </a:bodyPr>
          <a:lstStyle/>
          <a:p>
            <a:r>
              <a:rPr lang="tr-TR" b="1" dirty="0" err="1">
                <a:latin typeface="+mn-lt"/>
              </a:rPr>
              <a:t>Mooney</a:t>
            </a:r>
            <a:r>
              <a:rPr lang="tr-TR" b="1" dirty="0">
                <a:latin typeface="+mn-lt"/>
              </a:rPr>
              <a:t> Modeli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47A6DFC-BCBC-405B-87B4-4D68D28CD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125426" y="68899"/>
            <a:ext cx="971437" cy="97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532A90EB-71BD-45B4-93D9-FC98E62D539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2273141" y="1453172"/>
            <a:ext cx="7645717" cy="442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153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19BB52E-14C8-4F10-9483-6330C5212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5210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atin typeface="+mn-lt"/>
              </a:rPr>
              <a:t>Verinin Tanımlanması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9FABBCE-F408-4DAC-8609-43748F98A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2350" y="3600450"/>
            <a:ext cx="5410200" cy="2576513"/>
          </a:xfrm>
        </p:spPr>
        <p:txBody>
          <a:bodyPr>
            <a:normAutofit/>
          </a:bodyPr>
          <a:lstStyle/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tr-T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Belirlediğiniz değişkenlerin hangi ölçekle ölçüldüğünü belirtiniz.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  <a:tabLst>
                <a:tab pos="457200" algn="l"/>
              </a:tabLst>
            </a:pP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ejaVu Sans"/>
              </a:rPr>
              <a:t>Cinsiyet – </a:t>
            </a:r>
            <a:r>
              <a:rPr lang="tr-TR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ejaVu Sans"/>
              </a:rPr>
              <a:t>Kategorik - Nominal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DejaVu Sans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  <a:tabLst>
                <a:tab pos="457200" algn="l"/>
              </a:tabLst>
            </a:pP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ejaVu Sans"/>
              </a:rPr>
              <a:t>Yaş – </a:t>
            </a:r>
            <a:r>
              <a:rPr lang="tr-TR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ejaVu Sans"/>
              </a:rPr>
              <a:t>Sayısal - Oran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DejaVu Sans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  <a:tabLst>
                <a:tab pos="457200" algn="l"/>
              </a:tabLst>
            </a:pP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ejaVu Sans"/>
              </a:rPr>
              <a:t>İngilizce Bilme – </a:t>
            </a:r>
            <a:r>
              <a:rPr lang="tr-TR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ejaVu Sans"/>
              </a:rPr>
              <a:t>Kategorik - Nominal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DejaVu Sans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  <a:tabLst>
                <a:tab pos="457200" algn="l"/>
              </a:tabLst>
            </a:pP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ejaVu Sans"/>
              </a:rPr>
              <a:t>İnternette Geçirilen Zaman – </a:t>
            </a:r>
            <a:r>
              <a:rPr lang="tr-TR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ejaVu Sans"/>
              </a:rPr>
              <a:t>Sayısal - Oran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DejaVu Sans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  <a:tabLst>
                <a:tab pos="457200" algn="l"/>
              </a:tabLst>
            </a:pP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ejaVu Sans"/>
              </a:rPr>
              <a:t>Eğitim Durumu – </a:t>
            </a:r>
            <a:r>
              <a:rPr lang="tr-TR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ejaVu Sans"/>
              </a:rPr>
              <a:t>Kategorik - </a:t>
            </a:r>
            <a:r>
              <a:rPr lang="tr-TR" sz="180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ejaVu Sans"/>
              </a:rPr>
              <a:t>Ordinal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DejaVu Sans"/>
            </a:endParaRPr>
          </a:p>
          <a:p>
            <a:pPr algn="just"/>
            <a:endParaRPr lang="tr-TR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47A6DFC-BCBC-405B-87B4-4D68D28CD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125426" y="68899"/>
            <a:ext cx="971437" cy="97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42BEC207-12C6-4B58-9334-5E589CB8A9B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1877218" y="1040336"/>
            <a:ext cx="8437563" cy="1899745"/>
          </a:xfrm>
          <a:prstGeom prst="rect">
            <a:avLst/>
          </a:prstGeom>
        </p:spPr>
      </p:pic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id="{8F18CD4D-FE42-4CD9-95F7-3A725A493679}"/>
              </a:ext>
            </a:extLst>
          </p:cNvPr>
          <p:cNvSpPr txBox="1">
            <a:spLocks/>
          </p:cNvSpPr>
          <p:nvPr/>
        </p:nvSpPr>
        <p:spPr>
          <a:xfrm>
            <a:off x="692150" y="2990850"/>
            <a:ext cx="5410200" cy="31861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tr-TR" sz="1800" b="1" dirty="0"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Çalışmada ölçülmeye çalışılan değişkenler nelerdir ?</a:t>
            </a:r>
            <a:endParaRPr lang="tr-TR" sz="18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buFont typeface="Calibri" panose="020F0502020204030204" pitchFamily="34" charset="0"/>
              <a:buChar char="-"/>
              <a:tabLst>
                <a:tab pos="457200" algn="l"/>
              </a:tabLst>
            </a:pPr>
            <a:r>
              <a:rPr lang="tr-TR" sz="1800" dirty="0">
                <a:latin typeface="Calibri" panose="020F0502020204030204" pitchFamily="34" charset="0"/>
                <a:ea typeface="Calibri" panose="020F0502020204030204" pitchFamily="34" charset="0"/>
                <a:cs typeface="DejaVu Sans"/>
              </a:rPr>
              <a:t>Cinsiyet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buFont typeface="Calibri" panose="020F0502020204030204" pitchFamily="34" charset="0"/>
              <a:buChar char="-"/>
              <a:tabLst>
                <a:tab pos="457200" algn="l"/>
              </a:tabLst>
            </a:pPr>
            <a:r>
              <a:rPr lang="tr-TR" sz="1800" dirty="0">
                <a:latin typeface="Calibri" panose="020F0502020204030204" pitchFamily="34" charset="0"/>
                <a:ea typeface="Calibri" panose="020F0502020204030204" pitchFamily="34" charset="0"/>
                <a:cs typeface="DejaVu Sans"/>
              </a:rPr>
              <a:t>Yaş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buFont typeface="Calibri" panose="020F0502020204030204" pitchFamily="34" charset="0"/>
              <a:buChar char="-"/>
              <a:tabLst>
                <a:tab pos="457200" algn="l"/>
              </a:tabLst>
            </a:pPr>
            <a:r>
              <a:rPr lang="tr-TR" sz="1800" dirty="0">
                <a:latin typeface="Calibri" panose="020F0502020204030204" pitchFamily="34" charset="0"/>
                <a:ea typeface="Calibri" panose="020F0502020204030204" pitchFamily="34" charset="0"/>
                <a:cs typeface="DejaVu Sans"/>
              </a:rPr>
              <a:t>İngilizce Bilme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buFont typeface="Calibri" panose="020F0502020204030204" pitchFamily="34" charset="0"/>
              <a:buChar char="-"/>
              <a:tabLst>
                <a:tab pos="457200" algn="l"/>
              </a:tabLst>
            </a:pPr>
            <a:r>
              <a:rPr lang="tr-TR" sz="1800" dirty="0">
                <a:latin typeface="Calibri" panose="020F0502020204030204" pitchFamily="34" charset="0"/>
                <a:ea typeface="Calibri" panose="020F0502020204030204" pitchFamily="34" charset="0"/>
                <a:cs typeface="DejaVu Sans"/>
              </a:rPr>
              <a:t>İnternette Geçirilen Zaman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buFont typeface="Calibri" panose="020F0502020204030204" pitchFamily="34" charset="0"/>
              <a:buChar char="-"/>
              <a:tabLst>
                <a:tab pos="457200" algn="l"/>
              </a:tabLst>
            </a:pPr>
            <a:r>
              <a:rPr lang="tr-TR" sz="1800" dirty="0">
                <a:latin typeface="Calibri" panose="020F0502020204030204" pitchFamily="34" charset="0"/>
                <a:ea typeface="Calibri" panose="020F0502020204030204" pitchFamily="34" charset="0"/>
                <a:cs typeface="DejaVu Sans"/>
              </a:rPr>
              <a:t>Eğitim Durumu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tr-TR" sz="1800" b="1" dirty="0"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Değişkenlerin türleri nelerdir ? </a:t>
            </a:r>
            <a:endParaRPr lang="tr-TR" sz="18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buFont typeface="Calibri" panose="020F0502020204030204" pitchFamily="34" charset="0"/>
              <a:buChar char="-"/>
              <a:tabLst>
                <a:tab pos="457200" algn="l"/>
              </a:tabLst>
            </a:pPr>
            <a:r>
              <a:rPr lang="tr-TR" sz="1800" dirty="0">
                <a:latin typeface="Calibri" panose="020F0502020204030204" pitchFamily="34" charset="0"/>
                <a:ea typeface="Calibri" panose="020F0502020204030204" pitchFamily="34" charset="0"/>
                <a:cs typeface="DejaVu Sans"/>
              </a:rPr>
              <a:t>Cinsiyet - </a:t>
            </a:r>
            <a:r>
              <a:rPr lang="tr-TR" sz="1800" u="sng" dirty="0">
                <a:latin typeface="Calibri" panose="020F0502020204030204" pitchFamily="34" charset="0"/>
                <a:ea typeface="Calibri" panose="020F0502020204030204" pitchFamily="34" charset="0"/>
                <a:cs typeface="DejaVu Sans"/>
              </a:rPr>
              <a:t>Kategorik</a:t>
            </a:r>
            <a:endParaRPr lang="tr-TR" sz="1800" dirty="0">
              <a:latin typeface="Calibri" panose="020F0502020204030204" pitchFamily="34" charset="0"/>
              <a:ea typeface="Calibri" panose="020F0502020204030204" pitchFamily="34" charset="0"/>
              <a:cs typeface="DejaVu Sans"/>
            </a:endParaRP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buFont typeface="Calibri" panose="020F0502020204030204" pitchFamily="34" charset="0"/>
              <a:buChar char="-"/>
              <a:tabLst>
                <a:tab pos="457200" algn="l"/>
              </a:tabLst>
            </a:pPr>
            <a:r>
              <a:rPr lang="tr-TR" sz="1800" dirty="0">
                <a:latin typeface="Calibri" panose="020F0502020204030204" pitchFamily="34" charset="0"/>
                <a:ea typeface="Calibri" panose="020F0502020204030204" pitchFamily="34" charset="0"/>
                <a:cs typeface="DejaVu Sans"/>
              </a:rPr>
              <a:t>Yaş - </a:t>
            </a:r>
            <a:r>
              <a:rPr lang="tr-TR" sz="1800" u="sng" dirty="0">
                <a:latin typeface="Calibri" panose="020F0502020204030204" pitchFamily="34" charset="0"/>
                <a:ea typeface="Calibri" panose="020F0502020204030204" pitchFamily="34" charset="0"/>
                <a:cs typeface="DejaVu Sans"/>
              </a:rPr>
              <a:t>Sayısal</a:t>
            </a:r>
            <a:endParaRPr lang="tr-TR" sz="1800" dirty="0">
              <a:latin typeface="Calibri" panose="020F0502020204030204" pitchFamily="34" charset="0"/>
              <a:ea typeface="Calibri" panose="020F0502020204030204" pitchFamily="34" charset="0"/>
              <a:cs typeface="DejaVu Sans"/>
            </a:endParaRP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buFont typeface="Calibri" panose="020F0502020204030204" pitchFamily="34" charset="0"/>
              <a:buChar char="-"/>
              <a:tabLst>
                <a:tab pos="457200" algn="l"/>
              </a:tabLst>
            </a:pPr>
            <a:r>
              <a:rPr lang="tr-TR" sz="1800" dirty="0">
                <a:latin typeface="Calibri" panose="020F0502020204030204" pitchFamily="34" charset="0"/>
                <a:ea typeface="Calibri" panose="020F0502020204030204" pitchFamily="34" charset="0"/>
                <a:cs typeface="DejaVu Sans"/>
              </a:rPr>
              <a:t>İngilizce Bilme - </a:t>
            </a:r>
            <a:r>
              <a:rPr lang="tr-TR" sz="1800" u="sng" dirty="0">
                <a:latin typeface="Calibri" panose="020F0502020204030204" pitchFamily="34" charset="0"/>
                <a:ea typeface="Calibri" panose="020F0502020204030204" pitchFamily="34" charset="0"/>
                <a:cs typeface="DejaVu Sans"/>
              </a:rPr>
              <a:t>Kategorik</a:t>
            </a:r>
            <a:endParaRPr lang="tr-TR" sz="1800" dirty="0">
              <a:latin typeface="Calibri" panose="020F0502020204030204" pitchFamily="34" charset="0"/>
              <a:ea typeface="Calibri" panose="020F0502020204030204" pitchFamily="34" charset="0"/>
              <a:cs typeface="DejaVu Sans"/>
            </a:endParaRP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buFont typeface="Calibri" panose="020F0502020204030204" pitchFamily="34" charset="0"/>
              <a:buChar char="-"/>
              <a:tabLst>
                <a:tab pos="457200" algn="l"/>
              </a:tabLst>
            </a:pPr>
            <a:r>
              <a:rPr lang="tr-TR" sz="1800" dirty="0">
                <a:latin typeface="Calibri" panose="020F0502020204030204" pitchFamily="34" charset="0"/>
                <a:ea typeface="Calibri" panose="020F0502020204030204" pitchFamily="34" charset="0"/>
                <a:cs typeface="DejaVu Sans"/>
              </a:rPr>
              <a:t>İnternette Geçirilen Zaman - </a:t>
            </a:r>
            <a:r>
              <a:rPr lang="tr-TR" sz="1800" u="sng" dirty="0">
                <a:latin typeface="Calibri" panose="020F0502020204030204" pitchFamily="34" charset="0"/>
                <a:ea typeface="Calibri" panose="020F0502020204030204" pitchFamily="34" charset="0"/>
                <a:cs typeface="DejaVu Sans"/>
              </a:rPr>
              <a:t>Sayısal</a:t>
            </a:r>
            <a:endParaRPr lang="tr-TR" sz="1800" dirty="0">
              <a:latin typeface="Calibri" panose="020F0502020204030204" pitchFamily="34" charset="0"/>
              <a:ea typeface="Calibri" panose="020F0502020204030204" pitchFamily="34" charset="0"/>
              <a:cs typeface="DejaVu Sans"/>
            </a:endParaRP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buFont typeface="Calibri" panose="020F0502020204030204" pitchFamily="34" charset="0"/>
              <a:buChar char="-"/>
              <a:tabLst>
                <a:tab pos="457200" algn="l"/>
              </a:tabLst>
            </a:pPr>
            <a:r>
              <a:rPr lang="tr-TR" sz="1800" dirty="0">
                <a:latin typeface="Calibri" panose="020F0502020204030204" pitchFamily="34" charset="0"/>
                <a:ea typeface="Calibri" panose="020F0502020204030204" pitchFamily="34" charset="0"/>
                <a:cs typeface="DejaVu Sans"/>
              </a:rPr>
              <a:t>Eğitim Durumu - </a:t>
            </a:r>
            <a:r>
              <a:rPr lang="tr-TR" sz="1800" u="sng" dirty="0">
                <a:latin typeface="Calibri" panose="020F0502020204030204" pitchFamily="34" charset="0"/>
                <a:ea typeface="Calibri" panose="020F0502020204030204" pitchFamily="34" charset="0"/>
                <a:cs typeface="DejaVu Sans"/>
              </a:rPr>
              <a:t>Kategorik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72875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19BB52E-14C8-4F10-9483-6330C5212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5210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atin typeface="+mn-lt"/>
              </a:rPr>
              <a:t>Verinin Organize Edilmesi ve İndirgenmesi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9FABBCE-F408-4DAC-8609-43748F98A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05120"/>
            <a:ext cx="10515600" cy="771843"/>
          </a:xfrm>
        </p:spPr>
        <p:txBody>
          <a:bodyPr/>
          <a:lstStyle/>
          <a:p>
            <a:pPr algn="just"/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ejaVu Sans"/>
              </a:rPr>
              <a:t>Buradaki veriler toplulaştırma yapılarak belirli saat aralıklarındaki toplam ücretleri yazabiliriz. </a:t>
            </a:r>
          </a:p>
          <a:p>
            <a:pPr algn="just"/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ejaVu Sans"/>
              </a:rPr>
              <a:t>Ham haliyle okunması zor olacaktır. </a:t>
            </a:r>
          </a:p>
          <a:p>
            <a:pPr algn="just"/>
            <a:endParaRPr lang="tr-TR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47A6DFC-BCBC-405B-87B4-4D68D28CD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125426" y="68899"/>
            <a:ext cx="971437" cy="97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DB56718C-1770-4593-8857-5CE47A923C1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838200" y="1379742"/>
            <a:ext cx="5749290" cy="3675061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79C5E841-6D38-4AE0-A238-3B44F14FE25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7110095" y="2221229"/>
            <a:ext cx="3914775" cy="221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781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19BB52E-14C8-4F10-9483-6330C5212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5210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atin typeface="+mn-lt"/>
              </a:rPr>
              <a:t>Verinin Gösterimi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47A6DFC-BCBC-405B-87B4-4D68D28CD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125426" y="68899"/>
            <a:ext cx="971437" cy="97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152A5E68-0BAB-430B-8BCF-322C698A97F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2222817" y="1155320"/>
            <a:ext cx="7746365" cy="995157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8F55D587-A481-4CC8-9E84-94D1335339AB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 bwMode="auto">
          <a:xfrm>
            <a:off x="344805" y="2265461"/>
            <a:ext cx="5065395" cy="3696335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BF455EF9-4968-44F6-BF67-CA1D635CE996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 bwMode="auto">
          <a:xfrm>
            <a:off x="5410200" y="2337068"/>
            <a:ext cx="6686663" cy="353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744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19BB52E-14C8-4F10-9483-6330C5212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5210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+mn-lt"/>
              </a:rPr>
              <a:t>Ajanda</a:t>
            </a:r>
            <a:endParaRPr lang="tr-TR" b="1" dirty="0">
              <a:latin typeface="+mn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9FABBCE-F408-4DAC-8609-43748F98A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5320"/>
            <a:ext cx="10515600" cy="5021643"/>
          </a:xfrm>
        </p:spPr>
        <p:txBody>
          <a:bodyPr>
            <a:normAutofit/>
          </a:bodyPr>
          <a:lstStyle/>
          <a:p>
            <a:pPr marL="0" marR="0" lv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Veri </a:t>
            </a:r>
            <a:r>
              <a:rPr lang="en-US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Analitiğine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Giriş</a:t>
            </a:r>
            <a:endParaRPr lang="tr-TR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tr-TR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0"/>
              </a:spcBef>
              <a:tabLst>
                <a:tab pos="457200" algn="l"/>
              </a:tabLst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Veri </a:t>
            </a:r>
            <a:r>
              <a:rPr lang="en-US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Toplama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Ayıklama</a:t>
            </a:r>
            <a:r>
              <a:rPr lang="tr-T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Temizleme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Hazırlama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Süreçleri</a:t>
            </a:r>
            <a:r>
              <a:rPr lang="tr-T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tabLst>
                <a:tab pos="457200" algn="l"/>
              </a:tabLst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Veri </a:t>
            </a:r>
            <a:r>
              <a:rPr lang="en-US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Doğruluğu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Geçerliliği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Bütünlüğü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Tekilliği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Tutarlılığı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Zamansallık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Kontrollerinin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yapılması</a:t>
            </a:r>
            <a:endParaRPr lang="tr-TR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0"/>
              </a:spcBef>
              <a:tabLst>
                <a:tab pos="457200" algn="l"/>
              </a:tabLst>
            </a:pPr>
            <a:r>
              <a:rPr lang="en-US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Verinin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Standartlaştırılması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Normalizasyonu</a:t>
            </a:r>
            <a:endParaRPr lang="tr-TR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0"/>
              </a:spcBef>
              <a:tabLst>
                <a:tab pos="457200" algn="l"/>
              </a:tabLst>
            </a:pPr>
            <a:r>
              <a:rPr lang="en-US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Örneklem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Seçimi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Metodol</a:t>
            </a:r>
            <a:r>
              <a:rPr lang="tr-TR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oj</a:t>
            </a:r>
            <a:r>
              <a:rPr lang="en-US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ileri</a:t>
            </a:r>
            <a:endParaRPr lang="tr-TR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0"/>
              </a:spcBef>
              <a:tabLst>
                <a:tab pos="457200" algn="l"/>
              </a:tabLst>
            </a:pPr>
            <a:r>
              <a:rPr lang="en-US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Verinin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Sistematikleştirilmesi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Periyodikleştirilmesi</a:t>
            </a:r>
            <a:endParaRPr lang="tr-TR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Özellik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Üretme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Özellik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Seçim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Süreci</a:t>
            </a:r>
            <a:endParaRPr lang="tr-TR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sz="2400" b="1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7A87E1D-4576-405A-9960-5040E77D2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125426" y="68899"/>
            <a:ext cx="971437" cy="97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2859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19BB52E-14C8-4F10-9483-6330C5212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5210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atin typeface="+mn-lt"/>
              </a:rPr>
              <a:t>Verinin Analiz Edilmesi ve Yorumlanması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47A6DFC-BCBC-405B-87B4-4D68D28CD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125426" y="68899"/>
            <a:ext cx="971437" cy="97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0C884785-3032-4977-BEE7-647175C8A09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2248215" y="1204076"/>
            <a:ext cx="7695565" cy="1624012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C4EB0539-C7CC-4045-83C0-8B3CFD3FBB1C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 bwMode="auto">
          <a:xfrm>
            <a:off x="3708079" y="2991828"/>
            <a:ext cx="4775835" cy="1540192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4D1EB58C-D714-4B6D-969B-47070981AF82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 bwMode="auto">
          <a:xfrm>
            <a:off x="2101193" y="4883828"/>
            <a:ext cx="7989606" cy="154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022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19BB52E-14C8-4F10-9483-6330C5212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5210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atin typeface="+mn-lt"/>
              </a:rPr>
              <a:t>Data </a:t>
            </a:r>
            <a:r>
              <a:rPr lang="tr-TR" b="1" dirty="0" err="1">
                <a:latin typeface="+mn-lt"/>
              </a:rPr>
              <a:t>Preprocessing</a:t>
            </a:r>
            <a:endParaRPr lang="tr-TR" b="1" dirty="0">
              <a:latin typeface="+mn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9FABBCE-F408-4DAC-8609-43748F98A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5320"/>
            <a:ext cx="4861560" cy="5021643"/>
          </a:xfrm>
        </p:spPr>
        <p:txBody>
          <a:bodyPr>
            <a:norm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ejaVu Sans"/>
              </a:rPr>
              <a:t>Veri Ön İşleme, Veri Manipülasyonu ile birlikte düşünülebilir fakat Veri Manipülasyonu bizim için hem Veri Ön İşlemede hem de genel programcılık yetenekleri kapsamında bir araçtır. 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ejaVu Sans"/>
              </a:rPr>
              <a:t>Veri Ön İşleme ise daha çok Machine Learning modelleri öncesinde veri setimiz </a:t>
            </a:r>
            <a:r>
              <a:rPr lang="tr-T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ejaVu Sans"/>
              </a:rPr>
              <a:t>üzerisinde</a:t>
            </a:r>
            <a:r>
              <a:rPr lang="tr-T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ejaVu Sans"/>
              </a:rPr>
              <a:t> gerçekleştirmemiz gereken bazı işlemleri ve dönüşümleri ifade etmektedir.</a:t>
            </a:r>
          </a:p>
          <a:p>
            <a:pPr algn="just"/>
            <a:endParaRPr lang="tr-TR" sz="24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47A6DFC-BCBC-405B-87B4-4D68D28CD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125426" y="68899"/>
            <a:ext cx="971437" cy="97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C5411AB0-1A9C-4DB3-8B39-C58E89920AA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5914241" y="1785747"/>
            <a:ext cx="5889943" cy="306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7264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447A6DFC-BCBC-405B-87B4-4D68D28CD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125426" y="68899"/>
            <a:ext cx="971437" cy="97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DC2001B1-7E20-4D81-BA70-912F8027630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939290" y="478154"/>
            <a:ext cx="7624445" cy="605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2828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447A6DFC-BCBC-405B-87B4-4D68D28CD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125426" y="68899"/>
            <a:ext cx="971437" cy="97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E7050A72-3483-4177-8108-BA0715C3156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2837481" y="654050"/>
            <a:ext cx="6517038" cy="564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8710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19BB52E-14C8-4F10-9483-6330C5212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5210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atin typeface="+mn-lt"/>
              </a:rPr>
              <a:t>Neden </a:t>
            </a:r>
            <a:r>
              <a:rPr lang="tr-TR" b="1" dirty="0" err="1">
                <a:latin typeface="+mn-lt"/>
              </a:rPr>
              <a:t>Python</a:t>
            </a:r>
            <a:r>
              <a:rPr lang="tr-TR" b="1" dirty="0">
                <a:latin typeface="+mn-lt"/>
              </a:rPr>
              <a:t> 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9FABBCE-F408-4DAC-8609-43748F98A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5320"/>
            <a:ext cx="10515600" cy="5337554"/>
          </a:xfrm>
        </p:spPr>
        <p:txBody>
          <a:bodyPr>
            <a:normAutofit lnSpcReduction="10000"/>
          </a:bodyPr>
          <a:lstStyle/>
          <a:p>
            <a:pPr algn="just"/>
            <a:r>
              <a:rPr lang="tr-TR" sz="20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Python</a:t>
            </a:r>
            <a:r>
              <a:rPr lang="tr-TR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 popüler ve genel amaçlı bir programlama dilidir. </a:t>
            </a:r>
            <a:r>
              <a:rPr lang="tr-TR" sz="20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Python</a:t>
            </a:r>
            <a:r>
              <a:rPr lang="tr-TR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kullanarak makine öğrenimi algoritmaları yazabiliriz ve bu iyi çalışır. </a:t>
            </a:r>
            <a:r>
              <a:rPr lang="tr-TR" sz="20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Python'un</a:t>
            </a:r>
            <a:r>
              <a:rPr lang="tr-TR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veri bilimcileri arasında bu kadar popüler olmasının nedeni, </a:t>
            </a:r>
            <a:r>
              <a:rPr lang="tr-TR" sz="20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Python'un</a:t>
            </a:r>
            <a:r>
              <a:rPr lang="tr-TR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hayatımızı daha rahat hale getiren çok çeşitli modül ve kütüphanelerin halihazırda uygulanmış olmasıdır.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tr-T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just"/>
            <a:r>
              <a:rPr lang="tr-TR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Bazı heyecan verici </a:t>
            </a:r>
            <a:r>
              <a:rPr lang="tr-TR" sz="20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Python</a:t>
            </a:r>
            <a:r>
              <a:rPr lang="tr-TR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sz="20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kütüphalerine</a:t>
            </a:r>
            <a:r>
              <a:rPr lang="tr-TR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kısaca bir göz atalım: </a:t>
            </a:r>
          </a:p>
          <a:p>
            <a:pPr marL="342900" indent="-342900" algn="just">
              <a:buAutoNum type="arabicPeriod"/>
            </a:pPr>
            <a:r>
              <a:rPr lang="tr-TR" sz="20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Numpy</a:t>
            </a:r>
            <a:r>
              <a:rPr lang="tr-TR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tr-TR" sz="20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Python'da</a:t>
            </a:r>
            <a:r>
              <a:rPr lang="tr-TR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n boyutlu dizilerle çalışmak için bir matematik kitaplığıdır. Hesaplamaları etkili ve verimli bir şekilde yapmamızı sağlar. </a:t>
            </a:r>
            <a:endParaRPr lang="tr-TR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 algn="just"/>
            <a:r>
              <a:rPr lang="tr-TR" sz="19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Çok boyutlu diziler (</a:t>
            </a:r>
            <a:r>
              <a:rPr lang="tr-TR" sz="19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array</a:t>
            </a:r>
            <a:r>
              <a:rPr lang="tr-TR" sz="19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), çeşitli türetilmiş nesneler (maskelenmiş diziler ve matrisler gibi) ve bir sürü matematiksel , mantıksal, şekil manipülasyonu, sıralama, seçme, ayrık </a:t>
            </a:r>
            <a:r>
              <a:rPr lang="tr-TR" sz="19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Fourier</a:t>
            </a:r>
            <a:endParaRPr lang="tr-TR" sz="19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just">
              <a:buAutoNum type="arabicPeriod"/>
            </a:pPr>
            <a:r>
              <a:rPr lang="tr-TR" sz="20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Pandas</a:t>
            </a:r>
            <a:r>
              <a:rPr lang="tr-TR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tr-TR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Pandas</a:t>
            </a:r>
            <a:r>
              <a:rPr lang="tr-TR" sz="2000" dirty="0">
                <a:solidFill>
                  <a:srgbClr val="000000"/>
                </a:solidFill>
                <a:latin typeface="Calibri" panose="020F0502020204030204" pitchFamily="34" charset="0"/>
              </a:rPr>
              <a:t> dağıtık işlemeye uygun değildir. Bu sebeple işleyeceğiniz verinin büyüklüğü makinenin kapasitesiyle sınırlıdır, özellikle de ana belleğin.</a:t>
            </a:r>
            <a:endParaRPr lang="tr-TR" sz="200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just">
              <a:buAutoNum type="arabicPeriod"/>
            </a:pPr>
            <a:r>
              <a:rPr lang="tr-TR" sz="20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Matplotlib</a:t>
            </a:r>
            <a:r>
              <a:rPr lang="tr-TR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tr-TR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2D çizimin yanı sıra 3D çizim de sağlayan modaya uygun bir çizim paketidir. </a:t>
            </a:r>
          </a:p>
          <a:p>
            <a:pPr marL="342900" indent="-342900" algn="just">
              <a:buAutoNum type="arabicPeriod"/>
            </a:pPr>
            <a:r>
              <a:rPr lang="tr-TR" sz="20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Scikit-learn</a:t>
            </a:r>
            <a:r>
              <a:rPr lang="tr-TR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tr-TR" sz="20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</a:t>
            </a:r>
            <a:r>
              <a:rPr lang="tr-TR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eri bilimi ve </a:t>
            </a:r>
            <a:r>
              <a:rPr lang="tr-TR" sz="20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machine</a:t>
            </a:r>
            <a:r>
              <a:rPr lang="tr-TR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sz="20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learning</a:t>
            </a:r>
            <a:r>
              <a:rPr lang="tr-TR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için en yaygın kullanılan </a:t>
            </a:r>
            <a:r>
              <a:rPr lang="tr-TR" sz="20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Python</a:t>
            </a:r>
            <a:r>
              <a:rPr lang="tr-TR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paketlerinden biridir. Birçok işlemi gerçekleştirmenizi sağlar ve çeşitli algoritmalar sağlar. Ayrıca, modellerinizi test etmek için kullanabileceğiniz birkaç veri kümesi de sağlar. </a:t>
            </a:r>
            <a:r>
              <a:rPr lang="tr-TR" sz="19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Sınıfları, yöntemleri ve işlevleri ile kullanılan algoritmaların arka planıyla ilgili belgeler sunar. Veri işleme, Boyutsal küçülme, model seçimi, regresyon, sınıflandırma, küme analizi…</a:t>
            </a:r>
            <a:endParaRPr lang="tr-TR" sz="19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47A6DFC-BCBC-405B-87B4-4D68D28CD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125426" y="68899"/>
            <a:ext cx="971437" cy="97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0754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236AAF43-2E4B-449B-AB12-E11EC3619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43" y="1845357"/>
            <a:ext cx="11353800" cy="316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411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19BB52E-14C8-4F10-9483-6330C5212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5210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atin typeface="+mn-lt"/>
              </a:rPr>
              <a:t>Kullanılacak Kaynaklar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9FABBCE-F408-4DAC-8609-43748F98A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0" y="1155320"/>
            <a:ext cx="11379200" cy="533755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tr-TR" sz="3000" b="1" dirty="0">
              <a:solidFill>
                <a:srgbClr val="FF0000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 algn="ctr">
              <a:buNone/>
            </a:pPr>
            <a:r>
              <a:rPr lang="en-US" sz="3000" b="1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https://github.com/SevdanurGENC/Data-Analytics-Lecture-Notes</a:t>
            </a:r>
            <a:endParaRPr lang="tr-TR" sz="3000" b="1" dirty="0">
              <a:solidFill>
                <a:srgbClr val="FF0000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just"/>
            <a:endParaRPr lang="tr-TR" sz="2400" dirty="0">
              <a:solidFill>
                <a:srgbClr val="0563C1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just"/>
            <a:r>
              <a:rPr lang="en-US" sz="2400" dirty="0">
                <a:hlinkClick r:id="rId2"/>
              </a:rPr>
              <a:t>https://github.com/SevdanurGENC/Data-Analytics-Lecture-Notes</a:t>
            </a:r>
            <a:r>
              <a:rPr lang="en-US" sz="2400" dirty="0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/tree/main/</a:t>
            </a:r>
            <a:r>
              <a:rPr lang="en-US" sz="2400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Manipulation</a:t>
            </a:r>
            <a:endParaRPr lang="tr-TR" sz="2400" dirty="0">
              <a:solidFill>
                <a:srgbClr val="FF0000"/>
              </a:solidFill>
            </a:endParaRPr>
          </a:p>
          <a:p>
            <a:pPr algn="just"/>
            <a:r>
              <a:rPr lang="en-US" sz="2400" dirty="0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https://github.com/SevdanurGENC/Data-Analytics-Lecture-Notes/tree/main/</a:t>
            </a:r>
            <a:r>
              <a:rPr lang="en-US" sz="2400" dirty="0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Preprocessing</a:t>
            </a:r>
            <a:endParaRPr lang="tr-TR" sz="2400" dirty="0">
              <a:solidFill>
                <a:srgbClr val="FF0000"/>
              </a:solidFill>
            </a:endParaRPr>
          </a:p>
          <a:p>
            <a:pPr algn="just"/>
            <a:r>
              <a:rPr lang="en-US" sz="2400" dirty="0">
                <a:solidFill>
                  <a:srgbClr val="0563C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https://github.com/SevdanurGENC/Data-Analytics-Lecture-Notes/tree/main/</a:t>
            </a:r>
            <a:r>
              <a:rPr lang="en-US" sz="2400" dirty="0">
                <a:solidFill>
                  <a:srgbClr val="FF00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Visualization</a:t>
            </a:r>
            <a:endParaRPr lang="tr-TR" sz="2400" dirty="0">
              <a:solidFill>
                <a:srgbClr val="FF0000"/>
              </a:solidFill>
            </a:endParaRPr>
          </a:p>
          <a:p>
            <a:pPr algn="just"/>
            <a:endParaRPr lang="tr-TR" sz="2400" dirty="0"/>
          </a:p>
          <a:p>
            <a:pPr algn="just"/>
            <a:r>
              <a:rPr lang="tr-TR" sz="2400" b="1" dirty="0"/>
              <a:t>Yardımcı Kaynaklar : </a:t>
            </a:r>
          </a:p>
          <a:p>
            <a:pPr lvl="1" algn="just"/>
            <a:r>
              <a:rPr lang="tr-TR" dirty="0">
                <a:solidFill>
                  <a:srgbClr val="0563C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https://github.com/SevdanurGENC/</a:t>
            </a:r>
            <a:r>
              <a:rPr lang="tr-TR" dirty="0">
                <a:solidFill>
                  <a:srgbClr val="FF000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Python-with-Google-Colab</a:t>
            </a:r>
            <a:endParaRPr lang="tr-TR" dirty="0">
              <a:solidFill>
                <a:srgbClr val="FF0000"/>
              </a:solidFill>
            </a:endParaRPr>
          </a:p>
          <a:p>
            <a:pPr lvl="1" algn="just"/>
            <a:r>
              <a:rPr lang="tr-TR" dirty="0">
                <a:solidFill>
                  <a:srgbClr val="0563C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https://github.com/SevdanurGENC/</a:t>
            </a:r>
            <a:r>
              <a:rPr lang="tr-TR" dirty="0">
                <a:solidFill>
                  <a:srgbClr val="FF000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7-Day-Challenge-Python</a:t>
            </a:r>
            <a:endParaRPr lang="en-US" dirty="0">
              <a:solidFill>
                <a:srgbClr val="FF0000"/>
              </a:solidFill>
            </a:endParaRPr>
          </a:p>
          <a:p>
            <a:pPr lvl="1" algn="just"/>
            <a:r>
              <a:rPr lang="tr-TR" dirty="0">
                <a:solidFill>
                  <a:srgbClr val="0563C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https://github.com/SevdanurGENC/</a:t>
            </a:r>
            <a:r>
              <a:rPr lang="tr-TR" dirty="0">
                <a:solidFill>
                  <a:srgbClr val="FF0000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Python-Egitimi</a:t>
            </a:r>
            <a:endParaRPr lang="tr-TR" dirty="0">
              <a:solidFill>
                <a:srgbClr val="FF0000"/>
              </a:solidFill>
            </a:endParaRPr>
          </a:p>
          <a:p>
            <a:pPr lvl="1" algn="just"/>
            <a:r>
              <a:rPr lang="tr-TR" dirty="0">
                <a:solidFill>
                  <a:srgbClr val="0563C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https://github.com/SevdanurGENC/Data-Analytics-Lecture-Notes/tree/main/</a:t>
            </a:r>
            <a:r>
              <a:rPr lang="tr-TR" dirty="0">
                <a:solidFill>
                  <a:srgbClr val="FF0000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Python-101</a:t>
            </a:r>
            <a:endParaRPr lang="tr-TR" dirty="0">
              <a:solidFill>
                <a:srgbClr val="FF0000"/>
              </a:solidFill>
            </a:endParaRPr>
          </a:p>
          <a:p>
            <a:pPr lvl="1" algn="just"/>
            <a:r>
              <a:rPr lang="en-US" dirty="0">
                <a:solidFill>
                  <a:srgbClr val="0563C1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https://github.com/SevdanurGENC/Data-Analytics-Lecture-Notes/tree/main/</a:t>
            </a:r>
            <a:r>
              <a:rPr lang="en-US" dirty="0">
                <a:solidFill>
                  <a:srgbClr val="FF0000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Statistic</a:t>
            </a:r>
            <a:endParaRPr lang="tr-TR" dirty="0">
              <a:solidFill>
                <a:srgbClr val="FF0000"/>
              </a:solidFill>
            </a:endParaRPr>
          </a:p>
          <a:p>
            <a:pPr algn="just"/>
            <a:endParaRPr lang="tr-TR" sz="24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47A6DFC-BCBC-405B-87B4-4D68D28CD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125426" y="68899"/>
            <a:ext cx="971437" cy="97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710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447A6DFC-BCBC-405B-87B4-4D68D28CD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125426" y="68899"/>
            <a:ext cx="971437" cy="97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6D66FCD0-6F97-4A16-96CE-4510F2DCEA9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951112" y="1476188"/>
            <a:ext cx="8289775" cy="405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17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9FABBCE-F408-4DAC-8609-43748F98A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6236"/>
            <a:ext cx="10515600" cy="5220728"/>
          </a:xfrm>
        </p:spPr>
        <p:txBody>
          <a:bodyPr>
            <a:normAutofit/>
          </a:bodyPr>
          <a:lstStyle/>
          <a:p>
            <a:pPr algn="just"/>
            <a:r>
              <a:rPr lang="tr-TR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ejaVu Sans"/>
              </a:rPr>
              <a:t>Veri Bilimci</a:t>
            </a:r>
            <a:r>
              <a:rPr lang="tr-T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ejaVu Sans"/>
              </a:rPr>
              <a:t>, veriden faydalı bilgi çıkarma sürecini yöneten kişidir.</a:t>
            </a:r>
          </a:p>
          <a:p>
            <a:pPr marL="0" indent="0" algn="just">
              <a:buNone/>
            </a:pPr>
            <a:endParaRPr lang="tr-TR" sz="32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47A6DFC-BCBC-405B-87B4-4D68D28CD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125426" y="68899"/>
            <a:ext cx="971437" cy="97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BC037767-F833-484C-8AEA-6FAD24094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216" y="1595531"/>
            <a:ext cx="9163050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327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447A6DFC-BCBC-405B-87B4-4D68D28CD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125426" y="68899"/>
            <a:ext cx="971437" cy="97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CF2A814E-4403-4178-B4BB-4E83B1590D6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2573337" y="223044"/>
            <a:ext cx="7045325" cy="641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200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19BB52E-14C8-4F10-9483-6330C5212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5210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atin typeface="+mn-lt"/>
              </a:rPr>
              <a:t>Veri Bilimi Kullanılan Alanlar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47A6DFC-BCBC-405B-87B4-4D68D28CD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125426" y="68899"/>
            <a:ext cx="971437" cy="97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57055B69-3565-4722-87A1-CF0B90B67F0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607820" y="1167316"/>
            <a:ext cx="8976360" cy="547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34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19BB52E-14C8-4F10-9483-6330C5212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5210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atin typeface="+mn-lt"/>
              </a:rPr>
              <a:t>Tanımlar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9FABBCE-F408-4DAC-8609-43748F98A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5320"/>
            <a:ext cx="10515600" cy="5021643"/>
          </a:xfrm>
        </p:spPr>
        <p:txBody>
          <a:bodyPr>
            <a:normAutofit lnSpcReduction="10000"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tr-T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Veri bilimi : 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ejaVu Sans"/>
              </a:rPr>
              <a:t>Veriden faydalı bilgi çıkarma sürecidir.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DejaVu Sans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tr-T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Veri bilimci : 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ejaVu Sans"/>
              </a:rPr>
              <a:t>Çeşitli araçlar kullanarak veriden faydalı bilgi çıkarma sürecini yöneten kişidir.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DejaVu Sans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tr-T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Veriden öğrenerek ortaya çıkan sistem (fonksiyon vb.) : 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ejaVu Sans"/>
              </a:rPr>
              <a:t>Makine öğrenmesi modeli, istatistiksel model, yapay zeka sistemi, model.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DejaVu Sans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tr-T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Makine öğrenmesi algoritmaları : 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ejaVu Sans"/>
              </a:rPr>
              <a:t>Makine öğrenmesi büyük miktarlarda veri içerisinde yer alan ve insan olarak öğrenmemizin mümkün olmadığı yapıları öğrenme işine yarar.</a:t>
            </a:r>
          </a:p>
          <a:p>
            <a:pPr marL="0" marR="0" lv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</a:tabLst>
            </a:pP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DejaVu Sans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tr-T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Neden biz öğrenmiyoruz da algoritmalardan bir şeyler öğrenmesini bekliyoruz : 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ejaVu Sans"/>
              </a:rPr>
              <a:t>İnsan olarak bizlerin, araç fiyatının ne olabileceğini bilmemiz için ya</a:t>
            </a:r>
            <a:r>
              <a:rPr lang="tr-T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ejaVu Sans"/>
              </a:rPr>
              <a:t> yıllardır bu işi yapan bir uzman olmamız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ejaVu Sans"/>
              </a:rPr>
              <a:t>  ya da </a:t>
            </a:r>
            <a:r>
              <a:rPr lang="tr-T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ejaVu Sans"/>
              </a:rPr>
              <a:t>yüzbinlerce ilan arasında inceleme yapıp 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ejaVu Sans"/>
              </a:rPr>
              <a:t>aracın fiyatının ne olabileceğini öğrenmeye çalışmamız gerekiyor. Bu işlemi insan olarak yaptığımızda hasar durumu, KM gibi faktörlerin fiyata olan etkisini </a:t>
            </a:r>
            <a:r>
              <a:rPr lang="tr-T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ejaVu Sans"/>
              </a:rPr>
              <a:t>öğreniyor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ejaVu Sans"/>
              </a:rPr>
              <a:t> oluyoruz. İşte bu işlem bir insan olarak çok kolay ve sürekli mümkün olmayacağı için bu iş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ejaVu Sans"/>
              </a:rPr>
              <a:t>programatik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ejaVu Sans"/>
              </a:rPr>
              <a:t> olarak algoritmalara yaptırılır.</a:t>
            </a:r>
          </a:p>
          <a:p>
            <a:pPr algn="just"/>
            <a:endParaRPr lang="tr-TR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47A6DFC-BCBC-405B-87B4-4D68D28CD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125426" y="68899"/>
            <a:ext cx="971437" cy="97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99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447A6DFC-BCBC-405B-87B4-4D68D28CD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125426" y="68899"/>
            <a:ext cx="971437" cy="97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1E75BB14-2B7A-4CB7-B09B-9B419B978BF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3007360" y="343059"/>
            <a:ext cx="6177280" cy="617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877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7732</TotalTime>
  <Words>1119</Words>
  <Application>Microsoft Office PowerPoint</Application>
  <PresentationFormat>Geniş ekran</PresentationFormat>
  <Paragraphs>120</Paragraphs>
  <Slides>25</Slides>
  <Notes>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Symbol</vt:lpstr>
      <vt:lpstr>Office Teması</vt:lpstr>
      <vt:lpstr>Veri Analitiği</vt:lpstr>
      <vt:lpstr>Ajanda</vt:lpstr>
      <vt:lpstr>Kullanılacak Kaynaklar</vt:lpstr>
      <vt:lpstr>PowerPoint Sunusu</vt:lpstr>
      <vt:lpstr>PowerPoint Sunusu</vt:lpstr>
      <vt:lpstr>PowerPoint Sunusu</vt:lpstr>
      <vt:lpstr>Veri Bilimi Kullanılan Alanlar</vt:lpstr>
      <vt:lpstr>Tanımlar</vt:lpstr>
      <vt:lpstr>PowerPoint Sunusu</vt:lpstr>
      <vt:lpstr>Data Literacy (Veri Okuryazarlığı)</vt:lpstr>
      <vt:lpstr>Data Literacy (Veri Okuryazarlığı)</vt:lpstr>
      <vt:lpstr>Data Literacy (Veri Okuryazarlığı)</vt:lpstr>
      <vt:lpstr>Data Literacy (Veri Okuryazarlığı)</vt:lpstr>
      <vt:lpstr>Data Literacy (Veri Okuryazarlığı)</vt:lpstr>
      <vt:lpstr>Data Literacy (Veri Okuryazarlığı)</vt:lpstr>
      <vt:lpstr>Mooney Modeli</vt:lpstr>
      <vt:lpstr>Verinin Tanımlanması</vt:lpstr>
      <vt:lpstr>Verinin Organize Edilmesi ve İndirgenmesi</vt:lpstr>
      <vt:lpstr>Verinin Gösterimi</vt:lpstr>
      <vt:lpstr>Verinin Analiz Edilmesi ve Yorumlanması</vt:lpstr>
      <vt:lpstr>Data Preprocessing</vt:lpstr>
      <vt:lpstr>PowerPoint Sunusu</vt:lpstr>
      <vt:lpstr>PowerPoint Sunusu</vt:lpstr>
      <vt:lpstr>Neden Python ?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Nano</dc:creator>
  <cp:lastModifiedBy>Nano</cp:lastModifiedBy>
  <cp:revision>697</cp:revision>
  <cp:lastPrinted>2021-01-02T09:46:53Z</cp:lastPrinted>
  <dcterms:created xsi:type="dcterms:W3CDTF">2020-12-20T21:25:52Z</dcterms:created>
  <dcterms:modified xsi:type="dcterms:W3CDTF">2021-09-26T22:04:07Z</dcterms:modified>
</cp:coreProperties>
</file>