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429" r:id="rId2"/>
    <p:sldId id="427" r:id="rId3"/>
    <p:sldId id="430" r:id="rId4"/>
    <p:sldId id="576" r:id="rId5"/>
    <p:sldId id="577" r:id="rId6"/>
    <p:sldId id="482" r:id="rId7"/>
    <p:sldId id="483" r:id="rId8"/>
    <p:sldId id="565" r:id="rId9"/>
    <p:sldId id="566" r:id="rId10"/>
    <p:sldId id="567" r:id="rId11"/>
    <p:sldId id="568" r:id="rId12"/>
    <p:sldId id="569" r:id="rId13"/>
    <p:sldId id="570" r:id="rId14"/>
    <p:sldId id="571" r:id="rId15"/>
    <p:sldId id="578" r:id="rId16"/>
    <p:sldId id="579" r:id="rId17"/>
    <p:sldId id="580" r:id="rId18"/>
    <p:sldId id="581" r:id="rId19"/>
    <p:sldId id="582" r:id="rId20"/>
    <p:sldId id="583" r:id="rId21"/>
    <p:sldId id="584" r:id="rId22"/>
    <p:sldId id="585" r:id="rId23"/>
    <p:sldId id="586" r:id="rId24"/>
    <p:sldId id="572" r:id="rId25"/>
    <p:sldId id="587" r:id="rId26"/>
    <p:sldId id="588" r:id="rId27"/>
    <p:sldId id="589" r:id="rId28"/>
    <p:sldId id="590" r:id="rId29"/>
    <p:sldId id="591" r:id="rId30"/>
    <p:sldId id="592" r:id="rId31"/>
    <p:sldId id="573" r:id="rId32"/>
    <p:sldId id="574" r:id="rId33"/>
    <p:sldId id="594" r:id="rId34"/>
    <p:sldId id="575" r:id="rId35"/>
    <p:sldId id="593" r:id="rId36"/>
    <p:sldId id="595" r:id="rId37"/>
    <p:sldId id="596" r:id="rId38"/>
    <p:sldId id="598" r:id="rId39"/>
    <p:sldId id="498" r:id="rId40"/>
    <p:sldId id="502" r:id="rId41"/>
    <p:sldId id="505" r:id="rId42"/>
    <p:sldId id="514" r:id="rId43"/>
    <p:sldId id="522" r:id="rId44"/>
    <p:sldId id="523" r:id="rId45"/>
    <p:sldId id="602" r:id="rId46"/>
    <p:sldId id="515" r:id="rId47"/>
    <p:sldId id="516" r:id="rId48"/>
    <p:sldId id="603" r:id="rId49"/>
    <p:sldId id="503" r:id="rId50"/>
    <p:sldId id="517" r:id="rId51"/>
    <p:sldId id="518" r:id="rId52"/>
    <p:sldId id="524" r:id="rId53"/>
    <p:sldId id="525" r:id="rId54"/>
    <p:sldId id="526" r:id="rId55"/>
    <p:sldId id="611" r:id="rId56"/>
    <p:sldId id="612" r:id="rId57"/>
    <p:sldId id="519" r:id="rId58"/>
    <p:sldId id="520" r:id="rId59"/>
    <p:sldId id="609" r:id="rId60"/>
    <p:sldId id="610" r:id="rId61"/>
    <p:sldId id="613" r:id="rId62"/>
    <p:sldId id="619" r:id="rId63"/>
    <p:sldId id="620" r:id="rId64"/>
    <p:sldId id="621" r:id="rId65"/>
    <p:sldId id="622" r:id="rId66"/>
    <p:sldId id="623" r:id="rId67"/>
    <p:sldId id="624" r:id="rId68"/>
    <p:sldId id="617" r:id="rId69"/>
    <p:sldId id="504" r:id="rId70"/>
    <p:sldId id="484" r:id="rId71"/>
    <p:sldId id="606" r:id="rId72"/>
    <p:sldId id="607" r:id="rId73"/>
    <p:sldId id="608" r:id="rId74"/>
    <p:sldId id="536" r:id="rId75"/>
    <p:sldId id="537" r:id="rId76"/>
    <p:sldId id="538" r:id="rId77"/>
    <p:sldId id="539" r:id="rId78"/>
    <p:sldId id="540" r:id="rId79"/>
    <p:sldId id="541" r:id="rId80"/>
    <p:sldId id="542" r:id="rId81"/>
    <p:sldId id="543" r:id="rId82"/>
    <p:sldId id="561" r:id="rId83"/>
    <p:sldId id="562" r:id="rId84"/>
    <p:sldId id="563" r:id="rId85"/>
    <p:sldId id="564" r:id="rId86"/>
    <p:sldId id="544" r:id="rId87"/>
    <p:sldId id="545" r:id="rId88"/>
    <p:sldId id="546" r:id="rId89"/>
    <p:sldId id="547" r:id="rId90"/>
    <p:sldId id="548" r:id="rId91"/>
    <p:sldId id="549" r:id="rId92"/>
    <p:sldId id="486" r:id="rId93"/>
    <p:sldId id="487" r:id="rId94"/>
    <p:sldId id="506" r:id="rId95"/>
    <p:sldId id="521" r:id="rId96"/>
    <p:sldId id="488" r:id="rId97"/>
    <p:sldId id="527" r:id="rId98"/>
    <p:sldId id="489" r:id="rId99"/>
    <p:sldId id="490" r:id="rId100"/>
    <p:sldId id="491" r:id="rId101"/>
    <p:sldId id="492" r:id="rId102"/>
    <p:sldId id="493" r:id="rId103"/>
    <p:sldId id="494" r:id="rId104"/>
    <p:sldId id="495" r:id="rId105"/>
    <p:sldId id="528" r:id="rId106"/>
    <p:sldId id="535" r:id="rId107"/>
    <p:sldId id="529" r:id="rId108"/>
    <p:sldId id="530" r:id="rId109"/>
    <p:sldId id="428" r:id="rId1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79D"/>
    <a:srgbClr val="045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67" autoAdjust="0"/>
    <p:restoredTop sz="94660"/>
  </p:normalViewPr>
  <p:slideViewPr>
    <p:cSldViewPr snapToGrid="0">
      <p:cViewPr varScale="1">
        <p:scale>
          <a:sx n="87" d="100"/>
          <a:sy n="87" d="100"/>
        </p:scale>
        <p:origin x="1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984C2-1FE5-43DC-877A-1227508D03B9}" type="datetimeFigureOut">
              <a:rPr lang="tr-TR" smtClean="0"/>
              <a:t>26.01.2022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C8812-3A4E-40D0-9239-FBD81C6B3DBC}" type="slidenum">
              <a:rPr lang="tr-TR" smtClean="0"/>
              <a:t>‹#›</a:t>
            </a:fld>
            <a:endParaRPr lang="tr-TR"/>
          </a:p>
        </p:txBody>
      </p:sp>
    </p:spTree>
    <p:extLst>
      <p:ext uri="{BB962C8B-B14F-4D97-AF65-F5344CB8AC3E}">
        <p14:creationId xmlns:p14="http://schemas.microsoft.com/office/powerpoint/2010/main" val="590958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https://www.mysqltutorial.org/mysql-basics/</a:t>
            </a:r>
          </a:p>
        </p:txBody>
      </p:sp>
      <p:sp>
        <p:nvSpPr>
          <p:cNvPr id="4" name="Slayt Numarası Yer Tutucusu 3"/>
          <p:cNvSpPr>
            <a:spLocks noGrp="1"/>
          </p:cNvSpPr>
          <p:nvPr>
            <p:ph type="sldNum" sz="quarter" idx="5"/>
          </p:nvPr>
        </p:nvSpPr>
        <p:spPr/>
        <p:txBody>
          <a:bodyPr/>
          <a:lstStyle/>
          <a:p>
            <a:fld id="{EABC8812-3A4E-40D0-9239-FBD81C6B3DBC}" type="slidenum">
              <a:rPr lang="tr-TR" smtClean="0"/>
              <a:t>3</a:t>
            </a:fld>
            <a:endParaRPr lang="tr-TR"/>
          </a:p>
        </p:txBody>
      </p:sp>
    </p:spTree>
    <p:extLst>
      <p:ext uri="{BB962C8B-B14F-4D97-AF65-F5344CB8AC3E}">
        <p14:creationId xmlns:p14="http://schemas.microsoft.com/office/powerpoint/2010/main" val="170736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Arial" panose="020B0604020202020204" pitchFamily="34" charset="0"/>
              <a:buChar char="•"/>
            </a:pPr>
            <a:r>
              <a:rPr lang="tr-TR" b="0" i="0" dirty="0">
                <a:solidFill>
                  <a:srgbClr val="292929"/>
                </a:solidFill>
                <a:effectLst/>
                <a:latin typeface="Heebo" pitchFamily="2" charset="-79"/>
                <a:cs typeface="Heebo" pitchFamily="2" charset="-79"/>
              </a:rPr>
              <a:t>OLTP, 3 katmanlı bir mimaride işlem odaklı uygulamaları destekleyen bir işletim sistemi olarak tanımlanır.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OLTP, küçük miktarlarda veri içeren işlemleri kullanır.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OLTP sistemi, çevrimiçi bir </a:t>
            </a:r>
            <a:r>
              <a:rPr lang="tr-TR" b="0" i="0" dirty="0" err="1">
                <a:solidFill>
                  <a:srgbClr val="292929"/>
                </a:solidFill>
                <a:effectLst/>
                <a:latin typeface="Heebo" pitchFamily="2" charset="-79"/>
                <a:cs typeface="Heebo" pitchFamily="2" charset="-79"/>
              </a:rPr>
              <a:t>veritabanı</a:t>
            </a:r>
            <a:r>
              <a:rPr lang="tr-TR" b="0" i="0" dirty="0">
                <a:solidFill>
                  <a:srgbClr val="292929"/>
                </a:solidFill>
                <a:effectLst/>
                <a:latin typeface="Heebo" pitchFamily="2" charset="-79"/>
                <a:cs typeface="Heebo" pitchFamily="2" charset="-79"/>
              </a:rPr>
              <a:t> değiştirme sistemidir.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OLTP mimarisi</a:t>
            </a:r>
          </a:p>
          <a:p>
            <a:pPr algn="l"/>
            <a:r>
              <a:rPr lang="tr-TR" b="0" i="0" dirty="0">
                <a:solidFill>
                  <a:srgbClr val="292929"/>
                </a:solidFill>
                <a:effectLst/>
                <a:latin typeface="Heebo" pitchFamily="2" charset="-79"/>
                <a:cs typeface="Heebo" pitchFamily="2" charset="-79"/>
              </a:rPr>
              <a:t>1) İşletme / İşletme Stratejisi,</a:t>
            </a:r>
          </a:p>
          <a:p>
            <a:pPr algn="l"/>
            <a:r>
              <a:rPr lang="tr-TR" b="0" i="0" dirty="0">
                <a:solidFill>
                  <a:srgbClr val="292929"/>
                </a:solidFill>
                <a:effectLst/>
                <a:latin typeface="Heebo" pitchFamily="2" charset="-79"/>
                <a:cs typeface="Heebo" pitchFamily="2" charset="-79"/>
              </a:rPr>
              <a:t>2) İş Süreci,</a:t>
            </a:r>
          </a:p>
          <a:p>
            <a:pPr algn="l"/>
            <a:r>
              <a:rPr lang="tr-TR" b="0" i="0" dirty="0">
                <a:solidFill>
                  <a:srgbClr val="292929"/>
                </a:solidFill>
                <a:effectLst/>
                <a:latin typeface="Heebo" pitchFamily="2" charset="-79"/>
                <a:cs typeface="Heebo" pitchFamily="2" charset="-79"/>
              </a:rPr>
              <a:t>3) Müşteriler, Siparişler ve Ürünler,</a:t>
            </a:r>
          </a:p>
          <a:p>
            <a:pPr algn="l"/>
            <a:r>
              <a:rPr lang="tr-TR" b="0" i="0" dirty="0">
                <a:solidFill>
                  <a:srgbClr val="292929"/>
                </a:solidFill>
                <a:effectLst/>
                <a:latin typeface="Heebo" pitchFamily="2" charset="-79"/>
                <a:cs typeface="Heebo" pitchFamily="2" charset="-79"/>
              </a:rPr>
              <a:t>4) ETL Süreçleri,</a:t>
            </a:r>
          </a:p>
          <a:p>
            <a:pPr algn="l"/>
            <a:r>
              <a:rPr lang="tr-TR" b="0" i="0" dirty="0">
                <a:solidFill>
                  <a:srgbClr val="292929"/>
                </a:solidFill>
                <a:effectLst/>
                <a:latin typeface="Heebo" pitchFamily="2" charset="-79"/>
                <a:cs typeface="Heebo" pitchFamily="2" charset="-79"/>
              </a:rPr>
              <a:t>5) Veri Mart ve Veri ambarı,</a:t>
            </a:r>
          </a:p>
          <a:p>
            <a:pPr algn="l"/>
            <a:r>
              <a:rPr lang="tr-TR" b="0" i="0" dirty="0">
                <a:solidFill>
                  <a:srgbClr val="292929"/>
                </a:solidFill>
                <a:effectLst/>
                <a:latin typeface="Heebo" pitchFamily="2" charset="-79"/>
                <a:cs typeface="Heebo" pitchFamily="2" charset="-79"/>
              </a:rPr>
              <a:t>6) Veri Madenciliği, Analitik ve Karar Verme içerir.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OLTP çevrimiçi bir işlem sistemidir, OLAP ise çevrimiçi bir analiz ve veri alma sürecidir.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OLTP, tüm işlemlerin zamanında değiştirilmesi nedeniyle istikrarlı bir işletme / organizasyon için sağlam bir temel sağlar.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OLTP sistemleri, birden çok kullanıcının aynı verilere aynı anda erişmesine ve değiştirmesine izin verir, bu da çoğu zaman benzeri görülmemiş bir durum yaratır.</a:t>
            </a:r>
          </a:p>
          <a:p>
            <a:endParaRPr lang="tr-TR" dirty="0"/>
          </a:p>
        </p:txBody>
      </p:sp>
      <p:sp>
        <p:nvSpPr>
          <p:cNvPr id="4" name="Slayt Numarası Yer Tutucusu 3"/>
          <p:cNvSpPr>
            <a:spLocks noGrp="1"/>
          </p:cNvSpPr>
          <p:nvPr>
            <p:ph type="sldNum" sz="quarter" idx="5"/>
          </p:nvPr>
        </p:nvSpPr>
        <p:spPr/>
        <p:txBody>
          <a:bodyPr/>
          <a:lstStyle/>
          <a:p>
            <a:fld id="{EABC8812-3A4E-40D0-9239-FBD81C6B3DBC}" type="slidenum">
              <a:rPr lang="tr-TR" smtClean="0"/>
              <a:t>48</a:t>
            </a:fld>
            <a:endParaRPr lang="tr-TR"/>
          </a:p>
        </p:txBody>
      </p:sp>
    </p:spTree>
    <p:extLst>
      <p:ext uri="{BB962C8B-B14F-4D97-AF65-F5344CB8AC3E}">
        <p14:creationId xmlns:p14="http://schemas.microsoft.com/office/powerpoint/2010/main" val="35075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https://www.datasciencearth.com/veri-ambari-egitimi-bolum-5-olap-nedir-ve-olap-turleri/</a:t>
            </a:r>
          </a:p>
        </p:txBody>
      </p:sp>
      <p:sp>
        <p:nvSpPr>
          <p:cNvPr id="4" name="Slayt Numarası Yer Tutucusu 3"/>
          <p:cNvSpPr>
            <a:spLocks noGrp="1"/>
          </p:cNvSpPr>
          <p:nvPr>
            <p:ph type="sldNum" sz="quarter" idx="5"/>
          </p:nvPr>
        </p:nvSpPr>
        <p:spPr/>
        <p:txBody>
          <a:bodyPr/>
          <a:lstStyle/>
          <a:p>
            <a:fld id="{EABC8812-3A4E-40D0-9239-FBD81C6B3DBC}" type="slidenum">
              <a:rPr lang="tr-TR" smtClean="0"/>
              <a:t>57</a:t>
            </a:fld>
            <a:endParaRPr lang="tr-TR"/>
          </a:p>
        </p:txBody>
      </p:sp>
    </p:spTree>
    <p:extLst>
      <p:ext uri="{BB962C8B-B14F-4D97-AF65-F5344CB8AC3E}">
        <p14:creationId xmlns:p14="http://schemas.microsoft.com/office/powerpoint/2010/main" val="128432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Arial" panose="020B0604020202020204" pitchFamily="34" charset="0"/>
              <a:buChar char="•"/>
            </a:pPr>
            <a:r>
              <a:rPr lang="tr-TR" b="0" i="0" dirty="0">
                <a:solidFill>
                  <a:srgbClr val="292929"/>
                </a:solidFill>
                <a:effectLst/>
                <a:latin typeface="Heebo" pitchFamily="2" charset="-79"/>
                <a:cs typeface="Heebo" pitchFamily="2" charset="-79"/>
              </a:rPr>
              <a:t>Çok boyutlu OLAP (MOLAP), çok boyutlu bir veri küpü kullanarak veri analizini kolaylaştıran klasik bir </a:t>
            </a:r>
            <a:r>
              <a:rPr lang="tr-TR" b="0" i="0" dirty="0" err="1">
                <a:solidFill>
                  <a:srgbClr val="292929"/>
                </a:solidFill>
                <a:effectLst/>
                <a:latin typeface="Heebo" pitchFamily="2" charset="-79"/>
                <a:cs typeface="Heebo" pitchFamily="2" charset="-79"/>
              </a:rPr>
              <a:t>OLAP’dir</a:t>
            </a:r>
            <a:r>
              <a:rPr lang="tr-TR" b="0" i="0" dirty="0">
                <a:solidFill>
                  <a:srgbClr val="292929"/>
                </a:solidFill>
                <a:effectLst/>
                <a:latin typeface="Heebo" pitchFamily="2" charset="-79"/>
                <a:cs typeface="Heebo" pitchFamily="2" charset="-79"/>
              </a:rPr>
              <a:t>.</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MOLAP araçları, özetleme düzeyine bakılmaksızın bilgileri aynı miktarda yanıt süresi ile işler.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MOLAP sunucusu, yoğun ve seyrek veri kümelerini yönetmek için iki düzeyli depolama uygular.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MOLAP, önemli miktarda çok boyutlu veriyi yönetebilir, analiz edebilir ve depolayabilir.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Daha yüksek düzeyde toplu verilerin hesaplanmasını otomatikleştirmeye yardımcı olur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Yalnızca sınırlı miktarda veriyi işlediği için </a:t>
            </a:r>
            <a:r>
              <a:rPr lang="tr-TR" b="0" i="0" dirty="0" err="1">
                <a:solidFill>
                  <a:srgbClr val="292929"/>
                </a:solidFill>
                <a:effectLst/>
                <a:latin typeface="Heebo" pitchFamily="2" charset="-79"/>
                <a:cs typeface="Heebo" pitchFamily="2" charset="-79"/>
              </a:rPr>
              <a:t>ROLAP’tan</a:t>
            </a:r>
            <a:r>
              <a:rPr lang="tr-TR" b="0" i="0" dirty="0">
                <a:solidFill>
                  <a:srgbClr val="292929"/>
                </a:solidFill>
                <a:effectLst/>
                <a:latin typeface="Heebo" pitchFamily="2" charset="-79"/>
                <a:cs typeface="Heebo" pitchFamily="2" charset="-79"/>
              </a:rPr>
              <a:t> daha az ölçeklenebilir.</a:t>
            </a:r>
          </a:p>
          <a:p>
            <a:endParaRPr lang="tr-TR" dirty="0"/>
          </a:p>
        </p:txBody>
      </p:sp>
      <p:sp>
        <p:nvSpPr>
          <p:cNvPr id="4" name="Slayt Numarası Yer Tutucusu 3"/>
          <p:cNvSpPr>
            <a:spLocks noGrp="1"/>
          </p:cNvSpPr>
          <p:nvPr>
            <p:ph type="sldNum" sz="quarter" idx="5"/>
          </p:nvPr>
        </p:nvSpPr>
        <p:spPr/>
        <p:txBody>
          <a:bodyPr/>
          <a:lstStyle/>
          <a:p>
            <a:fld id="{EABC8812-3A4E-40D0-9239-FBD81C6B3DBC}" type="slidenum">
              <a:rPr lang="tr-TR" smtClean="0"/>
              <a:t>68</a:t>
            </a:fld>
            <a:endParaRPr lang="tr-TR"/>
          </a:p>
        </p:txBody>
      </p:sp>
    </p:spTree>
    <p:extLst>
      <p:ext uri="{BB962C8B-B14F-4D97-AF65-F5344CB8AC3E}">
        <p14:creationId xmlns:p14="http://schemas.microsoft.com/office/powerpoint/2010/main" val="266029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Arial" panose="020B0604020202020204" pitchFamily="34" charset="0"/>
              <a:buChar char="•"/>
            </a:pPr>
            <a:r>
              <a:rPr lang="tr-TR" b="0" i="0" dirty="0">
                <a:solidFill>
                  <a:srgbClr val="292929"/>
                </a:solidFill>
                <a:effectLst/>
                <a:latin typeface="Heebo" pitchFamily="2" charset="-79"/>
                <a:cs typeface="Heebo" pitchFamily="2" charset="-79"/>
              </a:rPr>
              <a:t>Bir Veri Pazarı, bir kuruluşun tek bir işlevsel alanına odaklanan bir Veri Ambarı alt kümesi olarak tanımlanır.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Data Mart, veri hacmindeki azalma nedeniyle kullanıcının yanıt süresini artırmaya yardımcı olur.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Üç tür veri pazarı 1) Bağımlı 2) Bağımsız 3) Karma</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Data Mart’ın önemli uygulama adımları şunlardır: 1) Tasarlama 2) Oluşturma 3 Yerleştirme 4) Erişim ve 5) Yönetme</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Bir Data Mart’ın uygulama döngüsü kısa zaman aralıklarında, yani aylar veya yıllar yerine haftalar halinde ölçülmelidir.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Data mart, oluşturmak için yüksek maliyetler alabilen bir veri ambarına uygun maliyetli alternatiflerdir.</a:t>
            </a:r>
          </a:p>
          <a:p>
            <a:pPr algn="l">
              <a:buFont typeface="Arial" panose="020B0604020202020204" pitchFamily="34" charset="0"/>
              <a:buChar char="•"/>
            </a:pPr>
            <a:r>
              <a:rPr lang="tr-TR" b="0" i="0" dirty="0">
                <a:solidFill>
                  <a:srgbClr val="292929"/>
                </a:solidFill>
                <a:effectLst/>
                <a:latin typeface="Heebo" pitchFamily="2" charset="-79"/>
                <a:cs typeface="Heebo" pitchFamily="2" charset="-79"/>
              </a:rPr>
              <a:t>Data Mart, veri seti sınırlı olduğu için şirket çapında veri analizi sağlayamaz.</a:t>
            </a:r>
          </a:p>
          <a:p>
            <a:endParaRPr lang="tr-TR" dirty="0"/>
          </a:p>
        </p:txBody>
      </p:sp>
      <p:sp>
        <p:nvSpPr>
          <p:cNvPr id="4" name="Slayt Numarası Yer Tutucusu 3"/>
          <p:cNvSpPr>
            <a:spLocks noGrp="1"/>
          </p:cNvSpPr>
          <p:nvPr>
            <p:ph type="sldNum" sz="quarter" idx="5"/>
          </p:nvPr>
        </p:nvSpPr>
        <p:spPr/>
        <p:txBody>
          <a:bodyPr/>
          <a:lstStyle/>
          <a:p>
            <a:fld id="{EABC8812-3A4E-40D0-9239-FBD81C6B3DBC}" type="slidenum">
              <a:rPr lang="tr-TR" smtClean="0"/>
              <a:t>86</a:t>
            </a:fld>
            <a:endParaRPr lang="tr-TR"/>
          </a:p>
        </p:txBody>
      </p:sp>
    </p:spTree>
    <p:extLst>
      <p:ext uri="{BB962C8B-B14F-4D97-AF65-F5344CB8AC3E}">
        <p14:creationId xmlns:p14="http://schemas.microsoft.com/office/powerpoint/2010/main" val="4193004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i="0" dirty="0">
                <a:solidFill>
                  <a:srgbClr val="292929"/>
                </a:solidFill>
                <a:effectLst/>
                <a:latin typeface="Heebo" pitchFamily="2" charset="-79"/>
                <a:cs typeface="Heebo" pitchFamily="2" charset="-79"/>
              </a:rPr>
              <a:t>ETL</a:t>
            </a:r>
            <a:r>
              <a:rPr lang="tr-TR" b="0" i="0" dirty="0">
                <a:solidFill>
                  <a:srgbClr val="292929"/>
                </a:solidFill>
                <a:effectLst/>
                <a:latin typeface="Heebo" pitchFamily="2" charset="-79"/>
                <a:cs typeface="Heebo" pitchFamily="2" charset="-79"/>
              </a:rPr>
              <a:t>, verileri farklı kaynak sistemlerden çıkarır, ardından verileri dönüştürür (hesaplamalar, birleştirmeler vb.) gibi işlemleri yapar ve son olarak verileri Veri Ambarı sistemine yükler. </a:t>
            </a:r>
            <a:r>
              <a:rPr lang="tr-TR" b="0" i="0" dirty="0" err="1">
                <a:solidFill>
                  <a:srgbClr val="292929"/>
                </a:solidFill>
                <a:effectLst/>
                <a:latin typeface="Heebo" pitchFamily="2" charset="-79"/>
                <a:cs typeface="Heebo" pitchFamily="2" charset="-79"/>
              </a:rPr>
              <a:t>ETL’in</a:t>
            </a:r>
            <a:r>
              <a:rPr lang="tr-TR" b="0" i="0" dirty="0">
                <a:solidFill>
                  <a:srgbClr val="292929"/>
                </a:solidFill>
                <a:effectLst/>
                <a:latin typeface="Heebo" pitchFamily="2" charset="-79"/>
                <a:cs typeface="Heebo" pitchFamily="2" charset="-79"/>
              </a:rPr>
              <a:t> tam biçimi Çıkar, Dönüştür ve Yükledir.</a:t>
            </a:r>
            <a:endParaRPr lang="tr-TR" dirty="0"/>
          </a:p>
        </p:txBody>
      </p:sp>
      <p:sp>
        <p:nvSpPr>
          <p:cNvPr id="4" name="Slayt Numarası Yer Tutucusu 3"/>
          <p:cNvSpPr>
            <a:spLocks noGrp="1"/>
          </p:cNvSpPr>
          <p:nvPr>
            <p:ph type="sldNum" sz="quarter" idx="5"/>
          </p:nvPr>
        </p:nvSpPr>
        <p:spPr/>
        <p:txBody>
          <a:bodyPr/>
          <a:lstStyle/>
          <a:p>
            <a:fld id="{EABC8812-3A4E-40D0-9239-FBD81C6B3DBC}" type="slidenum">
              <a:rPr lang="tr-TR" smtClean="0"/>
              <a:t>96</a:t>
            </a:fld>
            <a:endParaRPr lang="tr-TR"/>
          </a:p>
        </p:txBody>
      </p:sp>
    </p:spTree>
    <p:extLst>
      <p:ext uri="{BB962C8B-B14F-4D97-AF65-F5344CB8AC3E}">
        <p14:creationId xmlns:p14="http://schemas.microsoft.com/office/powerpoint/2010/main" val="50818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i="0" dirty="0">
                <a:solidFill>
                  <a:srgbClr val="292929"/>
                </a:solidFill>
                <a:effectLst/>
                <a:latin typeface="Heebo" pitchFamily="2" charset="-79"/>
                <a:cs typeface="Heebo" pitchFamily="2" charset="-79"/>
              </a:rPr>
              <a:t>ETL</a:t>
            </a:r>
            <a:r>
              <a:rPr lang="tr-TR" b="0" i="0" dirty="0">
                <a:solidFill>
                  <a:srgbClr val="292929"/>
                </a:solidFill>
                <a:effectLst/>
                <a:latin typeface="Heebo" pitchFamily="2" charset="-79"/>
                <a:cs typeface="Heebo" pitchFamily="2" charset="-79"/>
              </a:rPr>
              <a:t>, verileri farklı kaynak sistemlerden çıkarır, ardından verileri dönüştürür (hesaplamalar, birleştirmeler vb.) gibi işlemleri yapar ve son olarak verileri Veri Ambarı sistemine yükler. </a:t>
            </a:r>
            <a:r>
              <a:rPr lang="tr-TR" b="0" i="0" dirty="0" err="1">
                <a:solidFill>
                  <a:srgbClr val="292929"/>
                </a:solidFill>
                <a:effectLst/>
                <a:latin typeface="Heebo" pitchFamily="2" charset="-79"/>
                <a:cs typeface="Heebo" pitchFamily="2" charset="-79"/>
              </a:rPr>
              <a:t>ETL’in</a:t>
            </a:r>
            <a:r>
              <a:rPr lang="tr-TR" b="0" i="0" dirty="0">
                <a:solidFill>
                  <a:srgbClr val="292929"/>
                </a:solidFill>
                <a:effectLst/>
                <a:latin typeface="Heebo" pitchFamily="2" charset="-79"/>
                <a:cs typeface="Heebo" pitchFamily="2" charset="-79"/>
              </a:rPr>
              <a:t> tam biçimi Çıkar, Dönüştür ve Yükledir.</a:t>
            </a:r>
            <a:endParaRPr lang="tr-TR" dirty="0"/>
          </a:p>
        </p:txBody>
      </p:sp>
      <p:sp>
        <p:nvSpPr>
          <p:cNvPr id="4" name="Slayt Numarası Yer Tutucusu 3"/>
          <p:cNvSpPr>
            <a:spLocks noGrp="1"/>
          </p:cNvSpPr>
          <p:nvPr>
            <p:ph type="sldNum" sz="quarter" idx="5"/>
          </p:nvPr>
        </p:nvSpPr>
        <p:spPr/>
        <p:txBody>
          <a:bodyPr/>
          <a:lstStyle/>
          <a:p>
            <a:fld id="{EABC8812-3A4E-40D0-9239-FBD81C6B3DBC}" type="slidenum">
              <a:rPr lang="tr-TR" smtClean="0"/>
              <a:t>97</a:t>
            </a:fld>
            <a:endParaRPr lang="tr-TR"/>
          </a:p>
        </p:txBody>
      </p:sp>
    </p:spTree>
    <p:extLst>
      <p:ext uri="{BB962C8B-B14F-4D97-AF65-F5344CB8AC3E}">
        <p14:creationId xmlns:p14="http://schemas.microsoft.com/office/powerpoint/2010/main" val="400140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9327C9D7-77CB-44B4-97E9-9309E31D5E07}" type="datetimeFigureOut">
              <a:rPr lang="tr-TR" smtClean="0"/>
              <a:t>26.01.2022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9717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26.01.2022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07346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26.01.2022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887434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CDDEA5-E721-4693-AE19-51BA708DB5D3}"/>
              </a:ext>
            </a:extLst>
          </p:cNvPr>
          <p:cNvSpPr>
            <a:spLocks noGrp="1"/>
          </p:cNvSpPr>
          <p:nvPr>
            <p:ph type="dt" sz="half" idx="14"/>
          </p:nvPr>
        </p:nvSpPr>
        <p:spPr/>
        <p:txBody>
          <a:bodyPr/>
          <a:lstStyle>
            <a:lvl1pPr>
              <a:defRPr/>
            </a:lvl1pPr>
          </a:lstStyle>
          <a:p>
            <a:pPr>
              <a:defRPr/>
            </a:pPr>
            <a:endParaRPr lang="tr-TR"/>
          </a:p>
        </p:txBody>
      </p:sp>
      <p:sp>
        <p:nvSpPr>
          <p:cNvPr id="5" name="Footer Placeholder 4">
            <a:extLst>
              <a:ext uri="{FF2B5EF4-FFF2-40B4-BE49-F238E27FC236}">
                <a16:creationId xmlns:a16="http://schemas.microsoft.com/office/drawing/2014/main" id="{8C39A31D-2E92-4ED1-BC87-5A60FBA3566E}"/>
              </a:ext>
            </a:extLst>
          </p:cNvPr>
          <p:cNvSpPr>
            <a:spLocks noGrp="1"/>
          </p:cNvSpPr>
          <p:nvPr>
            <p:ph type="ftr" sz="quarter" idx="15"/>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21BC7E72-76AC-4E9A-A27D-3AF33E07793F}"/>
              </a:ext>
            </a:extLst>
          </p:cNvPr>
          <p:cNvSpPr>
            <a:spLocks noGrp="1"/>
          </p:cNvSpPr>
          <p:nvPr>
            <p:ph type="sldNum" sz="quarter" idx="16"/>
          </p:nvPr>
        </p:nvSpPr>
        <p:spPr/>
        <p:txBody>
          <a:bodyPr/>
          <a:lstStyle>
            <a:lvl1pPr>
              <a:defRPr/>
            </a:lvl1pPr>
          </a:lstStyle>
          <a:p>
            <a:pPr>
              <a:defRPr/>
            </a:pPr>
            <a:fld id="{022EE39A-FF8F-444D-91F0-82F6DA5E4050}" type="slidenum">
              <a:rPr lang="tr-TR" altLang="en-US"/>
              <a:pPr>
                <a:defRPr/>
              </a:pPr>
              <a:t>‹#›</a:t>
            </a:fld>
            <a:endParaRPr lang="tr-TR" altLang="en-US"/>
          </a:p>
        </p:txBody>
      </p:sp>
    </p:spTree>
    <p:extLst>
      <p:ext uri="{BB962C8B-B14F-4D97-AF65-F5344CB8AC3E}">
        <p14:creationId xmlns:p14="http://schemas.microsoft.com/office/powerpoint/2010/main" val="179767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327C9D7-77CB-44B4-97E9-9309E31D5E07}" type="datetimeFigureOut">
              <a:rPr lang="tr-TR" smtClean="0"/>
              <a:t>26.01.2022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59456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9327C9D7-77CB-44B4-97E9-9309E31D5E07}" type="datetimeFigureOut">
              <a:rPr lang="tr-TR" smtClean="0"/>
              <a:t>26.01.2022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25206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9327C9D7-77CB-44B4-97E9-9309E31D5E07}" type="datetimeFigureOut">
              <a:rPr lang="tr-TR" smtClean="0"/>
              <a:t>26.01.2022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87541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9327C9D7-77CB-44B4-97E9-9309E31D5E07}" type="datetimeFigureOut">
              <a:rPr lang="tr-TR" smtClean="0"/>
              <a:t>26.01.2022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8855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9327C9D7-77CB-44B4-97E9-9309E31D5E07}" type="datetimeFigureOut">
              <a:rPr lang="tr-TR" smtClean="0"/>
              <a:t>26.01.2022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219503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327C9D7-77CB-44B4-97E9-9309E31D5E07}" type="datetimeFigureOut">
              <a:rPr lang="tr-TR" smtClean="0"/>
              <a:t>26.01.2022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16059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26.01.2022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369743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9327C9D7-77CB-44B4-97E9-9309E31D5E07}" type="datetimeFigureOut">
              <a:rPr lang="tr-TR" smtClean="0"/>
              <a:t>26.01.2022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225255-DD07-4049-A42A-2CE31CE86C19}" type="slidenum">
              <a:rPr lang="tr-TR" smtClean="0"/>
              <a:t>‹#›</a:t>
            </a:fld>
            <a:endParaRPr lang="tr-TR"/>
          </a:p>
        </p:txBody>
      </p:sp>
    </p:spTree>
    <p:extLst>
      <p:ext uri="{BB962C8B-B14F-4D97-AF65-F5344CB8AC3E}">
        <p14:creationId xmlns:p14="http://schemas.microsoft.com/office/powerpoint/2010/main" val="147954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7C9D7-77CB-44B4-97E9-9309E31D5E07}" type="datetimeFigureOut">
              <a:rPr lang="tr-TR" smtClean="0"/>
              <a:t>26.01.2022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25255-DD07-4049-A42A-2CE31CE86C19}" type="slidenum">
              <a:rPr lang="tr-TR" smtClean="0"/>
              <a:t>‹#›</a:t>
            </a:fld>
            <a:endParaRPr lang="tr-TR"/>
          </a:p>
        </p:txBody>
      </p:sp>
    </p:spTree>
    <p:extLst>
      <p:ext uri="{BB962C8B-B14F-4D97-AF65-F5344CB8AC3E}">
        <p14:creationId xmlns:p14="http://schemas.microsoft.com/office/powerpoint/2010/main" val="133739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arklogic.com/product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vdanurGENC/Data-Analytics-Lecture-Not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0A49DBD6-2CBB-4647-88E1-E87A9E813E8F}"/>
              </a:ext>
            </a:extLst>
          </p:cNvPr>
          <p:cNvSpPr>
            <a:spLocks noGrp="1"/>
          </p:cNvSpPr>
          <p:nvPr>
            <p:ph type="body" idx="1"/>
          </p:nvPr>
        </p:nvSpPr>
        <p:spPr/>
        <p:txBody>
          <a:bodyPr/>
          <a:lstStyle/>
          <a:p>
            <a:pPr algn="ctr"/>
            <a:r>
              <a:rPr lang="tr-TR" b="1" dirty="0" err="1">
                <a:solidFill>
                  <a:srgbClr val="03579D"/>
                </a:solidFill>
              </a:rPr>
              <a:t>Sevdanur</a:t>
            </a:r>
            <a:r>
              <a:rPr lang="tr-TR" b="1" dirty="0">
                <a:solidFill>
                  <a:srgbClr val="03579D"/>
                </a:solidFill>
              </a:rPr>
              <a:t> GENÇ</a:t>
            </a:r>
          </a:p>
          <a:p>
            <a:pPr algn="ctr"/>
            <a:r>
              <a:rPr lang="tr-TR" b="1" dirty="0">
                <a:solidFill>
                  <a:srgbClr val="03579D"/>
                </a:solidFill>
              </a:rPr>
              <a:t>https://github.com/SevdanurGENC</a:t>
            </a:r>
            <a:endParaRPr lang="tr-TR" dirty="0">
              <a:solidFill>
                <a:srgbClr val="03579D"/>
              </a:solidFill>
            </a:endParaRPr>
          </a:p>
        </p:txBody>
      </p:sp>
      <p:pic>
        <p:nvPicPr>
          <p:cNvPr id="5" name="Resim 4">
            <a:extLst>
              <a:ext uri="{FF2B5EF4-FFF2-40B4-BE49-F238E27FC236}">
                <a16:creationId xmlns:a16="http://schemas.microsoft.com/office/drawing/2014/main" id="{1C05AA32-270D-4D38-87C7-C19200BDE5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595008"/>
            <a:ext cx="3805438" cy="3167742"/>
          </a:xfrm>
          <a:prstGeom prst="rect">
            <a:avLst/>
          </a:prstGeom>
        </p:spPr>
      </p:pic>
      <p:sp>
        <p:nvSpPr>
          <p:cNvPr id="7" name="Text Box 32">
            <a:extLst>
              <a:ext uri="{FF2B5EF4-FFF2-40B4-BE49-F238E27FC236}">
                <a16:creationId xmlns:a16="http://schemas.microsoft.com/office/drawing/2014/main" id="{CFE8120F-EBA5-4060-B182-0B317FA4F4D8}"/>
              </a:ext>
            </a:extLst>
          </p:cNvPr>
          <p:cNvSpPr txBox="1">
            <a:spLocks noChangeArrowheads="1"/>
          </p:cNvSpPr>
          <p:nvPr/>
        </p:nvSpPr>
        <p:spPr bwMode="auto">
          <a:xfrm>
            <a:off x="1161745" y="2878271"/>
            <a:ext cx="985580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4400" b="1" dirty="0">
                <a:solidFill>
                  <a:srgbClr val="04599C"/>
                </a:solidFill>
                <a:latin typeface="Arial" panose="020B0604020202020204" pitchFamily="34" charset="0"/>
                <a:cs typeface="Arial" panose="020B0604020202020204" pitchFamily="34" charset="0"/>
              </a:rPr>
              <a:t>VERİ MODELLEME TEKNİKLERİ</a:t>
            </a:r>
          </a:p>
        </p:txBody>
      </p:sp>
      <p:sp>
        <p:nvSpPr>
          <p:cNvPr id="8" name="Text Box 32">
            <a:extLst>
              <a:ext uri="{FF2B5EF4-FFF2-40B4-BE49-F238E27FC236}">
                <a16:creationId xmlns:a16="http://schemas.microsoft.com/office/drawing/2014/main" id="{B500F5A1-C714-4EC2-9B03-EBB279BB0DAD}"/>
              </a:ext>
            </a:extLst>
          </p:cNvPr>
          <p:cNvSpPr txBox="1">
            <a:spLocks noChangeArrowheads="1"/>
          </p:cNvSpPr>
          <p:nvPr/>
        </p:nvSpPr>
        <p:spPr bwMode="auto">
          <a:xfrm>
            <a:off x="1985167" y="3981857"/>
            <a:ext cx="8208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1800" b="1" dirty="0">
                <a:solidFill>
                  <a:srgbClr val="04599C"/>
                </a:solidFill>
                <a:latin typeface="Arial" panose="020B0604020202020204" pitchFamily="34" charset="0"/>
                <a:cs typeface="Arial" panose="020B0604020202020204" pitchFamily="34" charset="0"/>
              </a:rPr>
              <a:t>2. Gün</a:t>
            </a:r>
          </a:p>
        </p:txBody>
      </p:sp>
      <p:pic>
        <p:nvPicPr>
          <p:cNvPr id="1028" name="Picture 4" descr="İnnova Kurumsal Kimlik - Logo | İnnova">
            <a:extLst>
              <a:ext uri="{FF2B5EF4-FFF2-40B4-BE49-F238E27FC236}">
                <a16:creationId xmlns:a16="http://schemas.microsoft.com/office/drawing/2014/main" id="{9BE424C9-51E8-48EB-BE9F-34FA5D80EC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7804" y="3981857"/>
            <a:ext cx="2463952" cy="246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 Araçları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b="1" dirty="0" err="1">
                <a:solidFill>
                  <a:srgbClr val="03579D"/>
                </a:solidFill>
              </a:rPr>
              <a:t>MarkLogic</a:t>
            </a:r>
            <a:r>
              <a:rPr lang="tr-TR" dirty="0">
                <a:solidFill>
                  <a:srgbClr val="03579D"/>
                </a:solidFill>
              </a:rPr>
              <a:t>: Bir dizi kurumsal özelliği kullanarak veri entegrasyonunu daha kolay ve daha hızlı hale getiren kullanışlı bir veri ambarı çözümüdür. Bu araç, çok karmaşık arama işlemlerinin gerçekleştirilmesine yardımcı olur. Belgeler, ilişkiler ve meta veriler gibi farklı veri türlerini sorgulayabilir.</a:t>
            </a:r>
          </a:p>
          <a:p>
            <a:pPr algn="just"/>
            <a:endParaRPr lang="tr-TR" dirty="0">
              <a:solidFill>
                <a:srgbClr val="03579D"/>
              </a:solidFill>
            </a:endParaRPr>
          </a:p>
          <a:p>
            <a:pPr algn="just"/>
            <a:r>
              <a:rPr lang="tr-TR" dirty="0">
                <a:solidFill>
                  <a:srgbClr val="03579D"/>
                </a:solidFill>
                <a:hlinkClick r:id="rId2"/>
              </a:rPr>
              <a:t>https://developer.marklogic.com/products/</a:t>
            </a:r>
            <a:r>
              <a:rPr lang="tr-TR" dirty="0">
                <a:solidFill>
                  <a:srgbClr val="03579D"/>
                </a:solidFill>
              </a:rPr>
              <a:t> </a:t>
            </a:r>
          </a:p>
        </p:txBody>
      </p:sp>
    </p:spTree>
    <p:extLst>
      <p:ext uri="{BB962C8B-B14F-4D97-AF65-F5344CB8AC3E}">
        <p14:creationId xmlns:p14="http://schemas.microsoft.com/office/powerpoint/2010/main" val="38470456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Load</a:t>
            </a:r>
            <a:r>
              <a:rPr lang="tr-TR" sz="3600" b="1" dirty="0">
                <a:solidFill>
                  <a:srgbClr val="03579D"/>
                </a:solidFill>
                <a:latin typeface="+mn-lt"/>
              </a:rPr>
              <a:t> (Yükleme)</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lnSpcReduction="10000"/>
          </a:bodyPr>
          <a:lstStyle/>
          <a:p>
            <a:pPr algn="just"/>
            <a:r>
              <a:rPr lang="tr-TR" dirty="0">
                <a:solidFill>
                  <a:srgbClr val="03579D"/>
                </a:solidFill>
              </a:rPr>
              <a:t>ETL sürecinin son aşamasında ise dönüştürülen veriler hazırlama alanından hedef veri ambarına taşınır.</a:t>
            </a:r>
          </a:p>
          <a:p>
            <a:pPr algn="just"/>
            <a:r>
              <a:rPr lang="tr-TR" dirty="0">
                <a:solidFill>
                  <a:srgbClr val="03579D"/>
                </a:solidFill>
              </a:rPr>
              <a:t>Bu aşamada, temelde tüm verilerin ilk yüklenmesini, ardından artımlı veri değişikliklerinin periyodik olarak yüklenmesini ve daha az sıklıkla ambardaki verileri silmek ve değiştirmek için yenilemelerini içerir. </a:t>
            </a:r>
          </a:p>
          <a:p>
            <a:pPr algn="just"/>
            <a:r>
              <a:rPr lang="tr-TR" dirty="0">
                <a:solidFill>
                  <a:srgbClr val="03579D"/>
                </a:solidFill>
              </a:rPr>
              <a:t>ETL kullanan birçok kurum için bu süreç iyi tanımlanmıştır ve otomatik olarak gerçekleşir. Belirli veri ambarları, mevcut bilgilerin üzerine kümülatif bilgiler yazabilir, çıkarılan verilerin güncellemeleri günlük, haftalık veya aylık periyotlarla yapılabilir. </a:t>
            </a:r>
          </a:p>
          <a:p>
            <a:pPr algn="just"/>
            <a:r>
              <a:rPr lang="tr-TR" dirty="0">
                <a:solidFill>
                  <a:srgbClr val="03579D"/>
                </a:solidFill>
              </a:rPr>
              <a:t>Yükleme aşamasında bir </a:t>
            </a:r>
            <a:r>
              <a:rPr lang="tr-TR" dirty="0" err="1">
                <a:solidFill>
                  <a:srgbClr val="03579D"/>
                </a:solidFill>
              </a:rPr>
              <a:t>veritabanı</a:t>
            </a:r>
            <a:r>
              <a:rPr lang="tr-TR" dirty="0">
                <a:solidFill>
                  <a:srgbClr val="03579D"/>
                </a:solidFill>
              </a:rPr>
              <a:t> ile etkileşime girdiği için </a:t>
            </a:r>
            <a:r>
              <a:rPr lang="tr-TR" dirty="0" err="1">
                <a:solidFill>
                  <a:srgbClr val="03579D"/>
                </a:solidFill>
              </a:rPr>
              <a:t>veritabanı</a:t>
            </a:r>
            <a:r>
              <a:rPr lang="tr-TR" dirty="0">
                <a:solidFill>
                  <a:srgbClr val="03579D"/>
                </a:solidFill>
              </a:rPr>
              <a:t> şemasında tanımlanan kısıtlamalar genel veri kalitesi performansına katkıda bulunur.</a:t>
            </a:r>
          </a:p>
        </p:txBody>
      </p:sp>
    </p:spTree>
    <p:extLst>
      <p:ext uri="{BB962C8B-B14F-4D97-AF65-F5344CB8AC3E}">
        <p14:creationId xmlns:p14="http://schemas.microsoft.com/office/powerpoint/2010/main" val="14666296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ETL Araçları Nelerdir?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lnSpcReduction="10000"/>
          </a:bodyPr>
          <a:lstStyle/>
          <a:p>
            <a:pPr algn="just"/>
            <a:r>
              <a:rPr lang="tr-TR" dirty="0">
                <a:solidFill>
                  <a:srgbClr val="03579D"/>
                </a:solidFill>
              </a:rPr>
              <a:t>Geçmişte, kurumların kendi ETL kodlarını yazmaları gerekiyordu. Ancak, günümüzde aralarında seçim yapılabilecek birçok açık kaynak, ticari ETL aracı ve bulut hizmeti bulunuyor. Bu sistemlerin, temel işlevleri şu şekildedir:</a:t>
            </a:r>
          </a:p>
          <a:p>
            <a:pPr lvl="1" algn="just"/>
            <a:r>
              <a:rPr lang="tr-TR" b="1" dirty="0">
                <a:solidFill>
                  <a:srgbClr val="03579D"/>
                </a:solidFill>
              </a:rPr>
              <a:t>Otomasyon ve Kullanım Kolaylığı: </a:t>
            </a:r>
            <a:r>
              <a:rPr lang="tr-TR" dirty="0">
                <a:solidFill>
                  <a:srgbClr val="03579D"/>
                </a:solidFill>
              </a:rPr>
              <a:t>Önde gelen ETL araçları, veri kaynaklarından hedef veri ambarına kadar tüm veri akışını </a:t>
            </a:r>
            <a:r>
              <a:rPr lang="tr-TR" b="1" dirty="0">
                <a:solidFill>
                  <a:srgbClr val="03579D"/>
                </a:solidFill>
              </a:rPr>
              <a:t>otomatikleştirir</a:t>
            </a:r>
            <a:r>
              <a:rPr lang="tr-TR" dirty="0">
                <a:solidFill>
                  <a:srgbClr val="03579D"/>
                </a:solidFill>
              </a:rPr>
              <a:t>. Birçok araç verileri ayıklamak, dönüştürmek ve yüklemek için kurallar önerir.</a:t>
            </a:r>
          </a:p>
          <a:p>
            <a:pPr lvl="1" algn="just"/>
            <a:r>
              <a:rPr lang="tr-TR" b="1" dirty="0">
                <a:solidFill>
                  <a:srgbClr val="03579D"/>
                </a:solidFill>
              </a:rPr>
              <a:t>Sürükle ve Bırak </a:t>
            </a:r>
            <a:r>
              <a:rPr lang="tr-TR" b="1" dirty="0" err="1">
                <a:solidFill>
                  <a:srgbClr val="03579D"/>
                </a:solidFill>
              </a:rPr>
              <a:t>Arayüzü</a:t>
            </a:r>
            <a:r>
              <a:rPr lang="tr-TR" dirty="0">
                <a:solidFill>
                  <a:srgbClr val="03579D"/>
                </a:solidFill>
              </a:rPr>
              <a:t>: Bu işlev, kuralları ve veri akışlarını belirlemek için kullanılır.</a:t>
            </a:r>
          </a:p>
          <a:p>
            <a:pPr lvl="1" algn="just"/>
            <a:r>
              <a:rPr lang="tr-TR" b="1" dirty="0">
                <a:solidFill>
                  <a:srgbClr val="03579D"/>
                </a:solidFill>
              </a:rPr>
              <a:t>Karmaşık Veri Yönetimi Desteği: </a:t>
            </a:r>
            <a:r>
              <a:rPr lang="tr-TR" dirty="0">
                <a:solidFill>
                  <a:srgbClr val="03579D"/>
                </a:solidFill>
              </a:rPr>
              <a:t>Karmaşık hesaplamalar, veri entegrasyonları ve dizgi işleme yönelik yardım içerir.</a:t>
            </a:r>
          </a:p>
          <a:p>
            <a:pPr lvl="1" algn="just"/>
            <a:r>
              <a:rPr lang="tr-TR" b="1" dirty="0">
                <a:solidFill>
                  <a:srgbClr val="03579D"/>
                </a:solidFill>
              </a:rPr>
              <a:t>Güvenlik ve Uyumluluk</a:t>
            </a:r>
            <a:r>
              <a:rPr lang="tr-TR" dirty="0">
                <a:solidFill>
                  <a:srgbClr val="03579D"/>
                </a:solidFill>
              </a:rPr>
              <a:t>: En etkin ETL araçları hem hareket halindeki hem de sabit durumdaki verileri şifreleyerek sektör veya devlet düzenlemeleri ile uyumlu olduğunu gösterir.</a:t>
            </a:r>
          </a:p>
        </p:txBody>
      </p:sp>
    </p:spTree>
    <p:extLst>
      <p:ext uri="{BB962C8B-B14F-4D97-AF65-F5344CB8AC3E}">
        <p14:creationId xmlns:p14="http://schemas.microsoft.com/office/powerpoint/2010/main" val="26792820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ETL Araçları Nelerdir?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r>
              <a:rPr lang="tr-TR" b="1" dirty="0" err="1">
                <a:solidFill>
                  <a:srgbClr val="03579D"/>
                </a:solidFill>
              </a:rPr>
              <a:t>MarkLogic</a:t>
            </a:r>
            <a:r>
              <a:rPr lang="tr-TR" dirty="0">
                <a:solidFill>
                  <a:srgbClr val="03579D"/>
                </a:solidFill>
              </a:rPr>
              <a:t>:</a:t>
            </a:r>
            <a:r>
              <a:rPr lang="en-US" dirty="0">
                <a:solidFill>
                  <a:srgbClr val="03579D"/>
                </a:solidFill>
              </a:rPr>
              <a:t> B</a:t>
            </a:r>
            <a:r>
              <a:rPr lang="tr-TR" dirty="0">
                <a:solidFill>
                  <a:srgbClr val="03579D"/>
                </a:solidFill>
              </a:rPr>
              <a:t>ir dizi kurumsal özelliği kullanarak veri entegrasyonunu daha kolay ve daha hızlı hale getiren bir veri ambarı çözümüdür. Belgeler, ilişkiler ve meta veriler gibi farklı veri türlerini sorgulayabilir.</a:t>
            </a:r>
          </a:p>
          <a:p>
            <a:endParaRPr lang="tr-TR" dirty="0">
              <a:solidFill>
                <a:srgbClr val="03579D"/>
              </a:solidFill>
            </a:endParaRPr>
          </a:p>
          <a:p>
            <a:r>
              <a:rPr lang="tr-TR" dirty="0">
                <a:solidFill>
                  <a:srgbClr val="03579D"/>
                </a:solidFill>
              </a:rPr>
              <a:t>https://developer.marklogic.com/products/</a:t>
            </a:r>
          </a:p>
        </p:txBody>
      </p:sp>
    </p:spTree>
    <p:extLst>
      <p:ext uri="{BB962C8B-B14F-4D97-AF65-F5344CB8AC3E}">
        <p14:creationId xmlns:p14="http://schemas.microsoft.com/office/powerpoint/2010/main" val="39515155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ETL Araçları Nelerdir?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b="1" dirty="0" err="1">
                <a:solidFill>
                  <a:srgbClr val="03579D"/>
                </a:solidFill>
              </a:rPr>
              <a:t>Oracle</a:t>
            </a:r>
            <a:r>
              <a:rPr lang="en-US" b="1" dirty="0">
                <a:solidFill>
                  <a:srgbClr val="03579D"/>
                </a:solidFill>
              </a:rPr>
              <a:t>:</a:t>
            </a:r>
            <a:r>
              <a:rPr lang="tr-TR" dirty="0">
                <a:solidFill>
                  <a:srgbClr val="03579D"/>
                </a:solidFill>
              </a:rPr>
              <a:t> </a:t>
            </a:r>
            <a:r>
              <a:rPr lang="en-US" dirty="0">
                <a:solidFill>
                  <a:srgbClr val="03579D"/>
                </a:solidFill>
              </a:rPr>
              <a:t>S</a:t>
            </a:r>
            <a:r>
              <a:rPr lang="tr-TR" dirty="0" err="1">
                <a:solidFill>
                  <a:srgbClr val="03579D"/>
                </a:solidFill>
              </a:rPr>
              <a:t>ektör</a:t>
            </a:r>
            <a:r>
              <a:rPr lang="tr-TR" dirty="0">
                <a:solidFill>
                  <a:srgbClr val="03579D"/>
                </a:solidFill>
              </a:rPr>
              <a:t> lideri </a:t>
            </a:r>
            <a:r>
              <a:rPr lang="tr-TR" dirty="0" err="1">
                <a:solidFill>
                  <a:srgbClr val="03579D"/>
                </a:solidFill>
              </a:rPr>
              <a:t>veritabanıdır</a:t>
            </a:r>
            <a:r>
              <a:rPr lang="tr-TR" dirty="0">
                <a:solidFill>
                  <a:srgbClr val="03579D"/>
                </a:solidFill>
              </a:rPr>
              <a:t>. Hem şirket içi hem de bulut için çok çeşitli Veri Ambarı çözümleri sunar. </a:t>
            </a:r>
            <a:r>
              <a:rPr lang="tr-TR" dirty="0" err="1">
                <a:solidFill>
                  <a:srgbClr val="03579D"/>
                </a:solidFill>
              </a:rPr>
              <a:t>Operasyonel</a:t>
            </a:r>
            <a:r>
              <a:rPr lang="tr-TR" dirty="0">
                <a:solidFill>
                  <a:srgbClr val="03579D"/>
                </a:solidFill>
              </a:rPr>
              <a:t> verimliliği artırarak müşteri deneyimlerini optimize etmeye yardımcı olur.</a:t>
            </a:r>
          </a:p>
          <a:p>
            <a:pPr algn="just"/>
            <a:endParaRPr lang="tr-TR" dirty="0">
              <a:solidFill>
                <a:srgbClr val="03579D"/>
              </a:solidFill>
            </a:endParaRPr>
          </a:p>
          <a:p>
            <a:pPr algn="just"/>
            <a:r>
              <a:rPr lang="tr-TR" dirty="0">
                <a:solidFill>
                  <a:srgbClr val="03579D"/>
                </a:solidFill>
              </a:rPr>
              <a:t>https://www.oracle.com/index.html</a:t>
            </a:r>
          </a:p>
        </p:txBody>
      </p:sp>
    </p:spTree>
    <p:extLst>
      <p:ext uri="{BB962C8B-B14F-4D97-AF65-F5344CB8AC3E}">
        <p14:creationId xmlns:p14="http://schemas.microsoft.com/office/powerpoint/2010/main" val="22906678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ETL Araçları Nelerdir?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b="1" dirty="0">
                <a:solidFill>
                  <a:srgbClr val="03579D"/>
                </a:solidFill>
              </a:rPr>
              <a:t>Amazon </a:t>
            </a:r>
            <a:r>
              <a:rPr lang="tr-TR" b="1" dirty="0" err="1">
                <a:solidFill>
                  <a:srgbClr val="03579D"/>
                </a:solidFill>
              </a:rPr>
              <a:t>RedShift</a:t>
            </a:r>
            <a:r>
              <a:rPr lang="tr-TR" b="1" dirty="0">
                <a:solidFill>
                  <a:srgbClr val="03579D"/>
                </a:solidFill>
              </a:rPr>
              <a:t>: </a:t>
            </a:r>
            <a:r>
              <a:rPr lang="tr-TR" dirty="0" err="1">
                <a:solidFill>
                  <a:srgbClr val="03579D"/>
                </a:solidFill>
              </a:rPr>
              <a:t>Datawarehouse</a:t>
            </a:r>
            <a:r>
              <a:rPr lang="tr-TR" dirty="0">
                <a:solidFill>
                  <a:srgbClr val="03579D"/>
                </a:solidFill>
              </a:rPr>
              <a:t> aracıdır. Standart SQL ve mevcut BI araçlarını kullanarak tüm veri türlerini analiz etmek için basit ve uygun maliyetli bir araçtır. Ayrıca </a:t>
            </a:r>
            <a:r>
              <a:rPr lang="tr-TR" dirty="0" err="1">
                <a:solidFill>
                  <a:srgbClr val="03579D"/>
                </a:solidFill>
              </a:rPr>
              <a:t>petabaytlarca</a:t>
            </a:r>
            <a:r>
              <a:rPr lang="tr-TR" dirty="0">
                <a:solidFill>
                  <a:srgbClr val="03579D"/>
                </a:solidFill>
              </a:rPr>
              <a:t> yapılandırılmış veriye karşı karmaşık sorguların çalıştırılmasına izin verir.</a:t>
            </a:r>
          </a:p>
          <a:p>
            <a:pPr algn="just"/>
            <a:endParaRPr lang="tr-TR" dirty="0">
              <a:solidFill>
                <a:srgbClr val="03579D"/>
              </a:solidFill>
            </a:endParaRPr>
          </a:p>
          <a:p>
            <a:pPr algn="just"/>
            <a:r>
              <a:rPr lang="tr-TR" dirty="0">
                <a:solidFill>
                  <a:srgbClr val="03579D"/>
                </a:solidFill>
              </a:rPr>
              <a:t>https://aws.amazon.com/redshift/?nc2=h_m1</a:t>
            </a:r>
          </a:p>
        </p:txBody>
      </p:sp>
    </p:spTree>
    <p:extLst>
      <p:ext uri="{BB962C8B-B14F-4D97-AF65-F5344CB8AC3E}">
        <p14:creationId xmlns:p14="http://schemas.microsoft.com/office/powerpoint/2010/main" val="26725952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ETL Araçları Nelerdir?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en-US" dirty="0">
                <a:solidFill>
                  <a:srgbClr val="03579D"/>
                </a:solidFill>
              </a:rPr>
              <a:t>25 BEST Data Warehouse Tools &amp; Software (Open Source/Paid)</a:t>
            </a:r>
            <a:endParaRPr lang="tr-TR" dirty="0">
              <a:solidFill>
                <a:srgbClr val="03579D"/>
              </a:solidFill>
            </a:endParaRPr>
          </a:p>
          <a:p>
            <a:pPr algn="just"/>
            <a:r>
              <a:rPr lang="tr-TR" dirty="0">
                <a:solidFill>
                  <a:srgbClr val="03579D"/>
                </a:solidFill>
              </a:rPr>
              <a:t>https://www.guru99.com/top-20-etl-database-warehousing-tools.html</a:t>
            </a:r>
          </a:p>
        </p:txBody>
      </p:sp>
    </p:spTree>
    <p:extLst>
      <p:ext uri="{BB962C8B-B14F-4D97-AF65-F5344CB8AC3E}">
        <p14:creationId xmlns:p14="http://schemas.microsoft.com/office/powerpoint/2010/main" val="30813745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C6A94-9E4B-4647-9197-65D492A95A3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1C4E098-569D-4222-BB67-8BFEF6FD7963}"/>
              </a:ext>
            </a:extLst>
          </p:cNvPr>
          <p:cNvSpPr>
            <a:spLocks noGrp="1"/>
          </p:cNvSpPr>
          <p:nvPr>
            <p:ph idx="1"/>
          </p:nvPr>
        </p:nvSpPr>
        <p:spPr/>
        <p:txBody>
          <a:bodyPr/>
          <a:lstStyle/>
          <a:p>
            <a:endParaRPr lang="tr-TR"/>
          </a:p>
        </p:txBody>
      </p:sp>
      <p:pic>
        <p:nvPicPr>
          <p:cNvPr id="5122" name="Picture 2" descr="Bu resim için metin sağlanmadı">
            <a:extLst>
              <a:ext uri="{FF2B5EF4-FFF2-40B4-BE49-F238E27FC236}">
                <a16:creationId xmlns:a16="http://schemas.microsoft.com/office/drawing/2014/main" id="{1A2348FC-DABB-43AD-935B-059B21A87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2913"/>
            <a:ext cx="11430000" cy="59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7142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ELT </a:t>
            </a:r>
            <a:r>
              <a:rPr lang="en-US" sz="3600" b="1" dirty="0" err="1">
                <a:solidFill>
                  <a:srgbClr val="03579D"/>
                </a:solidFill>
                <a:latin typeface="+mn-lt"/>
              </a:rPr>
              <a:t>Nedir</a:t>
            </a:r>
            <a:r>
              <a:rPr lang="tr-TR" sz="3600" b="1" dirty="0">
                <a:solidFill>
                  <a:srgbClr val="03579D"/>
                </a:solidFill>
                <a:latin typeface="+mn-lt"/>
              </a:rPr>
              <a:t>?</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199" y="1242927"/>
            <a:ext cx="5431971" cy="4934036"/>
          </a:xfrm>
        </p:spPr>
        <p:txBody>
          <a:bodyPr>
            <a:normAutofit/>
          </a:bodyPr>
          <a:lstStyle/>
          <a:p>
            <a:pPr algn="just"/>
            <a:r>
              <a:rPr lang="tr-TR" dirty="0">
                <a:solidFill>
                  <a:srgbClr val="03579D"/>
                </a:solidFill>
              </a:rPr>
              <a:t>ELT, veri hareketine araç yaklaşımına bakmanın farklı bir yöntemidir. ELT, verileri yazılmadan önce dönüştürmek yerine hedef sistemin dönüşümü yapmasına izin verir. Veriler önce hedefe kopyalanır ve sonra yerine dönüştürülür.</a:t>
            </a:r>
          </a:p>
          <a:p>
            <a:pPr algn="just"/>
            <a:r>
              <a:rPr lang="tr-TR" dirty="0">
                <a:solidFill>
                  <a:srgbClr val="03579D"/>
                </a:solidFill>
              </a:rPr>
              <a:t>ELT genellikle </a:t>
            </a:r>
            <a:r>
              <a:rPr lang="tr-TR" dirty="0" err="1">
                <a:solidFill>
                  <a:srgbClr val="03579D"/>
                </a:solidFill>
              </a:rPr>
              <a:t>Hadoop</a:t>
            </a:r>
            <a:r>
              <a:rPr lang="tr-TR" dirty="0">
                <a:solidFill>
                  <a:srgbClr val="03579D"/>
                </a:solidFill>
              </a:rPr>
              <a:t> kümesi, veri cihazı veya bulut kurulumu gibi </a:t>
            </a:r>
            <a:r>
              <a:rPr lang="tr-TR" dirty="0" err="1">
                <a:solidFill>
                  <a:srgbClr val="03579D"/>
                </a:solidFill>
              </a:rPr>
              <a:t>Sql</a:t>
            </a:r>
            <a:r>
              <a:rPr lang="tr-TR" dirty="0">
                <a:solidFill>
                  <a:srgbClr val="03579D"/>
                </a:solidFill>
              </a:rPr>
              <a:t> içermeyen </a:t>
            </a:r>
            <a:r>
              <a:rPr lang="tr-TR" dirty="0" err="1">
                <a:solidFill>
                  <a:srgbClr val="03579D"/>
                </a:solidFill>
              </a:rPr>
              <a:t>veritabanları</a:t>
            </a:r>
            <a:r>
              <a:rPr lang="tr-TR" dirty="0">
                <a:solidFill>
                  <a:srgbClr val="03579D"/>
                </a:solidFill>
              </a:rPr>
              <a:t> ile kullanılır.</a:t>
            </a:r>
          </a:p>
        </p:txBody>
      </p:sp>
      <p:pic>
        <p:nvPicPr>
          <p:cNvPr id="2050" name="Picture 2">
            <a:extLst>
              <a:ext uri="{FF2B5EF4-FFF2-40B4-BE49-F238E27FC236}">
                <a16:creationId xmlns:a16="http://schemas.microsoft.com/office/drawing/2014/main" id="{8FCB8ABE-B7E5-4A40-A511-B0A387AD5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279" y="1122468"/>
            <a:ext cx="5619750" cy="3278188"/>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2">
            <a:extLst>
              <a:ext uri="{FF2B5EF4-FFF2-40B4-BE49-F238E27FC236}">
                <a16:creationId xmlns:a16="http://schemas.microsoft.com/office/drawing/2014/main" id="{98798298-7C17-486A-9C0A-10B8A9FDDFCF}"/>
              </a:ext>
            </a:extLst>
          </p:cNvPr>
          <p:cNvSpPr txBox="1">
            <a:spLocks/>
          </p:cNvSpPr>
          <p:nvPr/>
        </p:nvSpPr>
        <p:spPr>
          <a:xfrm>
            <a:off x="6474278" y="4214727"/>
            <a:ext cx="5431971" cy="1962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tr-TR" sz="2400" dirty="0">
                <a:solidFill>
                  <a:srgbClr val="03579D"/>
                </a:solidFill>
              </a:rPr>
              <a:t>Çok büyük veriler ile çalışıyorsak ve kaynak sorunu yaşıyorsak ELT kullanmak daha verimli olacaktır. </a:t>
            </a:r>
          </a:p>
        </p:txBody>
      </p:sp>
    </p:spTree>
    <p:extLst>
      <p:ext uri="{BB962C8B-B14F-4D97-AF65-F5344CB8AC3E}">
        <p14:creationId xmlns:p14="http://schemas.microsoft.com/office/powerpoint/2010/main" val="14492594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ETL vs. ELT</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lnSpcReduction="10000"/>
          </a:bodyPr>
          <a:lstStyle/>
          <a:p>
            <a:pPr algn="just"/>
            <a:r>
              <a:rPr lang="tr-TR" dirty="0">
                <a:solidFill>
                  <a:srgbClr val="03579D"/>
                </a:solidFill>
              </a:rPr>
              <a:t>ETL, Çıkartma, Dönüştürme ve Yükleme anlamına gelirken ELT, Çıkarma, Yükleme, Dönüştürme anlamına gelir.</a:t>
            </a:r>
          </a:p>
          <a:p>
            <a:pPr algn="just"/>
            <a:r>
              <a:rPr lang="tr-TR" dirty="0">
                <a:solidFill>
                  <a:srgbClr val="03579D"/>
                </a:solidFill>
              </a:rPr>
              <a:t>ETL verileri önce hazırlama sunucusuna ve ardından hedef sisteme yüklerken ELT verileri doğrudan hedef sisteme yükler.</a:t>
            </a:r>
          </a:p>
          <a:p>
            <a:pPr algn="just"/>
            <a:r>
              <a:rPr lang="tr-TR" dirty="0">
                <a:solidFill>
                  <a:srgbClr val="03579D"/>
                </a:solidFill>
              </a:rPr>
              <a:t>ETL modeli şirket içi, ilişkisel ve yapılandırılmış veriler için kullanılırken ELT, ölçeklenebilir bulut yapılı ve yapılandırılmamış veri kaynakları için kullanılır.</a:t>
            </a:r>
          </a:p>
          <a:p>
            <a:pPr algn="just"/>
            <a:r>
              <a:rPr lang="tr-TR" dirty="0">
                <a:solidFill>
                  <a:srgbClr val="03579D"/>
                </a:solidFill>
              </a:rPr>
              <a:t>ETL temel olarak az miktarda veri için kullanılırken ELT büyük miktarlarda veri için kullanılır.</a:t>
            </a:r>
          </a:p>
          <a:p>
            <a:pPr algn="just"/>
            <a:r>
              <a:rPr lang="tr-TR" dirty="0">
                <a:solidFill>
                  <a:srgbClr val="03579D"/>
                </a:solidFill>
              </a:rPr>
              <a:t>ELT veri gölü desteği sağlarken, ETL veri gölü desteği sağlamaz.</a:t>
            </a:r>
          </a:p>
          <a:p>
            <a:pPr algn="just"/>
            <a:r>
              <a:rPr lang="tr-TR" dirty="0" err="1">
                <a:solidFill>
                  <a:srgbClr val="03579D"/>
                </a:solidFill>
              </a:rPr>
              <a:t>ETL’nin</a:t>
            </a:r>
            <a:r>
              <a:rPr lang="tr-TR" dirty="0">
                <a:solidFill>
                  <a:srgbClr val="03579D"/>
                </a:solidFill>
              </a:rPr>
              <a:t> uygulanması kolaydır, </a:t>
            </a:r>
            <a:r>
              <a:rPr lang="tr-TR" dirty="0" err="1">
                <a:solidFill>
                  <a:srgbClr val="03579D"/>
                </a:solidFill>
              </a:rPr>
              <a:t>ELT’nin</a:t>
            </a:r>
            <a:r>
              <a:rPr lang="tr-TR" dirty="0">
                <a:solidFill>
                  <a:srgbClr val="03579D"/>
                </a:solidFill>
              </a:rPr>
              <a:t> uygulanması ve sürdürülmesi için niş beceriler gerekir.</a:t>
            </a:r>
          </a:p>
        </p:txBody>
      </p:sp>
    </p:spTree>
    <p:extLst>
      <p:ext uri="{BB962C8B-B14F-4D97-AF65-F5344CB8AC3E}">
        <p14:creationId xmlns:p14="http://schemas.microsoft.com/office/powerpoint/2010/main" val="40740106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36AAF43-2E4B-449B-AB12-E11EC3619830}"/>
              </a:ext>
            </a:extLst>
          </p:cNvPr>
          <p:cNvPicPr>
            <a:picLocks noChangeAspect="1"/>
          </p:cNvPicPr>
          <p:nvPr/>
        </p:nvPicPr>
        <p:blipFill>
          <a:blip r:embed="rId2"/>
          <a:stretch>
            <a:fillRect/>
          </a:stretch>
        </p:blipFill>
        <p:spPr>
          <a:xfrm>
            <a:off x="411843" y="1845357"/>
            <a:ext cx="11353800" cy="3167285"/>
          </a:xfrm>
          <a:prstGeom prst="rect">
            <a:avLst/>
          </a:prstGeom>
        </p:spPr>
      </p:pic>
    </p:spTree>
    <p:extLst>
      <p:ext uri="{BB962C8B-B14F-4D97-AF65-F5344CB8AC3E}">
        <p14:creationId xmlns:p14="http://schemas.microsoft.com/office/powerpoint/2010/main" val="245841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 Araçları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b="1" dirty="0" err="1">
                <a:solidFill>
                  <a:srgbClr val="03579D"/>
                </a:solidFill>
              </a:rPr>
              <a:t>Oracle</a:t>
            </a:r>
            <a:r>
              <a:rPr lang="tr-TR" sz="2400" dirty="0">
                <a:solidFill>
                  <a:srgbClr val="03579D"/>
                </a:solidFill>
              </a:rPr>
              <a:t>: Sektör lideri veri tabanıdır. Hem şirket içi hem de bulut için çok çeşitli veri ambarı çözümleri sunar. </a:t>
            </a:r>
            <a:r>
              <a:rPr lang="tr-TR" sz="2400" dirty="0" err="1">
                <a:solidFill>
                  <a:srgbClr val="03579D"/>
                </a:solidFill>
              </a:rPr>
              <a:t>Operasyonel</a:t>
            </a:r>
            <a:r>
              <a:rPr lang="tr-TR" sz="2400" dirty="0">
                <a:solidFill>
                  <a:srgbClr val="03579D"/>
                </a:solidFill>
              </a:rPr>
              <a:t> verimliliği artırarak müşteri deneyimlerini optimize etmeye yardımcı olur.</a:t>
            </a:r>
          </a:p>
          <a:p>
            <a:pPr algn="just"/>
            <a:endParaRPr lang="tr-TR" sz="2400" dirty="0">
              <a:solidFill>
                <a:srgbClr val="03579D"/>
              </a:solidFill>
            </a:endParaRPr>
          </a:p>
          <a:p>
            <a:pPr algn="just"/>
            <a:r>
              <a:rPr lang="tr-TR" sz="2400" dirty="0">
                <a:solidFill>
                  <a:srgbClr val="03579D"/>
                </a:solidFill>
              </a:rPr>
              <a:t>https://www.oracle.com/index.html</a:t>
            </a:r>
          </a:p>
        </p:txBody>
      </p:sp>
    </p:spTree>
    <p:extLst>
      <p:ext uri="{BB962C8B-B14F-4D97-AF65-F5344CB8AC3E}">
        <p14:creationId xmlns:p14="http://schemas.microsoft.com/office/powerpoint/2010/main" val="133473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 Araçları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b="1" dirty="0">
                <a:solidFill>
                  <a:srgbClr val="03579D"/>
                </a:solidFill>
              </a:rPr>
              <a:t>Amazon </a:t>
            </a:r>
            <a:r>
              <a:rPr lang="tr-TR" b="1" dirty="0" err="1">
                <a:solidFill>
                  <a:srgbClr val="03579D"/>
                </a:solidFill>
              </a:rPr>
              <a:t>RedShift</a:t>
            </a:r>
            <a:r>
              <a:rPr lang="tr-TR" dirty="0">
                <a:solidFill>
                  <a:srgbClr val="03579D"/>
                </a:solidFill>
              </a:rPr>
              <a:t>: Veri ambarı aracıdır. Standart SQL ve mevcut BI araçlarını kullanarak tüm veri türlerini analiz etmek için basit ve uygun maliyetli bir araçtır. Ayrıca, sorgu optimizasyonu tekniğini kullanarak  yapılandırılmış veriye karşı karmaşık sorguların çalıştırılmasına izin verir.</a:t>
            </a:r>
          </a:p>
          <a:p>
            <a:pPr algn="just"/>
            <a:endParaRPr lang="tr-TR" dirty="0">
              <a:solidFill>
                <a:srgbClr val="03579D"/>
              </a:solidFill>
            </a:endParaRPr>
          </a:p>
          <a:p>
            <a:pPr algn="just"/>
            <a:r>
              <a:rPr lang="tr-TR" dirty="0">
                <a:solidFill>
                  <a:srgbClr val="03579D"/>
                </a:solidFill>
              </a:rPr>
              <a:t>https://aws.amazon.com/redshift/?nc2=h_m1</a:t>
            </a:r>
          </a:p>
        </p:txBody>
      </p:sp>
    </p:spTree>
    <p:extLst>
      <p:ext uri="{BB962C8B-B14F-4D97-AF65-F5344CB8AC3E}">
        <p14:creationId xmlns:p14="http://schemas.microsoft.com/office/powerpoint/2010/main" val="198891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 Türleri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endParaRPr lang="tr-TR" dirty="0">
              <a:solidFill>
                <a:srgbClr val="03579D"/>
              </a:solidFill>
            </a:endParaRPr>
          </a:p>
        </p:txBody>
      </p:sp>
      <p:pic>
        <p:nvPicPr>
          <p:cNvPr id="20482" name="Picture 2">
            <a:extLst>
              <a:ext uri="{FF2B5EF4-FFF2-40B4-BE49-F238E27FC236}">
                <a16:creationId xmlns:a16="http://schemas.microsoft.com/office/drawing/2014/main" id="{D4D6E5D4-E77C-40D3-A0CD-183131EEE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482" y="1122468"/>
            <a:ext cx="6575036" cy="554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574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Host-</a:t>
            </a:r>
            <a:r>
              <a:rPr lang="tr-TR" sz="3600" b="1" dirty="0" err="1">
                <a:solidFill>
                  <a:srgbClr val="03579D"/>
                </a:solidFill>
                <a:latin typeface="+mn-lt"/>
              </a:rPr>
              <a:t>Based</a:t>
            </a:r>
            <a:r>
              <a:rPr lang="tr-TR" sz="3600" b="1" dirty="0">
                <a:solidFill>
                  <a:srgbClr val="03579D"/>
                </a:solidFill>
                <a:latin typeface="+mn-lt"/>
              </a:rPr>
              <a:t> Data </a:t>
            </a:r>
            <a:r>
              <a:rPr lang="tr-TR" sz="3600" b="1" dirty="0" err="1">
                <a:solidFill>
                  <a:srgbClr val="03579D"/>
                </a:solidFill>
                <a:latin typeface="+mn-lt"/>
              </a:rPr>
              <a:t>Warehouses</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6686550" cy="4934036"/>
          </a:xfrm>
        </p:spPr>
        <p:txBody>
          <a:bodyPr>
            <a:normAutofit fontScale="62500" lnSpcReduction="20000"/>
          </a:bodyPr>
          <a:lstStyle/>
          <a:p>
            <a:pPr algn="just"/>
            <a:r>
              <a:rPr lang="tr-TR" dirty="0">
                <a:solidFill>
                  <a:srgbClr val="03579D"/>
                </a:solidFill>
              </a:rPr>
              <a:t>(Ana Bilgisayar Tabanlı Veri Ambarları) : Uygulanabilecek iki tür ana bilgisayar tabanlı veri ambarı vardır</a:t>
            </a:r>
          </a:p>
          <a:p>
            <a:pPr lvl="1" algn="just"/>
            <a:r>
              <a:rPr lang="tr-TR" b="1" dirty="0">
                <a:solidFill>
                  <a:srgbClr val="03579D"/>
                </a:solidFill>
              </a:rPr>
              <a:t>Yüksek</a:t>
            </a:r>
            <a:r>
              <a:rPr lang="tr-TR" dirty="0">
                <a:solidFill>
                  <a:srgbClr val="03579D"/>
                </a:solidFill>
              </a:rPr>
              <a:t> </a:t>
            </a:r>
            <a:r>
              <a:rPr lang="tr-TR" b="1" dirty="0">
                <a:solidFill>
                  <a:srgbClr val="03579D"/>
                </a:solidFill>
              </a:rPr>
              <a:t>hacimli</a:t>
            </a:r>
            <a:r>
              <a:rPr lang="tr-TR" dirty="0">
                <a:solidFill>
                  <a:srgbClr val="03579D"/>
                </a:solidFill>
              </a:rPr>
              <a:t> bir </a:t>
            </a:r>
            <a:r>
              <a:rPr lang="tr-TR" dirty="0" err="1">
                <a:solidFill>
                  <a:srgbClr val="03579D"/>
                </a:solidFill>
              </a:rPr>
              <a:t>veritabanında</a:t>
            </a:r>
            <a:r>
              <a:rPr lang="tr-TR" dirty="0">
                <a:solidFill>
                  <a:srgbClr val="03579D"/>
                </a:solidFill>
              </a:rPr>
              <a:t> bulunan ana bilgisayar tabanlı ana bilgisayar depoları. IBM </a:t>
            </a:r>
            <a:r>
              <a:rPr lang="tr-TR" dirty="0" err="1">
                <a:solidFill>
                  <a:srgbClr val="03579D"/>
                </a:solidFill>
              </a:rPr>
              <a:t>system</a:t>
            </a:r>
            <a:r>
              <a:rPr lang="tr-TR" dirty="0">
                <a:solidFill>
                  <a:srgbClr val="03579D"/>
                </a:solidFill>
              </a:rPr>
              <a:t> / 390, UNISYS ve Data General </a:t>
            </a:r>
            <a:r>
              <a:rPr lang="tr-TR" dirty="0" err="1">
                <a:solidFill>
                  <a:srgbClr val="03579D"/>
                </a:solidFill>
              </a:rPr>
              <a:t>Sequent</a:t>
            </a:r>
            <a:r>
              <a:rPr lang="tr-TR" dirty="0">
                <a:solidFill>
                  <a:srgbClr val="03579D"/>
                </a:solidFill>
              </a:rPr>
              <a:t> gibi sağlam ve güvenilir yüksek kapasiteli yapılardır. </a:t>
            </a:r>
            <a:r>
              <a:rPr lang="tr-TR" dirty="0" err="1">
                <a:solidFill>
                  <a:srgbClr val="03579D"/>
                </a:solidFill>
              </a:rPr>
              <a:t>Sybase</a:t>
            </a:r>
            <a:r>
              <a:rPr lang="tr-TR" dirty="0">
                <a:solidFill>
                  <a:srgbClr val="03579D"/>
                </a:solidFill>
              </a:rPr>
              <a:t>, </a:t>
            </a:r>
            <a:r>
              <a:rPr lang="tr-TR" dirty="0" err="1">
                <a:solidFill>
                  <a:srgbClr val="03579D"/>
                </a:solidFill>
              </a:rPr>
              <a:t>Oracle</a:t>
            </a:r>
            <a:r>
              <a:rPr lang="tr-TR" dirty="0">
                <a:solidFill>
                  <a:srgbClr val="03579D"/>
                </a:solidFill>
              </a:rPr>
              <a:t>, </a:t>
            </a:r>
            <a:r>
              <a:rPr lang="tr-TR" dirty="0" err="1">
                <a:solidFill>
                  <a:srgbClr val="03579D"/>
                </a:solidFill>
              </a:rPr>
              <a:t>Informix</a:t>
            </a:r>
            <a:r>
              <a:rPr lang="tr-TR" dirty="0">
                <a:solidFill>
                  <a:srgbClr val="03579D"/>
                </a:solidFill>
              </a:rPr>
              <a:t> ve DB2 gibi </a:t>
            </a:r>
            <a:r>
              <a:rPr lang="tr-TR" dirty="0" err="1">
                <a:solidFill>
                  <a:srgbClr val="03579D"/>
                </a:solidFill>
              </a:rPr>
              <a:t>veritabanları</a:t>
            </a:r>
            <a:r>
              <a:rPr lang="tr-TR" dirty="0">
                <a:solidFill>
                  <a:srgbClr val="03579D"/>
                </a:solidFill>
              </a:rPr>
              <a:t> tarafından desteklenir.</a:t>
            </a:r>
          </a:p>
          <a:p>
            <a:pPr lvl="1" algn="just"/>
            <a:r>
              <a:rPr lang="tr-TR" dirty="0">
                <a:solidFill>
                  <a:srgbClr val="03579D"/>
                </a:solidFill>
              </a:rPr>
              <a:t>Veri dağıtımının merkezi olarak veya çalışma grubu ortamından yapılabildiği veri ambarlarıdır. </a:t>
            </a:r>
            <a:r>
              <a:rPr lang="tr-TR" dirty="0" err="1">
                <a:solidFill>
                  <a:srgbClr val="03579D"/>
                </a:solidFill>
              </a:rPr>
              <a:t>Veritabanının</a:t>
            </a:r>
            <a:r>
              <a:rPr lang="tr-TR" dirty="0">
                <a:solidFill>
                  <a:srgbClr val="03579D"/>
                </a:solidFill>
              </a:rPr>
              <a:t> veri ambarlarının </a:t>
            </a:r>
            <a:r>
              <a:rPr lang="tr-TR" b="1" dirty="0">
                <a:solidFill>
                  <a:srgbClr val="03579D"/>
                </a:solidFill>
              </a:rPr>
              <a:t>boyutu platforma bağlıdır</a:t>
            </a:r>
            <a:r>
              <a:rPr lang="tr-TR" dirty="0">
                <a:solidFill>
                  <a:srgbClr val="03579D"/>
                </a:solidFill>
              </a:rPr>
              <a:t>.</a:t>
            </a:r>
          </a:p>
          <a:p>
            <a:pPr algn="just"/>
            <a:r>
              <a:rPr lang="tr-TR" dirty="0">
                <a:solidFill>
                  <a:srgbClr val="03579D"/>
                </a:solidFill>
              </a:rPr>
              <a:t>Veri Çıkarma ve dönüştürme araçları, üretim sistemlerinden verilerin otomatik olarak çıkarılmasına ve temizlenmesine olanak tanır. </a:t>
            </a:r>
          </a:p>
          <a:p>
            <a:pPr algn="just"/>
            <a:r>
              <a:rPr lang="tr-TR" dirty="0">
                <a:solidFill>
                  <a:srgbClr val="03579D"/>
                </a:solidFill>
              </a:rPr>
              <a:t>Büyük bir karmaşık </a:t>
            </a:r>
            <a:r>
              <a:rPr lang="tr-TR" dirty="0" err="1">
                <a:solidFill>
                  <a:srgbClr val="03579D"/>
                </a:solidFill>
              </a:rPr>
              <a:t>ambarlama</a:t>
            </a:r>
            <a:r>
              <a:rPr lang="tr-TR" dirty="0">
                <a:solidFill>
                  <a:srgbClr val="03579D"/>
                </a:solidFill>
              </a:rPr>
              <a:t> sorguları yükü, görev açısından kritik işlem işleme (TP) odaklı uygulama üzerinde muhtemelen çok fazla zararlı etkiye sahip olacaktır.</a:t>
            </a:r>
          </a:p>
          <a:p>
            <a:pPr algn="just"/>
            <a:r>
              <a:rPr lang="tr-TR" dirty="0">
                <a:solidFill>
                  <a:srgbClr val="03579D"/>
                </a:solidFill>
              </a:rPr>
              <a:t>Bu TP sistemleri, işlem hacmi için </a:t>
            </a:r>
            <a:r>
              <a:rPr lang="tr-TR" dirty="0" err="1">
                <a:solidFill>
                  <a:srgbClr val="03579D"/>
                </a:solidFill>
              </a:rPr>
              <a:t>veritabanı</a:t>
            </a:r>
            <a:r>
              <a:rPr lang="tr-TR" dirty="0">
                <a:solidFill>
                  <a:srgbClr val="03579D"/>
                </a:solidFill>
              </a:rPr>
              <a:t> tasarımlarında geliştirilmektedir. Tüm yöntemlerde, bir </a:t>
            </a:r>
            <a:r>
              <a:rPr lang="tr-TR" dirty="0" err="1">
                <a:solidFill>
                  <a:srgbClr val="03579D"/>
                </a:solidFill>
              </a:rPr>
              <a:t>veritabanı</a:t>
            </a:r>
            <a:r>
              <a:rPr lang="tr-TR" dirty="0">
                <a:solidFill>
                  <a:srgbClr val="03579D"/>
                </a:solidFill>
              </a:rPr>
              <a:t>, optimum sorgu veya işlem işleme için tasarlanmıştır. Karmaşık bir iş sorgusu, birçok normalleştirilmiş tablonun birleştirilmesini gerektirir ve sonuç olarak performans genellikle zayıf olacak ve sorgu büyük ölçüde karmaşık oluşturacaktır.</a:t>
            </a:r>
          </a:p>
          <a:p>
            <a:pPr algn="just"/>
            <a:r>
              <a:rPr lang="tr-TR" dirty="0">
                <a:solidFill>
                  <a:srgbClr val="03579D"/>
                </a:solidFill>
              </a:rPr>
              <a:t>İki veya daha fazla üretim yöntemindeki verilerin tutarlı olacağının garantisi yoktur.</a:t>
            </a:r>
          </a:p>
        </p:txBody>
      </p:sp>
      <p:pic>
        <p:nvPicPr>
          <p:cNvPr id="22530" name="Picture 2">
            <a:extLst>
              <a:ext uri="{FF2B5EF4-FFF2-40B4-BE49-F238E27FC236}">
                <a16:creationId xmlns:a16="http://schemas.microsoft.com/office/drawing/2014/main" id="{4A9C11AD-D979-44BC-BAF7-6FCC4F350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842" y="1638299"/>
            <a:ext cx="4255722" cy="331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74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LAN-</a:t>
            </a:r>
            <a:r>
              <a:rPr lang="tr-TR" sz="3600" b="1" dirty="0" err="1">
                <a:solidFill>
                  <a:srgbClr val="03579D"/>
                </a:solidFill>
                <a:latin typeface="+mn-lt"/>
              </a:rPr>
              <a:t>Based</a:t>
            </a:r>
            <a:r>
              <a:rPr lang="tr-TR" sz="3600" b="1" dirty="0">
                <a:solidFill>
                  <a:srgbClr val="03579D"/>
                </a:solidFill>
                <a:latin typeface="+mn-lt"/>
              </a:rPr>
              <a:t> Workgroup Data </a:t>
            </a:r>
            <a:r>
              <a:rPr lang="tr-TR" sz="3600" b="1" dirty="0" err="1">
                <a:solidFill>
                  <a:srgbClr val="03579D"/>
                </a:solidFill>
                <a:latin typeface="+mn-lt"/>
              </a:rPr>
              <a:t>Warehouses</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6838950" cy="4934036"/>
          </a:xfrm>
        </p:spPr>
        <p:txBody>
          <a:bodyPr>
            <a:normAutofit/>
          </a:bodyPr>
          <a:lstStyle/>
          <a:p>
            <a:pPr algn="just"/>
            <a:r>
              <a:rPr lang="tr-TR" sz="2000" dirty="0">
                <a:solidFill>
                  <a:srgbClr val="03579D"/>
                </a:solidFill>
              </a:rPr>
              <a:t>(LAN Tabanlı Çalışma Grubu Veri Ambarları) : LAN tabanlı bir çalışma grubu deposu, bir LAN ortamında bir veri ambarı oluşturmak ve sürdürmek için entegre bir yapıdır.</a:t>
            </a:r>
          </a:p>
          <a:p>
            <a:pPr algn="just"/>
            <a:r>
              <a:rPr lang="tr-TR" sz="2000" dirty="0">
                <a:solidFill>
                  <a:srgbClr val="03579D"/>
                </a:solidFill>
              </a:rPr>
              <a:t>Bu depoda, çeşitli kaynaklardan bilgi alabilir ve birden çok LAN tabanlı depoyu, genellikle DB2 ailesi, </a:t>
            </a:r>
            <a:r>
              <a:rPr lang="tr-TR" sz="2000" dirty="0" err="1">
                <a:solidFill>
                  <a:srgbClr val="03579D"/>
                </a:solidFill>
              </a:rPr>
              <a:t>Oracle</a:t>
            </a:r>
            <a:r>
              <a:rPr lang="tr-TR" sz="2000" dirty="0">
                <a:solidFill>
                  <a:srgbClr val="03579D"/>
                </a:solidFill>
              </a:rPr>
              <a:t>, </a:t>
            </a:r>
            <a:r>
              <a:rPr lang="tr-TR" sz="2000" dirty="0" err="1">
                <a:solidFill>
                  <a:srgbClr val="03579D"/>
                </a:solidFill>
              </a:rPr>
              <a:t>Sybase</a:t>
            </a:r>
            <a:r>
              <a:rPr lang="tr-TR" sz="2000" dirty="0">
                <a:solidFill>
                  <a:srgbClr val="03579D"/>
                </a:solidFill>
              </a:rPr>
              <a:t> ve </a:t>
            </a:r>
            <a:r>
              <a:rPr lang="tr-TR" sz="2000" dirty="0" err="1">
                <a:solidFill>
                  <a:srgbClr val="03579D"/>
                </a:solidFill>
              </a:rPr>
              <a:t>Informix’i</a:t>
            </a:r>
            <a:r>
              <a:rPr lang="tr-TR" sz="2000" dirty="0">
                <a:solidFill>
                  <a:srgbClr val="03579D"/>
                </a:solidFill>
              </a:rPr>
              <a:t> içerecek şekilde seçilen depo </a:t>
            </a:r>
            <a:r>
              <a:rPr lang="tr-TR" sz="2000" dirty="0" err="1">
                <a:solidFill>
                  <a:srgbClr val="03579D"/>
                </a:solidFill>
              </a:rPr>
              <a:t>veritabanlarını</a:t>
            </a:r>
            <a:r>
              <a:rPr lang="tr-TR" sz="2000" dirty="0">
                <a:solidFill>
                  <a:srgbClr val="03579D"/>
                </a:solidFill>
              </a:rPr>
              <a:t> destekleyebilir. </a:t>
            </a:r>
          </a:p>
          <a:p>
            <a:pPr algn="just"/>
            <a:r>
              <a:rPr lang="tr-TR" sz="2000" dirty="0">
                <a:solidFill>
                  <a:srgbClr val="03579D"/>
                </a:solidFill>
              </a:rPr>
              <a:t>Seyrek olarak içerilen diğer </a:t>
            </a:r>
            <a:r>
              <a:rPr lang="tr-TR" sz="2000" dirty="0" err="1">
                <a:solidFill>
                  <a:srgbClr val="03579D"/>
                </a:solidFill>
              </a:rPr>
              <a:t>veritabanları</a:t>
            </a:r>
            <a:r>
              <a:rPr lang="tr-TR" sz="2000" dirty="0">
                <a:solidFill>
                  <a:srgbClr val="03579D"/>
                </a:solidFill>
              </a:rPr>
              <a:t> IMS, VSAM, Düz Dosya, MVS ve </a:t>
            </a:r>
            <a:r>
              <a:rPr lang="tr-TR" sz="2000" dirty="0" err="1">
                <a:solidFill>
                  <a:srgbClr val="03579D"/>
                </a:solidFill>
              </a:rPr>
              <a:t>VH’dir</a:t>
            </a:r>
            <a:r>
              <a:rPr lang="tr-TR" sz="2000" dirty="0">
                <a:solidFill>
                  <a:srgbClr val="03579D"/>
                </a:solidFill>
              </a:rPr>
              <a:t>.</a:t>
            </a:r>
          </a:p>
        </p:txBody>
      </p:sp>
      <p:pic>
        <p:nvPicPr>
          <p:cNvPr id="21506" name="Picture 2">
            <a:extLst>
              <a:ext uri="{FF2B5EF4-FFF2-40B4-BE49-F238E27FC236}">
                <a16:creationId xmlns:a16="http://schemas.microsoft.com/office/drawing/2014/main" id="{5E5B1A89-E900-42CC-BB06-0C9D1F99A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5844" y="1643063"/>
            <a:ext cx="4130906" cy="320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4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Host-Based Single Stage (LAN) Data Warehouses</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6756400" cy="4934036"/>
          </a:xfrm>
        </p:spPr>
        <p:txBody>
          <a:bodyPr>
            <a:normAutofit/>
          </a:bodyPr>
          <a:lstStyle/>
          <a:p>
            <a:pPr algn="just"/>
            <a:r>
              <a:rPr lang="tr-TR" sz="2400" dirty="0">
                <a:solidFill>
                  <a:srgbClr val="03579D"/>
                </a:solidFill>
              </a:rPr>
              <a:t>(Ana Bilgisayar Tabanlı </a:t>
            </a:r>
            <a:r>
              <a:rPr lang="tr-TR" sz="2400" b="1" dirty="0">
                <a:solidFill>
                  <a:srgbClr val="03579D"/>
                </a:solidFill>
              </a:rPr>
              <a:t>Tek Aşamalı </a:t>
            </a:r>
            <a:r>
              <a:rPr lang="tr-TR" sz="2400" dirty="0">
                <a:solidFill>
                  <a:srgbClr val="03579D"/>
                </a:solidFill>
              </a:rPr>
              <a:t>(LAN) Veri Ambarları) : LAN tabanlı bir veri ambarı içinde, veri teslimi merkezi olarak veya çalışma grubu ortamından gerçekleştirilebilir, böylece iş grupları merkezi BT kaynaklarını zorlamadan ihtiyaç duydukları verileri işlemeyi karşılayabilir ve genel veri bütünlüğü ve güvenlikten ödün vermeden veri pazarlarının özerkliğinin keyfini çıkarabilir.</a:t>
            </a:r>
          </a:p>
        </p:txBody>
      </p:sp>
      <p:pic>
        <p:nvPicPr>
          <p:cNvPr id="23554" name="Picture 2">
            <a:extLst>
              <a:ext uri="{FF2B5EF4-FFF2-40B4-BE49-F238E27FC236}">
                <a16:creationId xmlns:a16="http://schemas.microsoft.com/office/drawing/2014/main" id="{B39FF260-A384-4E38-838A-6DF070371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252" y="1619250"/>
            <a:ext cx="4132748"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924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Multi-</a:t>
            </a:r>
            <a:r>
              <a:rPr lang="tr-TR" sz="3600" b="1" dirty="0" err="1">
                <a:solidFill>
                  <a:srgbClr val="03579D"/>
                </a:solidFill>
                <a:latin typeface="+mn-lt"/>
              </a:rPr>
              <a:t>Stage</a:t>
            </a:r>
            <a:r>
              <a:rPr lang="tr-TR" sz="3600" b="1" dirty="0">
                <a:solidFill>
                  <a:srgbClr val="03579D"/>
                </a:solidFill>
                <a:latin typeface="+mn-lt"/>
              </a:rPr>
              <a:t> Data </a:t>
            </a:r>
            <a:r>
              <a:rPr lang="tr-TR" sz="3600" b="1" dirty="0" err="1">
                <a:solidFill>
                  <a:srgbClr val="03579D"/>
                </a:solidFill>
                <a:latin typeface="+mn-lt"/>
              </a:rPr>
              <a:t>Warehouses</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6737350" cy="4934036"/>
          </a:xfrm>
        </p:spPr>
        <p:txBody>
          <a:bodyPr>
            <a:normAutofit fontScale="85000" lnSpcReduction="10000"/>
          </a:bodyPr>
          <a:lstStyle/>
          <a:p>
            <a:pPr algn="just"/>
            <a:r>
              <a:rPr lang="tr-TR" sz="2400" dirty="0">
                <a:solidFill>
                  <a:srgbClr val="03579D"/>
                </a:solidFill>
              </a:rPr>
              <a:t>(Çok Aşamalı Veri Ambarları) : Toplama yoluyla verileri analiz etmek için dönüştürme yöntemlerinde birden çok aşamayı ifade eder. </a:t>
            </a:r>
          </a:p>
          <a:p>
            <a:pPr algn="just"/>
            <a:r>
              <a:rPr lang="tr-TR" sz="2400" dirty="0">
                <a:solidFill>
                  <a:srgbClr val="03579D"/>
                </a:solidFill>
              </a:rPr>
              <a:t>Başka bir deyişle, </a:t>
            </a:r>
            <a:r>
              <a:rPr lang="tr-TR" sz="2400" b="1" dirty="0">
                <a:solidFill>
                  <a:srgbClr val="03579D"/>
                </a:solidFill>
              </a:rPr>
              <a:t>verilerin veri ambarına yüklenmesinden önce birden çok kez </a:t>
            </a:r>
            <a:r>
              <a:rPr lang="tr-TR" sz="2400" b="1" dirty="0" err="1">
                <a:solidFill>
                  <a:srgbClr val="03579D"/>
                </a:solidFill>
              </a:rPr>
              <a:t>aşamalandırılması</a:t>
            </a:r>
            <a:r>
              <a:rPr lang="tr-TR" sz="2400" b="1" dirty="0">
                <a:solidFill>
                  <a:srgbClr val="03579D"/>
                </a:solidFill>
              </a:rPr>
              <a:t>. </a:t>
            </a:r>
          </a:p>
          <a:p>
            <a:pPr algn="just"/>
            <a:r>
              <a:rPr lang="tr-TR" sz="2400" dirty="0">
                <a:solidFill>
                  <a:srgbClr val="03579D"/>
                </a:solidFill>
              </a:rPr>
              <a:t>Veriler ilk olarak kaynak sistemlerinden </a:t>
            </a:r>
            <a:r>
              <a:rPr lang="tr-TR" sz="2400" dirty="0" err="1">
                <a:solidFill>
                  <a:srgbClr val="03579D"/>
                </a:solidFill>
              </a:rPr>
              <a:t>aşamalandırma</a:t>
            </a:r>
            <a:r>
              <a:rPr lang="tr-TR" sz="2400" dirty="0">
                <a:solidFill>
                  <a:srgbClr val="03579D"/>
                </a:solidFill>
              </a:rPr>
              <a:t> alanına çıkarılır, ardından değişiklikten sonra veri ambarına ve son olarak departmanlaştırılmış veri reyonlarına yüklenir.</a:t>
            </a:r>
          </a:p>
          <a:p>
            <a:pPr algn="just"/>
            <a:r>
              <a:rPr lang="tr-TR" sz="2400" dirty="0">
                <a:solidFill>
                  <a:srgbClr val="03579D"/>
                </a:solidFill>
              </a:rPr>
              <a:t>Bu konfigürasyon, çeşitli kapasitelerdeki son müşterilerin hem dakikaya kadar taktik kararlar için özetlenmiş bilgilere hem de uzun vadeli stratejik kararlar için değişmeli bir kayıt olan </a:t>
            </a:r>
            <a:r>
              <a:rPr lang="tr-TR" sz="2400" b="1" dirty="0">
                <a:solidFill>
                  <a:srgbClr val="03579D"/>
                </a:solidFill>
              </a:rPr>
              <a:t>özetlenmiş bilgilere </a:t>
            </a:r>
            <a:r>
              <a:rPr lang="tr-TR" sz="2400" dirty="0">
                <a:solidFill>
                  <a:srgbClr val="03579D"/>
                </a:solidFill>
              </a:rPr>
              <a:t>erişime ihtiyaç duyduğu ortamlar için çok uygundur. </a:t>
            </a:r>
          </a:p>
          <a:p>
            <a:pPr algn="just"/>
            <a:r>
              <a:rPr lang="tr-TR" sz="2400" dirty="0">
                <a:solidFill>
                  <a:srgbClr val="03579D"/>
                </a:solidFill>
              </a:rPr>
              <a:t>Hem </a:t>
            </a:r>
            <a:r>
              <a:rPr lang="tr-TR" sz="2400" dirty="0" err="1">
                <a:solidFill>
                  <a:srgbClr val="03579D"/>
                </a:solidFill>
              </a:rPr>
              <a:t>Operasyonel</a:t>
            </a:r>
            <a:r>
              <a:rPr lang="tr-TR" sz="2400" dirty="0">
                <a:solidFill>
                  <a:srgbClr val="03579D"/>
                </a:solidFill>
              </a:rPr>
              <a:t> Veri Deposunda (ODS) hem de hacme ve özel gereksinimlere bağlı olarak ana bilgisayar tabanlı veya LAN Tabanlı </a:t>
            </a:r>
            <a:r>
              <a:rPr lang="tr-TR" sz="2400" dirty="0" err="1">
                <a:solidFill>
                  <a:srgbClr val="03579D"/>
                </a:solidFill>
              </a:rPr>
              <a:t>veritabanlarında</a:t>
            </a:r>
            <a:r>
              <a:rPr lang="tr-TR" sz="2400" dirty="0">
                <a:solidFill>
                  <a:srgbClr val="03579D"/>
                </a:solidFill>
              </a:rPr>
              <a:t> bulunabilir. Bunlar DB2, </a:t>
            </a:r>
            <a:r>
              <a:rPr lang="tr-TR" sz="2400" dirty="0" err="1">
                <a:solidFill>
                  <a:srgbClr val="03579D"/>
                </a:solidFill>
              </a:rPr>
              <a:t>Oracle</a:t>
            </a:r>
            <a:r>
              <a:rPr lang="tr-TR" sz="2400" dirty="0">
                <a:solidFill>
                  <a:srgbClr val="03579D"/>
                </a:solidFill>
              </a:rPr>
              <a:t>, </a:t>
            </a:r>
            <a:r>
              <a:rPr lang="tr-TR" sz="2400" dirty="0" err="1">
                <a:solidFill>
                  <a:srgbClr val="03579D"/>
                </a:solidFill>
              </a:rPr>
              <a:t>Informix</a:t>
            </a:r>
            <a:r>
              <a:rPr lang="tr-TR" sz="2400" dirty="0">
                <a:solidFill>
                  <a:srgbClr val="03579D"/>
                </a:solidFill>
              </a:rPr>
              <a:t>, IMS, Düz Dosyalar ve </a:t>
            </a:r>
            <a:r>
              <a:rPr lang="tr-TR" sz="2400" dirty="0" err="1">
                <a:solidFill>
                  <a:srgbClr val="03579D"/>
                </a:solidFill>
              </a:rPr>
              <a:t>Sybase</a:t>
            </a:r>
            <a:r>
              <a:rPr lang="tr-TR" sz="2400" dirty="0">
                <a:solidFill>
                  <a:srgbClr val="03579D"/>
                </a:solidFill>
              </a:rPr>
              <a:t> içerir.</a:t>
            </a:r>
          </a:p>
        </p:txBody>
      </p:sp>
      <p:pic>
        <p:nvPicPr>
          <p:cNvPr id="24578" name="Picture 2">
            <a:extLst>
              <a:ext uri="{FF2B5EF4-FFF2-40B4-BE49-F238E27FC236}">
                <a16:creationId xmlns:a16="http://schemas.microsoft.com/office/drawing/2014/main" id="{8A263760-025B-4F25-88D8-950293879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553" y="1722437"/>
            <a:ext cx="4151347" cy="322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30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Stationary</a:t>
            </a:r>
            <a:r>
              <a:rPr lang="tr-TR" sz="3600" b="1" dirty="0">
                <a:solidFill>
                  <a:srgbClr val="03579D"/>
                </a:solidFill>
                <a:latin typeface="+mn-lt"/>
              </a:rPr>
              <a:t> Data </a:t>
            </a:r>
            <a:r>
              <a:rPr lang="tr-TR" sz="3600" b="1" dirty="0" err="1">
                <a:solidFill>
                  <a:srgbClr val="03579D"/>
                </a:solidFill>
                <a:latin typeface="+mn-lt"/>
              </a:rPr>
              <a:t>Warehouses</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6864350" cy="4934036"/>
          </a:xfrm>
        </p:spPr>
        <p:txBody>
          <a:bodyPr>
            <a:normAutofit fontScale="70000" lnSpcReduction="20000"/>
          </a:bodyPr>
          <a:lstStyle/>
          <a:p>
            <a:pPr algn="just"/>
            <a:r>
              <a:rPr lang="tr-TR" dirty="0">
                <a:solidFill>
                  <a:srgbClr val="03579D"/>
                </a:solidFill>
              </a:rPr>
              <a:t>(Sabit Veri Ambarları) : Bu tür veri ambarlarında, veriler şekilde gösterildiği gibi </a:t>
            </a:r>
            <a:r>
              <a:rPr lang="tr-TR" b="1" dirty="0">
                <a:solidFill>
                  <a:srgbClr val="03579D"/>
                </a:solidFill>
              </a:rPr>
              <a:t>kaynaklardan değiştirilmez</a:t>
            </a:r>
            <a:r>
              <a:rPr lang="tr-TR" dirty="0">
                <a:solidFill>
                  <a:srgbClr val="03579D"/>
                </a:solidFill>
              </a:rPr>
              <a:t>.</a:t>
            </a:r>
          </a:p>
          <a:p>
            <a:pPr algn="just"/>
            <a:r>
              <a:rPr lang="tr-TR" dirty="0">
                <a:solidFill>
                  <a:srgbClr val="03579D"/>
                </a:solidFill>
              </a:rPr>
              <a:t>Bunun yerine müşteriye verilere doğrudan erişim hakkı verilir. Pek çok kuruluş için, seyrek erişim, hacim sorunları veya kurumsal gereklilikler gibi yaklaşımları belirler. </a:t>
            </a:r>
          </a:p>
          <a:p>
            <a:pPr algn="just"/>
            <a:r>
              <a:rPr lang="tr-TR" dirty="0">
                <a:solidFill>
                  <a:srgbClr val="03579D"/>
                </a:solidFill>
              </a:rPr>
              <a:t>Bu şema, müşteri için aşağıdakiler gibi birkaç sorun yaratır.</a:t>
            </a:r>
          </a:p>
          <a:p>
            <a:pPr algn="just"/>
            <a:r>
              <a:rPr lang="tr-TR" dirty="0">
                <a:solidFill>
                  <a:srgbClr val="03579D"/>
                </a:solidFill>
              </a:rPr>
              <a:t>Kullanıcılar için bilgilerin yerinin belirlenmesi</a:t>
            </a:r>
          </a:p>
          <a:p>
            <a:pPr algn="just"/>
            <a:r>
              <a:rPr lang="tr-TR" dirty="0">
                <a:solidFill>
                  <a:srgbClr val="03579D"/>
                </a:solidFill>
              </a:rPr>
              <a:t>Müşterilere, hepsi tek bir API ile tek bir DBMS olduğu gibi farklı </a:t>
            </a:r>
            <a:r>
              <a:rPr lang="tr-TR" dirty="0" err="1">
                <a:solidFill>
                  <a:srgbClr val="03579D"/>
                </a:solidFill>
              </a:rPr>
              <a:t>DBMS’leri</a:t>
            </a:r>
            <a:r>
              <a:rPr lang="tr-TR" dirty="0">
                <a:solidFill>
                  <a:srgbClr val="03579D"/>
                </a:solidFill>
              </a:rPr>
              <a:t> sorgulama yeteneği sağlar.</a:t>
            </a:r>
          </a:p>
          <a:p>
            <a:pPr algn="just"/>
            <a:r>
              <a:rPr lang="tr-TR" dirty="0">
                <a:solidFill>
                  <a:srgbClr val="03579D"/>
                </a:solidFill>
              </a:rPr>
              <a:t>Müşteri, üretim veri depoları ile rekabet edeceği için performansı etkiler.</a:t>
            </a:r>
          </a:p>
          <a:p>
            <a:pPr algn="just"/>
            <a:r>
              <a:rPr lang="tr-TR" dirty="0">
                <a:solidFill>
                  <a:srgbClr val="03579D"/>
                </a:solidFill>
              </a:rPr>
              <a:t>Böyle bir ambar, muhtemelen müşteriyle tek bir etkileşimle son derece uzmanlaşmış ve sofistike ‘ara katman yazılımına’ ihtiyaç duyacaktır. Bu aynı zamanda bir tesisin, rapor oluşturmadan önce kullanıcı için çıkarılan kaydı görüntülemesi için gerekli olabilir. Entegre bir meta veri havuzu, bu ortamda mutlak bir gereklilik haline gelir.</a:t>
            </a:r>
          </a:p>
        </p:txBody>
      </p:sp>
      <p:pic>
        <p:nvPicPr>
          <p:cNvPr id="25604" name="Picture 4">
            <a:extLst>
              <a:ext uri="{FF2B5EF4-FFF2-40B4-BE49-F238E27FC236}">
                <a16:creationId xmlns:a16="http://schemas.microsoft.com/office/drawing/2014/main" id="{D29A75F8-3500-4F3E-8776-0188964E0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136" y="1646916"/>
            <a:ext cx="4124864" cy="354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811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Distributed Data </a:t>
            </a:r>
            <a:r>
              <a:rPr lang="tr-TR" sz="3600" b="1" dirty="0" err="1">
                <a:solidFill>
                  <a:srgbClr val="03579D"/>
                </a:solidFill>
                <a:latin typeface="+mn-lt"/>
              </a:rPr>
              <a:t>Warehouses</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7016750" cy="4934036"/>
          </a:xfrm>
        </p:spPr>
        <p:txBody>
          <a:bodyPr>
            <a:normAutofit fontScale="77500" lnSpcReduction="20000"/>
          </a:bodyPr>
          <a:lstStyle/>
          <a:p>
            <a:pPr algn="just"/>
            <a:r>
              <a:rPr lang="tr-TR" dirty="0">
                <a:solidFill>
                  <a:srgbClr val="03579D"/>
                </a:solidFill>
              </a:rPr>
              <a:t>(Dağıtılmış Veri Ambarları) : Dağıtılmış bir veri ambarı kavramı, iki tür dağıtılmış veri ambarı ve bunların kuruluş genelinde dağıtılan yerel işletme ambarları ve şekilde gösterildiği gibi küresel bir ambarlar için modifikasyonları olduğunu göstermektedir:</a:t>
            </a:r>
          </a:p>
          <a:p>
            <a:pPr algn="just"/>
            <a:r>
              <a:rPr lang="tr-TR" dirty="0">
                <a:solidFill>
                  <a:srgbClr val="03579D"/>
                </a:solidFill>
              </a:rPr>
              <a:t>Yerel veri ambarlarının özellikleri</a:t>
            </a:r>
          </a:p>
          <a:p>
            <a:pPr lvl="1" algn="just"/>
            <a:r>
              <a:rPr lang="tr-TR" dirty="0">
                <a:solidFill>
                  <a:srgbClr val="03579D"/>
                </a:solidFill>
              </a:rPr>
              <a:t>Etkinlik yerel düzeyde görünür</a:t>
            </a:r>
          </a:p>
          <a:p>
            <a:pPr lvl="1" algn="just"/>
            <a:r>
              <a:rPr lang="tr-TR" dirty="0" err="1">
                <a:solidFill>
                  <a:srgbClr val="03579D"/>
                </a:solidFill>
              </a:rPr>
              <a:t>Operasyonel</a:t>
            </a:r>
            <a:r>
              <a:rPr lang="tr-TR" dirty="0">
                <a:solidFill>
                  <a:srgbClr val="03579D"/>
                </a:solidFill>
              </a:rPr>
              <a:t> işlemenin toplu</a:t>
            </a:r>
          </a:p>
          <a:p>
            <a:pPr lvl="1" algn="just"/>
            <a:r>
              <a:rPr lang="tr-TR" dirty="0">
                <a:solidFill>
                  <a:srgbClr val="03579D"/>
                </a:solidFill>
              </a:rPr>
              <a:t>Yerel site özerktir</a:t>
            </a:r>
          </a:p>
          <a:p>
            <a:pPr lvl="1" algn="just"/>
            <a:r>
              <a:rPr lang="tr-TR" dirty="0">
                <a:solidFill>
                  <a:srgbClr val="03579D"/>
                </a:solidFill>
              </a:rPr>
              <a:t>Her yerel veri ambarının kendine özgü mimarisi ve veri içerikleri vardır</a:t>
            </a:r>
          </a:p>
          <a:p>
            <a:pPr lvl="1" algn="just"/>
            <a:r>
              <a:rPr lang="tr-TR" dirty="0">
                <a:solidFill>
                  <a:srgbClr val="03579D"/>
                </a:solidFill>
              </a:rPr>
              <a:t>Veriler benzersizdir ve yalnızca bu yerellik için çok önemlidir</a:t>
            </a:r>
          </a:p>
          <a:p>
            <a:pPr lvl="1" algn="just"/>
            <a:r>
              <a:rPr lang="tr-TR" dirty="0">
                <a:solidFill>
                  <a:srgbClr val="03579D"/>
                </a:solidFill>
              </a:rPr>
              <a:t>Kaydın çoğunluğu yereldir ve kopyalanmamıştır</a:t>
            </a:r>
          </a:p>
          <a:p>
            <a:pPr lvl="1" algn="just"/>
            <a:r>
              <a:rPr lang="tr-TR" dirty="0">
                <a:solidFill>
                  <a:srgbClr val="03579D"/>
                </a:solidFill>
              </a:rPr>
              <a:t>Yerel veri ambarları arasındaki herhangi bir veri kesişimi durumsaldır</a:t>
            </a:r>
          </a:p>
          <a:p>
            <a:pPr lvl="1" algn="just"/>
            <a:r>
              <a:rPr lang="tr-TR" dirty="0">
                <a:solidFill>
                  <a:srgbClr val="03579D"/>
                </a:solidFill>
              </a:rPr>
              <a:t>Yerel depo farklı teknik topluluklara hizmet eder</a:t>
            </a:r>
          </a:p>
          <a:p>
            <a:pPr lvl="1" algn="just"/>
            <a:r>
              <a:rPr lang="tr-TR" dirty="0">
                <a:solidFill>
                  <a:srgbClr val="03579D"/>
                </a:solidFill>
              </a:rPr>
              <a:t>Yerel veri ambarlarının kapsamı yerel siteyle sınırlıdır</a:t>
            </a:r>
          </a:p>
          <a:p>
            <a:pPr lvl="1" algn="just"/>
            <a:r>
              <a:rPr lang="tr-TR" dirty="0">
                <a:solidFill>
                  <a:srgbClr val="03579D"/>
                </a:solidFill>
              </a:rPr>
              <a:t>Yerel depolar ayrıca geçmiş verileri içerir ve yalnızca yerel site içinde entegre edilir.</a:t>
            </a:r>
          </a:p>
        </p:txBody>
      </p:sp>
      <p:pic>
        <p:nvPicPr>
          <p:cNvPr id="26628" name="Picture 4">
            <a:extLst>
              <a:ext uri="{FF2B5EF4-FFF2-40B4-BE49-F238E27FC236}">
                <a16:creationId xmlns:a16="http://schemas.microsoft.com/office/drawing/2014/main" id="{79691649-AD30-47F7-A6DB-4125FB296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554" y="1554120"/>
            <a:ext cx="3873432" cy="358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8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a:extLst>
              <a:ext uri="{FF2B5EF4-FFF2-40B4-BE49-F238E27FC236}">
                <a16:creationId xmlns:a16="http://schemas.microsoft.com/office/drawing/2014/main" id="{0D7EEB21-5BF6-435C-9CCA-06728EC61BAF}"/>
              </a:ext>
            </a:extLst>
          </p:cNvPr>
          <p:cNvSpPr>
            <a:spLocks noGrp="1" noChangeArrowheads="1"/>
          </p:cNvSpPr>
          <p:nvPr>
            <p:ph type="title"/>
          </p:nvPr>
        </p:nvSpPr>
        <p:spPr>
          <a:xfrm>
            <a:off x="914400" y="365125"/>
            <a:ext cx="10439400" cy="738188"/>
          </a:xfrm>
        </p:spPr>
        <p:txBody>
          <a:bodyPr/>
          <a:lstStyle/>
          <a:p>
            <a:pPr eaLnBrk="1" hangingPunct="1"/>
            <a:r>
              <a:rPr lang="en-US" altLang="tr-TR" b="1" dirty="0" err="1">
                <a:solidFill>
                  <a:srgbClr val="04599C"/>
                </a:solidFill>
              </a:rPr>
              <a:t>Ajanda</a:t>
            </a:r>
            <a:endParaRPr lang="tr-TR" altLang="tr-TR" dirty="0">
              <a:solidFill>
                <a:srgbClr val="04599C"/>
              </a:solidFill>
            </a:endParaRPr>
          </a:p>
        </p:txBody>
      </p:sp>
      <p:sp>
        <p:nvSpPr>
          <p:cNvPr id="4099" name="İçerik Yer Tutucusu 2">
            <a:extLst>
              <a:ext uri="{FF2B5EF4-FFF2-40B4-BE49-F238E27FC236}">
                <a16:creationId xmlns:a16="http://schemas.microsoft.com/office/drawing/2014/main" id="{40429765-8C74-4852-887D-ADA88E3E191D}"/>
              </a:ext>
            </a:extLst>
          </p:cNvPr>
          <p:cNvSpPr>
            <a:spLocks noGrp="1" noChangeArrowheads="1"/>
          </p:cNvSpPr>
          <p:nvPr>
            <p:ph sz="quarter" idx="13"/>
          </p:nvPr>
        </p:nvSpPr>
        <p:spPr>
          <a:xfrm>
            <a:off x="914400" y="1268413"/>
            <a:ext cx="10439400" cy="5113337"/>
          </a:xfrm>
        </p:spPr>
        <p:txBody>
          <a:bodyPr>
            <a:normAutofit/>
          </a:bodyPr>
          <a:lstStyle/>
          <a:p>
            <a:pPr algn="just"/>
            <a:r>
              <a:rPr lang="tr-TR" b="1" dirty="0">
                <a:solidFill>
                  <a:srgbClr val="03579D"/>
                </a:solidFill>
              </a:rPr>
              <a:t>Veri Ambarı Kavramları</a:t>
            </a:r>
          </a:p>
          <a:p>
            <a:pPr lvl="1" algn="just"/>
            <a:r>
              <a:rPr lang="tr-TR" b="1" dirty="0">
                <a:solidFill>
                  <a:srgbClr val="03579D"/>
                </a:solidFill>
              </a:rPr>
              <a:t>OLTP</a:t>
            </a:r>
          </a:p>
          <a:p>
            <a:pPr lvl="1" algn="just"/>
            <a:r>
              <a:rPr lang="tr-TR" b="1" dirty="0">
                <a:solidFill>
                  <a:srgbClr val="03579D"/>
                </a:solidFill>
              </a:rPr>
              <a:t>OLAP</a:t>
            </a:r>
          </a:p>
          <a:p>
            <a:pPr lvl="1" algn="just"/>
            <a:r>
              <a:rPr lang="tr-TR" b="1" dirty="0">
                <a:solidFill>
                  <a:srgbClr val="03579D"/>
                </a:solidFill>
              </a:rPr>
              <a:t>Data Mart</a:t>
            </a:r>
          </a:p>
          <a:p>
            <a:pPr lvl="1" algn="just"/>
            <a:r>
              <a:rPr lang="tr-TR" b="1" dirty="0">
                <a:solidFill>
                  <a:srgbClr val="03579D"/>
                </a:solidFill>
              </a:rPr>
              <a:t>ETL </a:t>
            </a:r>
          </a:p>
          <a:p>
            <a:pPr lvl="1" algn="just"/>
            <a:r>
              <a:rPr lang="tr-TR" b="1" dirty="0">
                <a:solidFill>
                  <a:srgbClr val="03579D"/>
                </a:solidFill>
              </a:rPr>
              <a:t>ELT</a:t>
            </a:r>
          </a:p>
        </p:txBody>
      </p:sp>
      <p:pic>
        <p:nvPicPr>
          <p:cNvPr id="5" name="Resim 4">
            <a:extLst>
              <a:ext uri="{FF2B5EF4-FFF2-40B4-BE49-F238E27FC236}">
                <a16:creationId xmlns:a16="http://schemas.microsoft.com/office/drawing/2014/main" id="{F94A7AE0-6783-4EB9-A6D0-813E0D7367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6058" y="104255"/>
            <a:ext cx="3167742" cy="3167742"/>
          </a:xfrm>
          <a:prstGeom prst="rect">
            <a:avLst/>
          </a:prstGeom>
        </p:spPr>
      </p:pic>
      <p:pic>
        <p:nvPicPr>
          <p:cNvPr id="6" name="Picture 4" descr="İnnova Kurumsal Kimlik - Logo | İnnova">
            <a:extLst>
              <a:ext uri="{FF2B5EF4-FFF2-40B4-BE49-F238E27FC236}">
                <a16:creationId xmlns:a16="http://schemas.microsoft.com/office/drawing/2014/main" id="{75CB8612-FFB2-42BA-A9B1-8182074C4C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7953" y="2122571"/>
            <a:ext cx="2463952" cy="24639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Virtual Data </a:t>
            </a:r>
            <a:r>
              <a:rPr lang="tr-TR" sz="3600" b="1" dirty="0" err="1">
                <a:solidFill>
                  <a:srgbClr val="03579D"/>
                </a:solidFill>
                <a:latin typeface="+mn-lt"/>
              </a:rPr>
              <a:t>Warehouses</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10000"/>
          </a:bodyPr>
          <a:lstStyle/>
          <a:p>
            <a:pPr algn="just"/>
            <a:r>
              <a:rPr lang="tr-TR" sz="1600" dirty="0">
                <a:solidFill>
                  <a:srgbClr val="03579D"/>
                </a:solidFill>
              </a:rPr>
              <a:t>(Sanal Veri Ambarları) : Sanal Veri Ambarları aşamaları:</a:t>
            </a:r>
          </a:p>
          <a:p>
            <a:pPr lvl="1" algn="just"/>
            <a:r>
              <a:rPr lang="tr-TR" sz="1400" dirty="0">
                <a:solidFill>
                  <a:srgbClr val="03579D"/>
                </a:solidFill>
              </a:rPr>
              <a:t>Bir dizi veri yaklaşımı, veri sözlüğü ve süreç yönetimi olanağı kurma.</a:t>
            </a:r>
          </a:p>
          <a:p>
            <a:pPr lvl="1" algn="just"/>
            <a:r>
              <a:rPr lang="tr-TR" sz="1400" dirty="0">
                <a:solidFill>
                  <a:srgbClr val="03579D"/>
                </a:solidFill>
              </a:rPr>
              <a:t>Son müşterileri eğitmek.</a:t>
            </a:r>
          </a:p>
          <a:p>
            <a:pPr lvl="1" algn="just"/>
            <a:r>
              <a:rPr lang="tr-TR" sz="1400" dirty="0">
                <a:solidFill>
                  <a:srgbClr val="03579D"/>
                </a:solidFill>
              </a:rPr>
              <a:t>DW tesislerinin nasıl kullanılacağının izlenmesi</a:t>
            </a:r>
          </a:p>
          <a:p>
            <a:pPr lvl="1" algn="just"/>
            <a:r>
              <a:rPr lang="tr-TR" sz="1400" dirty="0">
                <a:solidFill>
                  <a:srgbClr val="03579D"/>
                </a:solidFill>
              </a:rPr>
              <a:t>Gerçek kullanıma dayalı olarak, yüksek frekanslı sonuçlar sağlamak için fiziksel olarak Veri Ambarı oluşturulur</a:t>
            </a:r>
          </a:p>
          <a:p>
            <a:pPr algn="just"/>
            <a:r>
              <a:rPr lang="tr-TR" sz="1600" dirty="0">
                <a:solidFill>
                  <a:srgbClr val="03579D"/>
                </a:solidFill>
              </a:rPr>
              <a:t>Bu strateji, son kullanıcıların, veri erişim ağına uygulanan araçları kullanarak doğrudan </a:t>
            </a:r>
            <a:r>
              <a:rPr lang="tr-TR" sz="1600" dirty="0" err="1">
                <a:solidFill>
                  <a:srgbClr val="03579D"/>
                </a:solidFill>
              </a:rPr>
              <a:t>operasyonel</a:t>
            </a:r>
            <a:r>
              <a:rPr lang="tr-TR" sz="1600" dirty="0">
                <a:solidFill>
                  <a:srgbClr val="03579D"/>
                </a:solidFill>
              </a:rPr>
              <a:t> </a:t>
            </a:r>
            <a:r>
              <a:rPr lang="tr-TR" sz="1600" dirty="0" err="1">
                <a:solidFill>
                  <a:srgbClr val="03579D"/>
                </a:solidFill>
              </a:rPr>
              <a:t>veritabanlarına</a:t>
            </a:r>
            <a:r>
              <a:rPr lang="tr-TR" sz="1600" dirty="0">
                <a:solidFill>
                  <a:srgbClr val="03579D"/>
                </a:solidFill>
              </a:rPr>
              <a:t> girmelerine izin verildiğini tanımlar. Bu yöntem, nihai esnekliğin yanı sıra yüklenmesi ve bakımı yapılması gereken minimum miktarda fazlalık bilgi sağlar. Veri ambarı harika bir fikirdir, ancak inşa edilmesi zordur ve yatırım gerektirir. </a:t>
            </a:r>
          </a:p>
          <a:p>
            <a:pPr algn="just"/>
            <a:r>
              <a:rPr lang="tr-TR" sz="1600" dirty="0">
                <a:solidFill>
                  <a:srgbClr val="03579D"/>
                </a:solidFill>
              </a:rPr>
              <a:t>Neden meta veri ve başka bir </a:t>
            </a:r>
            <a:r>
              <a:rPr lang="tr-TR" sz="1600" dirty="0" err="1">
                <a:solidFill>
                  <a:srgbClr val="03579D"/>
                </a:solidFill>
              </a:rPr>
              <a:t>veritabanı</a:t>
            </a:r>
            <a:r>
              <a:rPr lang="tr-TR" sz="1600" dirty="0">
                <a:solidFill>
                  <a:srgbClr val="03579D"/>
                </a:solidFill>
              </a:rPr>
              <a:t> için depoların dönüşüm aşamasını ortadan kaldırarak ucuz ve hızlı bir yöntem kullanmıyorsunuz? Bu yönteme ‘ Virtual Data </a:t>
            </a:r>
            <a:r>
              <a:rPr lang="tr-TR" sz="1600" dirty="0" err="1">
                <a:solidFill>
                  <a:srgbClr val="03579D"/>
                </a:solidFill>
              </a:rPr>
              <a:t>Warehouse</a:t>
            </a:r>
            <a:r>
              <a:rPr lang="tr-TR" sz="1600" dirty="0">
                <a:solidFill>
                  <a:srgbClr val="03579D"/>
                </a:solidFill>
              </a:rPr>
              <a:t> ‘ denir.</a:t>
            </a:r>
          </a:p>
          <a:p>
            <a:pPr algn="just"/>
            <a:r>
              <a:rPr lang="tr-TR" sz="1600" dirty="0">
                <a:solidFill>
                  <a:srgbClr val="03579D"/>
                </a:solidFill>
              </a:rPr>
              <a:t>Bunu başarmak için dört tür veriyi tanımlamaya ihtiyaç vardır:</a:t>
            </a:r>
          </a:p>
          <a:p>
            <a:pPr lvl="1" algn="just"/>
            <a:r>
              <a:rPr lang="tr-TR" sz="1400" dirty="0">
                <a:solidFill>
                  <a:srgbClr val="03579D"/>
                </a:solidFill>
              </a:rPr>
              <a:t>Çeşitli </a:t>
            </a:r>
            <a:r>
              <a:rPr lang="tr-TR" sz="1400" dirty="0" err="1">
                <a:solidFill>
                  <a:srgbClr val="03579D"/>
                </a:solidFill>
              </a:rPr>
              <a:t>veritabanlarının</a:t>
            </a:r>
            <a:r>
              <a:rPr lang="tr-TR" sz="1400" dirty="0">
                <a:solidFill>
                  <a:srgbClr val="03579D"/>
                </a:solidFill>
              </a:rPr>
              <a:t> tanımlarını içeren bir veri sözlüğü.</a:t>
            </a:r>
          </a:p>
          <a:p>
            <a:pPr lvl="1" algn="just"/>
            <a:r>
              <a:rPr lang="tr-TR" sz="1400" dirty="0">
                <a:solidFill>
                  <a:srgbClr val="03579D"/>
                </a:solidFill>
              </a:rPr>
              <a:t>Veri bileşenleri arasındaki ilişkinin açıklaması.</a:t>
            </a:r>
          </a:p>
          <a:p>
            <a:pPr lvl="1" algn="just"/>
            <a:r>
              <a:rPr lang="tr-TR" sz="1400" dirty="0">
                <a:solidFill>
                  <a:srgbClr val="03579D"/>
                </a:solidFill>
              </a:rPr>
              <a:t>Yöntemin açıklaması, kullanıcı sistem ile </a:t>
            </a:r>
            <a:r>
              <a:rPr lang="tr-TR" sz="1400" dirty="0" err="1">
                <a:solidFill>
                  <a:srgbClr val="03579D"/>
                </a:solidFill>
              </a:rPr>
              <a:t>arayüz</a:t>
            </a:r>
            <a:r>
              <a:rPr lang="tr-TR" sz="1400" dirty="0">
                <a:solidFill>
                  <a:srgbClr val="03579D"/>
                </a:solidFill>
              </a:rPr>
              <a:t> oluşturacaktır.</a:t>
            </a:r>
          </a:p>
          <a:p>
            <a:pPr lvl="1" algn="just"/>
            <a:r>
              <a:rPr lang="tr-TR" sz="1400" dirty="0">
                <a:solidFill>
                  <a:srgbClr val="03579D"/>
                </a:solidFill>
              </a:rPr>
              <a:t>Ne yapılacağını ve nasıl yapılacağını açıklayan algoritmalar ve iş kuralları.</a:t>
            </a:r>
          </a:p>
          <a:p>
            <a:pPr algn="just"/>
            <a:r>
              <a:rPr lang="tr-TR" sz="1600" dirty="0">
                <a:solidFill>
                  <a:srgbClr val="03579D"/>
                </a:solidFill>
              </a:rPr>
              <a:t>Dezavantajları</a:t>
            </a:r>
          </a:p>
          <a:p>
            <a:pPr lvl="1" algn="just"/>
            <a:r>
              <a:rPr lang="tr-TR" sz="1400" dirty="0">
                <a:solidFill>
                  <a:srgbClr val="03579D"/>
                </a:solidFill>
              </a:rPr>
              <a:t>Sorgular, üretim kaydı işlemleriyle rekabet ettiğinden, performans düşebilir.</a:t>
            </a:r>
          </a:p>
          <a:p>
            <a:pPr lvl="1" algn="just"/>
            <a:r>
              <a:rPr lang="tr-TR" sz="1400" dirty="0">
                <a:solidFill>
                  <a:srgbClr val="03579D"/>
                </a:solidFill>
              </a:rPr>
              <a:t>Meta veri, özet kayıt veya bireysel DSS (Karar Destek Sistemi) entegrasyonu veya geçmişi yoktur. Tüm sorgular kopyalanmalıdır ve sisteme ek bir yük getirir.</a:t>
            </a:r>
          </a:p>
          <a:p>
            <a:pPr lvl="1" algn="just"/>
            <a:r>
              <a:rPr lang="tr-TR" sz="1400" dirty="0">
                <a:solidFill>
                  <a:srgbClr val="03579D"/>
                </a:solidFill>
              </a:rPr>
              <a:t>Sorguların çok karmaşık olmasına neden olan yenileme süreci yoktur.</a:t>
            </a:r>
          </a:p>
        </p:txBody>
      </p:sp>
    </p:spTree>
    <p:extLst>
      <p:ext uri="{BB962C8B-B14F-4D97-AF65-F5344CB8AC3E}">
        <p14:creationId xmlns:p14="http://schemas.microsoft.com/office/powerpoint/2010/main" val="367314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 vs. Veri Tabanı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77500" lnSpcReduction="20000"/>
          </a:bodyPr>
          <a:lstStyle/>
          <a:p>
            <a:pPr algn="just"/>
            <a:r>
              <a:rPr lang="tr-TR" dirty="0" err="1">
                <a:solidFill>
                  <a:srgbClr val="03579D"/>
                </a:solidFill>
              </a:rPr>
              <a:t>Veritabanı</a:t>
            </a:r>
            <a:r>
              <a:rPr lang="tr-TR" dirty="0">
                <a:solidFill>
                  <a:srgbClr val="03579D"/>
                </a:solidFill>
              </a:rPr>
              <a:t> : Gerçek dünyanın bazı unsurlarını temsil eden ilgili verilerin bir koleksiyonudur. Belirli bir görev için verilerle oluşturulacak ve doldurulacak şekilde tasarlanmıştır. Aynı zamanda veri çözümünüzün yapı taşıdır.</a:t>
            </a:r>
          </a:p>
          <a:p>
            <a:pPr algn="just"/>
            <a:r>
              <a:rPr lang="tr-TR" dirty="0">
                <a:solidFill>
                  <a:srgbClr val="03579D"/>
                </a:solidFill>
              </a:rPr>
              <a:t>Veri Ambarı : Bir veri ambarı, </a:t>
            </a:r>
            <a:r>
              <a:rPr lang="tr-TR" b="1" dirty="0">
                <a:solidFill>
                  <a:srgbClr val="03579D"/>
                </a:solidFill>
              </a:rPr>
              <a:t>tekli veya çoklu kaynaklardan geçmiş ve değişmeli verileri depolayan bir bilgi sistemidir</a:t>
            </a:r>
            <a:r>
              <a:rPr lang="tr-TR" dirty="0">
                <a:solidFill>
                  <a:srgbClr val="03579D"/>
                </a:solidFill>
              </a:rPr>
              <a:t>. Farklı kaynaklardan gelen işlem verilerini analiz etmek, raporlamak, entegre etmek için tasarlanmıştır.</a:t>
            </a:r>
          </a:p>
          <a:p>
            <a:pPr algn="just"/>
            <a:r>
              <a:rPr lang="tr-TR" dirty="0">
                <a:solidFill>
                  <a:srgbClr val="03579D"/>
                </a:solidFill>
              </a:rPr>
              <a:t>Temel Farklar</a:t>
            </a:r>
          </a:p>
          <a:p>
            <a:pPr lvl="1" algn="just"/>
            <a:r>
              <a:rPr lang="tr-TR" dirty="0" err="1">
                <a:solidFill>
                  <a:srgbClr val="03579D"/>
                </a:solidFill>
              </a:rPr>
              <a:t>Veritabanı</a:t>
            </a:r>
            <a:r>
              <a:rPr lang="tr-TR" dirty="0">
                <a:solidFill>
                  <a:srgbClr val="03579D"/>
                </a:solidFill>
              </a:rPr>
              <a:t>, gerçek dünyanın bazı unsurlarını temsil eden ilgili verilerin bir koleksiyonudur, oysa Veri ambarı, tekli veya çoklu kaynaklardan geçmiş ve değişmeli verileri depolayan bir bilgi sistemidir.</a:t>
            </a:r>
          </a:p>
          <a:p>
            <a:pPr lvl="1" algn="just"/>
            <a:r>
              <a:rPr lang="tr-TR" dirty="0" err="1">
                <a:solidFill>
                  <a:srgbClr val="03579D"/>
                </a:solidFill>
              </a:rPr>
              <a:t>Veritabanı</a:t>
            </a:r>
            <a:r>
              <a:rPr lang="tr-TR" dirty="0">
                <a:solidFill>
                  <a:srgbClr val="03579D"/>
                </a:solidFill>
              </a:rPr>
              <a:t> verileri </a:t>
            </a:r>
            <a:r>
              <a:rPr lang="tr-TR" b="1" dirty="0">
                <a:solidFill>
                  <a:srgbClr val="03579D"/>
                </a:solidFill>
              </a:rPr>
              <a:t>kaydetmek</a:t>
            </a:r>
            <a:r>
              <a:rPr lang="tr-TR" dirty="0">
                <a:solidFill>
                  <a:srgbClr val="03579D"/>
                </a:solidFill>
              </a:rPr>
              <a:t> için tasarlanırken, Veri ambarı verileri </a:t>
            </a:r>
            <a:r>
              <a:rPr lang="tr-TR" b="1" dirty="0">
                <a:solidFill>
                  <a:srgbClr val="03579D"/>
                </a:solidFill>
              </a:rPr>
              <a:t>analiz</a:t>
            </a:r>
            <a:r>
              <a:rPr lang="tr-TR" dirty="0">
                <a:solidFill>
                  <a:srgbClr val="03579D"/>
                </a:solidFill>
              </a:rPr>
              <a:t> etmek için tasarlanmıştır.</a:t>
            </a:r>
          </a:p>
          <a:p>
            <a:pPr lvl="1" algn="just"/>
            <a:r>
              <a:rPr lang="tr-TR" dirty="0" err="1">
                <a:solidFill>
                  <a:srgbClr val="03579D"/>
                </a:solidFill>
              </a:rPr>
              <a:t>Veritabanı</a:t>
            </a:r>
            <a:r>
              <a:rPr lang="tr-TR" dirty="0">
                <a:solidFill>
                  <a:srgbClr val="03579D"/>
                </a:solidFill>
              </a:rPr>
              <a:t>, </a:t>
            </a:r>
            <a:r>
              <a:rPr lang="tr-TR" b="1" dirty="0">
                <a:solidFill>
                  <a:srgbClr val="03579D"/>
                </a:solidFill>
              </a:rPr>
              <a:t>uygulamaya</a:t>
            </a:r>
            <a:r>
              <a:rPr lang="tr-TR" dirty="0">
                <a:solidFill>
                  <a:srgbClr val="03579D"/>
                </a:solidFill>
              </a:rPr>
              <a:t> yönelik veri toplama, Veri Ambarı ise </a:t>
            </a:r>
            <a:r>
              <a:rPr lang="tr-TR" b="1" dirty="0">
                <a:solidFill>
                  <a:srgbClr val="03579D"/>
                </a:solidFill>
              </a:rPr>
              <a:t>konu</a:t>
            </a:r>
            <a:r>
              <a:rPr lang="tr-TR" dirty="0">
                <a:solidFill>
                  <a:srgbClr val="03579D"/>
                </a:solidFill>
              </a:rPr>
              <a:t> odaklı veri toplama yöntemidir.</a:t>
            </a:r>
          </a:p>
          <a:p>
            <a:pPr lvl="1" algn="just"/>
            <a:r>
              <a:rPr lang="tr-TR" dirty="0" err="1">
                <a:solidFill>
                  <a:srgbClr val="03579D"/>
                </a:solidFill>
              </a:rPr>
              <a:t>Veritabanı</a:t>
            </a:r>
            <a:r>
              <a:rPr lang="tr-TR" dirty="0">
                <a:solidFill>
                  <a:srgbClr val="03579D"/>
                </a:solidFill>
              </a:rPr>
              <a:t> Çevrimiçi İşlemse İşleme (</a:t>
            </a:r>
            <a:r>
              <a:rPr lang="tr-TR" b="1" dirty="0">
                <a:solidFill>
                  <a:srgbClr val="03579D"/>
                </a:solidFill>
              </a:rPr>
              <a:t>OLTP</a:t>
            </a:r>
            <a:r>
              <a:rPr lang="tr-TR" dirty="0">
                <a:solidFill>
                  <a:srgbClr val="03579D"/>
                </a:solidFill>
              </a:rPr>
              <a:t>) kullanırken Veri ambarı Çevrimiçi Analitik İşleme (</a:t>
            </a:r>
            <a:r>
              <a:rPr lang="tr-TR" b="1" dirty="0">
                <a:solidFill>
                  <a:srgbClr val="03579D"/>
                </a:solidFill>
              </a:rPr>
              <a:t>OLAP</a:t>
            </a:r>
            <a:r>
              <a:rPr lang="tr-TR" dirty="0">
                <a:solidFill>
                  <a:srgbClr val="03579D"/>
                </a:solidFill>
              </a:rPr>
              <a:t>) kullanır.</a:t>
            </a:r>
          </a:p>
          <a:p>
            <a:pPr lvl="1" algn="just"/>
            <a:r>
              <a:rPr lang="tr-TR" dirty="0" err="1">
                <a:solidFill>
                  <a:srgbClr val="03579D"/>
                </a:solidFill>
              </a:rPr>
              <a:t>Veritabanı</a:t>
            </a:r>
            <a:r>
              <a:rPr lang="tr-TR" dirty="0">
                <a:solidFill>
                  <a:srgbClr val="03579D"/>
                </a:solidFill>
              </a:rPr>
              <a:t> tabloları ve birleştirmeleri, normalleştirildikleri için karmaşıktır, oysa Veri Ambarı tabloları ve birleştirmeleri </a:t>
            </a:r>
            <a:r>
              <a:rPr lang="tr-TR" b="1" dirty="0">
                <a:solidFill>
                  <a:srgbClr val="03579D"/>
                </a:solidFill>
              </a:rPr>
              <a:t>normalleştirildikleri için kolaydır</a:t>
            </a:r>
            <a:r>
              <a:rPr lang="tr-TR" dirty="0">
                <a:solidFill>
                  <a:srgbClr val="03579D"/>
                </a:solidFill>
              </a:rPr>
              <a:t>.</a:t>
            </a:r>
          </a:p>
          <a:p>
            <a:pPr lvl="1" algn="just"/>
            <a:r>
              <a:rPr lang="tr-TR" dirty="0">
                <a:solidFill>
                  <a:srgbClr val="03579D"/>
                </a:solidFill>
              </a:rPr>
              <a:t>Veri ambarını tasarlamak için ER modelleme teknikleri kullanılırken, Veri Ambarını tasarlamak için </a:t>
            </a:r>
            <a:r>
              <a:rPr lang="tr-TR" b="1" dirty="0">
                <a:solidFill>
                  <a:srgbClr val="03579D"/>
                </a:solidFill>
              </a:rPr>
              <a:t>veri modelleme teknikleri </a:t>
            </a:r>
            <a:r>
              <a:rPr lang="tr-TR" dirty="0">
                <a:solidFill>
                  <a:srgbClr val="03579D"/>
                </a:solidFill>
              </a:rPr>
              <a:t>kullanılır.</a:t>
            </a:r>
          </a:p>
        </p:txBody>
      </p:sp>
    </p:spTree>
    <p:extLst>
      <p:ext uri="{BB962C8B-B14F-4D97-AF65-F5344CB8AC3E}">
        <p14:creationId xmlns:p14="http://schemas.microsoft.com/office/powerpoint/2010/main" val="1557930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Neden Veri Tabanı Kullanılmalı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Verilerin güvenliğini ve erişimini sunar</a:t>
            </a:r>
          </a:p>
          <a:p>
            <a:pPr algn="just"/>
            <a:r>
              <a:rPr lang="tr-TR" sz="2400" dirty="0">
                <a:solidFill>
                  <a:srgbClr val="03579D"/>
                </a:solidFill>
              </a:rPr>
              <a:t>Bir </a:t>
            </a:r>
            <a:r>
              <a:rPr lang="tr-TR" sz="2400" dirty="0" err="1">
                <a:solidFill>
                  <a:srgbClr val="03579D"/>
                </a:solidFill>
              </a:rPr>
              <a:t>veritabanı</a:t>
            </a:r>
            <a:r>
              <a:rPr lang="tr-TR" sz="2400" dirty="0">
                <a:solidFill>
                  <a:srgbClr val="03579D"/>
                </a:solidFill>
              </a:rPr>
              <a:t>, verileri depolamak ve almak için çeşitli teknikler sunar.</a:t>
            </a:r>
          </a:p>
          <a:p>
            <a:pPr algn="just"/>
            <a:r>
              <a:rPr lang="tr-TR" sz="2400" dirty="0" err="1">
                <a:solidFill>
                  <a:srgbClr val="03579D"/>
                </a:solidFill>
              </a:rPr>
              <a:t>Veritabanı</a:t>
            </a:r>
            <a:r>
              <a:rPr lang="tr-TR" sz="2400" dirty="0">
                <a:solidFill>
                  <a:srgbClr val="03579D"/>
                </a:solidFill>
              </a:rPr>
              <a:t>, aynı verileri kullanan birden çok uygulamanın gereksinimlerini dengelemek için verimli bir işleyici görevi görür</a:t>
            </a:r>
          </a:p>
          <a:p>
            <a:pPr algn="just"/>
            <a:r>
              <a:rPr lang="tr-TR" sz="2400" dirty="0">
                <a:solidFill>
                  <a:srgbClr val="03579D"/>
                </a:solidFill>
              </a:rPr>
              <a:t>Bir DBMS, yasaklanmış verilere erişimi önlemek için yüksek düzeyde koruma elde etmek için bütünlük kısıtlamaları sunar.</a:t>
            </a:r>
          </a:p>
          <a:p>
            <a:pPr algn="just"/>
            <a:r>
              <a:rPr lang="tr-TR" sz="2400" dirty="0">
                <a:solidFill>
                  <a:srgbClr val="03579D"/>
                </a:solidFill>
              </a:rPr>
              <a:t>Bir </a:t>
            </a:r>
            <a:r>
              <a:rPr lang="tr-TR" sz="2400" dirty="0" err="1">
                <a:solidFill>
                  <a:srgbClr val="03579D"/>
                </a:solidFill>
              </a:rPr>
              <a:t>veritabanı</a:t>
            </a:r>
            <a:r>
              <a:rPr lang="tr-TR" sz="2400" dirty="0">
                <a:solidFill>
                  <a:srgbClr val="03579D"/>
                </a:solidFill>
              </a:rPr>
              <a:t>, aynı anda yalnızca tek bir kullanıcının aynı verilere erişebileceği şekilde eşzamanlı verilere erişmenizi sağlar.</a:t>
            </a:r>
          </a:p>
        </p:txBody>
      </p:sp>
    </p:spTree>
    <p:extLst>
      <p:ext uri="{BB962C8B-B14F-4D97-AF65-F5344CB8AC3E}">
        <p14:creationId xmlns:p14="http://schemas.microsoft.com/office/powerpoint/2010/main" val="1901074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Neden Veri Ambarı Kullanılmalı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77500" lnSpcReduction="20000"/>
          </a:bodyPr>
          <a:lstStyle/>
          <a:p>
            <a:pPr algn="just"/>
            <a:r>
              <a:rPr lang="tr-TR" dirty="0">
                <a:solidFill>
                  <a:srgbClr val="03579D"/>
                </a:solidFill>
              </a:rPr>
              <a:t>Veri ambarı, iş kullanıcılarının bazı kaynaklardaki kritik verilere tek bir yerden erişmesine yardımcı olur.</a:t>
            </a:r>
          </a:p>
          <a:p>
            <a:pPr algn="just"/>
            <a:r>
              <a:rPr lang="tr-TR" dirty="0">
                <a:solidFill>
                  <a:srgbClr val="03579D"/>
                </a:solidFill>
              </a:rPr>
              <a:t>Çeşitli işlevler arası etkinlikler hakkında tutarlı bilgi sağlar</a:t>
            </a:r>
          </a:p>
          <a:p>
            <a:pPr algn="just"/>
            <a:r>
              <a:rPr lang="tr-TR" dirty="0">
                <a:solidFill>
                  <a:srgbClr val="03579D"/>
                </a:solidFill>
              </a:rPr>
              <a:t>Üretim sistemi üzerindeki stresi azaltmak için birçok veri kaynağını entegre etmenize yardımcı olur.</a:t>
            </a:r>
          </a:p>
          <a:p>
            <a:pPr algn="just"/>
            <a:r>
              <a:rPr lang="tr-TR" dirty="0">
                <a:solidFill>
                  <a:srgbClr val="03579D"/>
                </a:solidFill>
              </a:rPr>
              <a:t>Veri ambarı, analiz ve raporlama için TT’yi (toplam geri dönüş süresi) azaltmanıza yardımcı olur.</a:t>
            </a:r>
          </a:p>
          <a:p>
            <a:pPr algn="just"/>
            <a:r>
              <a:rPr lang="tr-TR" dirty="0">
                <a:solidFill>
                  <a:srgbClr val="03579D"/>
                </a:solidFill>
              </a:rPr>
              <a:t>Veri ambarı, kullanıcıların farklı kaynaklardan kritik verilere tek bir yerden erişmesine yardımcı olur, böylece kullanıcının birden çok kaynaktan veri bilgilerini alma zamanından tasarruf sağlar. Ayrıca buluttaki verilere kolayca erişebilirsiniz.</a:t>
            </a:r>
          </a:p>
          <a:p>
            <a:pPr algn="just"/>
            <a:r>
              <a:rPr lang="tr-TR" dirty="0">
                <a:solidFill>
                  <a:srgbClr val="03579D"/>
                </a:solidFill>
              </a:rPr>
              <a:t>Veri ambarı, gelecekteki tahminlerde bulunmak için farklı dönemleri ve eğilimleri analiz etmek için büyük miktarda geçmiş veriyi depolamanıza olanak tanır.</a:t>
            </a:r>
          </a:p>
          <a:p>
            <a:pPr algn="just"/>
            <a:r>
              <a:rPr lang="tr-TR" dirty="0" err="1">
                <a:solidFill>
                  <a:srgbClr val="03579D"/>
                </a:solidFill>
              </a:rPr>
              <a:t>Operasyonel</a:t>
            </a:r>
            <a:r>
              <a:rPr lang="tr-TR" dirty="0">
                <a:solidFill>
                  <a:srgbClr val="03579D"/>
                </a:solidFill>
              </a:rPr>
              <a:t> iş uygulamalarının ve müşteri ilişkileri yönetimi sistemlerinin değerini artırır</a:t>
            </a:r>
          </a:p>
          <a:p>
            <a:pPr algn="just"/>
            <a:r>
              <a:rPr lang="tr-TR" dirty="0">
                <a:solidFill>
                  <a:srgbClr val="03579D"/>
                </a:solidFill>
              </a:rPr>
              <a:t>Analitik işlemeyi işlem </a:t>
            </a:r>
            <a:r>
              <a:rPr lang="tr-TR" dirty="0" err="1">
                <a:solidFill>
                  <a:srgbClr val="03579D"/>
                </a:solidFill>
              </a:rPr>
              <a:t>veritabanlarından</a:t>
            </a:r>
            <a:r>
              <a:rPr lang="tr-TR" dirty="0">
                <a:solidFill>
                  <a:srgbClr val="03579D"/>
                </a:solidFill>
              </a:rPr>
              <a:t> ayırarak her iki sistemin performansını iyileştirir</a:t>
            </a:r>
          </a:p>
          <a:p>
            <a:pPr algn="just"/>
            <a:r>
              <a:rPr lang="tr-TR" dirty="0">
                <a:solidFill>
                  <a:srgbClr val="03579D"/>
                </a:solidFill>
              </a:rPr>
              <a:t>Paydaşlar ve kullanıcılar, kaynak sistemlerdeki verilerin kalitesini olduğundan fazla tahmin ediyor olabilir. Veri ambarı daha doğru raporlar sağlar.</a:t>
            </a:r>
          </a:p>
        </p:txBody>
      </p:sp>
    </p:spTree>
    <p:extLst>
      <p:ext uri="{BB962C8B-B14F-4D97-AF65-F5344CB8AC3E}">
        <p14:creationId xmlns:p14="http://schemas.microsoft.com/office/powerpoint/2010/main" val="2940377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Tabanı Özellikleri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Güvenlik sunar ve fazlalığı ortadan kaldırır</a:t>
            </a:r>
          </a:p>
          <a:p>
            <a:pPr algn="just"/>
            <a:r>
              <a:rPr lang="tr-TR" sz="2400" dirty="0">
                <a:solidFill>
                  <a:srgbClr val="03579D"/>
                </a:solidFill>
              </a:rPr>
              <a:t>Verilerin birden çok görünümüne izin ver</a:t>
            </a:r>
          </a:p>
          <a:p>
            <a:pPr algn="just"/>
            <a:r>
              <a:rPr lang="tr-TR" sz="2400" dirty="0" err="1">
                <a:solidFill>
                  <a:srgbClr val="03579D"/>
                </a:solidFill>
              </a:rPr>
              <a:t>Veritabanı</a:t>
            </a:r>
            <a:r>
              <a:rPr lang="tr-TR" sz="2400" dirty="0">
                <a:solidFill>
                  <a:srgbClr val="03579D"/>
                </a:solidFill>
              </a:rPr>
              <a:t> sistemi ACID uyumluluğunu (</a:t>
            </a:r>
            <a:r>
              <a:rPr lang="tr-TR" sz="2400" dirty="0" err="1">
                <a:solidFill>
                  <a:srgbClr val="03579D"/>
                </a:solidFill>
              </a:rPr>
              <a:t>Atomiklik</a:t>
            </a:r>
            <a:r>
              <a:rPr lang="tr-TR" sz="2400" dirty="0">
                <a:solidFill>
                  <a:srgbClr val="03579D"/>
                </a:solidFill>
              </a:rPr>
              <a:t>, Tutarlılık, İzolasyon ve Dayanıklılık) izler.</a:t>
            </a:r>
          </a:p>
          <a:p>
            <a:pPr algn="just"/>
            <a:r>
              <a:rPr lang="tr-TR" sz="2400" dirty="0">
                <a:solidFill>
                  <a:srgbClr val="03579D"/>
                </a:solidFill>
              </a:rPr>
              <a:t>Programlar ve veriler arasında yalıtım sağlar</a:t>
            </a:r>
          </a:p>
          <a:p>
            <a:pPr algn="just"/>
            <a:r>
              <a:rPr lang="tr-TR" sz="2400" dirty="0">
                <a:solidFill>
                  <a:srgbClr val="03579D"/>
                </a:solidFill>
              </a:rPr>
              <a:t>Veri paylaşımı ve çok kullanıcılı işlem işleme</a:t>
            </a:r>
          </a:p>
          <a:p>
            <a:pPr algn="just"/>
            <a:r>
              <a:rPr lang="tr-TR" sz="2400" dirty="0">
                <a:solidFill>
                  <a:srgbClr val="03579D"/>
                </a:solidFill>
              </a:rPr>
              <a:t>İlişkisel </a:t>
            </a:r>
            <a:r>
              <a:rPr lang="tr-TR" sz="2400" dirty="0" err="1">
                <a:solidFill>
                  <a:srgbClr val="03579D"/>
                </a:solidFill>
              </a:rPr>
              <a:t>Veritabanı</a:t>
            </a:r>
            <a:r>
              <a:rPr lang="tr-TR" sz="2400" dirty="0">
                <a:solidFill>
                  <a:srgbClr val="03579D"/>
                </a:solidFill>
              </a:rPr>
              <a:t> çok kullanıcılı ortamı destekler</a:t>
            </a:r>
          </a:p>
        </p:txBody>
      </p:sp>
    </p:spTree>
    <p:extLst>
      <p:ext uri="{BB962C8B-B14F-4D97-AF65-F5344CB8AC3E}">
        <p14:creationId xmlns:p14="http://schemas.microsoft.com/office/powerpoint/2010/main" val="373760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Ambarının Özellikleri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Bir veri ambarı, şirketlerin devam eden operasyonları yerine temayla ilgili </a:t>
            </a:r>
            <a:r>
              <a:rPr lang="tr-TR" sz="2400" b="1" dirty="0">
                <a:solidFill>
                  <a:srgbClr val="03579D"/>
                </a:solidFill>
              </a:rPr>
              <a:t>bilgiler sunduğu için konu odaklıdır</a:t>
            </a:r>
            <a:r>
              <a:rPr lang="tr-TR" sz="2400" dirty="0">
                <a:solidFill>
                  <a:srgbClr val="03579D"/>
                </a:solidFill>
              </a:rPr>
              <a:t>.</a:t>
            </a:r>
          </a:p>
          <a:p>
            <a:pPr algn="just"/>
            <a:r>
              <a:rPr lang="tr-TR" sz="2400" dirty="0">
                <a:solidFill>
                  <a:srgbClr val="03579D"/>
                </a:solidFill>
              </a:rPr>
              <a:t>Ayrıca verilerin </a:t>
            </a:r>
            <a:r>
              <a:rPr lang="tr-TR" sz="2400" dirty="0" err="1">
                <a:solidFill>
                  <a:srgbClr val="03579D"/>
                </a:solidFill>
              </a:rPr>
              <a:t>Datawarehouse’da</a:t>
            </a:r>
            <a:r>
              <a:rPr lang="tr-TR" sz="2400" dirty="0">
                <a:solidFill>
                  <a:srgbClr val="03579D"/>
                </a:solidFill>
              </a:rPr>
              <a:t> ortak ve oybirliğiyle kabul edilebilir bir şekilde </a:t>
            </a:r>
            <a:r>
              <a:rPr lang="tr-TR" sz="2400" b="1" dirty="0">
                <a:solidFill>
                  <a:srgbClr val="03579D"/>
                </a:solidFill>
              </a:rPr>
              <a:t>depolanması</a:t>
            </a:r>
            <a:r>
              <a:rPr lang="tr-TR" sz="2400" dirty="0">
                <a:solidFill>
                  <a:srgbClr val="03579D"/>
                </a:solidFill>
              </a:rPr>
              <a:t> gerekir.</a:t>
            </a:r>
          </a:p>
          <a:p>
            <a:pPr algn="just"/>
            <a:r>
              <a:rPr lang="tr-TR" sz="2400" dirty="0">
                <a:solidFill>
                  <a:srgbClr val="03579D"/>
                </a:solidFill>
              </a:rPr>
              <a:t>Veri ambarı için </a:t>
            </a:r>
            <a:r>
              <a:rPr lang="tr-TR" sz="2400" b="1" dirty="0">
                <a:solidFill>
                  <a:srgbClr val="03579D"/>
                </a:solidFill>
              </a:rPr>
              <a:t>zaman ufku</a:t>
            </a:r>
            <a:r>
              <a:rPr lang="tr-TR" sz="2400" dirty="0">
                <a:solidFill>
                  <a:srgbClr val="03579D"/>
                </a:solidFill>
              </a:rPr>
              <a:t>, diğer </a:t>
            </a:r>
            <a:r>
              <a:rPr lang="tr-TR" sz="2400" dirty="0" err="1">
                <a:solidFill>
                  <a:srgbClr val="03579D"/>
                </a:solidFill>
              </a:rPr>
              <a:t>operasyonel</a:t>
            </a:r>
            <a:r>
              <a:rPr lang="tr-TR" sz="2400" dirty="0">
                <a:solidFill>
                  <a:srgbClr val="03579D"/>
                </a:solidFill>
              </a:rPr>
              <a:t> sistemlere kıyasla nispeten geniştir.</a:t>
            </a:r>
          </a:p>
          <a:p>
            <a:pPr algn="just"/>
            <a:r>
              <a:rPr lang="tr-TR" sz="2400" dirty="0">
                <a:solidFill>
                  <a:srgbClr val="03579D"/>
                </a:solidFill>
              </a:rPr>
              <a:t>Bir veri ambarı geçici değildir, bu da önceki verilerin içine yeni bilgiler girildiğinde </a:t>
            </a:r>
            <a:r>
              <a:rPr lang="tr-TR" sz="2400" b="1" dirty="0">
                <a:solidFill>
                  <a:srgbClr val="03579D"/>
                </a:solidFill>
              </a:rPr>
              <a:t>silinmediği</a:t>
            </a:r>
            <a:r>
              <a:rPr lang="tr-TR" sz="2400" dirty="0">
                <a:solidFill>
                  <a:srgbClr val="03579D"/>
                </a:solidFill>
              </a:rPr>
              <a:t> anlamına gelir. </a:t>
            </a:r>
          </a:p>
        </p:txBody>
      </p:sp>
    </p:spTree>
    <p:extLst>
      <p:ext uri="{BB962C8B-B14F-4D97-AF65-F5344CB8AC3E}">
        <p14:creationId xmlns:p14="http://schemas.microsoft.com/office/powerpoint/2010/main" val="3284399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ve Veri Ambarı Arasındaki Farklar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20000"/>
          </a:bodyPr>
          <a:lstStyle/>
          <a:p>
            <a:pPr algn="just"/>
            <a:r>
              <a:rPr lang="tr-TR" b="1" dirty="0">
                <a:solidFill>
                  <a:srgbClr val="03579D"/>
                </a:solidFill>
              </a:rPr>
              <a:t>İşleme Türleri: OLAP </a:t>
            </a:r>
            <a:r>
              <a:rPr lang="tr-TR" b="1" dirty="0" err="1">
                <a:solidFill>
                  <a:srgbClr val="03579D"/>
                </a:solidFill>
              </a:rPr>
              <a:t>vs</a:t>
            </a:r>
            <a:r>
              <a:rPr lang="tr-TR" b="1" dirty="0">
                <a:solidFill>
                  <a:srgbClr val="03579D"/>
                </a:solidFill>
              </a:rPr>
              <a:t> OLTP : </a:t>
            </a:r>
            <a:r>
              <a:rPr lang="tr-TR" b="1" i="1" dirty="0" err="1">
                <a:solidFill>
                  <a:srgbClr val="03579D"/>
                </a:solidFill>
              </a:rPr>
              <a:t>Veritabanları</a:t>
            </a:r>
            <a:r>
              <a:rPr lang="tr-TR" b="1" i="1" dirty="0">
                <a:solidFill>
                  <a:srgbClr val="03579D"/>
                </a:solidFill>
              </a:rPr>
              <a:t> ile veri ambarları arasındaki en önemli fark, verileri nasıl işledikleridir</a:t>
            </a:r>
            <a:r>
              <a:rPr lang="tr-TR" b="1" dirty="0">
                <a:solidFill>
                  <a:srgbClr val="03579D"/>
                </a:solidFill>
              </a:rPr>
              <a:t>.</a:t>
            </a:r>
          </a:p>
          <a:p>
            <a:pPr algn="just"/>
            <a:r>
              <a:rPr lang="tr-TR" dirty="0" err="1">
                <a:solidFill>
                  <a:srgbClr val="03579D"/>
                </a:solidFill>
              </a:rPr>
              <a:t>Veritabanları</a:t>
            </a:r>
            <a:r>
              <a:rPr lang="tr-TR" dirty="0">
                <a:solidFill>
                  <a:srgbClr val="03579D"/>
                </a:solidFill>
              </a:rPr>
              <a:t>, çok sayıda kısa çevrimiçi işlemi hızla silmek, eklemek, değiştirmek ve güncellemek için Çevrimiçi İşlem İşlemini (</a:t>
            </a:r>
            <a:r>
              <a:rPr lang="tr-TR" b="1" dirty="0">
                <a:solidFill>
                  <a:srgbClr val="03579D"/>
                </a:solidFill>
              </a:rPr>
              <a:t>OLTP</a:t>
            </a:r>
            <a:r>
              <a:rPr lang="tr-TR" dirty="0">
                <a:solidFill>
                  <a:srgbClr val="03579D"/>
                </a:solidFill>
              </a:rPr>
              <a:t>) kullanır. Bu tür bir işlem, kullanıcı isteklerine anında yanıt verir ve bu nedenle bir işletmenin günlük işlemlerini gerçek zamanlı olarak işlemek için kullanılır. </a:t>
            </a:r>
          </a:p>
          <a:p>
            <a:pPr lvl="1" algn="just"/>
            <a:r>
              <a:rPr lang="tr-TR" dirty="0">
                <a:solidFill>
                  <a:srgbClr val="03579D"/>
                </a:solidFill>
              </a:rPr>
              <a:t>Örneğin, bir kullanıcı çevrimiçi bir rezervasyon formu kullanarak bir otel odası rezerve etmek isterse, işlem OLTP ile yürütülür.</a:t>
            </a:r>
          </a:p>
          <a:p>
            <a:pPr algn="just"/>
            <a:r>
              <a:rPr lang="tr-TR" dirty="0">
                <a:solidFill>
                  <a:srgbClr val="03579D"/>
                </a:solidFill>
              </a:rPr>
              <a:t>Veri ambarları, büyük hacimli verileri hızla analiz etmek için </a:t>
            </a:r>
            <a:r>
              <a:rPr lang="tr-TR" dirty="0" err="1">
                <a:solidFill>
                  <a:srgbClr val="03579D"/>
                </a:solidFill>
              </a:rPr>
              <a:t>OnLine</a:t>
            </a:r>
            <a:r>
              <a:rPr lang="tr-TR" dirty="0">
                <a:solidFill>
                  <a:srgbClr val="03579D"/>
                </a:solidFill>
              </a:rPr>
              <a:t> Analitik İşlem (</a:t>
            </a:r>
            <a:r>
              <a:rPr lang="tr-TR" b="1" dirty="0">
                <a:solidFill>
                  <a:srgbClr val="03579D"/>
                </a:solidFill>
              </a:rPr>
              <a:t>OLAP</a:t>
            </a:r>
            <a:r>
              <a:rPr lang="tr-TR" dirty="0">
                <a:solidFill>
                  <a:srgbClr val="03579D"/>
                </a:solidFill>
              </a:rPr>
              <a:t>) kullanır. Bu süreç, analistlere verilerinize farklı bakış açılarından bakma gücü verir. </a:t>
            </a:r>
          </a:p>
          <a:p>
            <a:pPr lvl="1" algn="just"/>
            <a:r>
              <a:rPr lang="tr-TR" dirty="0">
                <a:solidFill>
                  <a:srgbClr val="03579D"/>
                </a:solidFill>
              </a:rPr>
              <a:t>Örneğin, </a:t>
            </a:r>
            <a:r>
              <a:rPr lang="tr-TR" dirty="0" err="1">
                <a:solidFill>
                  <a:srgbClr val="03579D"/>
                </a:solidFill>
              </a:rPr>
              <a:t>veritabanınız</a:t>
            </a:r>
            <a:r>
              <a:rPr lang="tr-TR" dirty="0">
                <a:solidFill>
                  <a:srgbClr val="03579D"/>
                </a:solidFill>
              </a:rPr>
              <a:t> her günün her dakikası için satış verilerini kaydetse bile, sadece her gün satılan toplam miktarı bilmek isteyebilirsiniz. Bunu yapmak için, her gün için satış verilerini toplamanız gerekir. OLAP, bunu yapmak ve aynı hesaplamayı gerçekleştirmek için OLTP kullanmanıza göre 1000 kat daha hızlı veri depolamak için kullanmak üzere özel olarak tasarlanmıştır .</a:t>
            </a:r>
          </a:p>
          <a:p>
            <a:pPr algn="just"/>
            <a:endParaRPr lang="tr-TR" dirty="0">
              <a:solidFill>
                <a:srgbClr val="03579D"/>
              </a:solidFill>
            </a:endParaRPr>
          </a:p>
        </p:txBody>
      </p:sp>
    </p:spTree>
    <p:extLst>
      <p:ext uri="{BB962C8B-B14F-4D97-AF65-F5344CB8AC3E}">
        <p14:creationId xmlns:p14="http://schemas.microsoft.com/office/powerpoint/2010/main" val="1629293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ve Veri Ambarı Arasındaki Farklar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b="1" dirty="0">
                <a:solidFill>
                  <a:srgbClr val="03579D"/>
                </a:solidFill>
              </a:rPr>
              <a:t>Optimizasyon :</a:t>
            </a:r>
            <a:r>
              <a:rPr lang="tr-TR" sz="2400" dirty="0">
                <a:solidFill>
                  <a:srgbClr val="03579D"/>
                </a:solidFill>
              </a:rPr>
              <a:t> Bir </a:t>
            </a:r>
            <a:r>
              <a:rPr lang="tr-TR" sz="2400" dirty="0" err="1">
                <a:solidFill>
                  <a:srgbClr val="03579D"/>
                </a:solidFill>
              </a:rPr>
              <a:t>veritabanı</a:t>
            </a:r>
            <a:r>
              <a:rPr lang="tr-TR" sz="2400" dirty="0">
                <a:solidFill>
                  <a:srgbClr val="03579D"/>
                </a:solidFill>
              </a:rPr>
              <a:t>, verileri maksimum hız ve verimlilikle güncellemek (eklemek, değiştirmek veya silmek) için optimize edilmiştir. Verimli işlem işleme için </a:t>
            </a:r>
            <a:r>
              <a:rPr lang="tr-TR" sz="2400" dirty="0" err="1">
                <a:solidFill>
                  <a:srgbClr val="03579D"/>
                </a:solidFill>
              </a:rPr>
              <a:t>veritabanlarından</a:t>
            </a:r>
            <a:r>
              <a:rPr lang="tr-TR" sz="2400" dirty="0">
                <a:solidFill>
                  <a:srgbClr val="03579D"/>
                </a:solidFill>
              </a:rPr>
              <a:t> gelen yanıt sürelerinin son derece hızlı olması gerekir. Bir </a:t>
            </a:r>
            <a:r>
              <a:rPr lang="tr-TR" sz="2400" dirty="0" err="1">
                <a:solidFill>
                  <a:srgbClr val="03579D"/>
                </a:solidFill>
              </a:rPr>
              <a:t>veritabanının</a:t>
            </a:r>
            <a:r>
              <a:rPr lang="tr-TR" sz="2400" dirty="0">
                <a:solidFill>
                  <a:srgbClr val="03579D"/>
                </a:solidFill>
              </a:rPr>
              <a:t> en önemli yönü, yazma işlemini sisteme kaydetmesidir; </a:t>
            </a:r>
            <a:r>
              <a:rPr lang="tr-TR" sz="2400" dirty="0" err="1">
                <a:solidFill>
                  <a:srgbClr val="03579D"/>
                </a:solidFill>
              </a:rPr>
              <a:t>Veritabanı</a:t>
            </a:r>
            <a:r>
              <a:rPr lang="tr-TR" sz="2400" dirty="0">
                <a:solidFill>
                  <a:srgbClr val="03579D"/>
                </a:solidFill>
              </a:rPr>
              <a:t> her satın alma işleminin kaydını tutmadıysa, bir şirket çok uzun süre faaliyette olmayacaktır! </a:t>
            </a:r>
          </a:p>
          <a:p>
            <a:pPr algn="just"/>
            <a:r>
              <a:rPr lang="tr-TR" sz="2400" dirty="0">
                <a:solidFill>
                  <a:srgbClr val="03579D"/>
                </a:solidFill>
              </a:rPr>
              <a:t>Veri ambarları, büyük çok boyutlu veri kümelerinde az sayıda karmaşık sorguyu hızla yürütmek için optimize edilmiştir.</a:t>
            </a:r>
            <a:endParaRPr lang="tr-TR" sz="2400" b="1" dirty="0">
              <a:solidFill>
                <a:srgbClr val="03579D"/>
              </a:solidFill>
            </a:endParaRPr>
          </a:p>
        </p:txBody>
      </p:sp>
    </p:spTree>
    <p:extLst>
      <p:ext uri="{BB962C8B-B14F-4D97-AF65-F5344CB8AC3E}">
        <p14:creationId xmlns:p14="http://schemas.microsoft.com/office/powerpoint/2010/main" val="3615637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ve Veri Ambarı Arasındaki Farklar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b="1" dirty="0">
                <a:solidFill>
                  <a:srgbClr val="03579D"/>
                </a:solidFill>
              </a:rPr>
              <a:t>Veri Yapısı : </a:t>
            </a:r>
            <a:r>
              <a:rPr lang="tr-TR" dirty="0" err="1">
                <a:solidFill>
                  <a:srgbClr val="03579D"/>
                </a:solidFill>
              </a:rPr>
              <a:t>Veritabanlarındaki</a:t>
            </a:r>
            <a:r>
              <a:rPr lang="tr-TR" dirty="0">
                <a:solidFill>
                  <a:srgbClr val="03579D"/>
                </a:solidFill>
              </a:rPr>
              <a:t> veriler </a:t>
            </a:r>
            <a:r>
              <a:rPr lang="tr-TR" b="1" dirty="0">
                <a:solidFill>
                  <a:srgbClr val="03579D"/>
                </a:solidFill>
              </a:rPr>
              <a:t>normalleştirilir</a:t>
            </a:r>
            <a:r>
              <a:rPr lang="tr-TR" dirty="0">
                <a:solidFill>
                  <a:srgbClr val="03579D"/>
                </a:solidFill>
              </a:rPr>
              <a:t>. Normalleştirmenin amacı, veri fazlalığını azaltmak ve hatta ortadan kaldırmaktır, yani aynı veri parçasını birden fazla kez depolamaktır. Yinelenen verilerin bu şekilde azalması, tutarlılığın artmasına ve dolayısıyla, </a:t>
            </a:r>
            <a:r>
              <a:rPr lang="tr-TR" dirty="0" err="1">
                <a:solidFill>
                  <a:srgbClr val="03579D"/>
                </a:solidFill>
              </a:rPr>
              <a:t>veritabanı</a:t>
            </a:r>
            <a:r>
              <a:rPr lang="tr-TR" dirty="0">
                <a:solidFill>
                  <a:srgbClr val="03579D"/>
                </a:solidFill>
              </a:rPr>
              <a:t> verileri yalnızca tek bir yerde depoladığından daha doğru verilere yol açar.</a:t>
            </a:r>
          </a:p>
          <a:p>
            <a:pPr algn="just"/>
            <a:r>
              <a:rPr lang="tr-TR" dirty="0">
                <a:solidFill>
                  <a:srgbClr val="03579D"/>
                </a:solidFill>
              </a:rPr>
              <a:t>Verileri normalleştirmek, verileri birçok farklı tabloya böler. Her tablo, verilerin ayrı bir varlığını temsil eder. Örneğin, KİTAP </a:t>
            </a:r>
            <a:r>
              <a:rPr lang="tr-TR" dirty="0" err="1">
                <a:solidFill>
                  <a:srgbClr val="03579D"/>
                </a:solidFill>
              </a:rPr>
              <a:t>SATIŞLARI’nı</a:t>
            </a:r>
            <a:r>
              <a:rPr lang="tr-TR" dirty="0">
                <a:solidFill>
                  <a:srgbClr val="03579D"/>
                </a:solidFill>
              </a:rPr>
              <a:t> kaydeden bir </a:t>
            </a:r>
            <a:r>
              <a:rPr lang="tr-TR" dirty="0" err="1">
                <a:solidFill>
                  <a:srgbClr val="03579D"/>
                </a:solidFill>
              </a:rPr>
              <a:t>veritabanı</a:t>
            </a:r>
            <a:r>
              <a:rPr lang="tr-TR" dirty="0">
                <a:solidFill>
                  <a:srgbClr val="03579D"/>
                </a:solidFill>
              </a:rPr>
              <a:t>, KİTAP bilgilerini, kitapta kapsanan KONU ve </a:t>
            </a:r>
            <a:r>
              <a:rPr lang="tr-TR" dirty="0" err="1">
                <a:solidFill>
                  <a:srgbClr val="03579D"/>
                </a:solidFill>
              </a:rPr>
              <a:t>YAYINCI’yı</a:t>
            </a:r>
            <a:r>
              <a:rPr lang="tr-TR" dirty="0">
                <a:solidFill>
                  <a:srgbClr val="03579D"/>
                </a:solidFill>
              </a:rPr>
              <a:t> belirtmek için üç tabloya sahip olabilir.</a:t>
            </a:r>
          </a:p>
        </p:txBody>
      </p:sp>
    </p:spTree>
    <p:extLst>
      <p:ext uri="{BB962C8B-B14F-4D97-AF65-F5344CB8AC3E}">
        <p14:creationId xmlns:p14="http://schemas.microsoft.com/office/powerpoint/2010/main" val="387138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ve Veri Ambarı Arasındaki Farklar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Verileri normalleştirmek, </a:t>
            </a:r>
            <a:r>
              <a:rPr lang="tr-TR" dirty="0" err="1">
                <a:solidFill>
                  <a:srgbClr val="03579D"/>
                </a:solidFill>
              </a:rPr>
              <a:t>veritabanının</a:t>
            </a:r>
            <a:r>
              <a:rPr lang="tr-TR" dirty="0">
                <a:solidFill>
                  <a:srgbClr val="03579D"/>
                </a:solidFill>
              </a:rPr>
              <a:t> minimum disk alanı kaplamasını ve dolayısıyla bellek açısından verimli olmasını sağlar. Ancak, sorgulama açısından verimli değildir. Normalleştirilmiş bir </a:t>
            </a:r>
            <a:r>
              <a:rPr lang="tr-TR" dirty="0" err="1">
                <a:solidFill>
                  <a:srgbClr val="03579D"/>
                </a:solidFill>
              </a:rPr>
              <a:t>veritabanını</a:t>
            </a:r>
            <a:r>
              <a:rPr lang="tr-TR" dirty="0">
                <a:solidFill>
                  <a:srgbClr val="03579D"/>
                </a:solidFill>
              </a:rPr>
              <a:t> sorgulamak yavaş ve külfetli olabilir. İşletmeler, veri ambarlarındaki veriler üzerinde karmaşık sorgular gerçekleştirmek istediklerinden, bu veriler genellikle normalden uzaklaştırılır ve daha kolay erişim için tekrarlanan veriler içerir.</a:t>
            </a:r>
          </a:p>
        </p:txBody>
      </p:sp>
      <p:pic>
        <p:nvPicPr>
          <p:cNvPr id="28674" name="Picture 2">
            <a:extLst>
              <a:ext uri="{FF2B5EF4-FFF2-40B4-BE49-F238E27FC236}">
                <a16:creationId xmlns:a16="http://schemas.microsoft.com/office/drawing/2014/main" id="{8D40CFAC-21EE-44FF-8103-DEAE4CDC5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179" y="4189639"/>
            <a:ext cx="5274583" cy="21625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FE14701-9782-4F43-AA75-26A451B0E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89639"/>
            <a:ext cx="5274584" cy="230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03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9BB52E-14C8-4F10-9483-6330C52125BE}"/>
              </a:ext>
            </a:extLst>
          </p:cNvPr>
          <p:cNvSpPr>
            <a:spLocks noGrp="1"/>
          </p:cNvSpPr>
          <p:nvPr>
            <p:ph type="title"/>
          </p:nvPr>
        </p:nvSpPr>
        <p:spPr>
          <a:xfrm>
            <a:off x="838200" y="365126"/>
            <a:ext cx="10515600" cy="675210"/>
          </a:xfrm>
        </p:spPr>
        <p:txBody>
          <a:bodyPr>
            <a:normAutofit fontScale="90000"/>
          </a:bodyPr>
          <a:lstStyle/>
          <a:p>
            <a:r>
              <a:rPr lang="tr-TR" b="1" dirty="0">
                <a:latin typeface="+mn-lt"/>
              </a:rPr>
              <a:t>Kullanılacak Kaynaklar</a:t>
            </a:r>
          </a:p>
        </p:txBody>
      </p:sp>
      <p:sp>
        <p:nvSpPr>
          <p:cNvPr id="3" name="İçerik Yer Tutucusu 2">
            <a:extLst>
              <a:ext uri="{FF2B5EF4-FFF2-40B4-BE49-F238E27FC236}">
                <a16:creationId xmlns:a16="http://schemas.microsoft.com/office/drawing/2014/main" id="{39FABBCE-F408-4DAC-8609-43748F98A870}"/>
              </a:ext>
            </a:extLst>
          </p:cNvPr>
          <p:cNvSpPr>
            <a:spLocks noGrp="1"/>
          </p:cNvSpPr>
          <p:nvPr>
            <p:ph idx="1"/>
          </p:nvPr>
        </p:nvSpPr>
        <p:spPr>
          <a:xfrm>
            <a:off x="558800" y="1155320"/>
            <a:ext cx="11379200" cy="5337554"/>
          </a:xfrm>
        </p:spPr>
        <p:txBody>
          <a:bodyPr>
            <a:normAutofit/>
          </a:bodyPr>
          <a:lstStyle/>
          <a:p>
            <a:pPr marL="0" indent="0" algn="ctr">
              <a:buNone/>
            </a:pPr>
            <a:endParaRPr lang="tr-TR" sz="2400" b="1" dirty="0">
              <a:solidFill>
                <a:srgbClr val="FF0000"/>
              </a:solidFill>
              <a:hlinkClick r:id="rId3">
                <a:extLst>
                  <a:ext uri="{A12FA001-AC4F-418D-AE19-62706E023703}">
                    <ahyp:hlinkClr xmlns:ahyp="http://schemas.microsoft.com/office/drawing/2018/hyperlinkcolor" val="tx"/>
                  </a:ext>
                </a:extLst>
              </a:hlinkClick>
            </a:endParaRPr>
          </a:p>
          <a:p>
            <a:pPr marL="0" indent="0" algn="ctr">
              <a:buNone/>
            </a:pPr>
            <a:r>
              <a:rPr lang="en-US" sz="2400" b="1" dirty="0">
                <a:solidFill>
                  <a:srgbClr val="FF0000"/>
                </a:solidFill>
              </a:rPr>
              <a:t>https://github.com/SevdanurGENC/Data-Modeling-Techniques-Lecture-Notes</a:t>
            </a:r>
            <a:endParaRPr lang="tr-TR" sz="1800" dirty="0"/>
          </a:p>
        </p:txBody>
      </p:sp>
    </p:spTree>
    <p:extLst>
      <p:ext uri="{BB962C8B-B14F-4D97-AF65-F5344CB8AC3E}">
        <p14:creationId xmlns:p14="http://schemas.microsoft.com/office/powerpoint/2010/main" val="946710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ve Veri Ambarı Arasındaki Farklar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20000"/>
          </a:bodyPr>
          <a:lstStyle/>
          <a:p>
            <a:pPr algn="just"/>
            <a:r>
              <a:rPr lang="tr-TR" b="1" dirty="0">
                <a:solidFill>
                  <a:srgbClr val="03579D"/>
                </a:solidFill>
              </a:rPr>
              <a:t>Veri Analizi : </a:t>
            </a:r>
            <a:r>
              <a:rPr lang="tr-TR" dirty="0" err="1">
                <a:solidFill>
                  <a:srgbClr val="03579D"/>
                </a:solidFill>
              </a:rPr>
              <a:t>Veritabanları</a:t>
            </a:r>
            <a:r>
              <a:rPr lang="tr-TR" dirty="0">
                <a:solidFill>
                  <a:srgbClr val="03579D"/>
                </a:solidFill>
              </a:rPr>
              <a:t> genellikle sadece işlemleri işler, ancak onlarla veri analizi yapmak da mümkündür. Ancak, derinlemesine keşif, normalleştirilmiş veri yapısı ve gerçekleştirmeniz gereken çok sayıda tablo birleştirme nedeniyle hem kullanıcı hem de bilgisayar için zordur. Çok fazla zaman ve bilgi işlem kaynağı alan bir </a:t>
            </a:r>
            <a:r>
              <a:rPr lang="tr-TR" dirty="0" err="1">
                <a:solidFill>
                  <a:srgbClr val="03579D"/>
                </a:solidFill>
              </a:rPr>
              <a:t>DataBase</a:t>
            </a:r>
            <a:r>
              <a:rPr lang="tr-TR" dirty="0">
                <a:solidFill>
                  <a:srgbClr val="03579D"/>
                </a:solidFill>
              </a:rPr>
              <a:t> Management </a:t>
            </a:r>
            <a:r>
              <a:rPr lang="tr-TR" dirty="0" err="1">
                <a:solidFill>
                  <a:srgbClr val="03579D"/>
                </a:solidFill>
              </a:rPr>
              <a:t>System</a:t>
            </a:r>
            <a:r>
              <a:rPr lang="tr-TR" dirty="0">
                <a:solidFill>
                  <a:srgbClr val="03579D"/>
                </a:solidFill>
              </a:rPr>
              <a:t> (DBSM) üzerinde karmaşık sorgular oluşturmak ve yürütmek için yetenekli bir geliştirici veya analist gerektirir. Dahası, analiz derinlemesine gitmez elde edebileceğiniz en iyi şey tek seferlik statik bir rapordur, çünkü </a:t>
            </a:r>
            <a:r>
              <a:rPr lang="tr-TR" dirty="0" err="1">
                <a:solidFill>
                  <a:srgbClr val="03579D"/>
                </a:solidFill>
              </a:rPr>
              <a:t>veritabanları</a:t>
            </a:r>
            <a:r>
              <a:rPr lang="tr-TR" dirty="0">
                <a:solidFill>
                  <a:srgbClr val="03579D"/>
                </a:solidFill>
              </a:rPr>
              <a:t> yalnızca belirli bir zamanda verilerin anlık görüntüsünü verir. </a:t>
            </a:r>
          </a:p>
          <a:p>
            <a:pPr algn="just"/>
            <a:r>
              <a:rPr lang="tr-TR" dirty="0">
                <a:solidFill>
                  <a:srgbClr val="03579D"/>
                </a:solidFill>
              </a:rPr>
              <a:t>Veri ambarları, büyük çok boyutlu veri kümeleri üzerinde karmaşık analitik sorgular basit bir şekilde gerçekleştirmek için tasarlanmıştır. Gelişmiş teori öğrenmeye veya sofistike DBMS yazılımının nasıl kullanılacağını öğrenmeye gerek yoktur. Analizin gerçekleştirilmesi daha basit olmakla kalmaz, sonuçlar çok daha kullanışlıdır; </a:t>
            </a:r>
            <a:r>
              <a:rPr lang="tr-TR" dirty="0" err="1">
                <a:solidFill>
                  <a:srgbClr val="03579D"/>
                </a:solidFill>
              </a:rPr>
              <a:t>Veritabanlarının</a:t>
            </a:r>
            <a:r>
              <a:rPr lang="tr-TR" dirty="0">
                <a:solidFill>
                  <a:srgbClr val="03579D"/>
                </a:solidFill>
              </a:rPr>
              <a:t> sağladığı anlık görüntü yerine, derinlemesine dalabilir ve verilerinizin zaman içinde nasıl değiştiğini görebilirsiniz.</a:t>
            </a:r>
          </a:p>
        </p:txBody>
      </p:sp>
    </p:spTree>
    <p:extLst>
      <p:ext uri="{BB962C8B-B14F-4D97-AF65-F5344CB8AC3E}">
        <p14:creationId xmlns:p14="http://schemas.microsoft.com/office/powerpoint/2010/main" val="2022058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ve Veri Ambarı Arasındaki Farklar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b="1" dirty="0">
                <a:solidFill>
                  <a:srgbClr val="03579D"/>
                </a:solidFill>
              </a:rPr>
              <a:t>Veri Zaman Çizelgesi : </a:t>
            </a:r>
            <a:r>
              <a:rPr lang="tr-TR" dirty="0" err="1">
                <a:solidFill>
                  <a:srgbClr val="03579D"/>
                </a:solidFill>
              </a:rPr>
              <a:t>Veritabanları</a:t>
            </a:r>
            <a:r>
              <a:rPr lang="tr-TR" dirty="0">
                <a:solidFill>
                  <a:srgbClr val="03579D"/>
                </a:solidFill>
              </a:rPr>
              <a:t>, işin bir yönü için günlük işlemleri işler. Bu nedenle, genellikle tek bir iş süreciyle ilgili geçmiş veriler yerine güncel veriler içerirler.  </a:t>
            </a:r>
          </a:p>
          <a:p>
            <a:pPr algn="just"/>
            <a:r>
              <a:rPr lang="tr-TR" dirty="0">
                <a:solidFill>
                  <a:srgbClr val="03579D"/>
                </a:solidFill>
              </a:rPr>
              <a:t>Veri ambarları, analitik amaçlar ve iş raporlaması için kullanılır. Veri ambarları genellikle farklı kaynaklardan gelen işlem verilerinin kopyalarını entegre ederek geçmiş verileri depolar. Veri ambarları, en güncel, entegre bilgileri kullanan raporlar için gerçek zamanlı veri akışlarını da kullanabilir.</a:t>
            </a:r>
          </a:p>
        </p:txBody>
      </p:sp>
    </p:spTree>
    <p:extLst>
      <p:ext uri="{BB962C8B-B14F-4D97-AF65-F5344CB8AC3E}">
        <p14:creationId xmlns:p14="http://schemas.microsoft.com/office/powerpoint/2010/main" val="154889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ve Veri Ambarı Arasındaki Farklar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lnSpcReduction="10000"/>
          </a:bodyPr>
          <a:lstStyle/>
          <a:p>
            <a:pPr algn="just"/>
            <a:r>
              <a:rPr lang="tr-TR" b="1" dirty="0">
                <a:solidFill>
                  <a:srgbClr val="03579D"/>
                </a:solidFill>
              </a:rPr>
              <a:t>Eş Zamanlı Kullanıcılar : </a:t>
            </a:r>
            <a:r>
              <a:rPr lang="tr-TR" dirty="0" err="1">
                <a:solidFill>
                  <a:srgbClr val="03579D"/>
                </a:solidFill>
              </a:rPr>
              <a:t>Veritabanları</a:t>
            </a:r>
            <a:r>
              <a:rPr lang="tr-TR" dirty="0">
                <a:solidFill>
                  <a:srgbClr val="03579D"/>
                </a:solidFill>
              </a:rPr>
              <a:t> , işletmenin işlemlerini yansıtmak için gerçek zamanlı olarak güncellendiğinden binlerce eşzamanlı kullanıcıyı destekler . Bu nedenle, birçok kullanıcının performansını etkilemeden </a:t>
            </a:r>
            <a:r>
              <a:rPr lang="tr-TR" dirty="0" err="1">
                <a:solidFill>
                  <a:srgbClr val="03579D"/>
                </a:solidFill>
              </a:rPr>
              <a:t>veritabanıyla</a:t>
            </a:r>
            <a:r>
              <a:rPr lang="tr-TR" dirty="0">
                <a:solidFill>
                  <a:srgbClr val="03579D"/>
                </a:solidFill>
              </a:rPr>
              <a:t> eşzamanlı olarak etkileşime girmesi gerekir.</a:t>
            </a:r>
          </a:p>
          <a:p>
            <a:pPr algn="just"/>
            <a:r>
              <a:rPr lang="tr-TR" dirty="0">
                <a:solidFill>
                  <a:srgbClr val="03579D"/>
                </a:solidFill>
              </a:rPr>
              <a:t>Bununla birlikte, bir seferde yalnızca bir kullanıcı bir veri parçasını değiştirebilir – iki kullanıcının aynı bilgileri aynı anda farklı şekillerde yazması felaket olur!</a:t>
            </a:r>
          </a:p>
          <a:p>
            <a:pPr algn="just"/>
            <a:r>
              <a:rPr lang="tr-TR" dirty="0">
                <a:solidFill>
                  <a:srgbClr val="03579D"/>
                </a:solidFill>
              </a:rPr>
              <a:t>Buna karşılık, veri ambarları sınırlı sayıda eşzamanlı kullanıcıyı destekler. Bir veri ambarı, ön uç uygulamalardan ayrılmıştır ve onu kullanmak, karmaşık sorguların yazılmasını ve yürütülmesini içerir. Bu sorgular hesaplama açısından pahalıdır ve bu nedenle sistemi aynı anda yalnızca az sayıda kişi kullanabilir.</a:t>
            </a:r>
          </a:p>
        </p:txBody>
      </p:sp>
    </p:spTree>
    <p:extLst>
      <p:ext uri="{BB962C8B-B14F-4D97-AF65-F5344CB8AC3E}">
        <p14:creationId xmlns:p14="http://schemas.microsoft.com/office/powerpoint/2010/main" val="3414698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ve Veri Ambarı Arasındaki Farklar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b="1" dirty="0">
                <a:solidFill>
                  <a:srgbClr val="03579D"/>
                </a:solidFill>
              </a:rPr>
              <a:t>ACID Uyumluluğu : </a:t>
            </a:r>
            <a:r>
              <a:rPr lang="tr-TR" dirty="0" err="1">
                <a:solidFill>
                  <a:srgbClr val="03579D"/>
                </a:solidFill>
              </a:rPr>
              <a:t>Veritabanı</a:t>
            </a:r>
            <a:r>
              <a:rPr lang="tr-TR" dirty="0">
                <a:solidFill>
                  <a:srgbClr val="03579D"/>
                </a:solidFill>
              </a:rPr>
              <a:t> işlemleri genellikle ACID (Atomik, Tutarlı, İzole ve Dayanıklı) uyumlu bir şekilde yürütülür. Bu uyumluluk, verilerin güvenilir ve yüksek bütünlüklü bir şekilde değişmesini sağlar. Bu nedenle, hatalar veya güç kesintileri durumunda bile güvenilir olabilir. </a:t>
            </a:r>
            <a:r>
              <a:rPr lang="tr-TR" dirty="0" err="1">
                <a:solidFill>
                  <a:srgbClr val="03579D"/>
                </a:solidFill>
              </a:rPr>
              <a:t>Veritabanı</a:t>
            </a:r>
            <a:r>
              <a:rPr lang="tr-TR" dirty="0">
                <a:solidFill>
                  <a:srgbClr val="03579D"/>
                </a:solidFill>
              </a:rPr>
              <a:t> ticari işlemlerin bir kaydı olduğundan, her birini en üst düzeyde bütünlükle kaydetmelidir.</a:t>
            </a:r>
          </a:p>
          <a:p>
            <a:pPr algn="just"/>
            <a:r>
              <a:rPr lang="tr-TR" dirty="0">
                <a:solidFill>
                  <a:srgbClr val="03579D"/>
                </a:solidFill>
              </a:rPr>
              <a:t>Veri ambarları, birçok farklı kaynaktan alınan geçmiş verileri değiştirmek yerine okumaya odaklandığından, ACID uyumluluğu daha az sıkı bir şekilde uygulanır. Bununla birlikte, Redshift ve </a:t>
            </a:r>
            <a:r>
              <a:rPr lang="tr-TR" dirty="0" err="1">
                <a:solidFill>
                  <a:srgbClr val="03579D"/>
                </a:solidFill>
              </a:rPr>
              <a:t>Panoply</a:t>
            </a:r>
            <a:r>
              <a:rPr lang="tr-TR" dirty="0">
                <a:solidFill>
                  <a:srgbClr val="03579D"/>
                </a:solidFill>
              </a:rPr>
              <a:t> gibi en iyi bulut sağlayıcıları, sorgularının mümkün olduğunda ACID uyumlu olmasını sağlar. Örneğin, </a:t>
            </a:r>
            <a:r>
              <a:rPr lang="tr-TR" dirty="0" err="1">
                <a:solidFill>
                  <a:srgbClr val="03579D"/>
                </a:solidFill>
              </a:rPr>
              <a:t>MySQL</a:t>
            </a:r>
            <a:r>
              <a:rPr lang="tr-TR" dirty="0">
                <a:solidFill>
                  <a:srgbClr val="03579D"/>
                </a:solidFill>
              </a:rPr>
              <a:t> ve </a:t>
            </a:r>
            <a:r>
              <a:rPr lang="tr-TR" dirty="0" err="1">
                <a:solidFill>
                  <a:srgbClr val="03579D"/>
                </a:solidFill>
              </a:rPr>
              <a:t>PostgreSQL</a:t>
            </a:r>
            <a:r>
              <a:rPr lang="tr-TR" dirty="0">
                <a:solidFill>
                  <a:srgbClr val="03579D"/>
                </a:solidFill>
              </a:rPr>
              <a:t> kullanırken her zaman durum böyledir.</a:t>
            </a:r>
          </a:p>
        </p:txBody>
      </p:sp>
    </p:spTree>
    <p:extLst>
      <p:ext uri="{BB962C8B-B14F-4D97-AF65-F5344CB8AC3E}">
        <p14:creationId xmlns:p14="http://schemas.microsoft.com/office/powerpoint/2010/main" val="2273905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ve Veri Ambarı Arasındaki Farklar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b="1" dirty="0" err="1">
                <a:solidFill>
                  <a:srgbClr val="03579D"/>
                </a:solidFill>
              </a:rPr>
              <a:t>Veritabanı</a:t>
            </a:r>
            <a:r>
              <a:rPr lang="tr-TR" b="1" dirty="0">
                <a:solidFill>
                  <a:srgbClr val="03579D"/>
                </a:solidFill>
              </a:rPr>
              <a:t> ve Veri Ambarı </a:t>
            </a:r>
            <a:r>
              <a:rPr lang="tr-TR" b="1" dirty="0" err="1">
                <a:solidFill>
                  <a:srgbClr val="03579D"/>
                </a:solidFill>
              </a:rPr>
              <a:t>SLA’ları</a:t>
            </a:r>
            <a:r>
              <a:rPr lang="tr-TR" b="1" dirty="0">
                <a:solidFill>
                  <a:srgbClr val="03579D"/>
                </a:solidFill>
              </a:rPr>
              <a:t> : </a:t>
            </a:r>
            <a:r>
              <a:rPr lang="tr-TR" dirty="0" err="1">
                <a:solidFill>
                  <a:srgbClr val="03579D"/>
                </a:solidFill>
              </a:rPr>
              <a:t>Veritabanlarının</a:t>
            </a:r>
            <a:r>
              <a:rPr lang="tr-TR" dirty="0">
                <a:solidFill>
                  <a:srgbClr val="03579D"/>
                </a:solidFill>
              </a:rPr>
              <a:t> çoğu SLA(</a:t>
            </a:r>
            <a:r>
              <a:rPr lang="en-US" dirty="0">
                <a:solidFill>
                  <a:srgbClr val="03579D"/>
                </a:solidFill>
              </a:rPr>
              <a:t>Service-level agreement </a:t>
            </a:r>
            <a:r>
              <a:rPr lang="tr-TR" dirty="0">
                <a:solidFill>
                  <a:srgbClr val="03579D"/>
                </a:solidFill>
              </a:rPr>
              <a:t>- </a:t>
            </a:r>
            <a:r>
              <a:rPr lang="en-US" dirty="0" err="1">
                <a:solidFill>
                  <a:srgbClr val="03579D"/>
                </a:solidFill>
              </a:rPr>
              <a:t>Hizmet</a:t>
            </a:r>
            <a:r>
              <a:rPr lang="en-US" dirty="0">
                <a:solidFill>
                  <a:srgbClr val="03579D"/>
                </a:solidFill>
              </a:rPr>
              <a:t> </a:t>
            </a:r>
            <a:r>
              <a:rPr lang="en-US" dirty="0" err="1">
                <a:solidFill>
                  <a:srgbClr val="03579D"/>
                </a:solidFill>
              </a:rPr>
              <a:t>Seviyesi</a:t>
            </a:r>
            <a:r>
              <a:rPr lang="en-US" dirty="0">
                <a:solidFill>
                  <a:srgbClr val="03579D"/>
                </a:solidFill>
              </a:rPr>
              <a:t> </a:t>
            </a:r>
            <a:r>
              <a:rPr lang="en-US" dirty="0" err="1">
                <a:solidFill>
                  <a:srgbClr val="03579D"/>
                </a:solidFill>
              </a:rPr>
              <a:t>Anlaşması</a:t>
            </a:r>
            <a:r>
              <a:rPr lang="tr-TR" dirty="0">
                <a:solidFill>
                  <a:srgbClr val="03579D"/>
                </a:solidFill>
              </a:rPr>
              <a:t>)’</a:t>
            </a:r>
            <a:r>
              <a:rPr lang="tr-TR" dirty="0" err="1">
                <a:solidFill>
                  <a:srgbClr val="03579D"/>
                </a:solidFill>
              </a:rPr>
              <a:t>sı</a:t>
            </a:r>
            <a:r>
              <a:rPr lang="tr-TR" dirty="0">
                <a:solidFill>
                  <a:srgbClr val="03579D"/>
                </a:solidFill>
              </a:rPr>
              <a:t>, herhangi bir sistem arızası gelir kaybına ve davalara neden olabileceğinden %99,99 çalışma süresini karşılamaları gerektiğini belirtir.</a:t>
            </a:r>
          </a:p>
          <a:p>
            <a:pPr algn="just"/>
            <a:r>
              <a:rPr lang="tr-TR" dirty="0">
                <a:solidFill>
                  <a:srgbClr val="03579D"/>
                </a:solidFill>
              </a:rPr>
              <a:t>Bazı gerçekten büyük veri ambarlarına yönelik </a:t>
            </a:r>
            <a:r>
              <a:rPr lang="tr-TR" dirty="0" err="1">
                <a:solidFill>
                  <a:srgbClr val="03579D"/>
                </a:solidFill>
              </a:rPr>
              <a:t>SLA’ları</a:t>
            </a:r>
            <a:r>
              <a:rPr lang="tr-TR" dirty="0">
                <a:solidFill>
                  <a:srgbClr val="03579D"/>
                </a:solidFill>
              </a:rPr>
              <a:t>, yeni verilerin periyodik olarak yüklenmesini sağlamak için genellikle kapalı kalma süresine sahiptir. Bu, modern veri </a:t>
            </a:r>
            <a:r>
              <a:rPr lang="tr-TR" dirty="0" err="1">
                <a:solidFill>
                  <a:srgbClr val="03579D"/>
                </a:solidFill>
              </a:rPr>
              <a:t>ambarlama</a:t>
            </a:r>
            <a:r>
              <a:rPr lang="tr-TR" dirty="0">
                <a:solidFill>
                  <a:srgbClr val="03579D"/>
                </a:solidFill>
              </a:rPr>
              <a:t> için daha az yaygındı</a:t>
            </a:r>
          </a:p>
        </p:txBody>
      </p:sp>
    </p:spTree>
    <p:extLst>
      <p:ext uri="{BB962C8B-B14F-4D97-AF65-F5344CB8AC3E}">
        <p14:creationId xmlns:p14="http://schemas.microsoft.com/office/powerpoint/2010/main" val="3900836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a:t>
            </a:r>
            <a:r>
              <a:rPr lang="tr-TR" sz="3600" b="1" dirty="0">
                <a:solidFill>
                  <a:srgbClr val="03579D"/>
                </a:solidFill>
                <a:latin typeface="+mn-lt"/>
              </a:rPr>
              <a:t> Kullanım Durumları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err="1">
                <a:solidFill>
                  <a:srgbClr val="03579D"/>
                </a:solidFill>
              </a:rPr>
              <a:t>Veritabanları</a:t>
            </a:r>
            <a:r>
              <a:rPr lang="tr-TR" dirty="0">
                <a:solidFill>
                  <a:srgbClr val="03579D"/>
                </a:solidFill>
              </a:rPr>
              <a:t>, bir organizasyondaki günlük işlemleri işler. Bazı </a:t>
            </a:r>
            <a:r>
              <a:rPr lang="tr-TR" dirty="0" err="1">
                <a:solidFill>
                  <a:srgbClr val="03579D"/>
                </a:solidFill>
              </a:rPr>
              <a:t>veritabanı</a:t>
            </a:r>
            <a:r>
              <a:rPr lang="tr-TR" dirty="0">
                <a:solidFill>
                  <a:srgbClr val="03579D"/>
                </a:solidFill>
              </a:rPr>
              <a:t> uygulamaları örnekleri şunları içerir:</a:t>
            </a:r>
          </a:p>
          <a:p>
            <a:pPr lvl="1" algn="just"/>
            <a:r>
              <a:rPr lang="tr-TR" dirty="0">
                <a:solidFill>
                  <a:srgbClr val="03579D"/>
                </a:solidFill>
              </a:rPr>
              <a:t>Sattığı bir ürün için sipariş oluşturan bir e-ticaret web sitesi</a:t>
            </a:r>
          </a:p>
          <a:p>
            <a:pPr lvl="1" algn="just"/>
            <a:r>
              <a:rPr lang="tr-TR" dirty="0">
                <a:solidFill>
                  <a:srgbClr val="03579D"/>
                </a:solidFill>
              </a:rPr>
              <a:t>Çevrimiçi rezervasyon sistemi kullanan bir havayolu</a:t>
            </a:r>
          </a:p>
          <a:p>
            <a:pPr lvl="1" algn="just"/>
            <a:r>
              <a:rPr lang="tr-TR" dirty="0">
                <a:solidFill>
                  <a:srgbClr val="03579D"/>
                </a:solidFill>
              </a:rPr>
              <a:t>Bir hastayı kaydeden bir hastane</a:t>
            </a:r>
          </a:p>
          <a:p>
            <a:pPr lvl="1" algn="just"/>
            <a:r>
              <a:rPr lang="tr-TR" dirty="0">
                <a:solidFill>
                  <a:srgbClr val="03579D"/>
                </a:solidFill>
              </a:rPr>
              <a:t>Bir hesaba ATM para çekme işlemi ekleyen banka</a:t>
            </a:r>
          </a:p>
        </p:txBody>
      </p:sp>
    </p:spTree>
    <p:extLst>
      <p:ext uri="{BB962C8B-B14F-4D97-AF65-F5344CB8AC3E}">
        <p14:creationId xmlns:p14="http://schemas.microsoft.com/office/powerpoint/2010/main" val="3222285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 Kullanım Durumları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Veri ambarları, işletmeleri daha bilinçli işler yapma konusunda güçlendiren yüksek düzeyde raporlama ve analiz sağlar. Kullanım örnekleri şunları içerir:</a:t>
            </a:r>
          </a:p>
          <a:p>
            <a:pPr lvl="1" algn="just"/>
            <a:r>
              <a:rPr lang="tr-TR" dirty="0">
                <a:solidFill>
                  <a:srgbClr val="03579D"/>
                </a:solidFill>
              </a:rPr>
              <a:t>Müşterilere daha özel içerik sağlamak için geçmiş satın aldıklarına göre farklı gruplara ayırmak</a:t>
            </a:r>
          </a:p>
          <a:p>
            <a:pPr lvl="1" algn="just"/>
            <a:r>
              <a:rPr lang="tr-TR" dirty="0">
                <a:solidFill>
                  <a:srgbClr val="03579D"/>
                </a:solidFill>
              </a:rPr>
              <a:t>Son on yıllık satış verilerini kullanarak müşteri kaybını tahmin etme</a:t>
            </a:r>
          </a:p>
          <a:p>
            <a:pPr lvl="1" algn="just"/>
            <a:r>
              <a:rPr lang="tr-TR" dirty="0">
                <a:solidFill>
                  <a:srgbClr val="03579D"/>
                </a:solidFill>
              </a:rPr>
              <a:t>Önümüzdeki çeyrekte hangi alanlara odaklanılacağına karar vermek için talep ve satış tahminleri oluşturmak</a:t>
            </a:r>
          </a:p>
        </p:txBody>
      </p:sp>
    </p:spTree>
    <p:extLst>
      <p:ext uri="{BB962C8B-B14F-4D97-AF65-F5344CB8AC3E}">
        <p14:creationId xmlns:p14="http://schemas.microsoft.com/office/powerpoint/2010/main" val="350024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Veritabanının</a:t>
            </a:r>
            <a:r>
              <a:rPr lang="tr-TR" sz="3600" b="1" dirty="0">
                <a:solidFill>
                  <a:srgbClr val="03579D"/>
                </a:solidFill>
                <a:latin typeface="+mn-lt"/>
              </a:rPr>
              <a:t> Dezavantajları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Uygulayıcı bir </a:t>
            </a:r>
            <a:r>
              <a:rPr lang="tr-TR" dirty="0" err="1">
                <a:solidFill>
                  <a:srgbClr val="03579D"/>
                </a:solidFill>
              </a:rPr>
              <a:t>Veritabanı</a:t>
            </a:r>
            <a:r>
              <a:rPr lang="tr-TR" dirty="0">
                <a:solidFill>
                  <a:srgbClr val="03579D"/>
                </a:solidFill>
              </a:rPr>
              <a:t> sisteminin Donanım ve Yazılım maliyeti yüksektir ve bu da kuruluşunuzun bütçesini artırabilir.</a:t>
            </a:r>
          </a:p>
          <a:p>
            <a:pPr algn="just"/>
            <a:r>
              <a:rPr lang="tr-TR" dirty="0">
                <a:solidFill>
                  <a:srgbClr val="03579D"/>
                </a:solidFill>
              </a:rPr>
              <a:t>Çoğu DBMS sistemi genellikle karmaşık sistemlerdir, bu nedenle kullanıcıların </a:t>
            </a:r>
            <a:r>
              <a:rPr lang="tr-TR" dirty="0" err="1">
                <a:solidFill>
                  <a:srgbClr val="03579D"/>
                </a:solidFill>
              </a:rPr>
              <a:t>DBMS’i</a:t>
            </a:r>
            <a:r>
              <a:rPr lang="tr-TR" dirty="0">
                <a:solidFill>
                  <a:srgbClr val="03579D"/>
                </a:solidFill>
              </a:rPr>
              <a:t> kullanmaları için eğitim gereklidir.</a:t>
            </a:r>
          </a:p>
          <a:p>
            <a:pPr algn="just"/>
            <a:r>
              <a:rPr lang="tr-TR" dirty="0">
                <a:solidFill>
                  <a:srgbClr val="03579D"/>
                </a:solidFill>
              </a:rPr>
              <a:t>DBMS karmaşık hesaplamalar yapamaz</a:t>
            </a:r>
          </a:p>
          <a:p>
            <a:pPr algn="just"/>
            <a:r>
              <a:rPr lang="tr-TR" dirty="0">
                <a:solidFill>
                  <a:srgbClr val="03579D"/>
                </a:solidFill>
              </a:rPr>
              <a:t>Zaten mevcut olan sistemlerle uyumlulukla ilgili sorunlar</a:t>
            </a:r>
          </a:p>
          <a:p>
            <a:pPr algn="just"/>
            <a:r>
              <a:rPr lang="tr-TR" dirty="0">
                <a:solidFill>
                  <a:srgbClr val="03579D"/>
                </a:solidFill>
              </a:rPr>
              <a:t>Veri sahipleri verileri üzerindeki kontrollerini kaybederek güvenlik, sahiplik ve gizlilik sorunlarını artırabilir.</a:t>
            </a:r>
          </a:p>
        </p:txBody>
      </p:sp>
    </p:spTree>
    <p:extLst>
      <p:ext uri="{BB962C8B-B14F-4D97-AF65-F5344CB8AC3E}">
        <p14:creationId xmlns:p14="http://schemas.microsoft.com/office/powerpoint/2010/main" val="1404244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Ambarının 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Yeni veri kaynakları eklemek zaman alır ve yüksek maliyetle ilişkilendirilir.</a:t>
            </a:r>
          </a:p>
          <a:p>
            <a:pPr algn="just"/>
            <a:r>
              <a:rPr lang="tr-TR" dirty="0">
                <a:solidFill>
                  <a:srgbClr val="03579D"/>
                </a:solidFill>
              </a:rPr>
              <a:t>Bazen veri ambarıyla ilgili sorunlar yıllarca tespit edilemeyebilir.</a:t>
            </a:r>
          </a:p>
          <a:p>
            <a:pPr algn="just"/>
            <a:r>
              <a:rPr lang="tr-TR" dirty="0">
                <a:solidFill>
                  <a:srgbClr val="03579D"/>
                </a:solidFill>
              </a:rPr>
              <a:t>Veri ambarları yüksek bakım gerektiren sistemlerdir. Verilerin çıkarılması, yüklenmesi ve temizlenmesi zaman alıcı olabilir.</a:t>
            </a:r>
          </a:p>
          <a:p>
            <a:pPr algn="just"/>
            <a:r>
              <a:rPr lang="tr-TR" dirty="0">
                <a:solidFill>
                  <a:srgbClr val="03579D"/>
                </a:solidFill>
              </a:rPr>
              <a:t>Veri ambarı basit görünebilir, ancak aslında ortalama kullanıcılar için çok karmaşık. Veri madenciliği ve deposu kullanmayan son kullanıcılara eğitim vermeniz gerekiyor.</a:t>
            </a:r>
          </a:p>
          <a:p>
            <a:pPr algn="just"/>
            <a:r>
              <a:rPr lang="tr-TR" dirty="0">
                <a:solidFill>
                  <a:srgbClr val="03579D"/>
                </a:solidFill>
              </a:rPr>
              <a:t>Proje yönetimindeki en iyi çabalara rağmen, veri ambarının kapsamı her zaman artacaktır.</a:t>
            </a:r>
          </a:p>
        </p:txBody>
      </p:sp>
    </p:spTree>
    <p:extLst>
      <p:ext uri="{BB962C8B-B14F-4D97-AF65-F5344CB8AC3E}">
        <p14:creationId xmlns:p14="http://schemas.microsoft.com/office/powerpoint/2010/main" val="798097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ve OLAP</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1026" name="Picture 2">
            <a:extLst>
              <a:ext uri="{FF2B5EF4-FFF2-40B4-BE49-F238E27FC236}">
                <a16:creationId xmlns:a16="http://schemas.microsoft.com/office/drawing/2014/main" id="{D58BBF64-F762-43AC-AE07-BE5D415AE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26" y="1302691"/>
            <a:ext cx="11195148" cy="486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30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endParaRPr lang="tr-TR" dirty="0">
              <a:solidFill>
                <a:srgbClr val="03579D"/>
              </a:solidFill>
            </a:endParaRPr>
          </a:p>
        </p:txBody>
      </p:sp>
      <p:pic>
        <p:nvPicPr>
          <p:cNvPr id="19458" name="Picture 2">
            <a:extLst>
              <a:ext uri="{FF2B5EF4-FFF2-40B4-BE49-F238E27FC236}">
                <a16:creationId xmlns:a16="http://schemas.microsoft.com/office/drawing/2014/main" id="{A44DF1AE-EA0E-4A9D-9A1C-BEA976B92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232600"/>
            <a:ext cx="6800850" cy="639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234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OLTP (On Line Transaction Processing)</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20000"/>
          </a:bodyPr>
          <a:lstStyle/>
          <a:p>
            <a:pPr algn="just"/>
            <a:r>
              <a:rPr lang="tr-TR" dirty="0">
                <a:solidFill>
                  <a:srgbClr val="03579D"/>
                </a:solidFill>
              </a:rPr>
              <a:t>3 katmanlı bir mimaride işlem odaklı uygulamaları destekleyen bir işletim sistemidir. Bir organizasyonun günlük işlemlerini yönetir. OLTP temel olarak sorgu işleme, çoklu erişim ortamlarında veri bütünlüğünü korumanın yanı sıra </a:t>
            </a:r>
            <a:r>
              <a:rPr lang="tr-TR" b="1" dirty="0">
                <a:solidFill>
                  <a:srgbClr val="03579D"/>
                </a:solidFill>
              </a:rPr>
              <a:t>saniyedeki toplam işlem sayısıyla ölçülen etkililiğe odaklanır</a:t>
            </a:r>
            <a:r>
              <a:rPr lang="tr-TR" dirty="0">
                <a:solidFill>
                  <a:srgbClr val="03579D"/>
                </a:solidFill>
              </a:rPr>
              <a:t>. </a:t>
            </a:r>
            <a:r>
              <a:rPr lang="tr-TR" dirty="0" err="1">
                <a:solidFill>
                  <a:srgbClr val="03579D"/>
                </a:solidFill>
              </a:rPr>
              <a:t>OLTP’nin</a:t>
            </a:r>
            <a:r>
              <a:rPr lang="tr-TR" dirty="0">
                <a:solidFill>
                  <a:srgbClr val="03579D"/>
                </a:solidFill>
              </a:rPr>
              <a:t> tam biçimi </a:t>
            </a:r>
            <a:r>
              <a:rPr lang="tr-TR" b="1" dirty="0">
                <a:solidFill>
                  <a:srgbClr val="03579D"/>
                </a:solidFill>
              </a:rPr>
              <a:t>Çevrimiçi</a:t>
            </a:r>
            <a:r>
              <a:rPr lang="tr-TR" dirty="0">
                <a:solidFill>
                  <a:srgbClr val="03579D"/>
                </a:solidFill>
              </a:rPr>
              <a:t> İşlem İşlemedir.</a:t>
            </a:r>
          </a:p>
          <a:p>
            <a:pPr algn="just"/>
            <a:r>
              <a:rPr lang="tr-TR" dirty="0">
                <a:solidFill>
                  <a:srgbClr val="03579D"/>
                </a:solidFill>
              </a:rPr>
              <a:t>Bir kuruluşun günlük işlemlerinin yönetildiği çoğunlukla </a:t>
            </a:r>
            <a:r>
              <a:rPr lang="tr-TR" b="1" dirty="0">
                <a:solidFill>
                  <a:srgbClr val="03579D"/>
                </a:solidFill>
              </a:rPr>
              <a:t>ilişkisel veri tabanı </a:t>
            </a:r>
            <a:r>
              <a:rPr lang="tr-TR" dirty="0">
                <a:solidFill>
                  <a:srgbClr val="03579D"/>
                </a:solidFill>
              </a:rPr>
              <a:t>üzerine kurulu sistemlerdir. Veri tabanı üzerinde </a:t>
            </a:r>
            <a:r>
              <a:rPr lang="tr-TR" b="1" dirty="0">
                <a:solidFill>
                  <a:srgbClr val="03579D"/>
                </a:solidFill>
              </a:rPr>
              <a:t>okuma, ekleme, güncelleme ve silme (DML)</a:t>
            </a:r>
            <a:r>
              <a:rPr lang="tr-TR" dirty="0">
                <a:solidFill>
                  <a:srgbClr val="03579D"/>
                </a:solidFill>
              </a:rPr>
              <a:t> gibi sorgularla gerçek zamanlı olarak kısa da olsa çok sayıda çevrimiçi işlemi gerçekleştirmektir. OLTP sistemlerinin temel amacı </a:t>
            </a:r>
            <a:r>
              <a:rPr lang="tr-TR" b="1" dirty="0">
                <a:solidFill>
                  <a:srgbClr val="03579D"/>
                </a:solidFill>
              </a:rPr>
              <a:t>veriyi işlemek</a:t>
            </a:r>
            <a:r>
              <a:rPr lang="tr-TR" dirty="0">
                <a:solidFill>
                  <a:srgbClr val="03579D"/>
                </a:solidFill>
              </a:rPr>
              <a:t>tir, analiz etmek değildir.</a:t>
            </a:r>
          </a:p>
          <a:p>
            <a:pPr algn="just"/>
            <a:r>
              <a:rPr lang="tr-TR" dirty="0">
                <a:solidFill>
                  <a:srgbClr val="03579D"/>
                </a:solidFill>
              </a:rPr>
              <a:t>Verimlilik, saniyedeki bir dizi işlemle belirlenir. OLTP sistemlerinde aynı anda çok sayıda başarılı işlem gerçekleştirebilmek için, bu işlemlerin atomik, tutarlı, yalıtılmış ve dayanıklı (ACID) olması gerekir. Günlük hayatta kullanılan veri depolama sistemlerinin çoğu OLTP sistemleridir. </a:t>
            </a:r>
          </a:p>
          <a:p>
            <a:pPr lvl="1" algn="just"/>
            <a:r>
              <a:rPr lang="tr-TR" dirty="0">
                <a:solidFill>
                  <a:srgbClr val="03579D"/>
                </a:solidFill>
              </a:rPr>
              <a:t>Örnek olarak ATM, çevrimiçi bankacılık verilebilir.</a:t>
            </a:r>
          </a:p>
        </p:txBody>
      </p:sp>
    </p:spTree>
    <p:extLst>
      <p:ext uri="{BB962C8B-B14F-4D97-AF65-F5344CB8AC3E}">
        <p14:creationId xmlns:p14="http://schemas.microsoft.com/office/powerpoint/2010/main" val="1161869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Özellikleri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10000"/>
          </a:bodyPr>
          <a:lstStyle/>
          <a:p>
            <a:pPr algn="just"/>
            <a:r>
              <a:rPr lang="tr-TR" dirty="0">
                <a:solidFill>
                  <a:srgbClr val="03579D"/>
                </a:solidFill>
              </a:rPr>
              <a:t>OLTP, küçük miktarlarda veri içeren işlemleri kullanır.</a:t>
            </a:r>
          </a:p>
          <a:p>
            <a:pPr algn="just"/>
            <a:r>
              <a:rPr lang="tr-TR" dirty="0" err="1">
                <a:solidFill>
                  <a:srgbClr val="03579D"/>
                </a:solidFill>
              </a:rPr>
              <a:t>Veritabanındaki</a:t>
            </a:r>
            <a:r>
              <a:rPr lang="tr-TR" dirty="0">
                <a:solidFill>
                  <a:srgbClr val="03579D"/>
                </a:solidFill>
              </a:rPr>
              <a:t> indekslenmiş verilere kolaylıkla erişilebilir.</a:t>
            </a:r>
          </a:p>
          <a:p>
            <a:pPr algn="just"/>
            <a:r>
              <a:rPr lang="tr-TR" dirty="0" err="1">
                <a:solidFill>
                  <a:srgbClr val="03579D"/>
                </a:solidFill>
              </a:rPr>
              <a:t>OLTP’nin</a:t>
            </a:r>
            <a:r>
              <a:rPr lang="tr-TR" dirty="0">
                <a:solidFill>
                  <a:srgbClr val="03579D"/>
                </a:solidFill>
              </a:rPr>
              <a:t> çok sayıda kullanıcısı vardır.</a:t>
            </a:r>
          </a:p>
          <a:p>
            <a:pPr algn="just"/>
            <a:r>
              <a:rPr lang="tr-TR" dirty="0">
                <a:solidFill>
                  <a:srgbClr val="03579D"/>
                </a:solidFill>
              </a:rPr>
              <a:t>Hızlı tepki sürelerine sahiptir</a:t>
            </a:r>
          </a:p>
          <a:p>
            <a:pPr algn="just"/>
            <a:r>
              <a:rPr lang="tr-TR" dirty="0" err="1">
                <a:solidFill>
                  <a:srgbClr val="03579D"/>
                </a:solidFill>
              </a:rPr>
              <a:t>Veritabanlarına</a:t>
            </a:r>
            <a:r>
              <a:rPr lang="tr-TR" dirty="0">
                <a:solidFill>
                  <a:srgbClr val="03579D"/>
                </a:solidFill>
              </a:rPr>
              <a:t> doğrudan son kullanıcılar erişebilir</a:t>
            </a:r>
          </a:p>
          <a:p>
            <a:pPr algn="just"/>
            <a:r>
              <a:rPr lang="tr-TR" dirty="0">
                <a:solidFill>
                  <a:srgbClr val="03579D"/>
                </a:solidFill>
              </a:rPr>
              <a:t>OLTP, </a:t>
            </a:r>
            <a:r>
              <a:rPr lang="tr-TR" dirty="0" err="1">
                <a:solidFill>
                  <a:srgbClr val="03579D"/>
                </a:solidFill>
              </a:rPr>
              <a:t>veritabanı</a:t>
            </a:r>
            <a:r>
              <a:rPr lang="tr-TR" dirty="0">
                <a:solidFill>
                  <a:srgbClr val="03579D"/>
                </a:solidFill>
              </a:rPr>
              <a:t> tutarlılığı için tamamen normalleştirilmiş bir şema kullanır.</a:t>
            </a:r>
          </a:p>
          <a:p>
            <a:pPr algn="just"/>
            <a:r>
              <a:rPr lang="tr-TR" dirty="0">
                <a:solidFill>
                  <a:srgbClr val="03579D"/>
                </a:solidFill>
              </a:rPr>
              <a:t>OLTP sisteminin yanıt süresi kısadır.</a:t>
            </a:r>
          </a:p>
          <a:p>
            <a:pPr algn="just"/>
            <a:r>
              <a:rPr lang="tr-TR" dirty="0">
                <a:solidFill>
                  <a:srgbClr val="03579D"/>
                </a:solidFill>
              </a:rPr>
              <a:t>Yalnızca az sayıda kayıt üzerinde önceden tanımlanmış işlemleri kesinlikle gerçekleştirir.</a:t>
            </a:r>
          </a:p>
          <a:p>
            <a:pPr algn="just"/>
            <a:r>
              <a:rPr lang="tr-TR" dirty="0">
                <a:solidFill>
                  <a:srgbClr val="03579D"/>
                </a:solidFill>
              </a:rPr>
              <a:t>OLTP, son birkaç günün veya bir haftanın kayıtlarını depolar.</a:t>
            </a:r>
          </a:p>
          <a:p>
            <a:pPr algn="just"/>
            <a:r>
              <a:rPr lang="tr-TR" dirty="0">
                <a:solidFill>
                  <a:srgbClr val="03579D"/>
                </a:solidFill>
              </a:rPr>
              <a:t>Karmaşık veri modellerini ve tabloları destekler.</a:t>
            </a:r>
          </a:p>
        </p:txBody>
      </p:sp>
    </p:spTree>
    <p:extLst>
      <p:ext uri="{BB962C8B-B14F-4D97-AF65-F5344CB8AC3E}">
        <p14:creationId xmlns:p14="http://schemas.microsoft.com/office/powerpoint/2010/main" val="2555724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pPr algn="just"/>
            <a:r>
              <a:rPr lang="tr-TR" sz="3600" b="1" dirty="0">
                <a:solidFill>
                  <a:srgbClr val="03579D"/>
                </a:solidFill>
                <a:latin typeface="+mn-lt"/>
              </a:rPr>
              <a:t>OLTP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900057" cy="4934036"/>
          </a:xfrm>
        </p:spPr>
        <p:txBody>
          <a:bodyPr>
            <a:normAutofit/>
          </a:bodyPr>
          <a:lstStyle/>
          <a:p>
            <a:pPr algn="just"/>
            <a:r>
              <a:rPr lang="tr-TR" sz="2400" b="1" dirty="0">
                <a:solidFill>
                  <a:srgbClr val="03579D"/>
                </a:solidFill>
              </a:rPr>
              <a:t>1. İşletme / İşletme Stratejisi: </a:t>
            </a:r>
            <a:r>
              <a:rPr lang="tr-TR" sz="2400" dirty="0">
                <a:solidFill>
                  <a:srgbClr val="03579D"/>
                </a:solidFill>
              </a:rPr>
              <a:t>İşletme stratejisi, organizasyonu bir bütün olarak etkileyen konularla ilgilenir. </a:t>
            </a:r>
            <a:r>
              <a:rPr lang="tr-TR" sz="2400" dirty="0" err="1">
                <a:solidFill>
                  <a:srgbClr val="03579D"/>
                </a:solidFill>
              </a:rPr>
              <a:t>OLTP’de</a:t>
            </a:r>
            <a:r>
              <a:rPr lang="tr-TR" sz="2400" dirty="0">
                <a:solidFill>
                  <a:srgbClr val="03579D"/>
                </a:solidFill>
              </a:rPr>
              <a:t>, genellikle yönetim kurulu veya üst yönetim tarafından firma içinde üst düzeyde geliştirilir.</a:t>
            </a:r>
          </a:p>
          <a:p>
            <a:pPr algn="just"/>
            <a:r>
              <a:rPr lang="tr-TR" sz="2400" b="1" dirty="0">
                <a:solidFill>
                  <a:srgbClr val="03579D"/>
                </a:solidFill>
              </a:rPr>
              <a:t>2. İş Süreci: </a:t>
            </a:r>
            <a:r>
              <a:rPr lang="tr-TR" sz="2400" dirty="0">
                <a:solidFill>
                  <a:srgbClr val="03579D"/>
                </a:solidFill>
              </a:rPr>
              <a:t>OLTP iş süreci, tamamlandıktan sonra </a:t>
            </a:r>
            <a:r>
              <a:rPr lang="tr-TR" sz="2400" dirty="0" err="1">
                <a:solidFill>
                  <a:srgbClr val="03579D"/>
                </a:solidFill>
              </a:rPr>
              <a:t>organizasyonel</a:t>
            </a:r>
            <a:r>
              <a:rPr lang="tr-TR" sz="2400" dirty="0">
                <a:solidFill>
                  <a:srgbClr val="03579D"/>
                </a:solidFill>
              </a:rPr>
              <a:t> bir hedefi gerçekleştirecek bir dizi faaliyet ve görevdir.</a:t>
            </a:r>
          </a:p>
        </p:txBody>
      </p:sp>
      <p:pic>
        <p:nvPicPr>
          <p:cNvPr id="1028" name="Picture 4">
            <a:extLst>
              <a:ext uri="{FF2B5EF4-FFF2-40B4-BE49-F238E27FC236}">
                <a16:creationId xmlns:a16="http://schemas.microsoft.com/office/drawing/2014/main" id="{EC44956B-2D9C-47F9-B903-0E771712B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257" y="1151149"/>
            <a:ext cx="5257800" cy="511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296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pPr algn="just"/>
            <a:r>
              <a:rPr lang="tr-TR" sz="3600" b="1" dirty="0">
                <a:solidFill>
                  <a:srgbClr val="03579D"/>
                </a:solidFill>
                <a:latin typeface="+mn-lt"/>
              </a:rPr>
              <a:t>OLTP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1" y="1242927"/>
            <a:ext cx="6030686" cy="4934036"/>
          </a:xfrm>
        </p:spPr>
        <p:txBody>
          <a:bodyPr>
            <a:normAutofit/>
          </a:bodyPr>
          <a:lstStyle/>
          <a:p>
            <a:pPr algn="just"/>
            <a:r>
              <a:rPr lang="tr-TR" sz="2400" b="1" dirty="0">
                <a:solidFill>
                  <a:srgbClr val="03579D"/>
                </a:solidFill>
              </a:rPr>
              <a:t>3. Müşteriler, Siparişler ve Ürünler: </a:t>
            </a:r>
            <a:r>
              <a:rPr lang="tr-TR" sz="2400" dirty="0">
                <a:solidFill>
                  <a:srgbClr val="03579D"/>
                </a:solidFill>
              </a:rPr>
              <a:t>OLTP </a:t>
            </a:r>
            <a:r>
              <a:rPr lang="tr-TR" sz="2400" dirty="0" err="1">
                <a:solidFill>
                  <a:srgbClr val="03579D"/>
                </a:solidFill>
              </a:rPr>
              <a:t>veritabanı</a:t>
            </a:r>
            <a:r>
              <a:rPr lang="tr-TR" sz="2400" dirty="0">
                <a:solidFill>
                  <a:srgbClr val="03579D"/>
                </a:solidFill>
              </a:rPr>
              <a:t>, ürünler, siparişler (işlemler), müşteriler (alıcılar), tedarikçiler (satıcılar) ve çalışanlar hakkındaki bilgileri depolar.</a:t>
            </a:r>
          </a:p>
          <a:p>
            <a:pPr algn="just"/>
            <a:r>
              <a:rPr lang="tr-TR" sz="2400" b="1" dirty="0">
                <a:solidFill>
                  <a:srgbClr val="03579D"/>
                </a:solidFill>
              </a:rPr>
              <a:t>4. ETL İşlemleri: </a:t>
            </a:r>
            <a:r>
              <a:rPr lang="tr-TR" sz="2400" dirty="0">
                <a:solidFill>
                  <a:srgbClr val="03579D"/>
                </a:solidFill>
              </a:rPr>
              <a:t>Çeşitli RDBMS kaynak sistemlerinden verileri ayırır, ardından verileri dönüştürür (birleştirme, hesaplamalar vb.) Ve işlenen verileri Veri Ambarı sistemine yükler.</a:t>
            </a:r>
          </a:p>
        </p:txBody>
      </p:sp>
      <p:pic>
        <p:nvPicPr>
          <p:cNvPr id="1028" name="Picture 4">
            <a:extLst>
              <a:ext uri="{FF2B5EF4-FFF2-40B4-BE49-F238E27FC236}">
                <a16:creationId xmlns:a16="http://schemas.microsoft.com/office/drawing/2014/main" id="{EC44956B-2D9C-47F9-B903-0E771712B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257" y="1151149"/>
            <a:ext cx="5257800" cy="511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405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pPr algn="just"/>
            <a:r>
              <a:rPr lang="tr-TR" sz="3600" b="1" dirty="0">
                <a:solidFill>
                  <a:srgbClr val="03579D"/>
                </a:solidFill>
                <a:latin typeface="+mn-lt"/>
              </a:rPr>
              <a:t>OLTP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976257" cy="4934036"/>
          </a:xfrm>
        </p:spPr>
        <p:txBody>
          <a:bodyPr>
            <a:normAutofit/>
          </a:bodyPr>
          <a:lstStyle/>
          <a:p>
            <a:pPr algn="just"/>
            <a:r>
              <a:rPr lang="tr-TR" sz="2400" b="1" dirty="0">
                <a:solidFill>
                  <a:srgbClr val="03579D"/>
                </a:solidFill>
              </a:rPr>
              <a:t>5. Data Mart ve Veri ambarı: </a:t>
            </a:r>
            <a:r>
              <a:rPr lang="tr-TR" sz="2400" dirty="0">
                <a:solidFill>
                  <a:srgbClr val="03579D"/>
                </a:solidFill>
              </a:rPr>
              <a:t>Veri pazarı, veri ambarı ortamlarına özgü bir yapı / erişim modelidir. OLAP tarafından işlenmiş verileri depolamak için kullanılır.</a:t>
            </a:r>
          </a:p>
          <a:p>
            <a:pPr algn="just"/>
            <a:r>
              <a:rPr lang="tr-TR" sz="2400" b="1" dirty="0">
                <a:solidFill>
                  <a:srgbClr val="03579D"/>
                </a:solidFill>
              </a:rPr>
              <a:t>6. Veri Madenciliği, Analitik ve Karar Verme: </a:t>
            </a:r>
            <a:r>
              <a:rPr lang="tr-TR" sz="2400" dirty="0">
                <a:solidFill>
                  <a:srgbClr val="03579D"/>
                </a:solidFill>
              </a:rPr>
              <a:t>Veri pazarı ve veri ambarında depolanan veriler, veri madenciliği, analitik ve karar verme için kullanılabilir.</a:t>
            </a:r>
          </a:p>
        </p:txBody>
      </p:sp>
      <p:pic>
        <p:nvPicPr>
          <p:cNvPr id="1028" name="Picture 4">
            <a:extLst>
              <a:ext uri="{FF2B5EF4-FFF2-40B4-BE49-F238E27FC236}">
                <a16:creationId xmlns:a16="http://schemas.microsoft.com/office/drawing/2014/main" id="{EC44956B-2D9C-47F9-B903-0E771712B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257" y="1151149"/>
            <a:ext cx="5257800" cy="5117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63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Uygulama</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OLTP sistemine bir örnek ATM merkezidir. Bir çiftin bir banka ile ortak bir hesabı olduğunu varsayalım. Bir gün her ikisi de aynı anda farklı ATM merkezlerine tam olarak aynı anda ulaşıyor ve banka hesaplarında bulunan toplam tutarı çekmek istiyor.</a:t>
            </a:r>
          </a:p>
          <a:p>
            <a:pPr algn="just"/>
            <a:r>
              <a:rPr lang="tr-TR" sz="2400" dirty="0">
                <a:solidFill>
                  <a:srgbClr val="03579D"/>
                </a:solidFill>
              </a:rPr>
              <a:t>Ancak, kimlik doğrulama sürecini ilk tamamlayan kişi para kazanabilecektir. Bu durumda OLTP sistemi, çekilen miktarın asla bankada bulunan miktardan fazla olmamasını sağlar. </a:t>
            </a:r>
            <a:r>
              <a:rPr lang="tr-TR" sz="2400" b="1" dirty="0">
                <a:solidFill>
                  <a:srgbClr val="03579D"/>
                </a:solidFill>
              </a:rPr>
              <a:t>Burada dikkat edilmesi gereken anahtar nokta, OLTP sistemlerinin veri analizi yerine işlem üstünlüğü için optimize edilmiş olmasıdır.</a:t>
            </a:r>
          </a:p>
          <a:p>
            <a:pPr algn="just"/>
            <a:endParaRPr lang="tr-TR" sz="2400" b="1" dirty="0">
              <a:solidFill>
                <a:srgbClr val="03579D"/>
              </a:solidFill>
            </a:endParaRPr>
          </a:p>
        </p:txBody>
      </p:sp>
    </p:spTree>
    <p:extLst>
      <p:ext uri="{BB962C8B-B14F-4D97-AF65-F5344CB8AC3E}">
        <p14:creationId xmlns:p14="http://schemas.microsoft.com/office/powerpoint/2010/main" val="2709828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85000" lnSpcReduction="20000"/>
          </a:bodyPr>
          <a:lstStyle/>
          <a:p>
            <a:pPr algn="just"/>
            <a:r>
              <a:rPr lang="tr-TR" dirty="0">
                <a:solidFill>
                  <a:srgbClr val="03579D"/>
                </a:solidFill>
              </a:rPr>
              <a:t>OLTP, gelir ve gider için </a:t>
            </a:r>
            <a:r>
              <a:rPr lang="tr-TR" b="1" dirty="0">
                <a:solidFill>
                  <a:srgbClr val="03579D"/>
                </a:solidFill>
              </a:rPr>
              <a:t>doğru tahmin </a:t>
            </a:r>
            <a:r>
              <a:rPr lang="tr-TR" dirty="0">
                <a:solidFill>
                  <a:srgbClr val="03579D"/>
                </a:solidFill>
              </a:rPr>
              <a:t>sunar.</a:t>
            </a:r>
          </a:p>
          <a:p>
            <a:pPr algn="just"/>
            <a:r>
              <a:rPr lang="tr-TR" dirty="0">
                <a:solidFill>
                  <a:srgbClr val="03579D"/>
                </a:solidFill>
              </a:rPr>
              <a:t>Tüm işlemlerin zamanında değiştirilmesi nedeniyle istikrarlı bir işletme / organizasyon için sağlam bir temel sağlar.</a:t>
            </a:r>
          </a:p>
          <a:p>
            <a:pPr algn="just"/>
            <a:r>
              <a:rPr lang="tr-TR" dirty="0">
                <a:solidFill>
                  <a:srgbClr val="03579D"/>
                </a:solidFill>
              </a:rPr>
              <a:t>OLTP, müşteriler adına işlemleri çok daha kolaylaştırır.</a:t>
            </a:r>
          </a:p>
          <a:p>
            <a:pPr algn="just"/>
            <a:r>
              <a:rPr lang="tr-TR" dirty="0">
                <a:solidFill>
                  <a:srgbClr val="03579D"/>
                </a:solidFill>
              </a:rPr>
              <a:t>Bireysel süreçleri hızlandırarak ve basitleştirerek bir organizasyon için müşteri tabanını genişletir.</a:t>
            </a:r>
          </a:p>
          <a:p>
            <a:pPr algn="just"/>
            <a:r>
              <a:rPr lang="tr-TR" dirty="0">
                <a:solidFill>
                  <a:srgbClr val="03579D"/>
                </a:solidFill>
              </a:rPr>
              <a:t>OLTP, daha büyük </a:t>
            </a:r>
            <a:r>
              <a:rPr lang="tr-TR" dirty="0" err="1">
                <a:solidFill>
                  <a:srgbClr val="03579D"/>
                </a:solidFill>
              </a:rPr>
              <a:t>veritabanları</a:t>
            </a:r>
            <a:r>
              <a:rPr lang="tr-TR" dirty="0">
                <a:solidFill>
                  <a:srgbClr val="03579D"/>
                </a:solidFill>
              </a:rPr>
              <a:t> için </a:t>
            </a:r>
            <a:r>
              <a:rPr lang="tr-TR" b="1" dirty="0">
                <a:solidFill>
                  <a:srgbClr val="03579D"/>
                </a:solidFill>
              </a:rPr>
              <a:t>destek</a:t>
            </a:r>
            <a:r>
              <a:rPr lang="tr-TR" dirty="0">
                <a:solidFill>
                  <a:srgbClr val="03579D"/>
                </a:solidFill>
              </a:rPr>
              <a:t> sağlar.</a:t>
            </a:r>
          </a:p>
          <a:p>
            <a:pPr algn="just"/>
            <a:r>
              <a:rPr lang="tr-TR" dirty="0">
                <a:solidFill>
                  <a:srgbClr val="03579D"/>
                </a:solidFill>
              </a:rPr>
              <a:t>Veri işleme için verilerin </a:t>
            </a:r>
            <a:r>
              <a:rPr lang="tr-TR" b="1" dirty="0">
                <a:solidFill>
                  <a:srgbClr val="03579D"/>
                </a:solidFill>
              </a:rPr>
              <a:t>bölümlenmesi</a:t>
            </a:r>
            <a:r>
              <a:rPr lang="tr-TR" dirty="0">
                <a:solidFill>
                  <a:srgbClr val="03579D"/>
                </a:solidFill>
              </a:rPr>
              <a:t> kolaydır.</a:t>
            </a:r>
          </a:p>
          <a:p>
            <a:pPr algn="just"/>
            <a:r>
              <a:rPr lang="tr-TR" dirty="0">
                <a:solidFill>
                  <a:srgbClr val="03579D"/>
                </a:solidFill>
              </a:rPr>
              <a:t>Sistem tarafından sıklıkla gerçekleştirilen görevleri kullanmak için </a:t>
            </a:r>
            <a:r>
              <a:rPr lang="tr-TR" dirty="0" err="1">
                <a:solidFill>
                  <a:srgbClr val="03579D"/>
                </a:solidFill>
              </a:rPr>
              <a:t>OLTP’ye</a:t>
            </a:r>
            <a:r>
              <a:rPr lang="tr-TR" dirty="0">
                <a:solidFill>
                  <a:srgbClr val="03579D"/>
                </a:solidFill>
              </a:rPr>
              <a:t> ihtiyacımız var.</a:t>
            </a:r>
          </a:p>
          <a:p>
            <a:pPr algn="just"/>
            <a:r>
              <a:rPr lang="tr-TR" dirty="0">
                <a:solidFill>
                  <a:srgbClr val="03579D"/>
                </a:solidFill>
              </a:rPr>
              <a:t>Sadece </a:t>
            </a:r>
            <a:r>
              <a:rPr lang="tr-TR" b="1" dirty="0">
                <a:solidFill>
                  <a:srgbClr val="03579D"/>
                </a:solidFill>
              </a:rPr>
              <a:t>az sayıda kayda </a:t>
            </a:r>
            <a:r>
              <a:rPr lang="tr-TR" dirty="0">
                <a:solidFill>
                  <a:srgbClr val="03579D"/>
                </a:solidFill>
              </a:rPr>
              <a:t>ihtiyacımız olduğunda.</a:t>
            </a:r>
          </a:p>
          <a:p>
            <a:pPr algn="just"/>
            <a:r>
              <a:rPr lang="tr-TR" dirty="0">
                <a:solidFill>
                  <a:srgbClr val="03579D"/>
                </a:solidFill>
              </a:rPr>
              <a:t>Verilerin </a:t>
            </a:r>
            <a:r>
              <a:rPr lang="tr-TR" b="1" dirty="0">
                <a:solidFill>
                  <a:srgbClr val="03579D"/>
                </a:solidFill>
              </a:rPr>
              <a:t>eklenmesini, güncellenmesini veya silinmesini </a:t>
            </a:r>
            <a:r>
              <a:rPr lang="tr-TR" dirty="0">
                <a:solidFill>
                  <a:srgbClr val="03579D"/>
                </a:solidFill>
              </a:rPr>
              <a:t>içeren görevler.</a:t>
            </a:r>
          </a:p>
          <a:p>
            <a:pPr algn="just"/>
            <a:r>
              <a:rPr lang="tr-TR" dirty="0">
                <a:solidFill>
                  <a:srgbClr val="03579D"/>
                </a:solidFill>
              </a:rPr>
              <a:t>Daha fazla kullanılabilirlik sağlayan görevleri gerçekleştirmek için tutarlılık ve eşzamanlılığa ihtiyaç duyduğunuzda kullanılır.</a:t>
            </a:r>
          </a:p>
        </p:txBody>
      </p:sp>
    </p:spTree>
    <p:extLst>
      <p:ext uri="{BB962C8B-B14F-4D97-AF65-F5344CB8AC3E}">
        <p14:creationId xmlns:p14="http://schemas.microsoft.com/office/powerpoint/2010/main" val="490442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Dezavantajları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10000"/>
          </a:bodyPr>
          <a:lstStyle/>
          <a:p>
            <a:pPr algn="just"/>
            <a:r>
              <a:rPr lang="tr-TR" sz="2400" dirty="0">
                <a:solidFill>
                  <a:srgbClr val="03579D"/>
                </a:solidFill>
              </a:rPr>
              <a:t>OLTP sistemi donanım arızalarıyla karşılaşırsa, çevrimiçi işlemler ciddi şekilde etkilenir.</a:t>
            </a:r>
          </a:p>
          <a:p>
            <a:pPr algn="just"/>
            <a:r>
              <a:rPr lang="tr-TR" sz="2400" dirty="0">
                <a:solidFill>
                  <a:srgbClr val="03579D"/>
                </a:solidFill>
              </a:rPr>
              <a:t>OLTP sistemleri, birden çok kullanıcının aynı verilere aynı anda erişmesine ve değiştirmesine izin verir, bu da çoğu zaman benzeri görülmemiş bir durum yaratır.</a:t>
            </a:r>
          </a:p>
          <a:p>
            <a:pPr algn="just"/>
            <a:r>
              <a:rPr lang="tr-TR" sz="2400" dirty="0">
                <a:solidFill>
                  <a:srgbClr val="03579D"/>
                </a:solidFill>
              </a:rPr>
              <a:t>Sunucu saniyeler boyunca askıda kalırsa, çok sayıda işlemi etkileyebilir.</a:t>
            </a:r>
          </a:p>
          <a:p>
            <a:pPr algn="just"/>
            <a:r>
              <a:rPr lang="tr-TR" sz="2400" dirty="0">
                <a:solidFill>
                  <a:srgbClr val="03579D"/>
                </a:solidFill>
              </a:rPr>
              <a:t>OLTP, envanteri korumak için çok sayıda personelin gruplar halinde çalışmasını gerektiriyordu.</a:t>
            </a:r>
          </a:p>
          <a:p>
            <a:pPr algn="just"/>
            <a:r>
              <a:rPr lang="tr-TR" sz="2400" dirty="0">
                <a:solidFill>
                  <a:srgbClr val="03579D"/>
                </a:solidFill>
              </a:rPr>
              <a:t>Çevrimiçi İşlem İşleme Sistemleri, ürünleri alıcılara kendi başlarına aktarmak için uygun yöntemlere sahip değildir.</a:t>
            </a:r>
          </a:p>
          <a:p>
            <a:pPr algn="just"/>
            <a:r>
              <a:rPr lang="tr-TR" sz="2400" dirty="0">
                <a:solidFill>
                  <a:srgbClr val="03579D"/>
                </a:solidFill>
              </a:rPr>
              <a:t>OLTP, </a:t>
            </a:r>
            <a:r>
              <a:rPr lang="tr-TR" sz="2400" dirty="0" err="1">
                <a:solidFill>
                  <a:srgbClr val="03579D"/>
                </a:solidFill>
              </a:rPr>
              <a:t>veritabanını</a:t>
            </a:r>
            <a:r>
              <a:rPr lang="tr-TR" sz="2400" dirty="0">
                <a:solidFill>
                  <a:srgbClr val="03579D"/>
                </a:solidFill>
              </a:rPr>
              <a:t> bilgisayar korsanlarına ve davetsiz misafirlere karşı çok daha duyarlı hale getirir.</a:t>
            </a:r>
          </a:p>
          <a:p>
            <a:pPr algn="just"/>
            <a:r>
              <a:rPr lang="tr-TR" sz="2400" dirty="0">
                <a:solidFill>
                  <a:srgbClr val="03579D"/>
                </a:solidFill>
              </a:rPr>
              <a:t>B2B işlemlerinde, hem alıcıların hem de tedarikçilerin sistemin sunduğu verimlilik avantajlarını gözden kaçırma ihtimali vardır.</a:t>
            </a:r>
          </a:p>
          <a:p>
            <a:pPr algn="just"/>
            <a:r>
              <a:rPr lang="tr-TR" sz="2400" dirty="0">
                <a:solidFill>
                  <a:srgbClr val="03579D"/>
                </a:solidFill>
              </a:rPr>
              <a:t>Sunucu hatası, </a:t>
            </a:r>
            <a:r>
              <a:rPr lang="tr-TR" sz="2400" dirty="0" err="1">
                <a:solidFill>
                  <a:srgbClr val="03579D"/>
                </a:solidFill>
              </a:rPr>
              <a:t>veritabanından</a:t>
            </a:r>
            <a:r>
              <a:rPr lang="tr-TR" sz="2400" dirty="0">
                <a:solidFill>
                  <a:srgbClr val="03579D"/>
                </a:solidFill>
              </a:rPr>
              <a:t> büyük miktarda verinin silinmesine neden olabilir.</a:t>
            </a:r>
          </a:p>
          <a:p>
            <a:pPr algn="just"/>
            <a:r>
              <a:rPr lang="tr-TR" sz="2400" dirty="0">
                <a:solidFill>
                  <a:srgbClr val="03579D"/>
                </a:solidFill>
              </a:rPr>
              <a:t>Sınırlı sayıda sorgu ve güncelleme yapabilirsiniz.</a:t>
            </a:r>
          </a:p>
        </p:txBody>
      </p:sp>
    </p:spTree>
    <p:extLst>
      <p:ext uri="{BB962C8B-B14F-4D97-AF65-F5344CB8AC3E}">
        <p14:creationId xmlns:p14="http://schemas.microsoft.com/office/powerpoint/2010/main" val="2426586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OLTP Sisteminin Zorlukları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Birden fazla kullanıcının </a:t>
            </a:r>
            <a:r>
              <a:rPr lang="tr-TR" sz="2400" b="1" dirty="0">
                <a:solidFill>
                  <a:srgbClr val="03579D"/>
                </a:solidFill>
              </a:rPr>
              <a:t>aynı verilere aynı anda erişmesine ve değiştirmesine izin verir.</a:t>
            </a:r>
            <a:r>
              <a:rPr lang="tr-TR" sz="2400" dirty="0">
                <a:solidFill>
                  <a:srgbClr val="03579D"/>
                </a:solidFill>
              </a:rPr>
              <a:t> </a:t>
            </a:r>
          </a:p>
          <a:p>
            <a:pPr algn="just"/>
            <a:r>
              <a:rPr lang="tr-TR" sz="2400" dirty="0">
                <a:solidFill>
                  <a:srgbClr val="03579D"/>
                </a:solidFill>
              </a:rPr>
              <a:t>Bu nedenle, benzeri görülmemiş durumlardan kaçınmak için eşzamanlılık kontrolü ve kurtarma tekniği gerektirir.</a:t>
            </a:r>
          </a:p>
          <a:p>
            <a:pPr algn="just"/>
            <a:r>
              <a:rPr lang="tr-TR" sz="2400" dirty="0">
                <a:solidFill>
                  <a:srgbClr val="03579D"/>
                </a:solidFill>
              </a:rPr>
              <a:t>OLTP sistem verileri karar vermek için uygun değildir. </a:t>
            </a:r>
          </a:p>
          <a:p>
            <a:pPr algn="just"/>
            <a:r>
              <a:rPr lang="tr-TR" sz="2400" dirty="0">
                <a:solidFill>
                  <a:srgbClr val="03579D"/>
                </a:solidFill>
              </a:rPr>
              <a:t>OLAP sistemlerinin verilerini “ne olursa” analizi veya karar verme için kullanmanız gerekir.</a:t>
            </a:r>
          </a:p>
        </p:txBody>
      </p:sp>
    </p:spTree>
    <p:extLst>
      <p:ext uri="{BB962C8B-B14F-4D97-AF65-F5344CB8AC3E}">
        <p14:creationId xmlns:p14="http://schemas.microsoft.com/office/powerpoint/2010/main" val="2643482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OLAP (On Line Analytical Processing)</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85000" lnSpcReduction="20000"/>
          </a:bodyPr>
          <a:lstStyle/>
          <a:p>
            <a:pPr algn="just"/>
            <a:r>
              <a:rPr lang="tr-TR" dirty="0">
                <a:solidFill>
                  <a:srgbClr val="03579D"/>
                </a:solidFill>
              </a:rPr>
              <a:t>Karar destek sistemleri ve raporlama için </a:t>
            </a:r>
            <a:r>
              <a:rPr lang="tr-TR" b="1" dirty="0">
                <a:solidFill>
                  <a:srgbClr val="03579D"/>
                </a:solidFill>
              </a:rPr>
              <a:t>veri analizi </a:t>
            </a:r>
            <a:r>
              <a:rPr lang="tr-TR" dirty="0">
                <a:solidFill>
                  <a:srgbClr val="03579D"/>
                </a:solidFill>
              </a:rPr>
              <a:t>sağlayan sitemlerdir. Bu sistemlerdeki asıl amaç ise </a:t>
            </a:r>
            <a:r>
              <a:rPr lang="tr-TR" b="1" dirty="0">
                <a:solidFill>
                  <a:srgbClr val="03579D"/>
                </a:solidFill>
              </a:rPr>
              <a:t>veriyi</a:t>
            </a:r>
            <a:r>
              <a:rPr lang="tr-TR" dirty="0">
                <a:solidFill>
                  <a:srgbClr val="03579D"/>
                </a:solidFill>
              </a:rPr>
              <a:t> işlemek değil, </a:t>
            </a:r>
            <a:r>
              <a:rPr lang="tr-TR" b="1" dirty="0">
                <a:solidFill>
                  <a:srgbClr val="03579D"/>
                </a:solidFill>
              </a:rPr>
              <a:t>analiz etmektir</a:t>
            </a:r>
            <a:r>
              <a:rPr lang="tr-TR" dirty="0">
                <a:solidFill>
                  <a:srgbClr val="03579D"/>
                </a:solidFill>
              </a:rPr>
              <a:t>. OLTP sistemlerine göre analiz ve raporlamaları çok daha performanslı yapmasından dolayı tercih edilmektedir. İşlemleri bu kadar hızlı yapabilmesinin sebebi ise raporlama ve analiz için gerekli olan hesaplamaların daha önceden yapılmış olmasıdır. Bütün veri ambarı sistemleri OLAP sistemidir. </a:t>
            </a:r>
          </a:p>
          <a:p>
            <a:pPr lvl="1" algn="just"/>
            <a:r>
              <a:rPr lang="tr-TR" dirty="0">
                <a:solidFill>
                  <a:srgbClr val="03579D"/>
                </a:solidFill>
              </a:rPr>
              <a:t>Örneğin film öneri sistemi veya ürün öneri sistemi OLAP sistemi üzerinde çalışmaktadır.</a:t>
            </a:r>
          </a:p>
          <a:p>
            <a:pPr algn="just"/>
            <a:r>
              <a:rPr lang="tr-TR" dirty="0">
                <a:solidFill>
                  <a:srgbClr val="03579D"/>
                </a:solidFill>
              </a:rPr>
              <a:t>Kullanıcıların aynı anda birden fazla </a:t>
            </a:r>
            <a:r>
              <a:rPr lang="tr-TR" dirty="0" err="1">
                <a:solidFill>
                  <a:srgbClr val="03579D"/>
                </a:solidFill>
              </a:rPr>
              <a:t>veritabanı</a:t>
            </a:r>
            <a:r>
              <a:rPr lang="tr-TR" dirty="0">
                <a:solidFill>
                  <a:srgbClr val="03579D"/>
                </a:solidFill>
              </a:rPr>
              <a:t> sisteminden gelen bilgileri analiz etmesine olanak tanıyan bir yazılım kategorisidir. Analistlerin iş verilerini farklı bakış açılarından çıkarmasını ve görüntülemesini sağlayan bir teknolojidir.</a:t>
            </a:r>
          </a:p>
          <a:p>
            <a:pPr algn="just"/>
            <a:r>
              <a:rPr lang="tr-TR" dirty="0">
                <a:solidFill>
                  <a:srgbClr val="03579D"/>
                </a:solidFill>
              </a:rPr>
              <a:t>Analistlerin sık sık verileri gruplaması, bir araya getirmesi ve birleştirmesi gerekir. İlişkisel </a:t>
            </a:r>
            <a:r>
              <a:rPr lang="tr-TR" dirty="0" err="1">
                <a:solidFill>
                  <a:srgbClr val="03579D"/>
                </a:solidFill>
              </a:rPr>
              <a:t>veritabanlarındaki</a:t>
            </a:r>
            <a:r>
              <a:rPr lang="tr-TR" dirty="0">
                <a:solidFill>
                  <a:srgbClr val="03579D"/>
                </a:solidFill>
              </a:rPr>
              <a:t> bu işlemler yoğun kaynak gerektirir. OLAP ile veriler önceden hesaplanabilir ve önceden toplanabilir, bu da analizi daha hızlı hale getirir.</a:t>
            </a:r>
          </a:p>
          <a:p>
            <a:pPr algn="just"/>
            <a:r>
              <a:rPr lang="tr-TR" dirty="0">
                <a:solidFill>
                  <a:srgbClr val="03579D"/>
                </a:solidFill>
              </a:rPr>
              <a:t>OLAP </a:t>
            </a:r>
            <a:r>
              <a:rPr lang="tr-TR" dirty="0" err="1">
                <a:solidFill>
                  <a:srgbClr val="03579D"/>
                </a:solidFill>
              </a:rPr>
              <a:t>veritabanları</a:t>
            </a:r>
            <a:r>
              <a:rPr lang="tr-TR" dirty="0">
                <a:solidFill>
                  <a:srgbClr val="03579D"/>
                </a:solidFill>
              </a:rPr>
              <a:t> bir veya daha fazla küplere bölünmüştür. Küpler, raporların oluşturulması ve görüntülenmesi kolaylaşacak şekilde tasarlanmıştır</a:t>
            </a:r>
          </a:p>
        </p:txBody>
      </p:sp>
    </p:spTree>
    <p:extLst>
      <p:ext uri="{BB962C8B-B14F-4D97-AF65-F5344CB8AC3E}">
        <p14:creationId xmlns:p14="http://schemas.microsoft.com/office/powerpoint/2010/main" val="115315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lnSpcReduction="10000"/>
          </a:bodyPr>
          <a:lstStyle/>
          <a:p>
            <a:pPr algn="just"/>
            <a:r>
              <a:rPr lang="tr-TR" dirty="0">
                <a:solidFill>
                  <a:srgbClr val="03579D"/>
                </a:solidFill>
              </a:rPr>
              <a:t>Veri ambarı, daha iyi </a:t>
            </a:r>
            <a:r>
              <a:rPr lang="tr-TR" b="1" dirty="0">
                <a:solidFill>
                  <a:srgbClr val="03579D"/>
                </a:solidFill>
              </a:rPr>
              <a:t>iş zekası </a:t>
            </a:r>
            <a:r>
              <a:rPr lang="tr-TR" dirty="0">
                <a:solidFill>
                  <a:srgbClr val="03579D"/>
                </a:solidFill>
              </a:rPr>
              <a:t>için karşılaştırılıp analiz edilebilmesi veya daha fazla kaynaktan yapılandırılmış </a:t>
            </a:r>
            <a:r>
              <a:rPr lang="tr-TR" b="1" dirty="0">
                <a:solidFill>
                  <a:srgbClr val="03579D"/>
                </a:solidFill>
              </a:rPr>
              <a:t>verileri toplayan </a:t>
            </a:r>
            <a:r>
              <a:rPr lang="tr-TR" dirty="0">
                <a:solidFill>
                  <a:srgbClr val="03579D"/>
                </a:solidFill>
              </a:rPr>
              <a:t>bir teknolojidir. </a:t>
            </a:r>
          </a:p>
          <a:p>
            <a:pPr algn="just"/>
            <a:r>
              <a:rPr lang="tr-TR" dirty="0">
                <a:solidFill>
                  <a:srgbClr val="03579D"/>
                </a:solidFill>
              </a:rPr>
              <a:t>Mevcut ve geçmiş verileri, kuruluş genelinde çalışanlar için </a:t>
            </a:r>
            <a:r>
              <a:rPr lang="tr-TR" b="1" dirty="0">
                <a:solidFill>
                  <a:srgbClr val="03579D"/>
                </a:solidFill>
              </a:rPr>
              <a:t>analitik raporlar oluşturur </a:t>
            </a:r>
            <a:r>
              <a:rPr lang="tr-TR" dirty="0">
                <a:solidFill>
                  <a:srgbClr val="03579D"/>
                </a:solidFill>
              </a:rPr>
              <a:t>ve kullanılan tek bir yerde </a:t>
            </a:r>
            <a:r>
              <a:rPr lang="tr-TR" b="1" dirty="0">
                <a:solidFill>
                  <a:srgbClr val="03579D"/>
                </a:solidFill>
              </a:rPr>
              <a:t>depolarlar</a:t>
            </a:r>
            <a:r>
              <a:rPr lang="tr-TR" dirty="0">
                <a:solidFill>
                  <a:srgbClr val="03579D"/>
                </a:solidFill>
              </a:rPr>
              <a:t>. Verileri bilgiye dönüştürme ve fark yaratmak için zamanında kullanıcılara ulaştırma sürecidir.</a:t>
            </a:r>
          </a:p>
          <a:p>
            <a:pPr algn="just"/>
            <a:r>
              <a:rPr lang="tr-TR" dirty="0">
                <a:solidFill>
                  <a:srgbClr val="03579D"/>
                </a:solidFill>
              </a:rPr>
              <a:t>Bir envanter sistemi için 3NF tasarımlı bir </a:t>
            </a:r>
            <a:r>
              <a:rPr lang="tr-TR" dirty="0" err="1">
                <a:solidFill>
                  <a:srgbClr val="03579D"/>
                </a:solidFill>
              </a:rPr>
              <a:t>veritabanının</a:t>
            </a:r>
            <a:r>
              <a:rPr lang="tr-TR" dirty="0">
                <a:solidFill>
                  <a:srgbClr val="03579D"/>
                </a:solidFill>
              </a:rPr>
              <a:t> çoğunun birbiriyle ilişkili tablolara sahiptir. </a:t>
            </a:r>
          </a:p>
          <a:p>
            <a:pPr lvl="1" algn="just"/>
            <a:r>
              <a:rPr lang="tr-TR" dirty="0">
                <a:solidFill>
                  <a:srgbClr val="03579D"/>
                </a:solidFill>
              </a:rPr>
              <a:t>Örneğin, mevcut envanter bilgileriyle ilgili bir rapor 12’den fazla birleştirilmiş koşulu içerebilir. Bu, sorgu ve raporun yanıt süresini hızla yavaşlatabilir. Bir veri ambarı, yanıt süresini azaltmaya yardımcı olabilecek ve raporlar ve analitik için sorguların performansını artırmaya yardımcı olabilecek yeni bir tasarım sağlar.</a:t>
            </a:r>
          </a:p>
        </p:txBody>
      </p:sp>
    </p:spTree>
    <p:extLst>
      <p:ext uri="{BB962C8B-B14F-4D97-AF65-F5344CB8AC3E}">
        <p14:creationId xmlns:p14="http://schemas.microsoft.com/office/powerpoint/2010/main" val="3652633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Küpü</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6444343" cy="4934036"/>
          </a:xfrm>
        </p:spPr>
        <p:txBody>
          <a:bodyPr>
            <a:normAutofit lnSpcReduction="10000"/>
          </a:bodyPr>
          <a:lstStyle/>
          <a:p>
            <a:pPr algn="just"/>
            <a:r>
              <a:rPr lang="tr-TR" dirty="0">
                <a:solidFill>
                  <a:srgbClr val="03579D"/>
                </a:solidFill>
              </a:rPr>
              <a:t>OLAP konseptinin temelinde bir OLAP Küpü var. OLAP küpü, çok hızlı veri analizi için optimize edilmiş bir veri yapısıdır.</a:t>
            </a:r>
          </a:p>
          <a:p>
            <a:pPr algn="just"/>
            <a:r>
              <a:rPr lang="tr-TR" dirty="0">
                <a:solidFill>
                  <a:srgbClr val="03579D"/>
                </a:solidFill>
              </a:rPr>
              <a:t>OLAP Küpü, boyutlara göre kategorize edilen ölçü adı verilen sayısal gerçeklerden oluşur. OLAP Küpü, </a:t>
            </a:r>
            <a:r>
              <a:rPr lang="tr-TR" b="1" dirty="0" err="1">
                <a:solidFill>
                  <a:srgbClr val="03579D"/>
                </a:solidFill>
              </a:rPr>
              <a:t>hiperküp</a:t>
            </a:r>
            <a:r>
              <a:rPr lang="tr-TR" dirty="0">
                <a:solidFill>
                  <a:srgbClr val="03579D"/>
                </a:solidFill>
              </a:rPr>
              <a:t> olarak da adlandırılır.</a:t>
            </a:r>
          </a:p>
          <a:p>
            <a:pPr algn="just"/>
            <a:r>
              <a:rPr lang="tr-TR" dirty="0">
                <a:solidFill>
                  <a:srgbClr val="03579D"/>
                </a:solidFill>
              </a:rPr>
              <a:t>İki boyutlu veriler için idealdir. Bununla birlikte OLAP, genellikle farklı ve ilgisiz bir kaynaktan elde edilen verilerle çok boyutlu veriler içerir. Küp, çok boyutlu verileri mantıksal ve düzenli bir şekilde depolayabilir ve analiz edebilir.</a:t>
            </a:r>
          </a:p>
        </p:txBody>
      </p:sp>
      <p:pic>
        <p:nvPicPr>
          <p:cNvPr id="2050" name="Picture 2">
            <a:extLst>
              <a:ext uri="{FF2B5EF4-FFF2-40B4-BE49-F238E27FC236}">
                <a16:creationId xmlns:a16="http://schemas.microsoft.com/office/drawing/2014/main" id="{48A43B24-3EEA-4DC1-B74E-3C6A105C3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8678" y="1521418"/>
            <a:ext cx="4705350" cy="4093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09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lnSpcReduction="10000"/>
          </a:bodyPr>
          <a:lstStyle/>
          <a:p>
            <a:pPr algn="just"/>
            <a:r>
              <a:rPr lang="tr-TR" sz="2400" b="1" dirty="0">
                <a:solidFill>
                  <a:srgbClr val="03579D"/>
                </a:solidFill>
              </a:rPr>
              <a:t>1. Toplama: </a:t>
            </a:r>
            <a:r>
              <a:rPr lang="tr-TR" sz="2400" dirty="0">
                <a:solidFill>
                  <a:srgbClr val="03579D"/>
                </a:solidFill>
              </a:rPr>
              <a:t>“konsolidasyon” veya “toplama” olarak da bilinir. Toplama işlemi 2 şekilde gerçekleştirilebilir </a:t>
            </a:r>
          </a:p>
          <a:p>
            <a:pPr lvl="1" algn="just"/>
            <a:r>
              <a:rPr lang="tr-TR" sz="2000" dirty="0">
                <a:solidFill>
                  <a:srgbClr val="03579D"/>
                </a:solidFill>
              </a:rPr>
              <a:t>Boyutları küçültmek</a:t>
            </a:r>
          </a:p>
          <a:p>
            <a:pPr lvl="1" algn="just"/>
            <a:r>
              <a:rPr lang="tr-TR" sz="2000" dirty="0">
                <a:solidFill>
                  <a:srgbClr val="03579D"/>
                </a:solidFill>
              </a:rPr>
              <a:t>Kavram hiyerarşisinde tırmanma. Kavram hiyerarşisi, nesneleri sıralarına veya düzeylerine göre gruplama sistemidir.</a:t>
            </a:r>
          </a:p>
          <a:p>
            <a:pPr algn="just"/>
            <a:r>
              <a:rPr lang="tr-TR" sz="2400" dirty="0">
                <a:solidFill>
                  <a:srgbClr val="03579D"/>
                </a:solidFill>
              </a:rPr>
              <a:t>New Jersey ve Los Angeles şehirleri, ABD ülkesine dahil edildi. New Jersey ve Los Angeles’ın satış rakamları sırasıyla 440 ve 1560’tır. Toplandıktan sonra 2000 olurlar. Bu toplama sürecinde veriler, konum hiyerarşisinin şehirden ülkeye doğru hareket etmesidir. Toplama işleminde en az bir veya daha fazla boyutun kaldırılması gerekir. </a:t>
            </a:r>
          </a:p>
        </p:txBody>
      </p:sp>
      <p:pic>
        <p:nvPicPr>
          <p:cNvPr id="5122" name="Picture 2">
            <a:extLst>
              <a:ext uri="{FF2B5EF4-FFF2-40B4-BE49-F238E27FC236}">
                <a16:creationId xmlns:a16="http://schemas.microsoft.com/office/drawing/2014/main" id="{2F2B7233-8F63-41FE-A613-8065A103D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893" y="1325563"/>
            <a:ext cx="5258593" cy="420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567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a:bodyPr>
          <a:lstStyle/>
          <a:p>
            <a:pPr algn="just"/>
            <a:r>
              <a:rPr lang="tr-TR" sz="2400" b="1" dirty="0">
                <a:solidFill>
                  <a:srgbClr val="03579D"/>
                </a:solidFill>
              </a:rPr>
              <a:t>2. Ayrıntılı inceleme : </a:t>
            </a:r>
            <a:r>
              <a:rPr lang="tr-TR" sz="2400" dirty="0">
                <a:solidFill>
                  <a:srgbClr val="03579D"/>
                </a:solidFill>
              </a:rPr>
              <a:t>Detaya inmede veriler daha küçük parçalara bölünür. Toplama işleminin tam tersidir. Aracılığıyla yapılabilir. </a:t>
            </a:r>
          </a:p>
          <a:p>
            <a:pPr lvl="1" algn="just"/>
            <a:r>
              <a:rPr lang="tr-TR" sz="2000" dirty="0">
                <a:solidFill>
                  <a:srgbClr val="03579D"/>
                </a:solidFill>
              </a:rPr>
              <a:t>Kavram hiyerarşisinde aşağıya inme</a:t>
            </a:r>
          </a:p>
          <a:p>
            <a:pPr lvl="1" algn="just"/>
            <a:r>
              <a:rPr lang="tr-TR" sz="2000" dirty="0">
                <a:solidFill>
                  <a:srgbClr val="03579D"/>
                </a:solidFill>
              </a:rPr>
              <a:t>Bir boyutu büyütmek</a:t>
            </a:r>
          </a:p>
          <a:p>
            <a:pPr algn="just"/>
            <a:r>
              <a:rPr lang="tr-TR" sz="2400" dirty="0">
                <a:solidFill>
                  <a:srgbClr val="03579D"/>
                </a:solidFill>
              </a:rPr>
              <a:t>Çeyrek Q1, Ocak, Şubat ve mart aylarına indirildi. İlgili satışlar da kayıtlardır.</a:t>
            </a:r>
          </a:p>
          <a:p>
            <a:pPr algn="just"/>
            <a:r>
              <a:rPr lang="tr-TR" sz="2400" dirty="0">
                <a:solidFill>
                  <a:srgbClr val="03579D"/>
                </a:solidFill>
              </a:rPr>
              <a:t>Bu örnekte, boyut ayları eklenmiştir.</a:t>
            </a:r>
          </a:p>
        </p:txBody>
      </p:sp>
      <p:pic>
        <p:nvPicPr>
          <p:cNvPr id="8194" name="Picture 2">
            <a:extLst>
              <a:ext uri="{FF2B5EF4-FFF2-40B4-BE49-F238E27FC236}">
                <a16:creationId xmlns:a16="http://schemas.microsoft.com/office/drawing/2014/main" id="{F66AF6AD-B180-4F9B-B476-CC5830783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0" y="1735673"/>
            <a:ext cx="4949492" cy="376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373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a:bodyPr>
          <a:lstStyle/>
          <a:p>
            <a:pPr algn="just"/>
            <a:r>
              <a:rPr lang="tr-TR" sz="2400" b="1" dirty="0">
                <a:solidFill>
                  <a:srgbClr val="03579D"/>
                </a:solidFill>
              </a:rPr>
              <a:t>3. Dilim : </a:t>
            </a:r>
            <a:r>
              <a:rPr lang="tr-TR" sz="2400" dirty="0">
                <a:solidFill>
                  <a:srgbClr val="03579D"/>
                </a:solidFill>
              </a:rPr>
              <a:t>Bir boyut seçilir ve yeni bir alt küp oluşturulur. Şekilde diyagram, dilim işleminin nasıl gerçekleştirildiğini açıklamaktadır:</a:t>
            </a:r>
          </a:p>
          <a:p>
            <a:pPr lvl="1" algn="just"/>
            <a:r>
              <a:rPr lang="tr-TR" sz="2000" dirty="0">
                <a:solidFill>
                  <a:srgbClr val="03579D"/>
                </a:solidFill>
              </a:rPr>
              <a:t>Boyut Zamanı, filtre olarak Q1 ile Dilimlenir.</a:t>
            </a:r>
          </a:p>
          <a:p>
            <a:pPr lvl="1" algn="just"/>
            <a:r>
              <a:rPr lang="tr-TR" sz="2000" dirty="0">
                <a:solidFill>
                  <a:srgbClr val="03579D"/>
                </a:solidFill>
              </a:rPr>
              <a:t>Tamamen yeni bir küp oluşturulur. </a:t>
            </a:r>
          </a:p>
        </p:txBody>
      </p:sp>
      <p:pic>
        <p:nvPicPr>
          <p:cNvPr id="7170" name="Picture 2">
            <a:extLst>
              <a:ext uri="{FF2B5EF4-FFF2-40B4-BE49-F238E27FC236}">
                <a16:creationId xmlns:a16="http://schemas.microsoft.com/office/drawing/2014/main" id="{9FEC874D-2B13-4F71-88B9-0665D422D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5" y="1267037"/>
            <a:ext cx="4169229" cy="488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776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Temel Analitik İşlemleri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5845629" cy="4934036"/>
          </a:xfrm>
        </p:spPr>
        <p:txBody>
          <a:bodyPr>
            <a:normAutofit/>
          </a:bodyPr>
          <a:lstStyle/>
          <a:p>
            <a:pPr algn="just"/>
            <a:r>
              <a:rPr lang="tr-TR" sz="2400" b="1" dirty="0">
                <a:solidFill>
                  <a:srgbClr val="03579D"/>
                </a:solidFill>
              </a:rPr>
              <a:t>4. Pivot : </a:t>
            </a:r>
            <a:r>
              <a:rPr lang="tr-TR" sz="2400" dirty="0">
                <a:solidFill>
                  <a:srgbClr val="03579D"/>
                </a:solidFill>
              </a:rPr>
              <a:t>Pivotta, verilerin yedek bir sunumunu sağlamak için veri eksenlerini döndürürsünüz.</a:t>
            </a:r>
          </a:p>
          <a:p>
            <a:pPr algn="just"/>
            <a:r>
              <a:rPr lang="tr-TR" sz="2400" dirty="0">
                <a:solidFill>
                  <a:srgbClr val="03579D"/>
                </a:solidFill>
              </a:rPr>
              <a:t>Şekildeki örnekte, pivot öğe türlerine dayanmaktadır.</a:t>
            </a:r>
          </a:p>
        </p:txBody>
      </p:sp>
      <p:pic>
        <p:nvPicPr>
          <p:cNvPr id="6146" name="Picture 2">
            <a:extLst>
              <a:ext uri="{FF2B5EF4-FFF2-40B4-BE49-F238E27FC236}">
                <a16:creationId xmlns:a16="http://schemas.microsoft.com/office/drawing/2014/main" id="{474F306C-DD33-41D1-9807-F94EC9588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186" y="1092800"/>
            <a:ext cx="4610100" cy="467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1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OLAP’ın</a:t>
            </a:r>
            <a:r>
              <a:rPr lang="tr-TR" sz="3600" b="1" dirty="0">
                <a:solidFill>
                  <a:srgbClr val="03579D"/>
                </a:solidFill>
                <a:latin typeface="+mn-lt"/>
              </a:rPr>
              <a:t> 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85000" lnSpcReduction="10000"/>
          </a:bodyPr>
          <a:lstStyle/>
          <a:p>
            <a:pPr algn="just"/>
            <a:r>
              <a:rPr lang="tr-TR" dirty="0">
                <a:solidFill>
                  <a:srgbClr val="03579D"/>
                </a:solidFill>
              </a:rPr>
              <a:t>OLAP, planlama, bütçeleme, raporlama ve analiz içeren her tür iş için bir platformdur.</a:t>
            </a:r>
          </a:p>
          <a:p>
            <a:pPr algn="just"/>
            <a:r>
              <a:rPr lang="tr-TR" dirty="0">
                <a:solidFill>
                  <a:srgbClr val="03579D"/>
                </a:solidFill>
              </a:rPr>
              <a:t>Bir OLAP küpünde bilgi ve hesaplamalar tutarlıdır. Bu çok önemli bir avantajdır.</a:t>
            </a:r>
          </a:p>
          <a:p>
            <a:pPr algn="just"/>
            <a:r>
              <a:rPr lang="tr-TR" dirty="0">
                <a:solidFill>
                  <a:srgbClr val="03579D"/>
                </a:solidFill>
              </a:rPr>
              <a:t>“Olursa ne olur” senaryolarını hızla oluşturun ve analiz edin</a:t>
            </a:r>
          </a:p>
          <a:p>
            <a:pPr algn="just"/>
            <a:r>
              <a:rPr lang="tr-TR" dirty="0">
                <a:solidFill>
                  <a:srgbClr val="03579D"/>
                </a:solidFill>
              </a:rPr>
              <a:t>OLAP </a:t>
            </a:r>
            <a:r>
              <a:rPr lang="tr-TR" dirty="0" err="1">
                <a:solidFill>
                  <a:srgbClr val="03579D"/>
                </a:solidFill>
              </a:rPr>
              <a:t>veritabanında</a:t>
            </a:r>
            <a:r>
              <a:rPr lang="tr-TR" dirty="0">
                <a:solidFill>
                  <a:srgbClr val="03579D"/>
                </a:solidFill>
              </a:rPr>
              <a:t> kolayca geniş veya belirli terimler için arama yapın.</a:t>
            </a:r>
          </a:p>
          <a:p>
            <a:pPr algn="just"/>
            <a:r>
              <a:rPr lang="tr-TR" dirty="0">
                <a:solidFill>
                  <a:srgbClr val="03579D"/>
                </a:solidFill>
              </a:rPr>
              <a:t>OLAP, iş modelleme araçları, Veri madenciliği araçları, performans raporlama araçları için yapı taşları sağlar.</a:t>
            </a:r>
          </a:p>
          <a:p>
            <a:pPr algn="just"/>
            <a:r>
              <a:rPr lang="tr-TR" dirty="0">
                <a:solidFill>
                  <a:srgbClr val="03579D"/>
                </a:solidFill>
              </a:rPr>
              <a:t>Kullanıcıların küp verilerini çeşitli boyutlara, ölçülere ve filtrelere göre dilimlemesine ve kesmesine olanak tanır.</a:t>
            </a:r>
          </a:p>
          <a:p>
            <a:pPr algn="just"/>
            <a:r>
              <a:rPr lang="tr-TR" dirty="0">
                <a:solidFill>
                  <a:srgbClr val="03579D"/>
                </a:solidFill>
              </a:rPr>
              <a:t>Zaman serilerini analiz etmek için iyidir.</a:t>
            </a:r>
          </a:p>
          <a:p>
            <a:pPr algn="just"/>
            <a:r>
              <a:rPr lang="tr-TR" dirty="0">
                <a:solidFill>
                  <a:srgbClr val="03579D"/>
                </a:solidFill>
              </a:rPr>
              <a:t>OLAP ile bazı kümeleri ve aykırı değerleri bulmak kolaydır.</a:t>
            </a:r>
          </a:p>
          <a:p>
            <a:pPr algn="just"/>
            <a:r>
              <a:rPr lang="tr-TR" dirty="0">
                <a:solidFill>
                  <a:srgbClr val="03579D"/>
                </a:solidFill>
              </a:rPr>
              <a:t>Daha hızlı yanıt süreleri sağlayan güçlü bir görselleştirme çevrimiçi analitik süreç sistemidir.</a:t>
            </a:r>
          </a:p>
        </p:txBody>
      </p:sp>
    </p:spTree>
    <p:extLst>
      <p:ext uri="{BB962C8B-B14F-4D97-AF65-F5344CB8AC3E}">
        <p14:creationId xmlns:p14="http://schemas.microsoft.com/office/powerpoint/2010/main" val="3161448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OLAP’ın</a:t>
            </a:r>
            <a:r>
              <a:rPr lang="tr-TR" sz="3600" b="1" dirty="0">
                <a:solidFill>
                  <a:srgbClr val="03579D"/>
                </a:solidFill>
                <a:latin typeface="+mn-lt"/>
              </a:rPr>
              <a:t> Dezavantajları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OLAP, verilerin bir yıldız veya kar tanesi şemasında düzenlenmesini gerektirir. Bu şemaların uygulanması ve yönetilmesi karmaşıktır</a:t>
            </a:r>
          </a:p>
          <a:p>
            <a:pPr algn="just"/>
            <a:r>
              <a:rPr lang="tr-TR" sz="2400" dirty="0">
                <a:solidFill>
                  <a:srgbClr val="03579D"/>
                </a:solidFill>
              </a:rPr>
              <a:t>Tek bir OLAP küpünde çok sayıda boyuta sahip olamazsınız</a:t>
            </a:r>
          </a:p>
          <a:p>
            <a:pPr algn="just"/>
            <a:r>
              <a:rPr lang="tr-TR" sz="2400" dirty="0">
                <a:solidFill>
                  <a:srgbClr val="03579D"/>
                </a:solidFill>
              </a:rPr>
              <a:t>OLAP sistemi ile işlem verilerine erişilemez.</a:t>
            </a:r>
          </a:p>
          <a:p>
            <a:pPr algn="just"/>
            <a:r>
              <a:rPr lang="tr-TR" sz="2400" dirty="0">
                <a:solidFill>
                  <a:srgbClr val="03579D"/>
                </a:solidFill>
              </a:rPr>
              <a:t>Bir OLAP küpündeki herhangi bir değişiklik, küpün tam bir güncellemesine ihtiyaç duyar. Bu, zaman alan bir süreçtir</a:t>
            </a:r>
          </a:p>
        </p:txBody>
      </p:sp>
    </p:spTree>
    <p:extLst>
      <p:ext uri="{BB962C8B-B14F-4D97-AF65-F5344CB8AC3E}">
        <p14:creationId xmlns:p14="http://schemas.microsoft.com/office/powerpoint/2010/main" val="23109437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OLAP Hiyerarşik Yapısı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9218" name="Picture 2">
            <a:extLst>
              <a:ext uri="{FF2B5EF4-FFF2-40B4-BE49-F238E27FC236}">
                <a16:creationId xmlns:a16="http://schemas.microsoft.com/office/drawing/2014/main" id="{B91CBCC8-F36B-4AAB-82F5-0CF4B8C5D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588" y="1654408"/>
            <a:ext cx="9470823" cy="49879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1BA863B-F4B5-4439-8F2D-FE4181249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588" y="1621555"/>
            <a:ext cx="9470823" cy="498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60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ROLAP</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20000"/>
          </a:bodyPr>
          <a:lstStyle/>
          <a:p>
            <a:pPr algn="just"/>
            <a:r>
              <a:rPr lang="tr-TR" dirty="0">
                <a:solidFill>
                  <a:srgbClr val="03579D"/>
                </a:solidFill>
              </a:rPr>
              <a:t>ROLAP, ilişkisel bir </a:t>
            </a:r>
            <a:r>
              <a:rPr lang="tr-TR" dirty="0" err="1">
                <a:solidFill>
                  <a:srgbClr val="03579D"/>
                </a:solidFill>
              </a:rPr>
              <a:t>veritabanında</a:t>
            </a:r>
            <a:r>
              <a:rPr lang="tr-TR" dirty="0">
                <a:solidFill>
                  <a:srgbClr val="03579D"/>
                </a:solidFill>
              </a:rPr>
              <a:t> bulunan verilerle çalışır. Gerçekler ve boyut tabloları ilişkisel tablolar olarak saklanır. Ayrıca, verilerin çok boyutlu analizine izin verir ve en hızlı büyüyen </a:t>
            </a:r>
            <a:r>
              <a:rPr lang="tr-TR" dirty="0" err="1">
                <a:solidFill>
                  <a:srgbClr val="03579D"/>
                </a:solidFill>
              </a:rPr>
              <a:t>OLAP’dir</a:t>
            </a:r>
            <a:r>
              <a:rPr lang="tr-TR" dirty="0">
                <a:solidFill>
                  <a:srgbClr val="03579D"/>
                </a:solidFill>
              </a:rPr>
              <a:t>.</a:t>
            </a:r>
          </a:p>
          <a:p>
            <a:pPr algn="just"/>
            <a:r>
              <a:rPr lang="tr-TR" dirty="0">
                <a:solidFill>
                  <a:srgbClr val="03579D"/>
                </a:solidFill>
              </a:rPr>
              <a:t>ROLAP modelinin avantajları:</a:t>
            </a:r>
          </a:p>
          <a:p>
            <a:pPr lvl="1" algn="just"/>
            <a:r>
              <a:rPr lang="tr-TR" dirty="0">
                <a:solidFill>
                  <a:srgbClr val="03579D"/>
                </a:solidFill>
              </a:rPr>
              <a:t>Yüksek veri verimliliği. Sorgu performansı ve erişim dili özellikle çok boyutlu veri analizi için optimize edildiği için yüksek veri verimliliği sunar.</a:t>
            </a:r>
          </a:p>
          <a:p>
            <a:pPr lvl="1" algn="just"/>
            <a:r>
              <a:rPr lang="tr-TR" dirty="0">
                <a:solidFill>
                  <a:srgbClr val="03579D"/>
                </a:solidFill>
              </a:rPr>
              <a:t>Ölçeklenebilirlik. Bu tür OLAP sistemi, büyük hacimli verileri yönetmek için ve hatta veriler sürekli olarak artarken bile ölçeklenebilirlik sunar.</a:t>
            </a:r>
          </a:p>
          <a:p>
            <a:pPr algn="just"/>
            <a:r>
              <a:rPr lang="tr-TR" dirty="0">
                <a:solidFill>
                  <a:srgbClr val="03579D"/>
                </a:solidFill>
              </a:rPr>
              <a:t>ROLAP modelinin dezavantajları:</a:t>
            </a:r>
          </a:p>
          <a:p>
            <a:pPr lvl="1" algn="just"/>
            <a:r>
              <a:rPr lang="tr-TR" dirty="0">
                <a:solidFill>
                  <a:srgbClr val="03579D"/>
                </a:solidFill>
              </a:rPr>
              <a:t>Daha yüksek kaynaklara talep: ROLAP, yüksek insan gücü, yazılım ve donanım kaynaklarının kullanımına ihtiyaç duyar.</a:t>
            </a:r>
          </a:p>
          <a:p>
            <a:pPr lvl="1" algn="just"/>
            <a:r>
              <a:rPr lang="tr-TR" dirty="0">
                <a:solidFill>
                  <a:srgbClr val="03579D"/>
                </a:solidFill>
              </a:rPr>
              <a:t>Toplu olarak veri sınırlamaları. ROLAP araçları, toplu verilerin tüm hesaplamaları için SQL kullanır. Ancak, hesaplamaları işlemek için belirlenmiş bir sınır yoktur.</a:t>
            </a:r>
          </a:p>
          <a:p>
            <a:pPr lvl="1" algn="just"/>
            <a:r>
              <a:rPr lang="tr-TR" dirty="0">
                <a:solidFill>
                  <a:srgbClr val="03579D"/>
                </a:solidFill>
              </a:rPr>
              <a:t>Yavaş sorgu performansı. Bu modelde sorgu performansı, MOLAP ile karşılaştırıldığında yavaştır</a:t>
            </a:r>
          </a:p>
        </p:txBody>
      </p:sp>
    </p:spTree>
    <p:extLst>
      <p:ext uri="{BB962C8B-B14F-4D97-AF65-F5344CB8AC3E}">
        <p14:creationId xmlns:p14="http://schemas.microsoft.com/office/powerpoint/2010/main" val="509555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MOLAP</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MOLAP, verilerin çok boyutlu görünümlerini görüntülemek için dizi tabanlı çok boyutlu depolama motorlarını kullanır. Temel olarak, bir OLAP küpü kullanıyorlar.</a:t>
            </a:r>
          </a:p>
          <a:p>
            <a:pPr marL="0" indent="0" algn="just">
              <a:buNone/>
            </a:pPr>
            <a:r>
              <a:rPr lang="tr-TR" sz="2400" dirty="0">
                <a:solidFill>
                  <a:srgbClr val="03579D"/>
                </a:solidFill>
              </a:rPr>
              <a:t> </a:t>
            </a:r>
          </a:p>
        </p:txBody>
      </p:sp>
    </p:spTree>
    <p:extLst>
      <p:ext uri="{BB962C8B-B14F-4D97-AF65-F5344CB8AC3E}">
        <p14:creationId xmlns:p14="http://schemas.microsoft.com/office/powerpoint/2010/main" val="50010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 Çalışma Prensibi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lnSpcReduction="10000"/>
          </a:bodyPr>
          <a:lstStyle/>
          <a:p>
            <a:pPr algn="just"/>
            <a:r>
              <a:rPr lang="tr-TR" dirty="0">
                <a:solidFill>
                  <a:srgbClr val="03579D"/>
                </a:solidFill>
              </a:rPr>
              <a:t>Bir veri ambarı </a:t>
            </a:r>
            <a:r>
              <a:rPr lang="tr-TR" b="1" dirty="0">
                <a:solidFill>
                  <a:srgbClr val="03579D"/>
                </a:solidFill>
              </a:rPr>
              <a:t>birden çok </a:t>
            </a:r>
            <a:r>
              <a:rPr lang="tr-TR" b="1" dirty="0" err="1">
                <a:solidFill>
                  <a:srgbClr val="03579D"/>
                </a:solidFill>
              </a:rPr>
              <a:t>veritabanı</a:t>
            </a:r>
            <a:r>
              <a:rPr lang="tr-TR" b="1" dirty="0">
                <a:solidFill>
                  <a:srgbClr val="03579D"/>
                </a:solidFill>
              </a:rPr>
              <a:t> içerebilir</a:t>
            </a:r>
            <a:r>
              <a:rPr lang="tr-TR" dirty="0">
                <a:solidFill>
                  <a:srgbClr val="03579D"/>
                </a:solidFill>
              </a:rPr>
              <a:t>. Her </a:t>
            </a:r>
            <a:r>
              <a:rPr lang="tr-TR" dirty="0" err="1">
                <a:solidFill>
                  <a:srgbClr val="03579D"/>
                </a:solidFill>
              </a:rPr>
              <a:t>veritabanı</a:t>
            </a:r>
            <a:r>
              <a:rPr lang="tr-TR" dirty="0">
                <a:solidFill>
                  <a:srgbClr val="03579D"/>
                </a:solidFill>
              </a:rPr>
              <a:t> içinde, veriler tablolar ve sütunlar halinde düzenlenir. Her sütunun içinde, tamsayı, veri alanı veya dize gibi verilerin bir açıklamasını tanımlayabilirsiniz. Tablolar, klasörler olarak düşünebileceğiniz şemaların içinde düzenlenebilir. Veriler alındığında, şema tarafından açıklanan çeşitli tablolarda saklanır. Sorgu araçları, hangi veri tablolarına erişilip analiz edileceğini belirlemek için şemayı kullanır.</a:t>
            </a:r>
          </a:p>
          <a:p>
            <a:pPr algn="just"/>
            <a:r>
              <a:rPr lang="tr-TR" dirty="0">
                <a:solidFill>
                  <a:srgbClr val="03579D"/>
                </a:solidFill>
              </a:rPr>
              <a:t>Veriler şunlar olabilir:</a:t>
            </a:r>
          </a:p>
          <a:p>
            <a:pPr lvl="1" algn="just"/>
            <a:r>
              <a:rPr lang="tr-TR" dirty="0">
                <a:solidFill>
                  <a:srgbClr val="03579D"/>
                </a:solidFill>
              </a:rPr>
              <a:t>Yapılandırılmış</a:t>
            </a:r>
          </a:p>
          <a:p>
            <a:pPr lvl="1" algn="just"/>
            <a:r>
              <a:rPr lang="tr-TR" dirty="0">
                <a:solidFill>
                  <a:srgbClr val="03579D"/>
                </a:solidFill>
              </a:rPr>
              <a:t>Yarı yapılandırılmış</a:t>
            </a:r>
          </a:p>
          <a:p>
            <a:pPr lvl="1" algn="just"/>
            <a:r>
              <a:rPr lang="tr-TR" dirty="0">
                <a:solidFill>
                  <a:srgbClr val="03579D"/>
                </a:solidFill>
              </a:rPr>
              <a:t>Yapılandırılmamış veriler</a:t>
            </a:r>
          </a:p>
          <a:p>
            <a:pPr algn="just"/>
            <a:r>
              <a:rPr lang="tr-TR" dirty="0">
                <a:solidFill>
                  <a:srgbClr val="03579D"/>
                </a:solidFill>
              </a:rPr>
              <a:t>Veri ambarı, </a:t>
            </a:r>
            <a:r>
              <a:rPr lang="tr-TR" b="1" dirty="0">
                <a:solidFill>
                  <a:srgbClr val="03579D"/>
                </a:solidFill>
              </a:rPr>
              <a:t>veri madenciliğini </a:t>
            </a:r>
            <a:r>
              <a:rPr lang="tr-TR" dirty="0">
                <a:solidFill>
                  <a:srgbClr val="03579D"/>
                </a:solidFill>
              </a:rPr>
              <a:t>mümkün kılar. Veri madenciliği, verilerde daha yüksek satış ve karlara yol açabilecek kalıplar arıyor.</a:t>
            </a:r>
          </a:p>
        </p:txBody>
      </p:sp>
    </p:spTree>
    <p:extLst>
      <p:ext uri="{BB962C8B-B14F-4D97-AF65-F5344CB8AC3E}">
        <p14:creationId xmlns:p14="http://schemas.microsoft.com/office/powerpoint/2010/main" val="420952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Hibrit</a:t>
            </a:r>
            <a:r>
              <a:rPr lang="tr-TR" sz="3600" b="1" dirty="0">
                <a:solidFill>
                  <a:srgbClr val="03579D"/>
                </a:solidFill>
                <a:latin typeface="+mn-lt"/>
              </a:rPr>
              <a:t> OLAP</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85000" lnSpcReduction="20000"/>
          </a:bodyPr>
          <a:lstStyle/>
          <a:p>
            <a:pPr algn="just"/>
            <a:r>
              <a:rPr lang="tr-TR" dirty="0" err="1">
                <a:solidFill>
                  <a:srgbClr val="03579D"/>
                </a:solidFill>
              </a:rPr>
              <a:t>Hibrit</a:t>
            </a:r>
            <a:r>
              <a:rPr lang="tr-TR" dirty="0">
                <a:solidFill>
                  <a:srgbClr val="03579D"/>
                </a:solidFill>
              </a:rPr>
              <a:t> OLAP hem ROLAP hem de </a:t>
            </a:r>
            <a:r>
              <a:rPr lang="tr-TR" dirty="0" err="1">
                <a:solidFill>
                  <a:srgbClr val="03579D"/>
                </a:solidFill>
              </a:rPr>
              <a:t>MOLAP’ın</a:t>
            </a:r>
            <a:r>
              <a:rPr lang="tr-TR" dirty="0">
                <a:solidFill>
                  <a:srgbClr val="03579D"/>
                </a:solidFill>
              </a:rPr>
              <a:t> bir karışımıdır. Hızlı MOLAP hesaplaması ve daha yüksek ROLAP ölçeklenebilirliği sunar. HOLAP, iki </a:t>
            </a:r>
            <a:r>
              <a:rPr lang="tr-TR" dirty="0" err="1">
                <a:solidFill>
                  <a:srgbClr val="03579D"/>
                </a:solidFill>
              </a:rPr>
              <a:t>veritabanı</a:t>
            </a:r>
            <a:r>
              <a:rPr lang="tr-TR" dirty="0">
                <a:solidFill>
                  <a:srgbClr val="03579D"/>
                </a:solidFill>
              </a:rPr>
              <a:t> kullanır.</a:t>
            </a:r>
          </a:p>
          <a:p>
            <a:pPr lvl="1" algn="just"/>
            <a:r>
              <a:rPr lang="tr-TR" dirty="0">
                <a:solidFill>
                  <a:srgbClr val="03579D"/>
                </a:solidFill>
              </a:rPr>
              <a:t>Birleştirilmiş veya hesaplanmış veriler çok boyutlu bir OLAP küpünde saklanır</a:t>
            </a:r>
          </a:p>
          <a:p>
            <a:pPr lvl="1" algn="just"/>
            <a:r>
              <a:rPr lang="tr-TR" dirty="0">
                <a:solidFill>
                  <a:srgbClr val="03579D"/>
                </a:solidFill>
              </a:rPr>
              <a:t>Ayrıntılı bilgi ilişkisel bir </a:t>
            </a:r>
            <a:r>
              <a:rPr lang="tr-TR" dirty="0" err="1">
                <a:solidFill>
                  <a:srgbClr val="03579D"/>
                </a:solidFill>
              </a:rPr>
              <a:t>veritabanında</a:t>
            </a:r>
            <a:r>
              <a:rPr lang="tr-TR" dirty="0">
                <a:solidFill>
                  <a:srgbClr val="03579D"/>
                </a:solidFill>
              </a:rPr>
              <a:t> saklanır.</a:t>
            </a:r>
          </a:p>
          <a:p>
            <a:pPr algn="just"/>
            <a:r>
              <a:rPr lang="tr-TR" dirty="0" err="1">
                <a:solidFill>
                  <a:srgbClr val="03579D"/>
                </a:solidFill>
              </a:rPr>
              <a:t>Hibrit</a:t>
            </a:r>
            <a:r>
              <a:rPr lang="tr-TR" dirty="0">
                <a:solidFill>
                  <a:srgbClr val="03579D"/>
                </a:solidFill>
              </a:rPr>
              <a:t> </a:t>
            </a:r>
            <a:r>
              <a:rPr lang="tr-TR" dirty="0" err="1">
                <a:solidFill>
                  <a:srgbClr val="03579D"/>
                </a:solidFill>
              </a:rPr>
              <a:t>OLAP’ın</a:t>
            </a:r>
            <a:r>
              <a:rPr lang="tr-TR" dirty="0">
                <a:solidFill>
                  <a:srgbClr val="03579D"/>
                </a:solidFill>
              </a:rPr>
              <a:t> Faydaları:</a:t>
            </a:r>
          </a:p>
          <a:p>
            <a:pPr lvl="1" algn="just"/>
            <a:r>
              <a:rPr lang="tr-TR" dirty="0">
                <a:solidFill>
                  <a:srgbClr val="03579D"/>
                </a:solidFill>
              </a:rPr>
              <a:t>Bu tür bir OLAP, disk alanını tasarruf etmeye yardımcı olur ve aynı zamanda, erişim hızı ve rahatlığı ile ilgili sorunları önlemeye yardımcı olan kompakt kalır.</a:t>
            </a:r>
          </a:p>
          <a:p>
            <a:pPr lvl="1" algn="just"/>
            <a:r>
              <a:rPr lang="tr-TR" dirty="0" err="1">
                <a:solidFill>
                  <a:srgbClr val="03579D"/>
                </a:solidFill>
              </a:rPr>
              <a:t>Hibrit</a:t>
            </a:r>
            <a:r>
              <a:rPr lang="tr-TR" dirty="0">
                <a:solidFill>
                  <a:srgbClr val="03579D"/>
                </a:solidFill>
              </a:rPr>
              <a:t> </a:t>
            </a:r>
            <a:r>
              <a:rPr lang="tr-TR" dirty="0" err="1">
                <a:solidFill>
                  <a:srgbClr val="03579D"/>
                </a:solidFill>
              </a:rPr>
              <a:t>HOLAP’lar</a:t>
            </a:r>
            <a:r>
              <a:rPr lang="tr-TR" dirty="0">
                <a:solidFill>
                  <a:srgbClr val="03579D"/>
                </a:solidFill>
              </a:rPr>
              <a:t>, her tür veri için daha hızlı performans sağlayan küp teknolojisini kullanır.</a:t>
            </a:r>
          </a:p>
          <a:p>
            <a:pPr lvl="1" algn="just"/>
            <a:r>
              <a:rPr lang="tr-TR" dirty="0">
                <a:solidFill>
                  <a:srgbClr val="03579D"/>
                </a:solidFill>
              </a:rPr>
              <a:t>ROLAP anında güncellenir ve HOLAP kullanıcıları bu gerçek zamanlı anında güncellenen verilere erişebilir. MOLAP, verilerin temizlenmesini ve dönüştürülmesini sağlayarak verilerin alaka düzeyini artırır. Bu, her iki dünyanın en iyisini getirir.</a:t>
            </a:r>
          </a:p>
          <a:p>
            <a:pPr algn="just"/>
            <a:r>
              <a:rPr lang="tr-TR" dirty="0" err="1">
                <a:solidFill>
                  <a:srgbClr val="03579D"/>
                </a:solidFill>
              </a:rPr>
              <a:t>Hibrit</a:t>
            </a:r>
            <a:r>
              <a:rPr lang="tr-TR" dirty="0">
                <a:solidFill>
                  <a:srgbClr val="03579D"/>
                </a:solidFill>
              </a:rPr>
              <a:t> </a:t>
            </a:r>
            <a:r>
              <a:rPr lang="tr-TR" dirty="0" err="1">
                <a:solidFill>
                  <a:srgbClr val="03579D"/>
                </a:solidFill>
              </a:rPr>
              <a:t>OLAP’ın</a:t>
            </a:r>
            <a:r>
              <a:rPr lang="tr-TR" dirty="0">
                <a:solidFill>
                  <a:srgbClr val="03579D"/>
                </a:solidFill>
              </a:rPr>
              <a:t> Dezavantajları:</a:t>
            </a:r>
          </a:p>
          <a:p>
            <a:pPr lvl="1" algn="just"/>
            <a:r>
              <a:rPr lang="tr-TR" dirty="0">
                <a:solidFill>
                  <a:srgbClr val="03579D"/>
                </a:solidFill>
              </a:rPr>
              <a:t>Daha fazla karmaşıklık seviyesi: HOLAP sistemlerinde en büyük dezavantaj hem ROLAP hem de MOLAP araçlarını ve uygulamalarını desteklemesidir. Bu nedenle çok karmaşıktır.</a:t>
            </a:r>
          </a:p>
          <a:p>
            <a:pPr lvl="1" algn="just"/>
            <a:r>
              <a:rPr lang="tr-TR" dirty="0">
                <a:solidFill>
                  <a:srgbClr val="03579D"/>
                </a:solidFill>
              </a:rPr>
              <a:t>Olası örtüşmeler: Özellikle işlevleriyle örtüşme şansı daha yüksektir.</a:t>
            </a:r>
          </a:p>
        </p:txBody>
      </p:sp>
    </p:spTree>
    <p:extLst>
      <p:ext uri="{BB962C8B-B14F-4D97-AF65-F5344CB8AC3E}">
        <p14:creationId xmlns:p14="http://schemas.microsoft.com/office/powerpoint/2010/main" val="29022928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MOLAP : Veri Ambarında Çok Boyutlu OLAP</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Çok boyutlu OLAP (MOLAP), çok boyutlu bir veri küpü kullanarak veri analizini kolaylaştıran klasik bir </a:t>
            </a:r>
            <a:r>
              <a:rPr lang="tr-TR" sz="2400" dirty="0" err="1">
                <a:solidFill>
                  <a:srgbClr val="03579D"/>
                </a:solidFill>
              </a:rPr>
              <a:t>OLAP’dir</a:t>
            </a:r>
            <a:r>
              <a:rPr lang="tr-TR" sz="2400" dirty="0">
                <a:solidFill>
                  <a:srgbClr val="03579D"/>
                </a:solidFill>
              </a:rPr>
              <a:t>. Veriler önceden hesaplanır, yeniden özetlenir ve bir </a:t>
            </a:r>
            <a:r>
              <a:rPr lang="tr-TR" sz="2400" dirty="0" err="1">
                <a:solidFill>
                  <a:srgbClr val="03579D"/>
                </a:solidFill>
              </a:rPr>
              <a:t>MOLAP’ta</a:t>
            </a:r>
            <a:r>
              <a:rPr lang="tr-TR" sz="2400" dirty="0">
                <a:solidFill>
                  <a:srgbClr val="03579D"/>
                </a:solidFill>
              </a:rPr>
              <a:t> saklanır (</a:t>
            </a:r>
            <a:r>
              <a:rPr lang="tr-TR" sz="2400" dirty="0" err="1">
                <a:solidFill>
                  <a:srgbClr val="03579D"/>
                </a:solidFill>
              </a:rPr>
              <a:t>ROLAP’tan</a:t>
            </a:r>
            <a:r>
              <a:rPr lang="tr-TR" sz="2400" dirty="0">
                <a:solidFill>
                  <a:srgbClr val="03579D"/>
                </a:solidFill>
              </a:rPr>
              <a:t> önemli bir fark). Bir MOLAP kullanarak, bir kullanıcı farklı yönlere sahip çok boyutlu görünüm verilerini kullanabilir.</a:t>
            </a:r>
          </a:p>
          <a:p>
            <a:pPr algn="just"/>
            <a:r>
              <a:rPr lang="tr-TR" sz="2400" dirty="0">
                <a:solidFill>
                  <a:srgbClr val="03579D"/>
                </a:solidFill>
              </a:rPr>
              <a:t>İlişkisel bir </a:t>
            </a:r>
            <a:r>
              <a:rPr lang="tr-TR" sz="2400" dirty="0" err="1">
                <a:solidFill>
                  <a:srgbClr val="03579D"/>
                </a:solidFill>
              </a:rPr>
              <a:t>veritabanı</a:t>
            </a:r>
            <a:r>
              <a:rPr lang="tr-TR" sz="2400" dirty="0">
                <a:solidFill>
                  <a:srgbClr val="03579D"/>
                </a:solidFill>
              </a:rPr>
              <a:t> kullanılıyorsa çok boyutlu veri analizi de mümkündür. Bu, birden çok tablodan veri sorgulama gerektirir. Aksine, MOLAP, çok boyutlu bir dizide depolanan tüm olası veri kombinasyonlarına sahiptir. MOLAP bu verilere doğrudan erişebilir. Bu nedenle, MOLAP, İlişkisel Çevrimiçi Analitik İşleme (ROLAP) ile karşılaştırıldığında daha hızlıdır.</a:t>
            </a:r>
          </a:p>
        </p:txBody>
      </p:sp>
    </p:spTree>
    <p:extLst>
      <p:ext uri="{BB962C8B-B14F-4D97-AF65-F5344CB8AC3E}">
        <p14:creationId xmlns:p14="http://schemas.microsoft.com/office/powerpoint/2010/main" val="4350164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MOLAP : Veri Ambarında Çok Boyutlu OLAP</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err="1">
                <a:solidFill>
                  <a:srgbClr val="03579D"/>
                </a:solidFill>
              </a:rPr>
              <a:t>MOLAP’ta</a:t>
            </a:r>
            <a:r>
              <a:rPr lang="tr-TR" sz="2400" dirty="0">
                <a:solidFill>
                  <a:srgbClr val="03579D"/>
                </a:solidFill>
              </a:rPr>
              <a:t> işlemlere işleme adı verilir.</a:t>
            </a:r>
          </a:p>
          <a:p>
            <a:pPr algn="just"/>
            <a:r>
              <a:rPr lang="tr-TR" sz="2400" dirty="0">
                <a:solidFill>
                  <a:srgbClr val="03579D"/>
                </a:solidFill>
              </a:rPr>
              <a:t>MOLAP araçları, özetleme düzeyine bakılmaksızın bilgileri aynı miktarda yanıt süresi ile işler.</a:t>
            </a:r>
          </a:p>
          <a:p>
            <a:pPr algn="just"/>
            <a:r>
              <a:rPr lang="tr-TR" sz="2400" dirty="0">
                <a:solidFill>
                  <a:srgbClr val="03579D"/>
                </a:solidFill>
              </a:rPr>
              <a:t>MOLAP araçları, analiz için verileri depolamak üzere ilişkisel bir </a:t>
            </a:r>
            <a:r>
              <a:rPr lang="tr-TR" sz="2400" dirty="0" err="1">
                <a:solidFill>
                  <a:srgbClr val="03579D"/>
                </a:solidFill>
              </a:rPr>
              <a:t>veritabanı</a:t>
            </a:r>
            <a:r>
              <a:rPr lang="tr-TR" sz="2400" dirty="0">
                <a:solidFill>
                  <a:srgbClr val="03579D"/>
                </a:solidFill>
              </a:rPr>
              <a:t> tasarlamanın karmaşıklığını ortadan kaldırır.</a:t>
            </a:r>
          </a:p>
          <a:p>
            <a:pPr algn="just"/>
            <a:r>
              <a:rPr lang="tr-TR" sz="2400" dirty="0">
                <a:solidFill>
                  <a:srgbClr val="03579D"/>
                </a:solidFill>
              </a:rPr>
              <a:t>MOLAP sunucusu, yoğun ve seyrek veri kümelerini yönetmek için iki düzeyli depolama gösterimi uygular.</a:t>
            </a:r>
          </a:p>
          <a:p>
            <a:pPr algn="just"/>
            <a:r>
              <a:rPr lang="tr-TR" sz="2400" dirty="0">
                <a:solidFill>
                  <a:srgbClr val="03579D"/>
                </a:solidFill>
              </a:rPr>
              <a:t>Veri seti seyrekse depolama kullanımı düşük olabilir.</a:t>
            </a:r>
          </a:p>
          <a:p>
            <a:pPr algn="just"/>
            <a:r>
              <a:rPr lang="tr-TR" sz="2400" dirty="0">
                <a:solidFill>
                  <a:srgbClr val="03579D"/>
                </a:solidFill>
              </a:rPr>
              <a:t>Gerçekler, çok boyutlu dizilerde ve bunları sorgulamak için kullanılan boyutlarda saklanır.</a:t>
            </a:r>
          </a:p>
        </p:txBody>
      </p:sp>
    </p:spTree>
    <p:extLst>
      <p:ext uri="{BB962C8B-B14F-4D97-AF65-F5344CB8AC3E}">
        <p14:creationId xmlns:p14="http://schemas.microsoft.com/office/powerpoint/2010/main" val="1155339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MOLAP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199" y="1242927"/>
            <a:ext cx="10665719" cy="5130496"/>
          </a:xfrm>
        </p:spPr>
        <p:txBody>
          <a:bodyPr>
            <a:normAutofit/>
          </a:bodyPr>
          <a:lstStyle/>
          <a:p>
            <a:pPr algn="just"/>
            <a:r>
              <a:rPr lang="tr-TR" sz="2400" dirty="0" err="1">
                <a:solidFill>
                  <a:srgbClr val="03579D"/>
                </a:solidFill>
              </a:rPr>
              <a:t>Veritabanı</a:t>
            </a:r>
            <a:r>
              <a:rPr lang="tr-TR" sz="2400" dirty="0">
                <a:solidFill>
                  <a:srgbClr val="03579D"/>
                </a:solidFill>
              </a:rPr>
              <a:t> sunucusu.</a:t>
            </a:r>
          </a:p>
          <a:p>
            <a:pPr algn="just"/>
            <a:r>
              <a:rPr lang="tr-TR" sz="2400" dirty="0">
                <a:solidFill>
                  <a:srgbClr val="03579D"/>
                </a:solidFill>
              </a:rPr>
              <a:t>MOLAP sunucusu.</a:t>
            </a:r>
          </a:p>
          <a:p>
            <a:pPr algn="just"/>
            <a:r>
              <a:rPr lang="tr-TR" sz="2400" dirty="0">
                <a:solidFill>
                  <a:srgbClr val="03579D"/>
                </a:solidFill>
              </a:rPr>
              <a:t>Ön uç aracı.</a:t>
            </a:r>
          </a:p>
          <a:p>
            <a:pPr algn="just"/>
            <a:endParaRPr lang="tr-TR" sz="2400" dirty="0">
              <a:solidFill>
                <a:srgbClr val="03579D"/>
              </a:solidFill>
            </a:endParaRPr>
          </a:p>
          <a:p>
            <a:pPr algn="just"/>
            <a:endParaRPr lang="tr-TR" sz="2400" dirty="0">
              <a:solidFill>
                <a:srgbClr val="03579D"/>
              </a:solidFill>
            </a:endParaRPr>
          </a:p>
          <a:p>
            <a:pPr algn="just"/>
            <a:endParaRPr lang="tr-TR" sz="2400" dirty="0">
              <a:solidFill>
                <a:srgbClr val="03579D"/>
              </a:solidFill>
            </a:endParaRPr>
          </a:p>
          <a:p>
            <a:pPr algn="just"/>
            <a:endParaRPr lang="tr-TR" sz="2400" dirty="0">
              <a:solidFill>
                <a:srgbClr val="03579D"/>
              </a:solidFill>
            </a:endParaRPr>
          </a:p>
          <a:p>
            <a:pPr algn="just"/>
            <a:r>
              <a:rPr lang="tr-TR" sz="2400" dirty="0" err="1">
                <a:solidFill>
                  <a:srgbClr val="03579D"/>
                </a:solidFill>
              </a:rPr>
              <a:t>Arayüz</a:t>
            </a:r>
            <a:r>
              <a:rPr lang="tr-TR" sz="2400" dirty="0">
                <a:solidFill>
                  <a:srgbClr val="03579D"/>
                </a:solidFill>
              </a:rPr>
              <a:t> üzerinden kullanıcı talep raporları</a:t>
            </a:r>
          </a:p>
          <a:p>
            <a:pPr algn="just"/>
            <a:r>
              <a:rPr lang="tr-TR" sz="2400" dirty="0" err="1">
                <a:solidFill>
                  <a:srgbClr val="03579D"/>
                </a:solidFill>
              </a:rPr>
              <a:t>MDDB’nin</a:t>
            </a:r>
            <a:r>
              <a:rPr lang="tr-TR" sz="2400" dirty="0">
                <a:solidFill>
                  <a:srgbClr val="03579D"/>
                </a:solidFill>
              </a:rPr>
              <a:t> uygulama mantığı katmanı, depolanan verileri </a:t>
            </a:r>
            <a:r>
              <a:rPr lang="tr-TR" sz="2400" dirty="0" err="1">
                <a:solidFill>
                  <a:srgbClr val="03579D"/>
                </a:solidFill>
              </a:rPr>
              <a:t>Veritabanından</a:t>
            </a:r>
            <a:r>
              <a:rPr lang="tr-TR" sz="2400" dirty="0">
                <a:solidFill>
                  <a:srgbClr val="03579D"/>
                </a:solidFill>
              </a:rPr>
              <a:t> alır</a:t>
            </a:r>
          </a:p>
          <a:p>
            <a:pPr algn="just"/>
            <a:r>
              <a:rPr lang="tr-TR" sz="2400" dirty="0">
                <a:solidFill>
                  <a:srgbClr val="03579D"/>
                </a:solidFill>
              </a:rPr>
              <a:t>Uygulama mantık katmanı, sonucu istemciye / kullanıcıya iletir.</a:t>
            </a:r>
          </a:p>
        </p:txBody>
      </p:sp>
      <p:pic>
        <p:nvPicPr>
          <p:cNvPr id="1028" name="Picture 4">
            <a:extLst>
              <a:ext uri="{FF2B5EF4-FFF2-40B4-BE49-F238E27FC236}">
                <a16:creationId xmlns:a16="http://schemas.microsoft.com/office/drawing/2014/main" id="{016C31E2-03F8-4BC2-9BCB-AABF5DB29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188" y="951864"/>
            <a:ext cx="6203186" cy="353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8174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MOLAP Mimarisi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MOLAP mimarisi esas olarak önceden derlenmiş verileri okur. MOLAP mimarisi, dinamik olarak toplamalar oluşturmak veya önceden hesaplanıp depolanmamış sonuçları hesaplamak için sınırlı yeteneklere sahiptir.</a:t>
            </a:r>
          </a:p>
          <a:p>
            <a:pPr algn="just"/>
            <a:r>
              <a:rPr lang="tr-TR" sz="2400" dirty="0">
                <a:solidFill>
                  <a:srgbClr val="03579D"/>
                </a:solidFill>
              </a:rPr>
              <a:t>Örneğin, bir muhasebe müdürü, belirli bir yan kuruluş için kurumsal K / K hesabını veya K / K hesabını gösteren bir rapor çalıştırabilir. MDDB, önceden derlenmiş Kar ve Zarar rakamlarını alır ve bu sonucu kullanıcıya gösterir.</a:t>
            </a:r>
          </a:p>
        </p:txBody>
      </p:sp>
    </p:spTree>
    <p:extLst>
      <p:ext uri="{BB962C8B-B14F-4D97-AF65-F5344CB8AC3E}">
        <p14:creationId xmlns:p14="http://schemas.microsoft.com/office/powerpoint/2010/main" val="41509038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MOLAP Uygulama Alanları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10000"/>
          </a:bodyPr>
          <a:lstStyle/>
          <a:p>
            <a:pPr algn="just"/>
            <a:r>
              <a:rPr lang="tr-TR" dirty="0" err="1">
                <a:solidFill>
                  <a:srgbClr val="03579D"/>
                </a:solidFill>
              </a:rPr>
              <a:t>OLAP’ta</a:t>
            </a:r>
            <a:r>
              <a:rPr lang="tr-TR" dirty="0">
                <a:solidFill>
                  <a:srgbClr val="03579D"/>
                </a:solidFill>
              </a:rPr>
              <a:t>, küpler oluşturmak için strateji oluştururken hem bakım hem de depolama etkilerini dikkate almak çok önemlidir.</a:t>
            </a:r>
          </a:p>
          <a:p>
            <a:pPr algn="just"/>
            <a:r>
              <a:rPr lang="tr-TR" dirty="0" err="1">
                <a:solidFill>
                  <a:srgbClr val="03579D"/>
                </a:solidFill>
              </a:rPr>
              <a:t>MOLAP’ı</a:t>
            </a:r>
            <a:r>
              <a:rPr lang="tr-TR" dirty="0">
                <a:solidFill>
                  <a:srgbClr val="03579D"/>
                </a:solidFill>
              </a:rPr>
              <a:t> sorgulamak için kullanılan tescilli diller. Ancak, örneğin Microsoft’un </a:t>
            </a:r>
            <a:r>
              <a:rPr lang="tr-TR" dirty="0" err="1">
                <a:solidFill>
                  <a:srgbClr val="03579D"/>
                </a:solidFill>
              </a:rPr>
              <a:t>MDX’i</a:t>
            </a:r>
            <a:r>
              <a:rPr lang="tr-TR" dirty="0">
                <a:solidFill>
                  <a:srgbClr val="03579D"/>
                </a:solidFill>
              </a:rPr>
              <a:t> gibi kapsamlı tıklama ve sürükleme desteği içerir.</a:t>
            </a:r>
          </a:p>
          <a:p>
            <a:pPr algn="just"/>
            <a:r>
              <a:rPr lang="tr-TR" dirty="0">
                <a:solidFill>
                  <a:srgbClr val="03579D"/>
                </a:solidFill>
              </a:rPr>
              <a:t>Boyutlar arttığında gereken küp sayısı ve boyutu gerektiğinden ölçeklendirilmesi zordur.</a:t>
            </a:r>
          </a:p>
          <a:p>
            <a:pPr algn="just"/>
            <a:r>
              <a:rPr lang="tr-TR" dirty="0" err="1">
                <a:solidFill>
                  <a:srgbClr val="03579D"/>
                </a:solidFill>
              </a:rPr>
              <a:t>API’ler</a:t>
            </a:r>
            <a:r>
              <a:rPr lang="tr-TR" dirty="0">
                <a:solidFill>
                  <a:srgbClr val="03579D"/>
                </a:solidFill>
              </a:rPr>
              <a:t> küplerin araştırılmasını sağlamalıdır.</a:t>
            </a:r>
          </a:p>
          <a:p>
            <a:pPr algn="just"/>
            <a:r>
              <a:rPr lang="tr-TR" dirty="0">
                <a:solidFill>
                  <a:srgbClr val="03579D"/>
                </a:solidFill>
              </a:rPr>
              <a:t>Veri analizlerinin birden çok konu alanını desteklemek için veri yapısı, hangi verilerin gezinebileceği ve analiz edilebileceği. Gezinme değiştiğinde, veri yapısının fiziksel olarak yeniden düzenlenmesi gerekir.</a:t>
            </a:r>
          </a:p>
          <a:p>
            <a:pPr algn="just"/>
            <a:r>
              <a:rPr lang="tr-TR" dirty="0" err="1">
                <a:solidFill>
                  <a:srgbClr val="03579D"/>
                </a:solidFill>
              </a:rPr>
              <a:t>Veritabanı</a:t>
            </a:r>
            <a:r>
              <a:rPr lang="tr-TR" dirty="0">
                <a:solidFill>
                  <a:srgbClr val="03579D"/>
                </a:solidFill>
              </a:rPr>
              <a:t> yöneticisinin </a:t>
            </a:r>
            <a:r>
              <a:rPr lang="tr-TR" dirty="0" err="1">
                <a:solidFill>
                  <a:srgbClr val="03579D"/>
                </a:solidFill>
              </a:rPr>
              <a:t>veritabanını</a:t>
            </a:r>
            <a:r>
              <a:rPr lang="tr-TR" dirty="0">
                <a:solidFill>
                  <a:srgbClr val="03579D"/>
                </a:solidFill>
              </a:rPr>
              <a:t> oluşturması ve sürdürmesi için farklı beceri setlerine ve araçlara ihtiyaç vardır.</a:t>
            </a:r>
          </a:p>
        </p:txBody>
      </p:sp>
    </p:spTree>
    <p:extLst>
      <p:ext uri="{BB962C8B-B14F-4D97-AF65-F5344CB8AC3E}">
        <p14:creationId xmlns:p14="http://schemas.microsoft.com/office/powerpoint/2010/main" val="1719317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MOLAP 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20000"/>
          </a:bodyPr>
          <a:lstStyle/>
          <a:p>
            <a:pPr algn="just"/>
            <a:r>
              <a:rPr lang="tr-TR" dirty="0">
                <a:solidFill>
                  <a:srgbClr val="03579D"/>
                </a:solidFill>
              </a:rPr>
              <a:t>MOLAP, önemli miktarda çok boyutlu veriyi yönetebilir, analiz edebilir ve depolayabilir.</a:t>
            </a:r>
          </a:p>
          <a:p>
            <a:pPr algn="just"/>
            <a:r>
              <a:rPr lang="tr-TR" dirty="0">
                <a:solidFill>
                  <a:srgbClr val="03579D"/>
                </a:solidFill>
              </a:rPr>
              <a:t>Optimize edilmiş depolama, indeksleme ve önbelleğe alma sayesinde Hızlı Sorgu Performansı.</a:t>
            </a:r>
          </a:p>
          <a:p>
            <a:pPr algn="just"/>
            <a:r>
              <a:rPr lang="tr-TR" dirty="0">
                <a:solidFill>
                  <a:srgbClr val="03579D"/>
                </a:solidFill>
              </a:rPr>
              <a:t>İlişkisel </a:t>
            </a:r>
            <a:r>
              <a:rPr lang="tr-TR" dirty="0" err="1">
                <a:solidFill>
                  <a:srgbClr val="03579D"/>
                </a:solidFill>
              </a:rPr>
              <a:t>veritabanına</a:t>
            </a:r>
            <a:r>
              <a:rPr lang="tr-TR" dirty="0">
                <a:solidFill>
                  <a:srgbClr val="03579D"/>
                </a:solidFill>
              </a:rPr>
              <a:t> kıyasla daha küçük veri boyutları.</a:t>
            </a:r>
          </a:p>
          <a:p>
            <a:pPr algn="just"/>
            <a:r>
              <a:rPr lang="tr-TR" dirty="0">
                <a:solidFill>
                  <a:srgbClr val="03579D"/>
                </a:solidFill>
              </a:rPr>
              <a:t>Daha yüksek düzeyde toplu verilerin otomatik olarak hesaplanması.</a:t>
            </a:r>
          </a:p>
          <a:p>
            <a:pPr algn="just"/>
            <a:r>
              <a:rPr lang="tr-TR" dirty="0">
                <a:solidFill>
                  <a:srgbClr val="03579D"/>
                </a:solidFill>
              </a:rPr>
              <a:t>Kullanıcıların daha büyük, daha az tanımlı verileri analiz etmesine yardımcı olun.</a:t>
            </a:r>
          </a:p>
          <a:p>
            <a:pPr algn="just"/>
            <a:r>
              <a:rPr lang="tr-TR" dirty="0">
                <a:solidFill>
                  <a:srgbClr val="03579D"/>
                </a:solidFill>
              </a:rPr>
              <a:t>MOLAP kullanıcı için daha kolaydır, bu nedenle deneyimsiz kullanıcılar için uygun bir modeldir.</a:t>
            </a:r>
          </a:p>
          <a:p>
            <a:pPr algn="just"/>
            <a:r>
              <a:rPr lang="tr-TR" dirty="0">
                <a:solidFill>
                  <a:srgbClr val="03579D"/>
                </a:solidFill>
              </a:rPr>
              <a:t>MOLAP küpleri, hızlı veri alımı için oluşturulmuştur ve dilimleme ve dilimleme işlemleri için idealdir.</a:t>
            </a:r>
          </a:p>
          <a:p>
            <a:pPr algn="just"/>
            <a:r>
              <a:rPr lang="tr-TR" dirty="0">
                <a:solidFill>
                  <a:srgbClr val="03579D"/>
                </a:solidFill>
              </a:rPr>
              <a:t>Küp oluşturulduğunda tüm hesaplamalar önceden oluşturulur.</a:t>
            </a:r>
          </a:p>
        </p:txBody>
      </p:sp>
    </p:spTree>
    <p:extLst>
      <p:ext uri="{BB962C8B-B14F-4D97-AF65-F5344CB8AC3E}">
        <p14:creationId xmlns:p14="http://schemas.microsoft.com/office/powerpoint/2010/main" val="2774493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MOLAP Dezavantajları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err="1">
                <a:solidFill>
                  <a:srgbClr val="03579D"/>
                </a:solidFill>
              </a:rPr>
              <a:t>MOLAP’ın</a:t>
            </a:r>
            <a:r>
              <a:rPr lang="tr-TR" dirty="0">
                <a:solidFill>
                  <a:srgbClr val="03579D"/>
                </a:solidFill>
              </a:rPr>
              <a:t> önemli bir zayıflığı, yalnızca sınırlı miktarda veriyi işlediği için </a:t>
            </a:r>
            <a:r>
              <a:rPr lang="tr-TR" dirty="0" err="1">
                <a:solidFill>
                  <a:srgbClr val="03579D"/>
                </a:solidFill>
              </a:rPr>
              <a:t>ROLAP’tan</a:t>
            </a:r>
            <a:r>
              <a:rPr lang="tr-TR" dirty="0">
                <a:solidFill>
                  <a:srgbClr val="03579D"/>
                </a:solidFill>
              </a:rPr>
              <a:t> daha az ölçeklenebilir olmasıdır.</a:t>
            </a:r>
          </a:p>
          <a:p>
            <a:pPr algn="just"/>
            <a:r>
              <a:rPr lang="tr-TR" dirty="0">
                <a:solidFill>
                  <a:srgbClr val="03579D"/>
                </a:solidFill>
              </a:rPr>
              <a:t>MOLAP ayrıca kaynak yoğun olduğu için veri </a:t>
            </a:r>
            <a:r>
              <a:rPr lang="tr-TR" dirty="0" err="1">
                <a:solidFill>
                  <a:srgbClr val="03579D"/>
                </a:solidFill>
              </a:rPr>
              <a:t>yedekliliği</a:t>
            </a:r>
            <a:r>
              <a:rPr lang="tr-TR" dirty="0">
                <a:solidFill>
                  <a:srgbClr val="03579D"/>
                </a:solidFill>
              </a:rPr>
              <a:t> sunar</a:t>
            </a:r>
          </a:p>
          <a:p>
            <a:pPr algn="just"/>
            <a:r>
              <a:rPr lang="tr-TR" dirty="0">
                <a:solidFill>
                  <a:srgbClr val="03579D"/>
                </a:solidFill>
              </a:rPr>
              <a:t>MOLAP Çözümleri, özellikle büyük veri hacimlerinde uzun olabilir.</a:t>
            </a:r>
          </a:p>
          <a:p>
            <a:pPr algn="just"/>
            <a:r>
              <a:rPr lang="tr-TR" dirty="0">
                <a:solidFill>
                  <a:srgbClr val="03579D"/>
                </a:solidFill>
              </a:rPr>
              <a:t>MOLAP ürünleri, boyutlar ondan fazla olduğunda modelleri güncellerken ve sorgularken sorunlarla karşılaşabilir.</a:t>
            </a:r>
          </a:p>
          <a:p>
            <a:pPr algn="just"/>
            <a:r>
              <a:rPr lang="tr-TR" dirty="0">
                <a:solidFill>
                  <a:srgbClr val="03579D"/>
                </a:solidFill>
              </a:rPr>
              <a:t>MOLAP ayrıntılı veri içeremez.</a:t>
            </a:r>
          </a:p>
          <a:p>
            <a:pPr algn="just"/>
            <a:r>
              <a:rPr lang="tr-TR" dirty="0">
                <a:solidFill>
                  <a:srgbClr val="03579D"/>
                </a:solidFill>
              </a:rPr>
              <a:t>Veri seti çok dağınıksa depolama kullanımı düşük olabilir.</a:t>
            </a:r>
          </a:p>
          <a:p>
            <a:pPr algn="just"/>
            <a:r>
              <a:rPr lang="tr-TR" dirty="0">
                <a:solidFill>
                  <a:srgbClr val="03579D"/>
                </a:solidFill>
              </a:rPr>
              <a:t>Yalnızca sınırlı miktarda veriyi işleyebilir, bu nedenle küpün kendisine büyük miktarda veri dahil etmek imkansızdır.</a:t>
            </a:r>
          </a:p>
        </p:txBody>
      </p:sp>
    </p:spTree>
    <p:extLst>
      <p:ext uri="{BB962C8B-B14F-4D97-AF65-F5344CB8AC3E}">
        <p14:creationId xmlns:p14="http://schemas.microsoft.com/office/powerpoint/2010/main" val="37482335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MOLAP Araçları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err="1">
                <a:solidFill>
                  <a:srgbClr val="03579D"/>
                </a:solidFill>
              </a:rPr>
              <a:t>Essbase</a:t>
            </a:r>
            <a:r>
              <a:rPr lang="tr-TR" dirty="0">
                <a:solidFill>
                  <a:srgbClr val="03579D"/>
                </a:solidFill>
              </a:rPr>
              <a:t> – </a:t>
            </a:r>
            <a:r>
              <a:rPr lang="tr-TR" dirty="0" err="1">
                <a:solidFill>
                  <a:srgbClr val="03579D"/>
                </a:solidFill>
              </a:rPr>
              <a:t>Oracle’dan</a:t>
            </a:r>
            <a:r>
              <a:rPr lang="tr-TR" dirty="0">
                <a:solidFill>
                  <a:srgbClr val="03579D"/>
                </a:solidFill>
              </a:rPr>
              <a:t> çok boyutlu bir </a:t>
            </a:r>
            <a:r>
              <a:rPr lang="tr-TR" dirty="0" err="1">
                <a:solidFill>
                  <a:srgbClr val="03579D"/>
                </a:solidFill>
              </a:rPr>
              <a:t>veritabanına</a:t>
            </a:r>
            <a:r>
              <a:rPr lang="tr-TR" dirty="0">
                <a:solidFill>
                  <a:srgbClr val="03579D"/>
                </a:solidFill>
              </a:rPr>
              <a:t> sahip araçlar.</a:t>
            </a:r>
          </a:p>
          <a:p>
            <a:pPr algn="just"/>
            <a:r>
              <a:rPr lang="tr-TR" dirty="0">
                <a:solidFill>
                  <a:srgbClr val="03579D"/>
                </a:solidFill>
              </a:rPr>
              <a:t>Express Server – </a:t>
            </a:r>
            <a:r>
              <a:rPr lang="tr-TR" dirty="0" err="1">
                <a:solidFill>
                  <a:srgbClr val="03579D"/>
                </a:solidFill>
              </a:rPr>
              <a:t>Oracle</a:t>
            </a:r>
            <a:r>
              <a:rPr lang="tr-TR" dirty="0">
                <a:solidFill>
                  <a:srgbClr val="03579D"/>
                </a:solidFill>
              </a:rPr>
              <a:t> </a:t>
            </a:r>
            <a:r>
              <a:rPr lang="tr-TR" dirty="0" err="1">
                <a:solidFill>
                  <a:srgbClr val="03579D"/>
                </a:solidFill>
              </a:rPr>
              <a:t>veritabanı</a:t>
            </a:r>
            <a:r>
              <a:rPr lang="tr-TR" dirty="0">
                <a:solidFill>
                  <a:srgbClr val="03579D"/>
                </a:solidFill>
              </a:rPr>
              <a:t> üzerinde çalışan web tabanlı ortam.</a:t>
            </a:r>
          </a:p>
          <a:p>
            <a:pPr algn="just"/>
            <a:r>
              <a:rPr lang="tr-TR" dirty="0" err="1">
                <a:solidFill>
                  <a:srgbClr val="03579D"/>
                </a:solidFill>
              </a:rPr>
              <a:t>Yellowfin</a:t>
            </a:r>
            <a:r>
              <a:rPr lang="tr-TR" dirty="0">
                <a:solidFill>
                  <a:srgbClr val="03579D"/>
                </a:solidFill>
              </a:rPr>
              <a:t> – Raporlar ve gösterge tabloları oluşturmak için iş analizi araçları.</a:t>
            </a:r>
          </a:p>
          <a:p>
            <a:pPr algn="just"/>
            <a:r>
              <a:rPr lang="tr-TR" dirty="0" err="1">
                <a:solidFill>
                  <a:srgbClr val="03579D"/>
                </a:solidFill>
              </a:rPr>
              <a:t>Clear</a:t>
            </a:r>
            <a:r>
              <a:rPr lang="tr-TR" dirty="0">
                <a:solidFill>
                  <a:srgbClr val="03579D"/>
                </a:solidFill>
              </a:rPr>
              <a:t> </a:t>
            </a:r>
            <a:r>
              <a:rPr lang="tr-TR" dirty="0" err="1">
                <a:solidFill>
                  <a:srgbClr val="03579D"/>
                </a:solidFill>
              </a:rPr>
              <a:t>Analytics</a:t>
            </a:r>
            <a:r>
              <a:rPr lang="tr-TR" dirty="0">
                <a:solidFill>
                  <a:srgbClr val="03579D"/>
                </a:solidFill>
              </a:rPr>
              <a:t> – </a:t>
            </a:r>
            <a:r>
              <a:rPr lang="tr-TR" dirty="0" err="1">
                <a:solidFill>
                  <a:srgbClr val="03579D"/>
                </a:solidFill>
              </a:rPr>
              <a:t>Clear</a:t>
            </a:r>
            <a:r>
              <a:rPr lang="tr-TR" dirty="0">
                <a:solidFill>
                  <a:srgbClr val="03579D"/>
                </a:solidFill>
              </a:rPr>
              <a:t> </a:t>
            </a:r>
            <a:r>
              <a:rPr lang="tr-TR" dirty="0" err="1">
                <a:solidFill>
                  <a:srgbClr val="03579D"/>
                </a:solidFill>
              </a:rPr>
              <a:t>analytics</a:t>
            </a:r>
            <a:r>
              <a:rPr lang="tr-TR" dirty="0">
                <a:solidFill>
                  <a:srgbClr val="03579D"/>
                </a:solidFill>
              </a:rPr>
              <a:t>, Excel tabanlı bir iş çözümüdür.</a:t>
            </a:r>
          </a:p>
          <a:p>
            <a:pPr algn="just"/>
            <a:r>
              <a:rPr lang="tr-TR" dirty="0">
                <a:solidFill>
                  <a:srgbClr val="03579D"/>
                </a:solidFill>
              </a:rPr>
              <a:t>SAP Business </a:t>
            </a:r>
            <a:r>
              <a:rPr lang="tr-TR" dirty="0" err="1">
                <a:solidFill>
                  <a:srgbClr val="03579D"/>
                </a:solidFill>
              </a:rPr>
              <a:t>Intelligence</a:t>
            </a:r>
            <a:r>
              <a:rPr lang="tr-TR" dirty="0">
                <a:solidFill>
                  <a:srgbClr val="03579D"/>
                </a:solidFill>
              </a:rPr>
              <a:t> – </a:t>
            </a:r>
            <a:r>
              <a:rPr lang="tr-TR" dirty="0" err="1">
                <a:solidFill>
                  <a:srgbClr val="03579D"/>
                </a:solidFill>
              </a:rPr>
              <a:t>SAP’den</a:t>
            </a:r>
            <a:r>
              <a:rPr lang="tr-TR" dirty="0">
                <a:solidFill>
                  <a:srgbClr val="03579D"/>
                </a:solidFill>
              </a:rPr>
              <a:t> iş analitiği çözümleri</a:t>
            </a:r>
          </a:p>
        </p:txBody>
      </p:sp>
    </p:spTree>
    <p:extLst>
      <p:ext uri="{BB962C8B-B14F-4D97-AF65-F5344CB8AC3E}">
        <p14:creationId xmlns:p14="http://schemas.microsoft.com/office/powerpoint/2010/main" val="141271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graphicFrame>
        <p:nvGraphicFramePr>
          <p:cNvPr id="4" name="Tablo 4">
            <a:extLst>
              <a:ext uri="{FF2B5EF4-FFF2-40B4-BE49-F238E27FC236}">
                <a16:creationId xmlns:a16="http://schemas.microsoft.com/office/drawing/2014/main" id="{10AEF93C-F9A6-4B0F-B492-AA59B747CAA6}"/>
              </a:ext>
            </a:extLst>
          </p:cNvPr>
          <p:cNvGraphicFramePr>
            <a:graphicFrameLocks noGrp="1"/>
          </p:cNvGraphicFramePr>
          <p:nvPr>
            <p:ph idx="1"/>
            <p:extLst>
              <p:ext uri="{D42A27DB-BD31-4B8C-83A1-F6EECF244321}">
                <p14:modId xmlns:p14="http://schemas.microsoft.com/office/powerpoint/2010/main" val="4267840535"/>
              </p:ext>
            </p:extLst>
          </p:nvPr>
        </p:nvGraphicFramePr>
        <p:xfrm>
          <a:off x="446314" y="932996"/>
          <a:ext cx="11527972" cy="5303520"/>
        </p:xfrm>
        <a:graphic>
          <a:graphicData uri="http://schemas.openxmlformats.org/drawingml/2006/table">
            <a:tbl>
              <a:tblPr firstRow="1" bandRow="1">
                <a:tableStyleId>{5C22544A-7EE6-4342-B048-85BDC9FD1C3A}</a:tableStyleId>
              </a:tblPr>
              <a:tblGrid>
                <a:gridCol w="5763986">
                  <a:extLst>
                    <a:ext uri="{9D8B030D-6E8A-4147-A177-3AD203B41FA5}">
                      <a16:colId xmlns:a16="http://schemas.microsoft.com/office/drawing/2014/main" val="2071707543"/>
                    </a:ext>
                  </a:extLst>
                </a:gridCol>
                <a:gridCol w="5763986">
                  <a:extLst>
                    <a:ext uri="{9D8B030D-6E8A-4147-A177-3AD203B41FA5}">
                      <a16:colId xmlns:a16="http://schemas.microsoft.com/office/drawing/2014/main" val="4271385071"/>
                    </a:ext>
                  </a:extLst>
                </a:gridCol>
              </a:tblGrid>
              <a:tr h="370840">
                <a:tc>
                  <a:txBody>
                    <a:bodyPr/>
                    <a:lstStyle/>
                    <a:p>
                      <a:pPr algn="ctr"/>
                      <a:r>
                        <a:rPr lang="tr-TR" sz="2400" dirty="0"/>
                        <a:t>OLTP</a:t>
                      </a:r>
                    </a:p>
                  </a:txBody>
                  <a:tcPr/>
                </a:tc>
                <a:tc>
                  <a:txBody>
                    <a:bodyPr/>
                    <a:lstStyle/>
                    <a:p>
                      <a:pPr algn="ctr"/>
                      <a:r>
                        <a:rPr lang="tr-TR" sz="2400" dirty="0"/>
                        <a:t>OLAP</a:t>
                      </a:r>
                    </a:p>
                  </a:txBody>
                  <a:tcPr/>
                </a:tc>
                <a:extLst>
                  <a:ext uri="{0D108BD9-81ED-4DB2-BD59-A6C34878D82A}">
                    <a16:rowId xmlns:a16="http://schemas.microsoft.com/office/drawing/2014/main" val="838017677"/>
                  </a:ext>
                </a:extLst>
              </a:tr>
              <a:tr h="370840">
                <a:tc>
                  <a:txBody>
                    <a:bodyPr/>
                    <a:lstStyle/>
                    <a:p>
                      <a:pPr algn="just"/>
                      <a:r>
                        <a:rPr lang="tr-TR" sz="2400" b="0" i="0" kern="1200" dirty="0">
                          <a:solidFill>
                            <a:schemeClr val="dk1"/>
                          </a:solidFill>
                          <a:effectLst/>
                          <a:latin typeface="+mn-lt"/>
                          <a:ea typeface="+mn-ea"/>
                          <a:cs typeface="+mn-cs"/>
                        </a:rPr>
                        <a:t>günlük işlemleri gerçekleştirmek için kullanılır</a:t>
                      </a:r>
                      <a:endParaRPr lang="tr-TR" sz="2400" dirty="0"/>
                    </a:p>
                  </a:txBody>
                  <a:tcPr/>
                </a:tc>
                <a:tc>
                  <a:txBody>
                    <a:bodyPr/>
                    <a:lstStyle/>
                    <a:p>
                      <a:pPr algn="just"/>
                      <a:r>
                        <a:rPr lang="tr-TR" sz="2400" b="0" i="0" kern="1200" dirty="0">
                          <a:solidFill>
                            <a:schemeClr val="dk1"/>
                          </a:solidFill>
                          <a:effectLst/>
                          <a:latin typeface="+mn-lt"/>
                          <a:ea typeface="+mn-ea"/>
                          <a:cs typeface="+mn-cs"/>
                        </a:rPr>
                        <a:t>sorunları çözmek, karar vermeyi desteklemek, görevleri otomatikleştirmek için kullanılır</a:t>
                      </a:r>
                      <a:endParaRPr lang="tr-TR" sz="2400" dirty="0"/>
                    </a:p>
                  </a:txBody>
                  <a:tcPr/>
                </a:tc>
                <a:extLst>
                  <a:ext uri="{0D108BD9-81ED-4DB2-BD59-A6C34878D82A}">
                    <a16:rowId xmlns:a16="http://schemas.microsoft.com/office/drawing/2014/main" val="84590584"/>
                  </a:ext>
                </a:extLst>
              </a:tr>
              <a:tr h="370840">
                <a:tc>
                  <a:txBody>
                    <a:bodyPr/>
                    <a:lstStyle/>
                    <a:p>
                      <a:pPr algn="just"/>
                      <a:r>
                        <a:rPr lang="tr-TR" sz="2400" b="0" i="0" kern="1200" dirty="0">
                          <a:solidFill>
                            <a:schemeClr val="dk1"/>
                          </a:solidFill>
                          <a:effectLst/>
                          <a:latin typeface="+mn-lt"/>
                          <a:ea typeface="+mn-ea"/>
                          <a:cs typeface="+mn-cs"/>
                        </a:rPr>
                        <a:t>yapılandırılmış veriler ile çalışır</a:t>
                      </a:r>
                      <a:endParaRPr lang="tr-TR" sz="2400" dirty="0"/>
                    </a:p>
                  </a:txBody>
                  <a:tcPr/>
                </a:tc>
                <a:tc>
                  <a:txBody>
                    <a:bodyPr/>
                    <a:lstStyle/>
                    <a:p>
                      <a:pPr algn="just"/>
                      <a:r>
                        <a:rPr lang="tr-TR" sz="2400" b="0" i="0" kern="1200" dirty="0">
                          <a:solidFill>
                            <a:schemeClr val="dk1"/>
                          </a:solidFill>
                          <a:effectLst/>
                          <a:latin typeface="+mn-lt"/>
                          <a:ea typeface="+mn-ea"/>
                          <a:cs typeface="+mn-cs"/>
                        </a:rPr>
                        <a:t>yarı yapılandırılmış veya yapılandırılmamış verilerle de çalışabilmektedir</a:t>
                      </a:r>
                      <a:endParaRPr lang="tr-TR" sz="2400" dirty="0"/>
                    </a:p>
                  </a:txBody>
                  <a:tcPr/>
                </a:tc>
                <a:extLst>
                  <a:ext uri="{0D108BD9-81ED-4DB2-BD59-A6C34878D82A}">
                    <a16:rowId xmlns:a16="http://schemas.microsoft.com/office/drawing/2014/main" val="407607438"/>
                  </a:ext>
                </a:extLst>
              </a:tr>
              <a:tr h="370840">
                <a:tc>
                  <a:txBody>
                    <a:bodyPr/>
                    <a:lstStyle/>
                    <a:p>
                      <a:pPr algn="just"/>
                      <a:r>
                        <a:rPr lang="de-DE" sz="2400" b="0" i="0" kern="1200" dirty="0" err="1">
                          <a:solidFill>
                            <a:schemeClr val="dk1"/>
                          </a:solidFill>
                          <a:effectLst/>
                          <a:latin typeface="+mn-lt"/>
                          <a:ea typeface="+mn-ea"/>
                          <a:cs typeface="+mn-cs"/>
                        </a:rPr>
                        <a:t>bir</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işlem</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süresi</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milisaniye</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seviyelerinde</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olması</a:t>
                      </a:r>
                      <a:r>
                        <a:rPr lang="de-DE" sz="2400" b="0" i="0" kern="1200" dirty="0">
                          <a:solidFill>
                            <a:schemeClr val="dk1"/>
                          </a:solidFill>
                          <a:effectLst/>
                          <a:latin typeface="+mn-lt"/>
                          <a:ea typeface="+mn-ea"/>
                          <a:cs typeface="+mn-cs"/>
                        </a:rPr>
                        <a:t> </a:t>
                      </a:r>
                      <a:r>
                        <a:rPr lang="de-DE" sz="2400" b="0" i="0" kern="1200" dirty="0" err="1">
                          <a:solidFill>
                            <a:schemeClr val="dk1"/>
                          </a:solidFill>
                          <a:effectLst/>
                          <a:latin typeface="+mn-lt"/>
                          <a:ea typeface="+mn-ea"/>
                          <a:cs typeface="+mn-cs"/>
                        </a:rPr>
                        <a:t>gerekir</a:t>
                      </a:r>
                      <a:endParaRPr lang="tr-TR" sz="2400" dirty="0"/>
                    </a:p>
                  </a:txBody>
                  <a:tcPr/>
                </a:tc>
                <a:tc>
                  <a:txBody>
                    <a:bodyPr/>
                    <a:lstStyle/>
                    <a:p>
                      <a:pPr algn="just"/>
                      <a:r>
                        <a:rPr lang="tr-TR" sz="2400" b="0" i="0" kern="1200" dirty="0">
                          <a:solidFill>
                            <a:schemeClr val="dk1"/>
                          </a:solidFill>
                          <a:effectLst/>
                          <a:latin typeface="+mn-lt"/>
                          <a:ea typeface="+mn-ea"/>
                          <a:cs typeface="+mn-cs"/>
                        </a:rPr>
                        <a:t>hız beklenmez. Saatler sürebilir.</a:t>
                      </a:r>
                      <a:endParaRPr lang="tr-TR" sz="2400" dirty="0"/>
                    </a:p>
                  </a:txBody>
                  <a:tcPr/>
                </a:tc>
                <a:extLst>
                  <a:ext uri="{0D108BD9-81ED-4DB2-BD59-A6C34878D82A}">
                    <a16:rowId xmlns:a16="http://schemas.microsoft.com/office/drawing/2014/main" val="4293433884"/>
                  </a:ext>
                </a:extLst>
              </a:tr>
              <a:tr h="370840">
                <a:tc>
                  <a:txBody>
                    <a:bodyPr/>
                    <a:lstStyle/>
                    <a:p>
                      <a:pPr algn="just"/>
                      <a:r>
                        <a:rPr lang="tr-TR" sz="2400" b="0" i="0" kern="1200" dirty="0">
                          <a:solidFill>
                            <a:schemeClr val="dk1"/>
                          </a:solidFill>
                          <a:effectLst/>
                          <a:latin typeface="+mn-lt"/>
                          <a:ea typeface="+mn-ea"/>
                          <a:cs typeface="+mn-cs"/>
                        </a:rPr>
                        <a:t>verilerin ana kaynağı</a:t>
                      </a:r>
                      <a:endParaRPr lang="tr-TR" sz="2400" dirty="0"/>
                    </a:p>
                  </a:txBody>
                  <a:tcPr/>
                </a:tc>
                <a:tc>
                  <a:txBody>
                    <a:bodyPr/>
                    <a:lstStyle/>
                    <a:p>
                      <a:pPr algn="just"/>
                      <a:r>
                        <a:rPr lang="tr-TR" sz="2400" b="0" i="0" kern="1200" dirty="0">
                          <a:solidFill>
                            <a:schemeClr val="dk1"/>
                          </a:solidFill>
                          <a:effectLst/>
                          <a:latin typeface="+mn-lt"/>
                          <a:ea typeface="+mn-ea"/>
                          <a:cs typeface="+mn-cs"/>
                        </a:rPr>
                        <a:t>veriler OLTP sistemleri de dâhil çeşitli kaynaklardan toplanan verilerdir</a:t>
                      </a:r>
                      <a:endParaRPr lang="tr-TR" sz="2400" dirty="0"/>
                    </a:p>
                  </a:txBody>
                  <a:tcPr/>
                </a:tc>
                <a:extLst>
                  <a:ext uri="{0D108BD9-81ED-4DB2-BD59-A6C34878D82A}">
                    <a16:rowId xmlns:a16="http://schemas.microsoft.com/office/drawing/2014/main" val="33746335"/>
                  </a:ext>
                </a:extLst>
              </a:tr>
              <a:tr h="370840">
                <a:tc>
                  <a:txBody>
                    <a:bodyPr/>
                    <a:lstStyle/>
                    <a:p>
                      <a:pPr algn="just"/>
                      <a:r>
                        <a:rPr lang="tr-TR" sz="2400" b="0" i="0" kern="1200" dirty="0">
                          <a:solidFill>
                            <a:schemeClr val="dk1"/>
                          </a:solidFill>
                          <a:effectLst/>
                          <a:latin typeface="+mn-lt"/>
                          <a:ea typeface="+mn-ea"/>
                          <a:cs typeface="+mn-cs"/>
                        </a:rPr>
                        <a:t>yedekleme çok önemlidir, periyodik olarak yedekleme işlemi yapılır</a:t>
                      </a:r>
                      <a:endParaRPr lang="tr-TR" sz="2400" dirty="0"/>
                    </a:p>
                  </a:txBody>
                  <a:tcPr/>
                </a:tc>
                <a:tc>
                  <a:txBody>
                    <a:bodyPr/>
                    <a:lstStyle/>
                    <a:p>
                      <a:pPr algn="just"/>
                      <a:r>
                        <a:rPr lang="tr-TR" sz="2400" b="0" i="0" kern="1200" dirty="0">
                          <a:solidFill>
                            <a:schemeClr val="dk1"/>
                          </a:solidFill>
                          <a:effectLst/>
                          <a:latin typeface="+mn-lt"/>
                          <a:ea typeface="+mn-ea"/>
                          <a:cs typeface="+mn-cs"/>
                        </a:rPr>
                        <a:t>çoğunlukla yedekleme yerine veri kaynaklarından verinin yeniden çekilmesi tercih edilir</a:t>
                      </a:r>
                      <a:endParaRPr lang="tr-TR" sz="2400" dirty="0"/>
                    </a:p>
                  </a:txBody>
                  <a:tcPr/>
                </a:tc>
                <a:extLst>
                  <a:ext uri="{0D108BD9-81ED-4DB2-BD59-A6C34878D82A}">
                    <a16:rowId xmlns:a16="http://schemas.microsoft.com/office/drawing/2014/main" val="2323870614"/>
                  </a:ext>
                </a:extLst>
              </a:tr>
            </a:tbl>
          </a:graphicData>
        </a:graphic>
      </p:graphicFrame>
    </p:spTree>
    <p:extLst>
      <p:ext uri="{BB962C8B-B14F-4D97-AF65-F5344CB8AC3E}">
        <p14:creationId xmlns:p14="http://schemas.microsoft.com/office/powerpoint/2010/main" val="290101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Kimler içindir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Büyük miktarda </a:t>
            </a:r>
            <a:r>
              <a:rPr lang="tr-TR" sz="2400" b="1" dirty="0">
                <a:solidFill>
                  <a:srgbClr val="03579D"/>
                </a:solidFill>
              </a:rPr>
              <a:t>veriye güvenen </a:t>
            </a:r>
            <a:r>
              <a:rPr lang="tr-TR" sz="2400" dirty="0">
                <a:solidFill>
                  <a:srgbClr val="03579D"/>
                </a:solidFill>
              </a:rPr>
              <a:t>karar vericiler</a:t>
            </a:r>
          </a:p>
          <a:p>
            <a:pPr algn="just"/>
            <a:r>
              <a:rPr lang="tr-TR" sz="2400" dirty="0">
                <a:solidFill>
                  <a:srgbClr val="03579D"/>
                </a:solidFill>
              </a:rPr>
              <a:t>Birden çok veri kaynağından bilgi almak için özelleştirilmiş, </a:t>
            </a:r>
            <a:r>
              <a:rPr lang="tr-TR" sz="2400" b="1" dirty="0">
                <a:solidFill>
                  <a:srgbClr val="03579D"/>
                </a:solidFill>
              </a:rPr>
              <a:t>karmaşık süreçler kullanan kullanıcılar</a:t>
            </a:r>
            <a:r>
              <a:rPr lang="tr-TR" sz="2400" dirty="0">
                <a:solidFill>
                  <a:srgbClr val="03579D"/>
                </a:solidFill>
              </a:rPr>
              <a:t>.</a:t>
            </a:r>
          </a:p>
          <a:p>
            <a:pPr algn="just"/>
            <a:r>
              <a:rPr lang="tr-TR" sz="2400" dirty="0">
                <a:solidFill>
                  <a:srgbClr val="03579D"/>
                </a:solidFill>
              </a:rPr>
              <a:t>Ayrıca verilere erişmek için </a:t>
            </a:r>
            <a:r>
              <a:rPr lang="tr-TR" sz="2400" b="1" dirty="0">
                <a:solidFill>
                  <a:srgbClr val="03579D"/>
                </a:solidFill>
              </a:rPr>
              <a:t>basit teknoloji </a:t>
            </a:r>
            <a:r>
              <a:rPr lang="tr-TR" sz="2400" dirty="0">
                <a:solidFill>
                  <a:srgbClr val="03579D"/>
                </a:solidFill>
              </a:rPr>
              <a:t>isteyen kişiler tarafından da kullanılmaktadır.</a:t>
            </a:r>
          </a:p>
          <a:p>
            <a:pPr algn="just"/>
            <a:r>
              <a:rPr lang="tr-TR" sz="2400" dirty="0">
                <a:solidFill>
                  <a:srgbClr val="03579D"/>
                </a:solidFill>
              </a:rPr>
              <a:t>Karar vermek için </a:t>
            </a:r>
            <a:r>
              <a:rPr lang="tr-TR" sz="2400" b="1" dirty="0">
                <a:solidFill>
                  <a:srgbClr val="03579D"/>
                </a:solidFill>
              </a:rPr>
              <a:t>sistematik bir yaklaşım </a:t>
            </a:r>
            <a:r>
              <a:rPr lang="tr-TR" sz="2400" dirty="0">
                <a:solidFill>
                  <a:srgbClr val="03579D"/>
                </a:solidFill>
              </a:rPr>
              <a:t>isteyen kişiler için de gereklidir.</a:t>
            </a:r>
          </a:p>
          <a:p>
            <a:pPr algn="just"/>
            <a:r>
              <a:rPr lang="tr-TR" sz="2400" dirty="0">
                <a:solidFill>
                  <a:srgbClr val="03579D"/>
                </a:solidFill>
              </a:rPr>
              <a:t>Kullanıcı, raporlar, ızgaralar veya grafikler için zorunlu olan büyük miktarda veride </a:t>
            </a:r>
            <a:r>
              <a:rPr lang="tr-TR" sz="2400" b="1" dirty="0">
                <a:solidFill>
                  <a:srgbClr val="03579D"/>
                </a:solidFill>
              </a:rPr>
              <a:t>hızlı performans </a:t>
            </a:r>
            <a:r>
              <a:rPr lang="tr-TR" sz="2400" dirty="0">
                <a:solidFill>
                  <a:srgbClr val="03579D"/>
                </a:solidFill>
              </a:rPr>
              <a:t>istiyorsa, Veri ambarı yararlıdır.</a:t>
            </a:r>
          </a:p>
          <a:p>
            <a:pPr algn="just"/>
            <a:r>
              <a:rPr lang="tr-TR" sz="2400" dirty="0">
                <a:solidFill>
                  <a:srgbClr val="03579D"/>
                </a:solidFill>
              </a:rPr>
              <a:t>Veri ambarı, veri akışlarının ve gruplamaların ‘gizli kalıplarını’ keşfeder. </a:t>
            </a:r>
          </a:p>
        </p:txBody>
      </p:sp>
    </p:spTree>
    <p:extLst>
      <p:ext uri="{BB962C8B-B14F-4D97-AF65-F5344CB8AC3E}">
        <p14:creationId xmlns:p14="http://schemas.microsoft.com/office/powerpoint/2010/main" val="42159504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graphicFrame>
        <p:nvGraphicFramePr>
          <p:cNvPr id="4" name="İçerik Yer Tutucusu 3">
            <a:extLst>
              <a:ext uri="{FF2B5EF4-FFF2-40B4-BE49-F238E27FC236}">
                <a16:creationId xmlns:a16="http://schemas.microsoft.com/office/drawing/2014/main" id="{712247CA-F853-4979-963E-9542CFBA3CED}"/>
              </a:ext>
            </a:extLst>
          </p:cNvPr>
          <p:cNvGraphicFramePr>
            <a:graphicFrameLocks noGrp="1"/>
          </p:cNvGraphicFramePr>
          <p:nvPr>
            <p:ph idx="1"/>
            <p:extLst>
              <p:ext uri="{D42A27DB-BD31-4B8C-83A1-F6EECF244321}">
                <p14:modId xmlns:p14="http://schemas.microsoft.com/office/powerpoint/2010/main" val="3422161176"/>
              </p:ext>
            </p:extLst>
          </p:nvPr>
        </p:nvGraphicFramePr>
        <p:xfrm>
          <a:off x="452018" y="463089"/>
          <a:ext cx="11375572" cy="5592551"/>
        </p:xfrm>
        <a:graphic>
          <a:graphicData uri="http://schemas.openxmlformats.org/drawingml/2006/table">
            <a:tbl>
              <a:tblPr/>
              <a:tblGrid>
                <a:gridCol w="5687786">
                  <a:extLst>
                    <a:ext uri="{9D8B030D-6E8A-4147-A177-3AD203B41FA5}">
                      <a16:colId xmlns:a16="http://schemas.microsoft.com/office/drawing/2014/main" val="90815544"/>
                    </a:ext>
                  </a:extLst>
                </a:gridCol>
                <a:gridCol w="5687786">
                  <a:extLst>
                    <a:ext uri="{9D8B030D-6E8A-4147-A177-3AD203B41FA5}">
                      <a16:colId xmlns:a16="http://schemas.microsoft.com/office/drawing/2014/main" val="2071621452"/>
                    </a:ext>
                  </a:extLst>
                </a:gridCol>
              </a:tblGrid>
              <a:tr h="428606">
                <a:tc>
                  <a:txBody>
                    <a:bodyPr/>
                    <a:lstStyle/>
                    <a:p>
                      <a:pPr algn="ctr" fontAlgn="t"/>
                      <a:r>
                        <a:rPr lang="tr-TR" sz="2800" b="1" dirty="0">
                          <a:effectLst/>
                        </a:rPr>
                        <a:t>OLTP</a:t>
                      </a:r>
                      <a:endParaRPr lang="tr-TR" sz="2800" dirty="0">
                        <a:effectLst/>
                      </a:endParaRPr>
                    </a:p>
                  </a:txBody>
                  <a:tcPr marL="50865" marR="50865" marT="25433" marB="25433">
                    <a:lnL>
                      <a:noFill/>
                    </a:lnL>
                    <a:lnR>
                      <a:noFill/>
                    </a:lnR>
                    <a:lnT w="4763" cap="flat" cmpd="sng" algn="ctr">
                      <a:solidFill>
                        <a:srgbClr val="184EA3"/>
                      </a:solidFill>
                      <a:prstDash val="solid"/>
                      <a:round/>
                      <a:headEnd type="none" w="med" len="med"/>
                      <a:tailEnd type="none" w="med" len="med"/>
                    </a:lnT>
                    <a:lnB w="4763" cap="flat" cmpd="sng" algn="ctr">
                      <a:solidFill>
                        <a:srgbClr val="484BA3"/>
                      </a:solidFill>
                      <a:prstDash val="solid"/>
                      <a:round/>
                      <a:headEnd type="none" w="med" len="med"/>
                      <a:tailEnd type="none" w="med" len="med"/>
                    </a:lnB>
                    <a:solidFill>
                      <a:srgbClr val="F8F9FA"/>
                    </a:solidFill>
                  </a:tcPr>
                </a:tc>
                <a:tc>
                  <a:txBody>
                    <a:bodyPr/>
                    <a:lstStyle/>
                    <a:p>
                      <a:pPr algn="ctr" fontAlgn="t"/>
                      <a:r>
                        <a:rPr lang="tr-TR" sz="2800" b="1" dirty="0">
                          <a:effectLst/>
                        </a:rPr>
                        <a:t>OLAP</a:t>
                      </a:r>
                      <a:endParaRPr lang="tr-TR" sz="2800" dirty="0">
                        <a:effectLst/>
                      </a:endParaRPr>
                    </a:p>
                  </a:txBody>
                  <a:tcPr marL="50865" marR="50865" marT="25433" marB="25433">
                    <a:lnL>
                      <a:noFill/>
                    </a:lnL>
                    <a:lnR>
                      <a:noFill/>
                    </a:lnR>
                    <a:lnT w="4763" cap="flat" cmpd="sng" algn="ctr">
                      <a:solidFill>
                        <a:srgbClr val="E84AA3"/>
                      </a:solidFill>
                      <a:prstDash val="solid"/>
                      <a:round/>
                      <a:headEnd type="none" w="med" len="med"/>
                      <a:tailEnd type="none" w="med" len="med"/>
                    </a:lnT>
                    <a:lnB w="4763" cap="flat" cmpd="sng" algn="ctr">
                      <a:solidFill>
                        <a:srgbClr val="A84EA3"/>
                      </a:solidFill>
                      <a:prstDash val="solid"/>
                      <a:round/>
                      <a:headEnd type="none" w="med" len="med"/>
                      <a:tailEnd type="none" w="med" len="med"/>
                    </a:lnB>
                    <a:solidFill>
                      <a:srgbClr val="F8F9FA"/>
                    </a:solidFill>
                  </a:tcPr>
                </a:tc>
                <a:extLst>
                  <a:ext uri="{0D108BD9-81ED-4DB2-BD59-A6C34878D82A}">
                    <a16:rowId xmlns:a16="http://schemas.microsoft.com/office/drawing/2014/main" val="3532171835"/>
                  </a:ext>
                </a:extLst>
              </a:tr>
              <a:tr h="811563">
                <a:tc>
                  <a:txBody>
                    <a:bodyPr/>
                    <a:lstStyle/>
                    <a:p>
                      <a:pPr algn="just" fontAlgn="t"/>
                      <a:r>
                        <a:rPr lang="tr-TR" sz="2800" dirty="0">
                          <a:effectLst/>
                        </a:rPr>
                        <a:t>OLTP, çevrimiçi bir işlem sistemidir.</a:t>
                      </a:r>
                    </a:p>
                  </a:txBody>
                  <a:tcPr marL="50865" marR="50865" marT="25433" marB="25433">
                    <a:lnL>
                      <a:noFill/>
                    </a:lnL>
                    <a:lnR>
                      <a:noFill/>
                    </a:lnR>
                    <a:lnT w="4763" cap="flat" cmpd="sng" algn="ctr">
                      <a:solidFill>
                        <a:srgbClr val="484BA3"/>
                      </a:solidFill>
                      <a:prstDash val="solid"/>
                      <a:round/>
                      <a:headEnd type="none" w="med" len="med"/>
                      <a:tailEnd type="none" w="med" len="med"/>
                    </a:lnT>
                    <a:lnB w="4763" cap="flat" cmpd="sng" algn="ctr">
                      <a:solidFill>
                        <a:srgbClr val="A84EA3"/>
                      </a:solidFill>
                      <a:prstDash val="solid"/>
                      <a:round/>
                      <a:headEnd type="none" w="med" len="med"/>
                      <a:tailEnd type="none" w="med" len="med"/>
                    </a:lnB>
                    <a:solidFill>
                      <a:srgbClr val="F8F9FA"/>
                    </a:solidFill>
                  </a:tcPr>
                </a:tc>
                <a:tc>
                  <a:txBody>
                    <a:bodyPr/>
                    <a:lstStyle/>
                    <a:p>
                      <a:pPr algn="just" fontAlgn="t"/>
                      <a:r>
                        <a:rPr lang="tr-TR" sz="2800">
                          <a:effectLst/>
                        </a:rPr>
                        <a:t>OLAP, çevrimiçi bir analiz ve veri alma işlemidir.</a:t>
                      </a:r>
                    </a:p>
                  </a:txBody>
                  <a:tcPr marL="50865" marR="50865" marT="25433" marB="25433">
                    <a:lnL>
                      <a:noFill/>
                    </a:lnL>
                    <a:lnR>
                      <a:noFill/>
                    </a:lnR>
                    <a:lnT w="4763" cap="flat" cmpd="sng" algn="ctr">
                      <a:solidFill>
                        <a:srgbClr val="A84EA3"/>
                      </a:solidFill>
                      <a:prstDash val="solid"/>
                      <a:round/>
                      <a:headEnd type="none" w="med" len="med"/>
                      <a:tailEnd type="none" w="med" len="med"/>
                    </a:lnT>
                    <a:lnB w="4763" cap="flat" cmpd="sng" algn="ctr">
                      <a:solidFill>
                        <a:srgbClr val="484BA3"/>
                      </a:solidFill>
                      <a:prstDash val="solid"/>
                      <a:round/>
                      <a:headEnd type="none" w="med" len="med"/>
                      <a:tailEnd type="none" w="med" len="med"/>
                    </a:lnB>
                    <a:solidFill>
                      <a:srgbClr val="F8F9FA"/>
                    </a:solidFill>
                  </a:tcPr>
                </a:tc>
                <a:extLst>
                  <a:ext uri="{0D108BD9-81ED-4DB2-BD59-A6C34878D82A}">
                    <a16:rowId xmlns:a16="http://schemas.microsoft.com/office/drawing/2014/main" val="293062118"/>
                  </a:ext>
                </a:extLst>
              </a:tr>
              <a:tr h="811563">
                <a:tc>
                  <a:txBody>
                    <a:bodyPr/>
                    <a:lstStyle/>
                    <a:p>
                      <a:pPr algn="just" fontAlgn="t"/>
                      <a:r>
                        <a:rPr lang="tr-TR" sz="2800" dirty="0">
                          <a:effectLst/>
                        </a:rPr>
                        <a:t>Çok sayıda kısa çevrimiçi işlem ile karakterizedir.</a:t>
                      </a:r>
                    </a:p>
                  </a:txBody>
                  <a:tcPr marL="50865" marR="50865" marT="25433" marB="25433">
                    <a:lnL>
                      <a:noFill/>
                    </a:lnL>
                    <a:lnR>
                      <a:noFill/>
                    </a:lnR>
                    <a:lnT w="4763" cap="flat" cmpd="sng" algn="ctr">
                      <a:solidFill>
                        <a:srgbClr val="A84EA3"/>
                      </a:solidFill>
                      <a:prstDash val="solid"/>
                      <a:round/>
                      <a:headEnd type="none" w="med" len="med"/>
                      <a:tailEnd type="none" w="med" len="med"/>
                    </a:lnT>
                    <a:lnB w="4763" cap="flat" cmpd="sng" algn="ctr">
                      <a:solidFill>
                        <a:srgbClr val="084CA3"/>
                      </a:solidFill>
                      <a:prstDash val="solid"/>
                      <a:round/>
                      <a:headEnd type="none" w="med" len="med"/>
                      <a:tailEnd type="none" w="med" len="med"/>
                    </a:lnB>
                    <a:solidFill>
                      <a:srgbClr val="F8F9FA"/>
                    </a:solidFill>
                  </a:tcPr>
                </a:tc>
                <a:tc>
                  <a:txBody>
                    <a:bodyPr/>
                    <a:lstStyle/>
                    <a:p>
                      <a:pPr algn="just" fontAlgn="t"/>
                      <a:r>
                        <a:rPr lang="tr-TR" sz="2800">
                          <a:effectLst/>
                        </a:rPr>
                        <a:t>Büyük miktarda veri ile karakterizedir.</a:t>
                      </a:r>
                    </a:p>
                  </a:txBody>
                  <a:tcPr marL="50865" marR="50865" marT="25433" marB="25433">
                    <a:lnL>
                      <a:noFill/>
                    </a:lnL>
                    <a:lnR>
                      <a:noFill/>
                    </a:lnR>
                    <a:lnT w="4763" cap="flat" cmpd="sng" algn="ctr">
                      <a:solidFill>
                        <a:srgbClr val="484BA3"/>
                      </a:solidFill>
                      <a:prstDash val="solid"/>
                      <a:round/>
                      <a:headEnd type="none" w="med" len="med"/>
                      <a:tailEnd type="none" w="med" len="med"/>
                    </a:lnT>
                    <a:lnB w="4763" cap="flat" cmpd="sng" algn="ctr">
                      <a:solidFill>
                        <a:srgbClr val="584AA3"/>
                      </a:solidFill>
                      <a:prstDash val="solid"/>
                      <a:round/>
                      <a:headEnd type="none" w="med" len="med"/>
                      <a:tailEnd type="none" w="med" len="med"/>
                    </a:lnB>
                    <a:solidFill>
                      <a:srgbClr val="F8F9FA"/>
                    </a:solidFill>
                  </a:tcPr>
                </a:tc>
                <a:extLst>
                  <a:ext uri="{0D108BD9-81ED-4DB2-BD59-A6C34878D82A}">
                    <a16:rowId xmlns:a16="http://schemas.microsoft.com/office/drawing/2014/main" val="303644619"/>
                  </a:ext>
                </a:extLst>
              </a:tr>
              <a:tr h="867329">
                <a:tc>
                  <a:txBody>
                    <a:bodyPr/>
                    <a:lstStyle/>
                    <a:p>
                      <a:pPr algn="just" fontAlgn="t"/>
                      <a:r>
                        <a:rPr lang="tr-TR" sz="2800" dirty="0">
                          <a:effectLst/>
                        </a:rPr>
                        <a:t>OLTP, çevrimiçi bir </a:t>
                      </a:r>
                      <a:r>
                        <a:rPr lang="tr-TR" sz="2800" dirty="0" err="1">
                          <a:effectLst/>
                        </a:rPr>
                        <a:t>veritabanı</a:t>
                      </a:r>
                      <a:r>
                        <a:rPr lang="tr-TR" sz="2800" dirty="0">
                          <a:effectLst/>
                        </a:rPr>
                        <a:t> değiştirme sistemidir.</a:t>
                      </a:r>
                    </a:p>
                  </a:txBody>
                  <a:tcPr marL="50865" marR="50865" marT="25433" marB="25433">
                    <a:lnL>
                      <a:noFill/>
                    </a:lnL>
                    <a:lnR>
                      <a:noFill/>
                    </a:lnR>
                    <a:lnT w="4763" cap="flat" cmpd="sng" algn="ctr">
                      <a:solidFill>
                        <a:srgbClr val="084CA3"/>
                      </a:solidFill>
                      <a:prstDash val="solid"/>
                      <a:round/>
                      <a:headEnd type="none" w="med" len="med"/>
                      <a:tailEnd type="none" w="med" len="med"/>
                    </a:lnT>
                    <a:lnB w="4763" cap="flat" cmpd="sng" algn="ctr">
                      <a:solidFill>
                        <a:srgbClr val="584DA3"/>
                      </a:solidFill>
                      <a:prstDash val="solid"/>
                      <a:round/>
                      <a:headEnd type="none" w="med" len="med"/>
                      <a:tailEnd type="none" w="med" len="med"/>
                    </a:lnB>
                    <a:solidFill>
                      <a:srgbClr val="F8F9FA"/>
                    </a:solidFill>
                  </a:tcPr>
                </a:tc>
                <a:tc>
                  <a:txBody>
                    <a:bodyPr/>
                    <a:lstStyle/>
                    <a:p>
                      <a:pPr algn="just" fontAlgn="t"/>
                      <a:r>
                        <a:rPr lang="tr-TR" sz="2800" dirty="0">
                          <a:effectLst/>
                        </a:rPr>
                        <a:t>OLAP, çevrimiçi bir </a:t>
                      </a:r>
                      <a:r>
                        <a:rPr lang="tr-TR" sz="2800" dirty="0" err="1">
                          <a:effectLst/>
                        </a:rPr>
                        <a:t>veritabanı</a:t>
                      </a:r>
                      <a:r>
                        <a:rPr lang="tr-TR" sz="2800" dirty="0">
                          <a:effectLst/>
                        </a:rPr>
                        <a:t> sorgu yönetim sistemidir.</a:t>
                      </a:r>
                    </a:p>
                  </a:txBody>
                  <a:tcPr marL="50865" marR="50865" marT="25433" marB="25433">
                    <a:lnL>
                      <a:noFill/>
                    </a:lnL>
                    <a:lnR>
                      <a:noFill/>
                    </a:lnR>
                    <a:lnT w="4763" cap="flat" cmpd="sng" algn="ctr">
                      <a:solidFill>
                        <a:srgbClr val="584AA3"/>
                      </a:solidFill>
                      <a:prstDash val="solid"/>
                      <a:round/>
                      <a:headEnd type="none" w="med" len="med"/>
                      <a:tailEnd type="none" w="med" len="med"/>
                    </a:lnT>
                    <a:lnB w="4763" cap="flat" cmpd="sng" algn="ctr">
                      <a:solidFill>
                        <a:srgbClr val="584DA3"/>
                      </a:solidFill>
                      <a:prstDash val="solid"/>
                      <a:round/>
                      <a:headEnd type="none" w="med" len="med"/>
                      <a:tailEnd type="none" w="med" len="med"/>
                    </a:lnB>
                    <a:solidFill>
                      <a:srgbClr val="F8F9FA"/>
                    </a:solidFill>
                  </a:tcPr>
                </a:tc>
                <a:extLst>
                  <a:ext uri="{0D108BD9-81ED-4DB2-BD59-A6C34878D82A}">
                    <a16:rowId xmlns:a16="http://schemas.microsoft.com/office/drawing/2014/main" val="72400931"/>
                  </a:ext>
                </a:extLst>
              </a:tr>
              <a:tr h="593435">
                <a:tc>
                  <a:txBody>
                    <a:bodyPr/>
                    <a:lstStyle/>
                    <a:p>
                      <a:pPr algn="just" fontAlgn="t"/>
                      <a:r>
                        <a:rPr lang="tr-TR" sz="2800">
                          <a:effectLst/>
                        </a:rPr>
                        <a:t>OLTP, geleneksel DBMS kullanır.</a:t>
                      </a:r>
                    </a:p>
                  </a:txBody>
                  <a:tcPr marL="50865" marR="50865" marT="25433" marB="25433">
                    <a:lnL>
                      <a:noFill/>
                    </a:lnL>
                    <a:lnR>
                      <a:noFill/>
                    </a:lnR>
                    <a:lnT w="4763" cap="flat" cmpd="sng" algn="ctr">
                      <a:solidFill>
                        <a:srgbClr val="584DA3"/>
                      </a:solidFill>
                      <a:prstDash val="solid"/>
                      <a:round/>
                      <a:headEnd type="none" w="med" len="med"/>
                      <a:tailEnd type="none" w="med" len="med"/>
                    </a:lnT>
                    <a:lnB w="4763" cap="flat" cmpd="sng" algn="ctr">
                      <a:solidFill>
                        <a:srgbClr val="084CA3"/>
                      </a:solidFill>
                      <a:prstDash val="solid"/>
                      <a:round/>
                      <a:headEnd type="none" w="med" len="med"/>
                      <a:tailEnd type="none" w="med" len="med"/>
                    </a:lnB>
                    <a:solidFill>
                      <a:srgbClr val="F8F9FA"/>
                    </a:solidFill>
                  </a:tcPr>
                </a:tc>
                <a:tc>
                  <a:txBody>
                    <a:bodyPr/>
                    <a:lstStyle/>
                    <a:p>
                      <a:pPr algn="just" fontAlgn="t"/>
                      <a:r>
                        <a:rPr lang="tr-TR" sz="2800" dirty="0">
                          <a:effectLst/>
                        </a:rPr>
                        <a:t>OLAP, veri ambarını kullanır.</a:t>
                      </a:r>
                    </a:p>
                  </a:txBody>
                  <a:tcPr marL="50865" marR="50865" marT="25433" marB="25433">
                    <a:lnL>
                      <a:noFill/>
                    </a:lnL>
                    <a:lnR>
                      <a:noFill/>
                    </a:lnR>
                    <a:lnT w="4763" cap="flat" cmpd="sng" algn="ctr">
                      <a:solidFill>
                        <a:srgbClr val="584DA3"/>
                      </a:solidFill>
                      <a:prstDash val="solid"/>
                      <a:round/>
                      <a:headEnd type="none" w="med" len="med"/>
                      <a:tailEnd type="none" w="med" len="med"/>
                    </a:lnT>
                    <a:lnB w="4763" cap="flat" cmpd="sng" algn="ctr">
                      <a:solidFill>
                        <a:srgbClr val="084CA3"/>
                      </a:solidFill>
                      <a:prstDash val="solid"/>
                      <a:round/>
                      <a:headEnd type="none" w="med" len="med"/>
                      <a:tailEnd type="none" w="med" len="med"/>
                    </a:lnB>
                    <a:solidFill>
                      <a:srgbClr val="F8F9FA"/>
                    </a:solidFill>
                  </a:tcPr>
                </a:tc>
                <a:extLst>
                  <a:ext uri="{0D108BD9-81ED-4DB2-BD59-A6C34878D82A}">
                    <a16:rowId xmlns:a16="http://schemas.microsoft.com/office/drawing/2014/main" val="3342515036"/>
                  </a:ext>
                </a:extLst>
              </a:tr>
              <a:tr h="811563">
                <a:tc>
                  <a:txBody>
                    <a:bodyPr/>
                    <a:lstStyle/>
                    <a:p>
                      <a:pPr algn="just" fontAlgn="t"/>
                      <a:r>
                        <a:rPr lang="tr-TR" sz="2800">
                          <a:effectLst/>
                        </a:rPr>
                        <a:t>Veritabanından bilgi Ekleme, Güncelleme ve Silme.</a:t>
                      </a:r>
                    </a:p>
                  </a:txBody>
                  <a:tcPr marL="50865" marR="50865" marT="25433" marB="25433">
                    <a:lnL>
                      <a:noFill/>
                    </a:lnL>
                    <a:lnR>
                      <a:noFill/>
                    </a:lnR>
                    <a:lnT w="4763" cap="flat" cmpd="sng" algn="ctr">
                      <a:solidFill>
                        <a:srgbClr val="084CA3"/>
                      </a:solidFill>
                      <a:prstDash val="solid"/>
                      <a:round/>
                      <a:headEnd type="none" w="med" len="med"/>
                      <a:tailEnd type="none" w="med" len="med"/>
                    </a:lnT>
                    <a:lnB w="4763" cap="flat" cmpd="sng" algn="ctr">
                      <a:solidFill>
                        <a:srgbClr val="084CA3"/>
                      </a:solidFill>
                      <a:prstDash val="solid"/>
                      <a:round/>
                      <a:headEnd type="none" w="med" len="med"/>
                      <a:tailEnd type="none" w="med" len="med"/>
                    </a:lnB>
                    <a:solidFill>
                      <a:srgbClr val="F8F9FA"/>
                    </a:solidFill>
                  </a:tcPr>
                </a:tc>
                <a:tc>
                  <a:txBody>
                    <a:bodyPr/>
                    <a:lstStyle/>
                    <a:p>
                      <a:pPr algn="just" fontAlgn="t"/>
                      <a:r>
                        <a:rPr lang="tr-TR" sz="2800" dirty="0">
                          <a:effectLst/>
                        </a:rPr>
                        <a:t>Çoğunlukla operasyonları seçin</a:t>
                      </a:r>
                    </a:p>
                  </a:txBody>
                  <a:tcPr marL="50865" marR="50865" marT="25433" marB="25433">
                    <a:lnL>
                      <a:noFill/>
                    </a:lnL>
                    <a:lnR>
                      <a:noFill/>
                    </a:lnR>
                    <a:lnT w="4763" cap="flat" cmpd="sng" algn="ctr">
                      <a:solidFill>
                        <a:srgbClr val="084CA3"/>
                      </a:solidFill>
                      <a:prstDash val="solid"/>
                      <a:round/>
                      <a:headEnd type="none" w="med" len="med"/>
                      <a:tailEnd type="none" w="med" len="med"/>
                    </a:lnT>
                    <a:lnB w="4763" cap="flat" cmpd="sng" algn="ctr">
                      <a:solidFill>
                        <a:srgbClr val="B850A3"/>
                      </a:solidFill>
                      <a:prstDash val="solid"/>
                      <a:round/>
                      <a:headEnd type="none" w="med" len="med"/>
                      <a:tailEnd type="none" w="med" len="med"/>
                    </a:lnB>
                    <a:solidFill>
                      <a:srgbClr val="F8F9FA"/>
                    </a:solidFill>
                  </a:tcPr>
                </a:tc>
                <a:extLst>
                  <a:ext uri="{0D108BD9-81ED-4DB2-BD59-A6C34878D82A}">
                    <a16:rowId xmlns:a16="http://schemas.microsoft.com/office/drawing/2014/main" val="3679146060"/>
                  </a:ext>
                </a:extLst>
              </a:tr>
              <a:tr h="811563">
                <a:tc>
                  <a:txBody>
                    <a:bodyPr/>
                    <a:lstStyle/>
                    <a:p>
                      <a:pPr algn="just" fontAlgn="t"/>
                      <a:r>
                        <a:rPr lang="tr-TR" sz="2800">
                          <a:effectLst/>
                        </a:rPr>
                        <a:t>OLTP ve işlemleri veri kaynaklarıdır.</a:t>
                      </a:r>
                    </a:p>
                  </a:txBody>
                  <a:tcPr marL="50865" marR="50865" marT="25433" marB="25433">
                    <a:lnL>
                      <a:noFill/>
                    </a:lnL>
                    <a:lnR>
                      <a:noFill/>
                    </a:lnR>
                    <a:lnT w="4763" cap="flat" cmpd="sng" algn="ctr">
                      <a:solidFill>
                        <a:srgbClr val="084CA3"/>
                      </a:solidFill>
                      <a:prstDash val="solid"/>
                      <a:round/>
                      <a:headEnd type="none" w="med" len="med"/>
                      <a:tailEnd type="none" w="med" len="med"/>
                    </a:lnT>
                    <a:lnB>
                      <a:noFill/>
                    </a:lnB>
                    <a:solidFill>
                      <a:srgbClr val="F8F9FA"/>
                    </a:solidFill>
                  </a:tcPr>
                </a:tc>
                <a:tc>
                  <a:txBody>
                    <a:bodyPr/>
                    <a:lstStyle/>
                    <a:p>
                      <a:pPr algn="just" fontAlgn="t"/>
                      <a:r>
                        <a:rPr lang="tr-TR" sz="2800" dirty="0">
                          <a:effectLst/>
                        </a:rPr>
                        <a:t>OLAP için farklı OLTP </a:t>
                      </a:r>
                      <a:r>
                        <a:rPr lang="tr-TR" sz="2800" dirty="0" err="1">
                          <a:effectLst/>
                        </a:rPr>
                        <a:t>veritabanları</a:t>
                      </a:r>
                      <a:r>
                        <a:rPr lang="tr-TR" sz="2800" dirty="0">
                          <a:effectLst/>
                        </a:rPr>
                        <a:t> veri kaynağı haline gelir.</a:t>
                      </a:r>
                    </a:p>
                  </a:txBody>
                  <a:tcPr marL="50865" marR="50865" marT="25433" marB="25433">
                    <a:lnL>
                      <a:noFill/>
                    </a:lnL>
                    <a:lnR>
                      <a:noFill/>
                    </a:lnR>
                    <a:lnT w="4763" cap="flat" cmpd="sng" algn="ctr">
                      <a:solidFill>
                        <a:srgbClr val="B850A3"/>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2219404237"/>
                  </a:ext>
                </a:extLst>
              </a:tr>
            </a:tbl>
          </a:graphicData>
        </a:graphic>
      </p:graphicFrame>
    </p:spTree>
    <p:extLst>
      <p:ext uri="{BB962C8B-B14F-4D97-AF65-F5344CB8AC3E}">
        <p14:creationId xmlns:p14="http://schemas.microsoft.com/office/powerpoint/2010/main" val="19896526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graphicFrame>
        <p:nvGraphicFramePr>
          <p:cNvPr id="4" name="İçerik Yer Tutucusu 3">
            <a:extLst>
              <a:ext uri="{FF2B5EF4-FFF2-40B4-BE49-F238E27FC236}">
                <a16:creationId xmlns:a16="http://schemas.microsoft.com/office/drawing/2014/main" id="{1C7ECA5D-6C8C-4906-B7EC-CCB0823F11B6}"/>
              </a:ext>
            </a:extLst>
          </p:cNvPr>
          <p:cNvGraphicFramePr>
            <a:graphicFrameLocks noGrp="1"/>
          </p:cNvGraphicFramePr>
          <p:nvPr>
            <p:ph idx="1"/>
            <p:extLst>
              <p:ext uri="{D42A27DB-BD31-4B8C-83A1-F6EECF244321}">
                <p14:modId xmlns:p14="http://schemas.microsoft.com/office/powerpoint/2010/main" val="61884703"/>
              </p:ext>
            </p:extLst>
          </p:nvPr>
        </p:nvGraphicFramePr>
        <p:xfrm>
          <a:off x="413655" y="355480"/>
          <a:ext cx="11451774" cy="6303369"/>
        </p:xfrm>
        <a:graphic>
          <a:graphicData uri="http://schemas.openxmlformats.org/drawingml/2006/table">
            <a:tbl>
              <a:tblPr/>
              <a:tblGrid>
                <a:gridCol w="5725887">
                  <a:extLst>
                    <a:ext uri="{9D8B030D-6E8A-4147-A177-3AD203B41FA5}">
                      <a16:colId xmlns:a16="http://schemas.microsoft.com/office/drawing/2014/main" val="4156020263"/>
                    </a:ext>
                  </a:extLst>
                </a:gridCol>
                <a:gridCol w="5725887">
                  <a:extLst>
                    <a:ext uri="{9D8B030D-6E8A-4147-A177-3AD203B41FA5}">
                      <a16:colId xmlns:a16="http://schemas.microsoft.com/office/drawing/2014/main" val="3201193677"/>
                    </a:ext>
                  </a:extLst>
                </a:gridCol>
              </a:tblGrid>
              <a:tr h="994748">
                <a:tc>
                  <a:txBody>
                    <a:bodyPr/>
                    <a:lstStyle/>
                    <a:p>
                      <a:pPr algn="just" fontAlgn="t"/>
                      <a:r>
                        <a:rPr lang="tr-TR" sz="2800" dirty="0">
                          <a:effectLst/>
                        </a:rPr>
                        <a:t>OLTP </a:t>
                      </a:r>
                      <a:r>
                        <a:rPr lang="tr-TR" sz="2800" dirty="0" err="1">
                          <a:effectLst/>
                        </a:rPr>
                        <a:t>veritabanı</a:t>
                      </a:r>
                      <a:r>
                        <a:rPr lang="tr-TR" sz="2800" dirty="0">
                          <a:effectLst/>
                        </a:rPr>
                        <a:t>, veri bütünlüğü kısıtlamalarını korumalıdır.</a:t>
                      </a:r>
                    </a:p>
                  </a:txBody>
                  <a:tcPr marL="39790" marR="39790" marT="19895" marB="19895">
                    <a:lnL>
                      <a:noFill/>
                    </a:lnL>
                    <a:lnR>
                      <a:noFill/>
                    </a:lnR>
                    <a:lnT w="4763" cap="flat" cmpd="sng" algn="ctr">
                      <a:solidFill>
                        <a:srgbClr val="18B5C6"/>
                      </a:solidFill>
                      <a:prstDash val="solid"/>
                      <a:round/>
                      <a:headEnd type="none" w="med" len="med"/>
                      <a:tailEnd type="none" w="med" len="med"/>
                    </a:lnT>
                    <a:lnB w="4763" cap="flat" cmpd="sng" algn="ctr">
                      <a:solidFill>
                        <a:srgbClr val="C8B3C6"/>
                      </a:solidFill>
                      <a:prstDash val="solid"/>
                      <a:round/>
                      <a:headEnd type="none" w="med" len="med"/>
                      <a:tailEnd type="none" w="med" len="med"/>
                    </a:lnB>
                    <a:solidFill>
                      <a:srgbClr val="F8F9FA"/>
                    </a:solidFill>
                  </a:tcPr>
                </a:tc>
                <a:tc>
                  <a:txBody>
                    <a:bodyPr/>
                    <a:lstStyle/>
                    <a:p>
                      <a:pPr algn="just" fontAlgn="t"/>
                      <a:r>
                        <a:rPr lang="tr-TR" sz="2800">
                          <a:effectLst/>
                        </a:rPr>
                        <a:t>OLAP veritabanı sık sık değiştirilmez. Dolayısıyla, veri bütünlüğü bir sorun değildir.</a:t>
                      </a:r>
                    </a:p>
                  </a:txBody>
                  <a:tcPr marL="39790" marR="39790" marT="19895" marB="19895">
                    <a:lnL>
                      <a:noFill/>
                    </a:lnL>
                    <a:lnR>
                      <a:noFill/>
                    </a:lnR>
                    <a:lnT w="4763" cap="flat" cmpd="sng" algn="ctr">
                      <a:solidFill>
                        <a:srgbClr val="08B9C6"/>
                      </a:solidFill>
                      <a:prstDash val="solid"/>
                      <a:round/>
                      <a:headEnd type="none" w="med" len="med"/>
                      <a:tailEnd type="none" w="med" len="med"/>
                    </a:lnT>
                    <a:lnB w="4763" cap="flat" cmpd="sng" algn="ctr">
                      <a:solidFill>
                        <a:srgbClr val="58B4C6"/>
                      </a:solidFill>
                      <a:prstDash val="solid"/>
                      <a:round/>
                      <a:headEnd type="none" w="med" len="med"/>
                      <a:tailEnd type="none" w="med" len="med"/>
                    </a:lnB>
                    <a:solidFill>
                      <a:srgbClr val="F8F9FA"/>
                    </a:solidFill>
                  </a:tcPr>
                </a:tc>
                <a:extLst>
                  <a:ext uri="{0D108BD9-81ED-4DB2-BD59-A6C34878D82A}">
                    <a16:rowId xmlns:a16="http://schemas.microsoft.com/office/drawing/2014/main" val="1940910742"/>
                  </a:ext>
                </a:extLst>
              </a:tr>
              <a:tr h="397899">
                <a:tc>
                  <a:txBody>
                    <a:bodyPr/>
                    <a:lstStyle/>
                    <a:p>
                      <a:pPr algn="just" fontAlgn="t"/>
                      <a:r>
                        <a:rPr lang="tr-TR" sz="2800" dirty="0">
                          <a:effectLst/>
                        </a:rPr>
                        <a:t>Yanıt süresi bir milisaniyedir.</a:t>
                      </a:r>
                    </a:p>
                  </a:txBody>
                  <a:tcPr marL="39790" marR="39790" marT="19895" marB="19895">
                    <a:lnL>
                      <a:noFill/>
                    </a:lnL>
                    <a:lnR>
                      <a:noFill/>
                    </a:lnR>
                    <a:lnT w="4763" cap="flat" cmpd="sng" algn="ctr">
                      <a:solidFill>
                        <a:srgbClr val="C8B3C6"/>
                      </a:solidFill>
                      <a:prstDash val="solid"/>
                      <a:round/>
                      <a:headEnd type="none" w="med" len="med"/>
                      <a:tailEnd type="none" w="med" len="med"/>
                    </a:lnT>
                    <a:lnB w="4763" cap="flat" cmpd="sng" algn="ctr">
                      <a:solidFill>
                        <a:srgbClr val="18B5C6"/>
                      </a:solidFill>
                      <a:prstDash val="solid"/>
                      <a:round/>
                      <a:headEnd type="none" w="med" len="med"/>
                      <a:tailEnd type="none" w="med" len="med"/>
                    </a:lnB>
                    <a:solidFill>
                      <a:srgbClr val="F8F9FA"/>
                    </a:solidFill>
                  </a:tcPr>
                </a:tc>
                <a:tc>
                  <a:txBody>
                    <a:bodyPr/>
                    <a:lstStyle/>
                    <a:p>
                      <a:pPr algn="just" fontAlgn="t"/>
                      <a:r>
                        <a:rPr lang="tr-TR" sz="2800">
                          <a:effectLst/>
                        </a:rPr>
                        <a:t>Saniyelerden dakikalara yanıt süresi.</a:t>
                      </a:r>
                    </a:p>
                  </a:txBody>
                  <a:tcPr marL="39790" marR="39790" marT="19895" marB="19895">
                    <a:lnL>
                      <a:noFill/>
                    </a:lnL>
                    <a:lnR>
                      <a:noFill/>
                    </a:lnR>
                    <a:lnT w="4763" cap="flat" cmpd="sng" algn="ctr">
                      <a:solidFill>
                        <a:srgbClr val="58B4C6"/>
                      </a:solidFill>
                      <a:prstDash val="solid"/>
                      <a:round/>
                      <a:headEnd type="none" w="med" len="med"/>
                      <a:tailEnd type="none" w="med" len="med"/>
                    </a:lnT>
                    <a:lnB w="4763" cap="flat" cmpd="sng" algn="ctr">
                      <a:solidFill>
                        <a:srgbClr val="18B5C6"/>
                      </a:solidFill>
                      <a:prstDash val="solid"/>
                      <a:round/>
                      <a:headEnd type="none" w="med" len="med"/>
                      <a:tailEnd type="none" w="med" len="med"/>
                    </a:lnB>
                    <a:solidFill>
                      <a:srgbClr val="F8F9FA"/>
                    </a:solidFill>
                  </a:tcPr>
                </a:tc>
                <a:extLst>
                  <a:ext uri="{0D108BD9-81ED-4DB2-BD59-A6C34878D82A}">
                    <a16:rowId xmlns:a16="http://schemas.microsoft.com/office/drawing/2014/main" val="2326335690"/>
                  </a:ext>
                </a:extLst>
              </a:tr>
              <a:tr h="756008">
                <a:tc>
                  <a:txBody>
                    <a:bodyPr/>
                    <a:lstStyle/>
                    <a:p>
                      <a:pPr algn="just" fontAlgn="t"/>
                      <a:r>
                        <a:rPr lang="tr-TR" sz="2800" dirty="0">
                          <a:effectLst/>
                        </a:rPr>
                        <a:t>OLTP </a:t>
                      </a:r>
                      <a:r>
                        <a:rPr lang="tr-TR" sz="2800" dirty="0" err="1">
                          <a:effectLst/>
                        </a:rPr>
                        <a:t>veritabanındaki</a:t>
                      </a:r>
                      <a:r>
                        <a:rPr lang="tr-TR" sz="2800" dirty="0">
                          <a:effectLst/>
                        </a:rPr>
                        <a:t> veriler her zaman ayrıntılı ve düzenlidir.</a:t>
                      </a:r>
                    </a:p>
                  </a:txBody>
                  <a:tcPr marL="39790" marR="39790" marT="19895" marB="19895">
                    <a:lnL>
                      <a:noFill/>
                    </a:lnL>
                    <a:lnR>
                      <a:noFill/>
                    </a:lnR>
                    <a:lnT w="4763" cap="flat" cmpd="sng" algn="ctr">
                      <a:solidFill>
                        <a:srgbClr val="18B5C6"/>
                      </a:solidFill>
                      <a:prstDash val="solid"/>
                      <a:round/>
                      <a:headEnd type="none" w="med" len="med"/>
                      <a:tailEnd type="none" w="med" len="med"/>
                    </a:lnT>
                    <a:lnB w="4763" cap="flat" cmpd="sng" algn="ctr">
                      <a:solidFill>
                        <a:srgbClr val="48B5C6"/>
                      </a:solidFill>
                      <a:prstDash val="solid"/>
                      <a:round/>
                      <a:headEnd type="none" w="med" len="med"/>
                      <a:tailEnd type="none" w="med" len="med"/>
                    </a:lnB>
                    <a:solidFill>
                      <a:srgbClr val="F8F9FA"/>
                    </a:solidFill>
                  </a:tcPr>
                </a:tc>
                <a:tc>
                  <a:txBody>
                    <a:bodyPr/>
                    <a:lstStyle/>
                    <a:p>
                      <a:pPr algn="just" fontAlgn="t"/>
                      <a:r>
                        <a:rPr lang="tr-TR" sz="2800">
                          <a:effectLst/>
                        </a:rPr>
                        <a:t>OLAP sürecindeki veriler organize edilmemiş olabilir.</a:t>
                      </a:r>
                    </a:p>
                  </a:txBody>
                  <a:tcPr marL="39790" marR="39790" marT="19895" marB="19895">
                    <a:lnL>
                      <a:noFill/>
                    </a:lnL>
                    <a:lnR>
                      <a:noFill/>
                    </a:lnR>
                    <a:lnT w="4763" cap="flat" cmpd="sng" algn="ctr">
                      <a:solidFill>
                        <a:srgbClr val="18B5C6"/>
                      </a:solidFill>
                      <a:prstDash val="solid"/>
                      <a:round/>
                      <a:headEnd type="none" w="med" len="med"/>
                      <a:tailEnd type="none" w="med" len="med"/>
                    </a:lnT>
                    <a:lnB w="4763" cap="flat" cmpd="sng" algn="ctr">
                      <a:solidFill>
                        <a:srgbClr val="F8B9C6"/>
                      </a:solidFill>
                      <a:prstDash val="solid"/>
                      <a:round/>
                      <a:headEnd type="none" w="med" len="med"/>
                      <a:tailEnd type="none" w="med" len="med"/>
                    </a:lnB>
                    <a:solidFill>
                      <a:srgbClr val="F8F9FA"/>
                    </a:solidFill>
                  </a:tcPr>
                </a:tc>
                <a:extLst>
                  <a:ext uri="{0D108BD9-81ED-4DB2-BD59-A6C34878D82A}">
                    <a16:rowId xmlns:a16="http://schemas.microsoft.com/office/drawing/2014/main" val="1327039752"/>
                  </a:ext>
                </a:extLst>
              </a:tr>
              <a:tr h="517269">
                <a:tc>
                  <a:txBody>
                    <a:bodyPr/>
                    <a:lstStyle/>
                    <a:p>
                      <a:pPr algn="just" fontAlgn="t"/>
                      <a:r>
                        <a:rPr lang="tr-TR" sz="2800" dirty="0">
                          <a:effectLst/>
                        </a:rPr>
                        <a:t>Okuma / yazma işlemlerine izin verin.</a:t>
                      </a:r>
                    </a:p>
                  </a:txBody>
                  <a:tcPr marL="39790" marR="39790" marT="19895" marB="19895">
                    <a:lnL>
                      <a:noFill/>
                    </a:lnL>
                    <a:lnR>
                      <a:noFill/>
                    </a:lnR>
                    <a:lnT w="4763" cap="flat" cmpd="sng" algn="ctr">
                      <a:solidFill>
                        <a:srgbClr val="48B5C6"/>
                      </a:solidFill>
                      <a:prstDash val="solid"/>
                      <a:round/>
                      <a:headEnd type="none" w="med" len="med"/>
                      <a:tailEnd type="none" w="med" len="med"/>
                    </a:lnT>
                    <a:lnB w="4763" cap="flat" cmpd="sng" algn="ctr">
                      <a:solidFill>
                        <a:srgbClr val="78BBC6"/>
                      </a:solidFill>
                      <a:prstDash val="solid"/>
                      <a:round/>
                      <a:headEnd type="none" w="med" len="med"/>
                      <a:tailEnd type="none" w="med" len="med"/>
                    </a:lnB>
                    <a:solidFill>
                      <a:srgbClr val="F8F9FA"/>
                    </a:solidFill>
                  </a:tcPr>
                </a:tc>
                <a:tc>
                  <a:txBody>
                    <a:bodyPr/>
                    <a:lstStyle/>
                    <a:p>
                      <a:pPr algn="just" fontAlgn="t"/>
                      <a:r>
                        <a:rPr lang="es-ES" sz="2800">
                          <a:effectLst/>
                        </a:rPr>
                        <a:t>Sadece okuyun ve nadiren yazın.</a:t>
                      </a:r>
                    </a:p>
                  </a:txBody>
                  <a:tcPr marL="39790" marR="39790" marT="19895" marB="19895">
                    <a:lnL>
                      <a:noFill/>
                    </a:lnL>
                    <a:lnR>
                      <a:noFill/>
                    </a:lnR>
                    <a:lnT w="4763" cap="flat" cmpd="sng" algn="ctr">
                      <a:solidFill>
                        <a:srgbClr val="F8B9C6"/>
                      </a:solidFill>
                      <a:prstDash val="solid"/>
                      <a:round/>
                      <a:headEnd type="none" w="med" len="med"/>
                      <a:tailEnd type="none" w="med" len="med"/>
                    </a:lnT>
                    <a:lnB w="4763" cap="flat" cmpd="sng" algn="ctr">
                      <a:solidFill>
                        <a:srgbClr val="78BBC6"/>
                      </a:solidFill>
                      <a:prstDash val="solid"/>
                      <a:round/>
                      <a:headEnd type="none" w="med" len="med"/>
                      <a:tailEnd type="none" w="med" len="med"/>
                    </a:lnB>
                    <a:solidFill>
                      <a:srgbClr val="F8F9FA"/>
                    </a:solidFill>
                  </a:tcPr>
                </a:tc>
                <a:extLst>
                  <a:ext uri="{0D108BD9-81ED-4DB2-BD59-A6C34878D82A}">
                    <a16:rowId xmlns:a16="http://schemas.microsoft.com/office/drawing/2014/main" val="1393289307"/>
                  </a:ext>
                </a:extLst>
              </a:tr>
              <a:tr h="397899">
                <a:tc>
                  <a:txBody>
                    <a:bodyPr/>
                    <a:lstStyle/>
                    <a:p>
                      <a:pPr algn="just" fontAlgn="t"/>
                      <a:r>
                        <a:rPr lang="tr-TR" sz="2800" dirty="0">
                          <a:effectLst/>
                        </a:rPr>
                        <a:t>Pazar odaklı bir süreçtir.</a:t>
                      </a:r>
                    </a:p>
                  </a:txBody>
                  <a:tcPr marL="39790" marR="39790" marT="19895" marB="19895">
                    <a:lnL>
                      <a:noFill/>
                    </a:lnL>
                    <a:lnR>
                      <a:noFill/>
                    </a:lnR>
                    <a:lnT w="4763" cap="flat" cmpd="sng" algn="ctr">
                      <a:solidFill>
                        <a:srgbClr val="78BBC6"/>
                      </a:solidFill>
                      <a:prstDash val="solid"/>
                      <a:round/>
                      <a:headEnd type="none" w="med" len="med"/>
                      <a:tailEnd type="none" w="med" len="med"/>
                    </a:lnT>
                    <a:lnB w="4763" cap="flat" cmpd="sng" algn="ctr">
                      <a:solidFill>
                        <a:srgbClr val="78BBC6"/>
                      </a:solidFill>
                      <a:prstDash val="solid"/>
                      <a:round/>
                      <a:headEnd type="none" w="med" len="med"/>
                      <a:tailEnd type="none" w="med" len="med"/>
                    </a:lnB>
                    <a:solidFill>
                      <a:srgbClr val="F8F9FA"/>
                    </a:solidFill>
                  </a:tcPr>
                </a:tc>
                <a:tc>
                  <a:txBody>
                    <a:bodyPr/>
                    <a:lstStyle/>
                    <a:p>
                      <a:pPr algn="just" fontAlgn="t"/>
                      <a:r>
                        <a:rPr lang="tr-TR" sz="2800">
                          <a:effectLst/>
                        </a:rPr>
                        <a:t>Müşteri odaklı bir süreçtir.</a:t>
                      </a:r>
                    </a:p>
                  </a:txBody>
                  <a:tcPr marL="39790" marR="39790" marT="19895" marB="19895">
                    <a:lnL>
                      <a:noFill/>
                    </a:lnL>
                    <a:lnR>
                      <a:noFill/>
                    </a:lnR>
                    <a:lnT w="4763" cap="flat" cmpd="sng" algn="ctr">
                      <a:solidFill>
                        <a:srgbClr val="78BBC6"/>
                      </a:solidFill>
                      <a:prstDash val="solid"/>
                      <a:round/>
                      <a:headEnd type="none" w="med" len="med"/>
                      <a:tailEnd type="none" w="med" len="med"/>
                    </a:lnT>
                    <a:lnB w="4763" cap="flat" cmpd="sng" algn="ctr">
                      <a:solidFill>
                        <a:srgbClr val="D8BEC6"/>
                      </a:solidFill>
                      <a:prstDash val="solid"/>
                      <a:round/>
                      <a:headEnd type="none" w="med" len="med"/>
                      <a:tailEnd type="none" w="med" len="med"/>
                    </a:lnB>
                    <a:solidFill>
                      <a:srgbClr val="F8F9FA"/>
                    </a:solidFill>
                  </a:tcPr>
                </a:tc>
                <a:extLst>
                  <a:ext uri="{0D108BD9-81ED-4DB2-BD59-A6C34878D82A}">
                    <a16:rowId xmlns:a16="http://schemas.microsoft.com/office/drawing/2014/main" val="2441843752"/>
                  </a:ext>
                </a:extLst>
              </a:tr>
              <a:tr h="636639">
                <a:tc>
                  <a:txBody>
                    <a:bodyPr/>
                    <a:lstStyle/>
                    <a:p>
                      <a:pPr algn="just" fontAlgn="t"/>
                      <a:r>
                        <a:rPr lang="tr-TR" sz="2800" dirty="0">
                          <a:effectLst/>
                        </a:rPr>
                        <a:t>Bu süreçteki sorgular standartlaştırılmış ve basittir.</a:t>
                      </a:r>
                    </a:p>
                  </a:txBody>
                  <a:tcPr marL="39790" marR="39790" marT="19895" marB="19895">
                    <a:lnL>
                      <a:noFill/>
                    </a:lnL>
                    <a:lnR>
                      <a:noFill/>
                    </a:lnR>
                    <a:lnT w="4763" cap="flat" cmpd="sng" algn="ctr">
                      <a:solidFill>
                        <a:srgbClr val="78BBC6"/>
                      </a:solidFill>
                      <a:prstDash val="solid"/>
                      <a:round/>
                      <a:headEnd type="none" w="med" len="med"/>
                      <a:tailEnd type="none" w="med" len="med"/>
                    </a:lnT>
                    <a:lnB w="4763" cap="flat" cmpd="sng" algn="ctr">
                      <a:solidFill>
                        <a:srgbClr val="28BDC6"/>
                      </a:solidFill>
                      <a:prstDash val="solid"/>
                      <a:round/>
                      <a:headEnd type="none" w="med" len="med"/>
                      <a:tailEnd type="none" w="med" len="med"/>
                    </a:lnB>
                    <a:solidFill>
                      <a:srgbClr val="F8F9FA"/>
                    </a:solidFill>
                  </a:tcPr>
                </a:tc>
                <a:tc>
                  <a:txBody>
                    <a:bodyPr/>
                    <a:lstStyle/>
                    <a:p>
                      <a:pPr algn="just" fontAlgn="t"/>
                      <a:r>
                        <a:rPr lang="tr-TR" sz="2800" dirty="0">
                          <a:effectLst/>
                        </a:rPr>
                        <a:t>Toplamaları içeren karmaşık sorgular.</a:t>
                      </a:r>
                    </a:p>
                  </a:txBody>
                  <a:tcPr marL="39790" marR="39790" marT="19895" marB="19895">
                    <a:lnL>
                      <a:noFill/>
                    </a:lnL>
                    <a:lnR>
                      <a:noFill/>
                    </a:lnR>
                    <a:lnT w="4763" cap="flat" cmpd="sng" algn="ctr">
                      <a:solidFill>
                        <a:srgbClr val="D8BEC6"/>
                      </a:solidFill>
                      <a:prstDash val="solid"/>
                      <a:round/>
                      <a:headEnd type="none" w="med" len="med"/>
                      <a:tailEnd type="none" w="med" len="med"/>
                    </a:lnT>
                    <a:lnB w="4763" cap="flat" cmpd="sng" algn="ctr">
                      <a:solidFill>
                        <a:srgbClr val="E8BDC6"/>
                      </a:solidFill>
                      <a:prstDash val="solid"/>
                      <a:round/>
                      <a:headEnd type="none" w="med" len="med"/>
                      <a:tailEnd type="none" w="med" len="med"/>
                    </a:lnB>
                    <a:solidFill>
                      <a:srgbClr val="F8F9FA"/>
                    </a:solidFill>
                  </a:tcPr>
                </a:tc>
                <a:extLst>
                  <a:ext uri="{0D108BD9-81ED-4DB2-BD59-A6C34878D82A}">
                    <a16:rowId xmlns:a16="http://schemas.microsoft.com/office/drawing/2014/main" val="67600538"/>
                  </a:ext>
                </a:extLst>
              </a:tr>
              <a:tr h="1233487">
                <a:tc>
                  <a:txBody>
                    <a:bodyPr/>
                    <a:lstStyle/>
                    <a:p>
                      <a:pPr algn="just" fontAlgn="t"/>
                      <a:r>
                        <a:rPr lang="tr-TR" sz="2800">
                          <a:effectLst/>
                        </a:rPr>
                        <a:t>Artımlı yedeklemelerle birleştirilmiş verilerin tam yedeklemesi.</a:t>
                      </a:r>
                    </a:p>
                  </a:txBody>
                  <a:tcPr marL="39790" marR="39790" marT="19895" marB="19895">
                    <a:lnL>
                      <a:noFill/>
                    </a:lnL>
                    <a:lnR>
                      <a:noFill/>
                    </a:lnR>
                    <a:lnT w="4763" cap="flat" cmpd="sng" algn="ctr">
                      <a:solidFill>
                        <a:srgbClr val="28BDC6"/>
                      </a:solidFill>
                      <a:prstDash val="solid"/>
                      <a:round/>
                      <a:headEnd type="none" w="med" len="med"/>
                      <a:tailEnd type="none" w="med" len="med"/>
                    </a:lnT>
                    <a:lnB>
                      <a:noFill/>
                    </a:lnB>
                    <a:solidFill>
                      <a:srgbClr val="F8F9FA"/>
                    </a:solidFill>
                  </a:tcPr>
                </a:tc>
                <a:tc>
                  <a:txBody>
                    <a:bodyPr/>
                    <a:lstStyle/>
                    <a:p>
                      <a:pPr algn="just" fontAlgn="t"/>
                      <a:r>
                        <a:rPr lang="tr-TR" sz="2800" dirty="0">
                          <a:effectLst/>
                        </a:rPr>
                        <a:t>OLAP yalnızca zaman zaman yedeklemeye ihtiyaç duyar. OLTP ile karşılaştırıldığında yedekleme önemli değil</a:t>
                      </a:r>
                    </a:p>
                  </a:txBody>
                  <a:tcPr marL="39790" marR="39790" marT="19895" marB="19895">
                    <a:lnL>
                      <a:noFill/>
                    </a:lnL>
                    <a:lnR>
                      <a:noFill/>
                    </a:lnR>
                    <a:lnT w="4763" cap="flat" cmpd="sng" algn="ctr">
                      <a:solidFill>
                        <a:srgbClr val="E8BDC6"/>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2223324928"/>
                  </a:ext>
                </a:extLst>
              </a:tr>
            </a:tbl>
          </a:graphicData>
        </a:graphic>
      </p:graphicFrame>
    </p:spTree>
    <p:extLst>
      <p:ext uri="{BB962C8B-B14F-4D97-AF65-F5344CB8AC3E}">
        <p14:creationId xmlns:p14="http://schemas.microsoft.com/office/powerpoint/2010/main" val="4085158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graphicFrame>
        <p:nvGraphicFramePr>
          <p:cNvPr id="4" name="İçerik Yer Tutucusu 3">
            <a:extLst>
              <a:ext uri="{FF2B5EF4-FFF2-40B4-BE49-F238E27FC236}">
                <a16:creationId xmlns:a16="http://schemas.microsoft.com/office/drawing/2014/main" id="{1D4E72CE-1A9D-4030-BBBF-5819AD218091}"/>
              </a:ext>
            </a:extLst>
          </p:cNvPr>
          <p:cNvGraphicFramePr>
            <a:graphicFrameLocks noGrp="1"/>
          </p:cNvGraphicFramePr>
          <p:nvPr>
            <p:ph idx="1"/>
            <p:extLst>
              <p:ext uri="{D42A27DB-BD31-4B8C-83A1-F6EECF244321}">
                <p14:modId xmlns:p14="http://schemas.microsoft.com/office/powerpoint/2010/main" val="743212757"/>
              </p:ext>
            </p:extLst>
          </p:nvPr>
        </p:nvGraphicFramePr>
        <p:xfrm>
          <a:off x="244928" y="116466"/>
          <a:ext cx="11702144" cy="6625068"/>
        </p:xfrm>
        <a:graphic>
          <a:graphicData uri="http://schemas.openxmlformats.org/drawingml/2006/table">
            <a:tbl>
              <a:tblPr/>
              <a:tblGrid>
                <a:gridCol w="5851072">
                  <a:extLst>
                    <a:ext uri="{9D8B030D-6E8A-4147-A177-3AD203B41FA5}">
                      <a16:colId xmlns:a16="http://schemas.microsoft.com/office/drawing/2014/main" val="2295035901"/>
                    </a:ext>
                  </a:extLst>
                </a:gridCol>
                <a:gridCol w="5851072">
                  <a:extLst>
                    <a:ext uri="{9D8B030D-6E8A-4147-A177-3AD203B41FA5}">
                      <a16:colId xmlns:a16="http://schemas.microsoft.com/office/drawing/2014/main" val="2887348644"/>
                    </a:ext>
                  </a:extLst>
                </a:gridCol>
              </a:tblGrid>
              <a:tr h="1383001">
                <a:tc>
                  <a:txBody>
                    <a:bodyPr/>
                    <a:lstStyle/>
                    <a:p>
                      <a:pPr algn="just" fontAlgn="t"/>
                      <a:r>
                        <a:rPr lang="tr-TR" sz="2800" dirty="0">
                          <a:effectLst/>
                        </a:rPr>
                        <a:t>DB tasarımı, uygulama odaklı bir örnektir: </a:t>
                      </a:r>
                      <a:r>
                        <a:rPr lang="tr-TR" sz="2800" dirty="0" err="1">
                          <a:effectLst/>
                        </a:rPr>
                        <a:t>Veritabanı</a:t>
                      </a:r>
                      <a:r>
                        <a:rPr lang="tr-TR" sz="2800" dirty="0">
                          <a:effectLst/>
                        </a:rPr>
                        <a:t> tasarımı perakende, havayolu, bankacılık vb. Sektörle birlikte değişir.</a:t>
                      </a:r>
                    </a:p>
                  </a:txBody>
                  <a:tcPr marL="37378" marR="37378" marT="18689" marB="18689">
                    <a:lnL>
                      <a:noFill/>
                    </a:lnL>
                    <a:lnR>
                      <a:noFill/>
                    </a:lnR>
                    <a:lnT w="4763" cap="flat" cmpd="sng" algn="ctr">
                      <a:solidFill>
                        <a:srgbClr val="5813E7"/>
                      </a:solidFill>
                      <a:prstDash val="solid"/>
                      <a:round/>
                      <a:headEnd type="none" w="med" len="med"/>
                      <a:tailEnd type="none" w="med" len="med"/>
                    </a:lnT>
                    <a:lnB w="4763" cap="flat" cmpd="sng" algn="ctr">
                      <a:solidFill>
                        <a:srgbClr val="1811E7"/>
                      </a:solidFill>
                      <a:prstDash val="solid"/>
                      <a:round/>
                      <a:headEnd type="none" w="med" len="med"/>
                      <a:tailEnd type="none" w="med" len="med"/>
                    </a:lnB>
                    <a:solidFill>
                      <a:srgbClr val="F8F9FA"/>
                    </a:solidFill>
                  </a:tcPr>
                </a:tc>
                <a:tc>
                  <a:txBody>
                    <a:bodyPr/>
                    <a:lstStyle/>
                    <a:p>
                      <a:pPr algn="just" fontAlgn="t"/>
                      <a:r>
                        <a:rPr lang="tr-TR" sz="2800">
                          <a:effectLst/>
                        </a:rPr>
                        <a:t>DB tasarımı konu odaklıdır. Örnek: Veritabanı tasarımı satış, pazarlama, satın alma vb. Konularla değişir.</a:t>
                      </a:r>
                    </a:p>
                  </a:txBody>
                  <a:tcPr marL="37378" marR="37378" marT="18689" marB="18689">
                    <a:lnL>
                      <a:noFill/>
                    </a:lnL>
                    <a:lnR>
                      <a:noFill/>
                    </a:lnR>
                    <a:lnT w="4763" cap="flat" cmpd="sng" algn="ctr">
                      <a:solidFill>
                        <a:srgbClr val="5813E7"/>
                      </a:solidFill>
                      <a:prstDash val="solid"/>
                      <a:round/>
                      <a:headEnd type="none" w="med" len="med"/>
                      <a:tailEnd type="none" w="med" len="med"/>
                    </a:lnT>
                    <a:lnB w="4763" cap="flat" cmpd="sng" algn="ctr">
                      <a:solidFill>
                        <a:srgbClr val="9812E7"/>
                      </a:solidFill>
                      <a:prstDash val="solid"/>
                      <a:round/>
                      <a:headEnd type="none" w="med" len="med"/>
                      <a:tailEnd type="none" w="med" len="med"/>
                    </a:lnB>
                    <a:solidFill>
                      <a:srgbClr val="F8F9FA"/>
                    </a:solidFill>
                  </a:tcPr>
                </a:tc>
                <a:extLst>
                  <a:ext uri="{0D108BD9-81ED-4DB2-BD59-A6C34878D82A}">
                    <a16:rowId xmlns:a16="http://schemas.microsoft.com/office/drawing/2014/main" val="534475990"/>
                  </a:ext>
                </a:extLst>
              </a:tr>
              <a:tr h="934460">
                <a:tc>
                  <a:txBody>
                    <a:bodyPr/>
                    <a:lstStyle/>
                    <a:p>
                      <a:pPr algn="just" fontAlgn="t"/>
                      <a:r>
                        <a:rPr lang="tr-TR" sz="2800" dirty="0">
                          <a:effectLst/>
                        </a:rPr>
                        <a:t>Katip, DBA ve Veri Tabanı uzmanları gibi Veri açısından kritik olan kullanıcılar tarafından kullanılır.</a:t>
                      </a:r>
                    </a:p>
                  </a:txBody>
                  <a:tcPr marL="37378" marR="37378" marT="18689" marB="18689">
                    <a:lnL>
                      <a:noFill/>
                    </a:lnL>
                    <a:lnR>
                      <a:noFill/>
                    </a:lnR>
                    <a:lnT w="4763" cap="flat" cmpd="sng" algn="ctr">
                      <a:solidFill>
                        <a:srgbClr val="1811E7"/>
                      </a:solidFill>
                      <a:prstDash val="solid"/>
                      <a:round/>
                      <a:headEnd type="none" w="med" len="med"/>
                      <a:tailEnd type="none" w="med" len="med"/>
                    </a:lnT>
                    <a:lnB w="4763" cap="flat" cmpd="sng" algn="ctr">
                      <a:solidFill>
                        <a:srgbClr val="D80EE7"/>
                      </a:solidFill>
                      <a:prstDash val="solid"/>
                      <a:round/>
                      <a:headEnd type="none" w="med" len="med"/>
                      <a:tailEnd type="none" w="med" len="med"/>
                    </a:lnB>
                    <a:solidFill>
                      <a:srgbClr val="F8F9FA"/>
                    </a:solidFill>
                  </a:tcPr>
                </a:tc>
                <a:tc>
                  <a:txBody>
                    <a:bodyPr/>
                    <a:lstStyle/>
                    <a:p>
                      <a:pPr algn="just" fontAlgn="t"/>
                      <a:r>
                        <a:rPr lang="tr-TR" sz="2800" dirty="0">
                          <a:effectLst/>
                        </a:rPr>
                        <a:t>Çalışanlar, yöneticiler ve CEO gibi Veri bilgisi kullanıcıları tarafından kullanılır.</a:t>
                      </a:r>
                    </a:p>
                  </a:txBody>
                  <a:tcPr marL="37378" marR="37378" marT="18689" marB="18689">
                    <a:lnL>
                      <a:noFill/>
                    </a:lnL>
                    <a:lnR>
                      <a:noFill/>
                    </a:lnR>
                    <a:lnT w="4763" cap="flat" cmpd="sng" algn="ctr">
                      <a:solidFill>
                        <a:srgbClr val="9812E7"/>
                      </a:solidFill>
                      <a:prstDash val="solid"/>
                      <a:round/>
                      <a:headEnd type="none" w="med" len="med"/>
                      <a:tailEnd type="none" w="med" len="med"/>
                    </a:lnT>
                    <a:lnB w="4763" cap="flat" cmpd="sng" algn="ctr">
                      <a:solidFill>
                        <a:srgbClr val="1814E7"/>
                      </a:solidFill>
                      <a:prstDash val="solid"/>
                      <a:round/>
                      <a:headEnd type="none" w="med" len="med"/>
                      <a:tailEnd type="none" w="med" len="med"/>
                    </a:lnB>
                    <a:solidFill>
                      <a:srgbClr val="F8F9FA"/>
                    </a:solidFill>
                  </a:tcPr>
                </a:tc>
                <a:extLst>
                  <a:ext uri="{0D108BD9-81ED-4DB2-BD59-A6C34878D82A}">
                    <a16:rowId xmlns:a16="http://schemas.microsoft.com/office/drawing/2014/main" val="1972144447"/>
                  </a:ext>
                </a:extLst>
              </a:tr>
              <a:tr h="710190">
                <a:tc>
                  <a:txBody>
                    <a:bodyPr/>
                    <a:lstStyle/>
                    <a:p>
                      <a:pPr algn="just" fontAlgn="t"/>
                      <a:r>
                        <a:rPr lang="tr-TR" sz="2800">
                          <a:effectLst/>
                        </a:rPr>
                        <a:t>Gerçek zamanlı iş operasyonları için tasarlanmıştır.</a:t>
                      </a:r>
                    </a:p>
                  </a:txBody>
                  <a:tcPr marL="37378" marR="37378" marT="18689" marB="18689">
                    <a:lnL>
                      <a:noFill/>
                    </a:lnL>
                    <a:lnR>
                      <a:noFill/>
                    </a:lnR>
                    <a:lnT w="4763" cap="flat" cmpd="sng" algn="ctr">
                      <a:solidFill>
                        <a:srgbClr val="D80EE7"/>
                      </a:solidFill>
                      <a:prstDash val="solid"/>
                      <a:round/>
                      <a:headEnd type="none" w="med" len="med"/>
                      <a:tailEnd type="none" w="med" len="med"/>
                    </a:lnT>
                    <a:lnB w="4763" cap="flat" cmpd="sng" algn="ctr">
                      <a:solidFill>
                        <a:srgbClr val="C80FE7"/>
                      </a:solidFill>
                      <a:prstDash val="solid"/>
                      <a:round/>
                      <a:headEnd type="none" w="med" len="med"/>
                      <a:tailEnd type="none" w="med" len="med"/>
                    </a:lnB>
                    <a:solidFill>
                      <a:srgbClr val="F8F9FA"/>
                    </a:solidFill>
                  </a:tcPr>
                </a:tc>
                <a:tc>
                  <a:txBody>
                    <a:bodyPr/>
                    <a:lstStyle/>
                    <a:p>
                      <a:pPr algn="just" fontAlgn="t"/>
                      <a:r>
                        <a:rPr lang="tr-TR" sz="2800" dirty="0">
                          <a:effectLst/>
                        </a:rPr>
                        <a:t>Kategori ve niteliklere göre iş önlemlerinin analizi için tasarlanmıştır.</a:t>
                      </a:r>
                    </a:p>
                  </a:txBody>
                  <a:tcPr marL="37378" marR="37378" marT="18689" marB="18689">
                    <a:lnL>
                      <a:noFill/>
                    </a:lnL>
                    <a:lnR>
                      <a:noFill/>
                    </a:lnR>
                    <a:lnT w="4763" cap="flat" cmpd="sng" algn="ctr">
                      <a:solidFill>
                        <a:srgbClr val="1814E7"/>
                      </a:solidFill>
                      <a:prstDash val="solid"/>
                      <a:round/>
                      <a:headEnd type="none" w="med" len="med"/>
                      <a:tailEnd type="none" w="med" len="med"/>
                    </a:lnT>
                    <a:lnB w="4763" cap="flat" cmpd="sng" algn="ctr">
                      <a:solidFill>
                        <a:srgbClr val="1811E7"/>
                      </a:solidFill>
                      <a:prstDash val="solid"/>
                      <a:round/>
                      <a:headEnd type="none" w="med" len="med"/>
                      <a:tailEnd type="none" w="med" len="med"/>
                    </a:lnB>
                    <a:solidFill>
                      <a:srgbClr val="F8F9FA"/>
                    </a:solidFill>
                  </a:tcPr>
                </a:tc>
                <a:extLst>
                  <a:ext uri="{0D108BD9-81ED-4DB2-BD59-A6C34878D82A}">
                    <a16:rowId xmlns:a16="http://schemas.microsoft.com/office/drawing/2014/main" val="4048183578"/>
                  </a:ext>
                </a:extLst>
              </a:tr>
              <a:tr h="485919">
                <a:tc>
                  <a:txBody>
                    <a:bodyPr/>
                    <a:lstStyle/>
                    <a:p>
                      <a:pPr algn="just" fontAlgn="t"/>
                      <a:r>
                        <a:rPr lang="tr-TR" sz="2800">
                          <a:effectLst/>
                        </a:rPr>
                        <a:t>İşlem hacmi, performans metriğidir</a:t>
                      </a:r>
                    </a:p>
                  </a:txBody>
                  <a:tcPr marL="37378" marR="37378" marT="18689" marB="18689">
                    <a:lnL>
                      <a:noFill/>
                    </a:lnL>
                    <a:lnR>
                      <a:noFill/>
                    </a:lnR>
                    <a:lnT w="4763" cap="flat" cmpd="sng" algn="ctr">
                      <a:solidFill>
                        <a:srgbClr val="C80FE7"/>
                      </a:solidFill>
                      <a:prstDash val="solid"/>
                      <a:round/>
                      <a:headEnd type="none" w="med" len="med"/>
                      <a:tailEnd type="none" w="med" len="med"/>
                    </a:lnT>
                    <a:lnB w="4763" cap="flat" cmpd="sng" algn="ctr">
                      <a:solidFill>
                        <a:srgbClr val="B813E7"/>
                      </a:solidFill>
                      <a:prstDash val="solid"/>
                      <a:round/>
                      <a:headEnd type="none" w="med" len="med"/>
                      <a:tailEnd type="none" w="med" len="med"/>
                    </a:lnB>
                    <a:solidFill>
                      <a:srgbClr val="F8F9FA"/>
                    </a:solidFill>
                  </a:tcPr>
                </a:tc>
                <a:tc>
                  <a:txBody>
                    <a:bodyPr/>
                    <a:lstStyle/>
                    <a:p>
                      <a:pPr algn="just" fontAlgn="t"/>
                      <a:r>
                        <a:rPr lang="tr-TR" sz="2800" dirty="0">
                          <a:effectLst/>
                        </a:rPr>
                        <a:t>Sorgu işleme hızı, performans metriğidir.</a:t>
                      </a:r>
                    </a:p>
                  </a:txBody>
                  <a:tcPr marL="37378" marR="37378" marT="18689" marB="18689">
                    <a:lnL>
                      <a:noFill/>
                    </a:lnL>
                    <a:lnR>
                      <a:noFill/>
                    </a:lnR>
                    <a:lnT w="4763" cap="flat" cmpd="sng" algn="ctr">
                      <a:solidFill>
                        <a:srgbClr val="1811E7"/>
                      </a:solidFill>
                      <a:prstDash val="solid"/>
                      <a:round/>
                      <a:headEnd type="none" w="med" len="med"/>
                      <a:tailEnd type="none" w="med" len="med"/>
                    </a:lnT>
                    <a:lnB w="4763" cap="flat" cmpd="sng" algn="ctr">
                      <a:solidFill>
                        <a:srgbClr val="080FE7"/>
                      </a:solidFill>
                      <a:prstDash val="solid"/>
                      <a:round/>
                      <a:headEnd type="none" w="med" len="med"/>
                      <a:tailEnd type="none" w="med" len="med"/>
                    </a:lnB>
                    <a:solidFill>
                      <a:srgbClr val="F8F9FA"/>
                    </a:solidFill>
                  </a:tcPr>
                </a:tc>
                <a:extLst>
                  <a:ext uri="{0D108BD9-81ED-4DB2-BD59-A6C34878D82A}">
                    <a16:rowId xmlns:a16="http://schemas.microsoft.com/office/drawing/2014/main" val="1910822947"/>
                  </a:ext>
                </a:extLst>
              </a:tr>
              <a:tr h="710190">
                <a:tc>
                  <a:txBody>
                    <a:bodyPr/>
                    <a:lstStyle/>
                    <a:p>
                      <a:pPr algn="just" fontAlgn="t"/>
                      <a:r>
                        <a:rPr lang="tr-TR" sz="2800">
                          <a:effectLst/>
                        </a:rPr>
                        <a:t>Bu tür bir Veritabanı kullanıcısı binlerce kullanıcıya izin verir.</a:t>
                      </a:r>
                    </a:p>
                  </a:txBody>
                  <a:tcPr marL="37378" marR="37378" marT="18689" marB="18689">
                    <a:lnL>
                      <a:noFill/>
                    </a:lnL>
                    <a:lnR>
                      <a:noFill/>
                    </a:lnR>
                    <a:lnT w="4763" cap="flat" cmpd="sng" algn="ctr">
                      <a:solidFill>
                        <a:srgbClr val="B813E7"/>
                      </a:solidFill>
                      <a:prstDash val="solid"/>
                      <a:round/>
                      <a:headEnd type="none" w="med" len="med"/>
                      <a:tailEnd type="none" w="med" len="med"/>
                    </a:lnT>
                    <a:lnB w="4763" cap="flat" cmpd="sng" algn="ctr">
                      <a:solidFill>
                        <a:srgbClr val="980FE7"/>
                      </a:solidFill>
                      <a:prstDash val="solid"/>
                      <a:round/>
                      <a:headEnd type="none" w="med" len="med"/>
                      <a:tailEnd type="none" w="med" len="med"/>
                    </a:lnB>
                    <a:solidFill>
                      <a:srgbClr val="F8F9FA"/>
                    </a:solidFill>
                  </a:tcPr>
                </a:tc>
                <a:tc>
                  <a:txBody>
                    <a:bodyPr/>
                    <a:lstStyle/>
                    <a:p>
                      <a:pPr algn="just" fontAlgn="t"/>
                      <a:r>
                        <a:rPr lang="tr-TR" sz="2800" dirty="0">
                          <a:effectLst/>
                        </a:rPr>
                        <a:t>Bu tür bir </a:t>
                      </a:r>
                      <a:r>
                        <a:rPr lang="tr-TR" sz="2800" dirty="0" err="1">
                          <a:effectLst/>
                        </a:rPr>
                        <a:t>Veritabanı</a:t>
                      </a:r>
                      <a:r>
                        <a:rPr lang="tr-TR" sz="2800" dirty="0">
                          <a:effectLst/>
                        </a:rPr>
                        <a:t> yalnızca yüzlerce kullanıcıya izin verir.</a:t>
                      </a:r>
                    </a:p>
                  </a:txBody>
                  <a:tcPr marL="37378" marR="37378" marT="18689" marB="18689">
                    <a:lnL>
                      <a:noFill/>
                    </a:lnL>
                    <a:lnR>
                      <a:noFill/>
                    </a:lnR>
                    <a:lnT w="4763" cap="flat" cmpd="sng" algn="ctr">
                      <a:solidFill>
                        <a:srgbClr val="080FE7"/>
                      </a:solidFill>
                      <a:prstDash val="solid"/>
                      <a:round/>
                      <a:headEnd type="none" w="med" len="med"/>
                      <a:tailEnd type="none" w="med" len="med"/>
                    </a:lnT>
                    <a:lnB w="4763" cap="flat" cmpd="sng" algn="ctr">
                      <a:solidFill>
                        <a:srgbClr val="5810E7"/>
                      </a:solidFill>
                      <a:prstDash val="solid"/>
                      <a:round/>
                      <a:headEnd type="none" w="med" len="med"/>
                      <a:tailEnd type="none" w="med" len="med"/>
                    </a:lnB>
                    <a:solidFill>
                      <a:srgbClr val="F8F9FA"/>
                    </a:solidFill>
                  </a:tcPr>
                </a:tc>
                <a:extLst>
                  <a:ext uri="{0D108BD9-81ED-4DB2-BD59-A6C34878D82A}">
                    <a16:rowId xmlns:a16="http://schemas.microsoft.com/office/drawing/2014/main" val="1805163172"/>
                  </a:ext>
                </a:extLst>
              </a:tr>
              <a:tr h="710190">
                <a:tc>
                  <a:txBody>
                    <a:bodyPr/>
                    <a:lstStyle/>
                    <a:p>
                      <a:pPr algn="just" fontAlgn="t"/>
                      <a:r>
                        <a:rPr lang="tr-TR" sz="2800">
                          <a:effectLst/>
                        </a:rPr>
                        <a:t>Kullanıcının self servisini ve üretkenliğini artırmaya yardımcı olur</a:t>
                      </a:r>
                    </a:p>
                  </a:txBody>
                  <a:tcPr marL="37378" marR="37378" marT="18689" marB="18689">
                    <a:lnL>
                      <a:noFill/>
                    </a:lnL>
                    <a:lnR>
                      <a:noFill/>
                    </a:lnR>
                    <a:lnT w="4763" cap="flat" cmpd="sng" algn="ctr">
                      <a:solidFill>
                        <a:srgbClr val="980FE7"/>
                      </a:solidFill>
                      <a:prstDash val="solid"/>
                      <a:round/>
                      <a:headEnd type="none" w="med" len="med"/>
                      <a:tailEnd type="none" w="med" len="med"/>
                    </a:lnT>
                    <a:lnB>
                      <a:noFill/>
                    </a:lnB>
                    <a:solidFill>
                      <a:srgbClr val="F8F9FA"/>
                    </a:solidFill>
                  </a:tcPr>
                </a:tc>
                <a:tc>
                  <a:txBody>
                    <a:bodyPr/>
                    <a:lstStyle/>
                    <a:p>
                      <a:pPr algn="just" fontAlgn="t"/>
                      <a:r>
                        <a:rPr lang="tr-TR" sz="2800" dirty="0">
                          <a:effectLst/>
                        </a:rPr>
                        <a:t>İş analistlerinin üretkenliğini artırmaya yardımcı olun.</a:t>
                      </a:r>
                    </a:p>
                  </a:txBody>
                  <a:tcPr marL="37378" marR="37378" marT="18689" marB="18689">
                    <a:lnL>
                      <a:noFill/>
                    </a:lnL>
                    <a:lnR>
                      <a:noFill/>
                    </a:lnR>
                    <a:lnT w="4763" cap="flat" cmpd="sng" algn="ctr">
                      <a:solidFill>
                        <a:srgbClr val="5810E7"/>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4009437378"/>
                  </a:ext>
                </a:extLst>
              </a:tr>
            </a:tbl>
          </a:graphicData>
        </a:graphic>
      </p:graphicFrame>
    </p:spTree>
    <p:extLst>
      <p:ext uri="{BB962C8B-B14F-4D97-AF65-F5344CB8AC3E}">
        <p14:creationId xmlns:p14="http://schemas.microsoft.com/office/powerpoint/2010/main" val="11793922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graphicFrame>
        <p:nvGraphicFramePr>
          <p:cNvPr id="4" name="İçerik Yer Tutucusu 3">
            <a:extLst>
              <a:ext uri="{FF2B5EF4-FFF2-40B4-BE49-F238E27FC236}">
                <a16:creationId xmlns:a16="http://schemas.microsoft.com/office/drawing/2014/main" id="{9531EB83-508A-4BDE-8621-36D1F21917FA}"/>
              </a:ext>
            </a:extLst>
          </p:cNvPr>
          <p:cNvGraphicFramePr>
            <a:graphicFrameLocks noGrp="1"/>
          </p:cNvGraphicFramePr>
          <p:nvPr>
            <p:ph idx="1"/>
            <p:extLst>
              <p:ext uri="{D42A27DB-BD31-4B8C-83A1-F6EECF244321}">
                <p14:modId xmlns:p14="http://schemas.microsoft.com/office/powerpoint/2010/main" val="3311688168"/>
              </p:ext>
            </p:extLst>
          </p:nvPr>
        </p:nvGraphicFramePr>
        <p:xfrm>
          <a:off x="413656" y="569512"/>
          <a:ext cx="11386458" cy="5718976"/>
        </p:xfrm>
        <a:graphic>
          <a:graphicData uri="http://schemas.openxmlformats.org/drawingml/2006/table">
            <a:tbl>
              <a:tblPr/>
              <a:tblGrid>
                <a:gridCol w="5693229">
                  <a:extLst>
                    <a:ext uri="{9D8B030D-6E8A-4147-A177-3AD203B41FA5}">
                      <a16:colId xmlns:a16="http://schemas.microsoft.com/office/drawing/2014/main" val="1480151992"/>
                    </a:ext>
                  </a:extLst>
                </a:gridCol>
                <a:gridCol w="5693229">
                  <a:extLst>
                    <a:ext uri="{9D8B030D-6E8A-4147-A177-3AD203B41FA5}">
                      <a16:colId xmlns:a16="http://schemas.microsoft.com/office/drawing/2014/main" val="3249714636"/>
                    </a:ext>
                  </a:extLst>
                </a:gridCol>
              </a:tblGrid>
              <a:tr h="1587445">
                <a:tc>
                  <a:txBody>
                    <a:bodyPr/>
                    <a:lstStyle/>
                    <a:p>
                      <a:pPr fontAlgn="t"/>
                      <a:r>
                        <a:rPr lang="tr-TR" sz="2800">
                          <a:effectLst/>
                        </a:rPr>
                        <a:t>Veri Ambarları, tarihsel olarak, inşa edilmesi maliyetli olabilecek bir geliştirme projesi olmuştur.</a:t>
                      </a:r>
                    </a:p>
                  </a:txBody>
                  <a:tcPr marL="42904" marR="42904" marT="21452" marB="21452">
                    <a:lnL>
                      <a:noFill/>
                    </a:lnL>
                    <a:lnR>
                      <a:noFill/>
                    </a:lnR>
                    <a:lnT w="4763" cap="flat" cmpd="sng" algn="ctr">
                      <a:solidFill>
                        <a:srgbClr val="C0DCD9"/>
                      </a:solidFill>
                      <a:prstDash val="solid"/>
                      <a:round/>
                      <a:headEnd type="none" w="med" len="med"/>
                      <a:tailEnd type="none" w="med" len="med"/>
                    </a:lnT>
                    <a:lnB w="4763" cap="flat" cmpd="sng" algn="ctr">
                      <a:solidFill>
                        <a:srgbClr val="E0DDD9"/>
                      </a:solidFill>
                      <a:prstDash val="solid"/>
                      <a:round/>
                      <a:headEnd type="none" w="med" len="med"/>
                      <a:tailEnd type="none" w="med" len="med"/>
                    </a:lnB>
                    <a:solidFill>
                      <a:srgbClr val="F8F9FA"/>
                    </a:solidFill>
                  </a:tcPr>
                </a:tc>
                <a:tc>
                  <a:txBody>
                    <a:bodyPr/>
                    <a:lstStyle/>
                    <a:p>
                      <a:pPr fontAlgn="t"/>
                      <a:r>
                        <a:rPr lang="tr-TR" sz="2800">
                          <a:effectLst/>
                        </a:rPr>
                        <a:t>OLAP küpü, açık bir SQL sunucusu veri ambarı değildir. Bu nedenle, OLAP sunucusunu yönetmek için teknik bilgi ve deneyim gereklidir.</a:t>
                      </a:r>
                    </a:p>
                  </a:txBody>
                  <a:tcPr marL="42904" marR="42904" marT="21452" marB="21452">
                    <a:lnL>
                      <a:noFill/>
                    </a:lnL>
                    <a:lnR>
                      <a:noFill/>
                    </a:lnR>
                    <a:lnT w="4763" cap="flat" cmpd="sng" algn="ctr">
                      <a:solidFill>
                        <a:srgbClr val="D0DBD9"/>
                      </a:solidFill>
                      <a:prstDash val="solid"/>
                      <a:round/>
                      <a:headEnd type="none" w="med" len="med"/>
                      <a:tailEnd type="none" w="med" len="med"/>
                    </a:lnT>
                    <a:lnB w="4763" cap="flat" cmpd="sng" algn="ctr">
                      <a:solidFill>
                        <a:srgbClr val="C0D9D9"/>
                      </a:solidFill>
                      <a:prstDash val="solid"/>
                      <a:round/>
                      <a:headEnd type="none" w="med" len="med"/>
                      <a:tailEnd type="none" w="med" len="med"/>
                    </a:lnB>
                    <a:solidFill>
                      <a:srgbClr val="F8F9FA"/>
                    </a:solidFill>
                  </a:tcPr>
                </a:tc>
                <a:extLst>
                  <a:ext uri="{0D108BD9-81ED-4DB2-BD59-A6C34878D82A}">
                    <a16:rowId xmlns:a16="http://schemas.microsoft.com/office/drawing/2014/main" val="1289568039"/>
                  </a:ext>
                </a:extLst>
              </a:tr>
              <a:tr h="815174">
                <a:tc>
                  <a:txBody>
                    <a:bodyPr/>
                    <a:lstStyle/>
                    <a:p>
                      <a:pPr fontAlgn="t"/>
                      <a:r>
                        <a:rPr lang="tr-TR" sz="2800" dirty="0">
                          <a:effectLst/>
                        </a:rPr>
                        <a:t>Günlük kullanılan veriler için hızlı sonuç sağlar.</a:t>
                      </a:r>
                    </a:p>
                  </a:txBody>
                  <a:tcPr marL="42904" marR="42904" marT="21452" marB="21452">
                    <a:lnL>
                      <a:noFill/>
                    </a:lnL>
                    <a:lnR>
                      <a:noFill/>
                    </a:lnR>
                    <a:lnT w="4763" cap="flat" cmpd="sng" algn="ctr">
                      <a:solidFill>
                        <a:srgbClr val="E0DDD9"/>
                      </a:solidFill>
                      <a:prstDash val="solid"/>
                      <a:round/>
                      <a:headEnd type="none" w="med" len="med"/>
                      <a:tailEnd type="none" w="med" len="med"/>
                    </a:lnT>
                    <a:lnB w="4763" cap="flat" cmpd="sng" algn="ctr">
                      <a:solidFill>
                        <a:srgbClr val="C0DCD9"/>
                      </a:solidFill>
                      <a:prstDash val="solid"/>
                      <a:round/>
                      <a:headEnd type="none" w="med" len="med"/>
                      <a:tailEnd type="none" w="med" len="med"/>
                    </a:lnB>
                    <a:solidFill>
                      <a:srgbClr val="F8F9FA"/>
                    </a:solidFill>
                  </a:tcPr>
                </a:tc>
                <a:tc>
                  <a:txBody>
                    <a:bodyPr/>
                    <a:lstStyle/>
                    <a:p>
                      <a:pPr fontAlgn="t"/>
                      <a:r>
                        <a:rPr lang="tr-TR" sz="2800">
                          <a:effectLst/>
                        </a:rPr>
                        <a:t>Sorguya verilen yanıtın tutarlı bir şekilde daha hızlı olmasını sağlar.</a:t>
                      </a:r>
                    </a:p>
                  </a:txBody>
                  <a:tcPr marL="42904" marR="42904" marT="21452" marB="21452">
                    <a:lnL>
                      <a:noFill/>
                    </a:lnL>
                    <a:lnR>
                      <a:noFill/>
                    </a:lnR>
                    <a:lnT w="4763" cap="flat" cmpd="sng" algn="ctr">
                      <a:solidFill>
                        <a:srgbClr val="C0D9D9"/>
                      </a:solidFill>
                      <a:prstDash val="solid"/>
                      <a:round/>
                      <a:headEnd type="none" w="med" len="med"/>
                      <a:tailEnd type="none" w="med" len="med"/>
                    </a:lnT>
                    <a:lnB w="4763" cap="flat" cmpd="sng" algn="ctr">
                      <a:solidFill>
                        <a:srgbClr val="60DCD9"/>
                      </a:solidFill>
                      <a:prstDash val="solid"/>
                      <a:round/>
                      <a:headEnd type="none" w="med" len="med"/>
                      <a:tailEnd type="none" w="med" len="med"/>
                    </a:lnB>
                    <a:solidFill>
                      <a:srgbClr val="F8F9FA"/>
                    </a:solidFill>
                  </a:tcPr>
                </a:tc>
                <a:extLst>
                  <a:ext uri="{0D108BD9-81ED-4DB2-BD59-A6C34878D82A}">
                    <a16:rowId xmlns:a16="http://schemas.microsoft.com/office/drawing/2014/main" val="2224605119"/>
                  </a:ext>
                </a:extLst>
              </a:tr>
              <a:tr h="943886">
                <a:tc>
                  <a:txBody>
                    <a:bodyPr/>
                    <a:lstStyle/>
                    <a:p>
                      <a:pPr fontAlgn="t"/>
                      <a:r>
                        <a:rPr lang="tr-TR" sz="2800" dirty="0">
                          <a:effectLst/>
                        </a:rPr>
                        <a:t>Oluşturması ve bakımı kolaydır.</a:t>
                      </a:r>
                    </a:p>
                  </a:txBody>
                  <a:tcPr marL="42904" marR="42904" marT="21452" marB="21452">
                    <a:lnL>
                      <a:noFill/>
                    </a:lnL>
                    <a:lnR>
                      <a:noFill/>
                    </a:lnR>
                    <a:lnT w="4763" cap="flat" cmpd="sng" algn="ctr">
                      <a:solidFill>
                        <a:srgbClr val="C0DCD9"/>
                      </a:solidFill>
                      <a:prstDash val="solid"/>
                      <a:round/>
                      <a:headEnd type="none" w="med" len="med"/>
                      <a:tailEnd type="none" w="med" len="med"/>
                    </a:lnT>
                    <a:lnB w="4763" cap="flat" cmpd="sng" algn="ctr">
                      <a:solidFill>
                        <a:srgbClr val="60DCD9"/>
                      </a:solidFill>
                      <a:prstDash val="solid"/>
                      <a:round/>
                      <a:headEnd type="none" w="med" len="med"/>
                      <a:tailEnd type="none" w="med" len="med"/>
                    </a:lnB>
                    <a:solidFill>
                      <a:srgbClr val="F8F9FA"/>
                    </a:solidFill>
                  </a:tcPr>
                </a:tc>
                <a:tc>
                  <a:txBody>
                    <a:bodyPr/>
                    <a:lstStyle/>
                    <a:p>
                      <a:pPr fontAlgn="t"/>
                      <a:r>
                        <a:rPr lang="tr-TR" sz="2800">
                          <a:effectLst/>
                        </a:rPr>
                        <a:t>Kullanıcının bir elektronik tablo yardımıyla bir görünüm oluşturmasını sağlar.</a:t>
                      </a:r>
                    </a:p>
                  </a:txBody>
                  <a:tcPr marL="42904" marR="42904" marT="21452" marB="21452">
                    <a:lnL>
                      <a:noFill/>
                    </a:lnL>
                    <a:lnR>
                      <a:noFill/>
                    </a:lnR>
                    <a:lnT w="4763" cap="flat" cmpd="sng" algn="ctr">
                      <a:solidFill>
                        <a:srgbClr val="60DCD9"/>
                      </a:solidFill>
                      <a:prstDash val="solid"/>
                      <a:round/>
                      <a:headEnd type="none" w="med" len="med"/>
                      <a:tailEnd type="none" w="med" len="med"/>
                    </a:lnT>
                    <a:lnB w="4763" cap="flat" cmpd="sng" algn="ctr">
                      <a:solidFill>
                        <a:srgbClr val="90DCD9"/>
                      </a:solidFill>
                      <a:prstDash val="solid"/>
                      <a:round/>
                      <a:headEnd type="none" w="med" len="med"/>
                      <a:tailEnd type="none" w="med" len="med"/>
                    </a:lnB>
                    <a:solidFill>
                      <a:srgbClr val="F8F9FA"/>
                    </a:solidFill>
                  </a:tcPr>
                </a:tc>
                <a:extLst>
                  <a:ext uri="{0D108BD9-81ED-4DB2-BD59-A6C34878D82A}">
                    <a16:rowId xmlns:a16="http://schemas.microsoft.com/office/drawing/2014/main" val="725601796"/>
                  </a:ext>
                </a:extLst>
              </a:tr>
              <a:tr h="1587445">
                <a:tc>
                  <a:txBody>
                    <a:bodyPr/>
                    <a:lstStyle/>
                    <a:p>
                      <a:pPr fontAlgn="t"/>
                      <a:r>
                        <a:rPr lang="tr-TR" sz="2800">
                          <a:effectLst/>
                        </a:rPr>
                        <a:t>OLTP, hızlı yanıt süresine, düşük veri yedekliliğine sahip olacak şekilde tasarlanmıştır ve normalleştirilmiştir.</a:t>
                      </a:r>
                    </a:p>
                  </a:txBody>
                  <a:tcPr marL="42904" marR="42904" marT="21452" marB="21452">
                    <a:lnL>
                      <a:noFill/>
                    </a:lnL>
                    <a:lnR>
                      <a:noFill/>
                    </a:lnR>
                    <a:lnT w="4763" cap="flat" cmpd="sng" algn="ctr">
                      <a:solidFill>
                        <a:srgbClr val="60DCD9"/>
                      </a:solidFill>
                      <a:prstDash val="solid"/>
                      <a:round/>
                      <a:headEnd type="none" w="med" len="med"/>
                      <a:tailEnd type="none" w="med" len="med"/>
                    </a:lnT>
                    <a:lnB>
                      <a:noFill/>
                    </a:lnB>
                    <a:solidFill>
                      <a:srgbClr val="F8F9FA"/>
                    </a:solidFill>
                  </a:tcPr>
                </a:tc>
                <a:tc>
                  <a:txBody>
                    <a:bodyPr/>
                    <a:lstStyle/>
                    <a:p>
                      <a:pPr fontAlgn="t"/>
                      <a:r>
                        <a:rPr lang="tr-TR" sz="2800" dirty="0">
                          <a:effectLst/>
                        </a:rPr>
                        <a:t>Bir veri ambarı, konsolide bir </a:t>
                      </a:r>
                      <a:r>
                        <a:rPr lang="tr-TR" sz="2800" dirty="0" err="1">
                          <a:effectLst/>
                        </a:rPr>
                        <a:t>veritabanı</a:t>
                      </a:r>
                      <a:r>
                        <a:rPr lang="tr-TR" sz="2800" dirty="0">
                          <a:effectLst/>
                        </a:rPr>
                        <a:t> oluşturmak için farklı veri kaynaklarını entegre edebilmesi için benzersiz şekilde oluşturulur.</a:t>
                      </a:r>
                    </a:p>
                  </a:txBody>
                  <a:tcPr marL="42904" marR="42904" marT="21452" marB="21452">
                    <a:lnL>
                      <a:noFill/>
                    </a:lnL>
                    <a:lnR>
                      <a:noFill/>
                    </a:lnR>
                    <a:lnT w="4763" cap="flat" cmpd="sng" algn="ctr">
                      <a:solidFill>
                        <a:srgbClr val="90DCD9"/>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3619229253"/>
                  </a:ext>
                </a:extLst>
              </a:tr>
            </a:tbl>
          </a:graphicData>
        </a:graphic>
      </p:graphicFrame>
    </p:spTree>
    <p:extLst>
      <p:ext uri="{BB962C8B-B14F-4D97-AF65-F5344CB8AC3E}">
        <p14:creationId xmlns:p14="http://schemas.microsoft.com/office/powerpoint/2010/main" val="15035450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endParaRPr lang="tr-TR" dirty="0">
              <a:solidFill>
                <a:srgbClr val="03579D"/>
              </a:solidFill>
            </a:endParaRPr>
          </a:p>
        </p:txBody>
      </p:sp>
    </p:spTree>
    <p:extLst>
      <p:ext uri="{BB962C8B-B14F-4D97-AF65-F5344CB8AC3E}">
        <p14:creationId xmlns:p14="http://schemas.microsoft.com/office/powerpoint/2010/main" val="20526869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Nedir?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dirty="0">
                <a:solidFill>
                  <a:srgbClr val="03579D"/>
                </a:solidFill>
              </a:rPr>
              <a:t>Bir DATA MART bir organizasyonun tek bir işlevsel alanda odaklanmış ve bir veri ambarına depolanan </a:t>
            </a:r>
            <a:r>
              <a:rPr lang="tr-TR" sz="2400" b="1" dirty="0">
                <a:solidFill>
                  <a:srgbClr val="03579D"/>
                </a:solidFill>
              </a:rPr>
              <a:t>veri alt kümesi </a:t>
            </a:r>
            <a:r>
              <a:rPr lang="tr-TR" sz="2400" dirty="0">
                <a:solidFill>
                  <a:srgbClr val="03579D"/>
                </a:solidFill>
              </a:rPr>
              <a:t>içerir. Bir Data Mart, Veri Ambarının yoğunlaştırılmış bir sürümüdür ve bir organizasyondaki belirli bir departman, birim veya kullanıcı grubu tarafından kullanılmak üzere tasarlanmıştır. </a:t>
            </a:r>
          </a:p>
          <a:p>
            <a:pPr algn="just"/>
            <a:r>
              <a:rPr lang="tr-TR" sz="2400" dirty="0">
                <a:solidFill>
                  <a:srgbClr val="03579D"/>
                </a:solidFill>
              </a:rPr>
              <a:t>Data Mart, genellikle bir Veri ambarına kıyasla yalnızca birkaç kaynaktan veri alır. Veri reyonları küçük boyutludur ve bir </a:t>
            </a:r>
            <a:r>
              <a:rPr lang="tr-TR" sz="2400" b="1" dirty="0" err="1">
                <a:solidFill>
                  <a:srgbClr val="03579D"/>
                </a:solidFill>
              </a:rPr>
              <a:t>Datawarehouse</a:t>
            </a:r>
            <a:r>
              <a:rPr lang="tr-TR" sz="2400" dirty="0" err="1">
                <a:solidFill>
                  <a:srgbClr val="03579D"/>
                </a:solidFill>
              </a:rPr>
              <a:t>’a</a:t>
            </a:r>
            <a:r>
              <a:rPr lang="tr-TR" sz="2400" dirty="0">
                <a:solidFill>
                  <a:srgbClr val="03579D"/>
                </a:solidFill>
              </a:rPr>
              <a:t> kıyasla daha esnektir.</a:t>
            </a:r>
          </a:p>
        </p:txBody>
      </p:sp>
    </p:spTree>
    <p:extLst>
      <p:ext uri="{BB962C8B-B14F-4D97-AF65-F5344CB8AC3E}">
        <p14:creationId xmlns:p14="http://schemas.microsoft.com/office/powerpoint/2010/main" val="19462562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Neden İhtiyaç Var?</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85000" lnSpcReduction="20000"/>
          </a:bodyPr>
          <a:lstStyle/>
          <a:p>
            <a:pPr algn="just"/>
            <a:r>
              <a:rPr lang="tr-TR" dirty="0">
                <a:solidFill>
                  <a:srgbClr val="03579D"/>
                </a:solidFill>
              </a:rPr>
              <a:t>Veri hacmindeki azalma nedeniyle kullanıcının yanıt süresini artırmaya yardımcı olur</a:t>
            </a:r>
          </a:p>
          <a:p>
            <a:pPr algn="just"/>
            <a:r>
              <a:rPr lang="tr-TR" dirty="0">
                <a:solidFill>
                  <a:srgbClr val="03579D"/>
                </a:solidFill>
              </a:rPr>
              <a:t>Sık istenen verilere kolay erişim sağlar.</a:t>
            </a:r>
          </a:p>
          <a:p>
            <a:pPr algn="just"/>
            <a:r>
              <a:rPr lang="tr-TR" dirty="0">
                <a:solidFill>
                  <a:srgbClr val="03579D"/>
                </a:solidFill>
              </a:rPr>
              <a:t>Uygulaması daha kolaydır. Aynı zamanda, Data Mart’ı uygulamanın maliyeti, tam bir veri ambarının uygulanmasına kıyasla kesinlikle daha düşüktür.</a:t>
            </a:r>
          </a:p>
          <a:p>
            <a:pPr algn="just"/>
            <a:r>
              <a:rPr lang="tr-TR" dirty="0">
                <a:solidFill>
                  <a:srgbClr val="03579D"/>
                </a:solidFill>
              </a:rPr>
              <a:t>Veri Ambarı ile karşılaştırıldığında bir veri parçası çeviktir. Modelde değişiklik olması durumunda, daha küçük olması nedeniyle data mart daha hızlı oluşturulabilir.</a:t>
            </a:r>
          </a:p>
          <a:p>
            <a:pPr algn="just"/>
            <a:r>
              <a:rPr lang="tr-TR" dirty="0">
                <a:solidFill>
                  <a:srgbClr val="03579D"/>
                </a:solidFill>
              </a:rPr>
              <a:t>Bir </a:t>
            </a:r>
            <a:r>
              <a:rPr lang="tr-TR" dirty="0" err="1">
                <a:solidFill>
                  <a:srgbClr val="03579D"/>
                </a:solidFill>
              </a:rPr>
              <a:t>Datamart</a:t>
            </a:r>
            <a:r>
              <a:rPr lang="tr-TR" dirty="0">
                <a:solidFill>
                  <a:srgbClr val="03579D"/>
                </a:solidFill>
              </a:rPr>
              <a:t>, tek bir Konu </a:t>
            </a:r>
            <a:r>
              <a:rPr lang="tr-TR" dirty="0" err="1">
                <a:solidFill>
                  <a:srgbClr val="03579D"/>
                </a:solidFill>
              </a:rPr>
              <a:t>Datamart</a:t>
            </a:r>
            <a:r>
              <a:rPr lang="tr-TR" dirty="0">
                <a:solidFill>
                  <a:srgbClr val="03579D"/>
                </a:solidFill>
              </a:rPr>
              <a:t> Uzmanı tarafından tanımlanır. Aksine veri ambarı, çeşitli alanlardan disiplinler arası KOBİ tarafından tanımlanır. Bu nedenle Data mart, </a:t>
            </a:r>
            <a:r>
              <a:rPr lang="tr-TR" dirty="0" err="1">
                <a:solidFill>
                  <a:srgbClr val="03579D"/>
                </a:solidFill>
              </a:rPr>
              <a:t>Datawarehouse’a</a:t>
            </a:r>
            <a:r>
              <a:rPr lang="tr-TR" dirty="0">
                <a:solidFill>
                  <a:srgbClr val="03579D"/>
                </a:solidFill>
              </a:rPr>
              <a:t> kıyasla değişime daha açıktır.</a:t>
            </a:r>
          </a:p>
          <a:p>
            <a:pPr algn="just"/>
            <a:r>
              <a:rPr lang="tr-TR" dirty="0">
                <a:solidFill>
                  <a:srgbClr val="03579D"/>
                </a:solidFill>
              </a:rPr>
              <a:t>Veriler bölümlenir ve çok ayrıntılı erişim denetimi ayrıcalıklarına izin verir.</a:t>
            </a:r>
          </a:p>
          <a:p>
            <a:pPr algn="just"/>
            <a:r>
              <a:rPr lang="tr-TR" dirty="0">
                <a:solidFill>
                  <a:srgbClr val="03579D"/>
                </a:solidFill>
              </a:rPr>
              <a:t>Veriler, farklı donanım / yazılım platformlarında bölümlere ayrılabilir ve depolanabilir.</a:t>
            </a:r>
          </a:p>
        </p:txBody>
      </p:sp>
    </p:spTree>
    <p:extLst>
      <p:ext uri="{BB962C8B-B14F-4D97-AF65-F5344CB8AC3E}">
        <p14:creationId xmlns:p14="http://schemas.microsoft.com/office/powerpoint/2010/main" val="3777410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Türleri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Üç ana veri pazarı türü vardır:</a:t>
            </a:r>
          </a:p>
          <a:p>
            <a:pPr algn="just"/>
            <a:r>
              <a:rPr lang="tr-TR" dirty="0">
                <a:solidFill>
                  <a:srgbClr val="03579D"/>
                </a:solidFill>
              </a:rPr>
              <a:t>Bağımlı : Bağımlı veri reyonları, doğrudan </a:t>
            </a:r>
            <a:r>
              <a:rPr lang="tr-TR" dirty="0" err="1">
                <a:solidFill>
                  <a:srgbClr val="03579D"/>
                </a:solidFill>
              </a:rPr>
              <a:t>operasyonel</a:t>
            </a:r>
            <a:r>
              <a:rPr lang="tr-TR" dirty="0">
                <a:solidFill>
                  <a:srgbClr val="03579D"/>
                </a:solidFill>
              </a:rPr>
              <a:t>, harici veya her iki kaynaktan veri çekilerek oluşturulur.</a:t>
            </a:r>
          </a:p>
          <a:p>
            <a:pPr algn="just"/>
            <a:r>
              <a:rPr lang="tr-TR" dirty="0">
                <a:solidFill>
                  <a:srgbClr val="03579D"/>
                </a:solidFill>
              </a:rPr>
              <a:t>Bağımsız : Merkezi bir veri ambarı kullanılmadan bağımsız veri marketi oluşturulur.</a:t>
            </a:r>
          </a:p>
          <a:p>
            <a:pPr algn="just"/>
            <a:r>
              <a:rPr lang="tr-TR" dirty="0">
                <a:solidFill>
                  <a:srgbClr val="03579D"/>
                </a:solidFill>
              </a:rPr>
              <a:t>Karma : Bu tür veri reyonları, veri ambarlarından veya işletim sistemlerinden veri alabilir.</a:t>
            </a:r>
          </a:p>
        </p:txBody>
      </p:sp>
    </p:spTree>
    <p:extLst>
      <p:ext uri="{BB962C8B-B14F-4D97-AF65-F5344CB8AC3E}">
        <p14:creationId xmlns:p14="http://schemas.microsoft.com/office/powerpoint/2010/main" val="20201995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Bağımlı Data Mart</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7413171" cy="4934036"/>
          </a:xfrm>
        </p:spPr>
        <p:txBody>
          <a:bodyPr>
            <a:normAutofit fontScale="92500" lnSpcReduction="10000"/>
          </a:bodyPr>
          <a:lstStyle/>
          <a:p>
            <a:pPr algn="just"/>
            <a:r>
              <a:rPr lang="tr-TR" dirty="0">
                <a:solidFill>
                  <a:srgbClr val="03579D"/>
                </a:solidFill>
              </a:rPr>
              <a:t>Bağımlı bir veri pazarı, kuruluşun verilerini tek bir Veri Ambarından tedarik etmeye olanak tanır. Merkezileştirmenin faydasını sunar. Bir veya daha fazla fiziksel veri reyonu geliştirmeniz gerekiyorsa, bunları bağımlı veri reyonları olarak yapılandırmanız gerekir.</a:t>
            </a:r>
          </a:p>
          <a:p>
            <a:pPr algn="just"/>
            <a:r>
              <a:rPr lang="tr-TR" dirty="0">
                <a:solidFill>
                  <a:srgbClr val="03579D"/>
                </a:solidFill>
              </a:rPr>
              <a:t>Bağımlı veri reyonları iki farklı şekilde oluşturulabilir. Ya bir kullanıcının ihtiyaca bağlı olarak hem veri marketine hem de veri ambarına erişebileceği veya erişimin yalnızca veri marketi ile sınırlı olduğu yerlerde. İkinci yaklaşım, bazen veri hurdalığı olarak adlandırıldığı için optimal değildir. Veri hurdalığında, tüm veriler ortak bir kaynakla başlar, ancak hurdaya çıkarılır ve çoğunlukla hurdaya çıkarılır.</a:t>
            </a:r>
          </a:p>
        </p:txBody>
      </p:sp>
      <p:pic>
        <p:nvPicPr>
          <p:cNvPr id="6148" name="Picture 4">
            <a:extLst>
              <a:ext uri="{FF2B5EF4-FFF2-40B4-BE49-F238E27FC236}">
                <a16:creationId xmlns:a16="http://schemas.microsoft.com/office/drawing/2014/main" id="{841D8178-7591-4CBD-9887-26062C512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371" y="1242927"/>
            <a:ext cx="3815655" cy="493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7658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Bağımsız Veri Mart</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7402286" cy="4934036"/>
          </a:xfrm>
        </p:spPr>
        <p:txBody>
          <a:bodyPr>
            <a:normAutofit fontScale="92500" lnSpcReduction="10000"/>
          </a:bodyPr>
          <a:lstStyle/>
          <a:p>
            <a:pPr algn="just"/>
            <a:r>
              <a:rPr lang="tr-TR" dirty="0">
                <a:solidFill>
                  <a:srgbClr val="03579D"/>
                </a:solidFill>
              </a:rPr>
              <a:t>Merkezi Veri ambarı kullanılmadan bağımsız bir veri pazarı oluşturulur. Bu tür bir Data Mart, bir organizasyon içindeki daha küçük gruplar için ideal bir seçenektir.</a:t>
            </a:r>
          </a:p>
          <a:p>
            <a:pPr algn="just"/>
            <a:r>
              <a:rPr lang="tr-TR" dirty="0">
                <a:solidFill>
                  <a:srgbClr val="03579D"/>
                </a:solidFill>
              </a:rPr>
              <a:t>Bağımsız bir veri reyonunun ne kurumsal veri ambarıyla ne de başka bir veri mağazasıyla ilişkisi yoktur. Bağımsız veri pazarında veriler ayrı ayrı girilir ve analizleri de bağımsız olarak gerçekleştirilir.</a:t>
            </a:r>
          </a:p>
          <a:p>
            <a:pPr algn="just"/>
            <a:r>
              <a:rPr lang="tr-TR" dirty="0">
                <a:solidFill>
                  <a:srgbClr val="03579D"/>
                </a:solidFill>
              </a:rPr>
              <a:t>Bağımsız veri reyonlarının uygulanması, bir veri ambarı oluşturma motivasyonuna aykırıdır. Her şeyden önce, çok çeşitli bilgiler isteyen farklı ilgi alanlarına sahip birden çok kullanıcı tarafından analiz edilebilen tutarlı, merkezi bir kurumsal veri deposuna ihtiyacınız vardır.</a:t>
            </a:r>
          </a:p>
          <a:p>
            <a:pPr algn="just"/>
            <a:endParaRPr lang="tr-TR" dirty="0">
              <a:solidFill>
                <a:srgbClr val="03579D"/>
              </a:solidFill>
            </a:endParaRPr>
          </a:p>
        </p:txBody>
      </p:sp>
      <p:pic>
        <p:nvPicPr>
          <p:cNvPr id="7172" name="Picture 4">
            <a:extLst>
              <a:ext uri="{FF2B5EF4-FFF2-40B4-BE49-F238E27FC236}">
                <a16:creationId xmlns:a16="http://schemas.microsoft.com/office/drawing/2014/main" id="{588BAD97-526C-4960-AB47-76F18F3BC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486" y="1242927"/>
            <a:ext cx="3951514" cy="487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15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 Süreci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sz="2400" b="1" dirty="0">
                <a:solidFill>
                  <a:srgbClr val="03579D"/>
                </a:solidFill>
              </a:rPr>
              <a:t>Kurumsal strateji: </a:t>
            </a:r>
            <a:r>
              <a:rPr lang="tr-TR" sz="2400" dirty="0">
                <a:solidFill>
                  <a:srgbClr val="03579D"/>
                </a:solidFill>
              </a:rPr>
              <a:t>Burada, mevcut mimari ve araçlar dahil olmak üzere </a:t>
            </a:r>
            <a:r>
              <a:rPr lang="tr-TR" sz="2400" b="1" dirty="0">
                <a:solidFill>
                  <a:srgbClr val="03579D"/>
                </a:solidFill>
              </a:rPr>
              <a:t>teknik özellikleri </a:t>
            </a:r>
            <a:r>
              <a:rPr lang="tr-TR" sz="2400" dirty="0">
                <a:solidFill>
                  <a:srgbClr val="03579D"/>
                </a:solidFill>
              </a:rPr>
              <a:t>belirleriz. Ayrıca gerçekleri, boyutları ve nitelikleri de belirleriz. Veri eşleme ve dönüştürme de geçilir.</a:t>
            </a:r>
          </a:p>
          <a:p>
            <a:pPr algn="just"/>
            <a:r>
              <a:rPr lang="tr-TR" sz="2400" b="1" dirty="0">
                <a:solidFill>
                  <a:srgbClr val="03579D"/>
                </a:solidFill>
              </a:rPr>
              <a:t>Aşamalı teslimat: </a:t>
            </a:r>
            <a:r>
              <a:rPr lang="tr-TR" sz="2400" dirty="0">
                <a:solidFill>
                  <a:srgbClr val="03579D"/>
                </a:solidFill>
              </a:rPr>
              <a:t>Veri ambarı uygulaması konu alanlarına göre </a:t>
            </a:r>
            <a:r>
              <a:rPr lang="tr-TR" sz="2400" b="1" dirty="0">
                <a:solidFill>
                  <a:srgbClr val="03579D"/>
                </a:solidFill>
              </a:rPr>
              <a:t>aşamalı</a:t>
            </a:r>
            <a:r>
              <a:rPr lang="tr-TR" sz="2400" dirty="0">
                <a:solidFill>
                  <a:srgbClr val="03579D"/>
                </a:solidFill>
              </a:rPr>
              <a:t> olmalıdır. Rezervasyon ve faturalama gibi ilgili ticari varlıklar </a:t>
            </a:r>
            <a:r>
              <a:rPr lang="tr-TR" sz="2400" b="1" dirty="0">
                <a:solidFill>
                  <a:srgbClr val="03579D"/>
                </a:solidFill>
              </a:rPr>
              <a:t>önce uygulanmalı ve ardından birbirleriyle entegre edilmelidir</a:t>
            </a:r>
            <a:r>
              <a:rPr lang="tr-TR" sz="2400" dirty="0">
                <a:solidFill>
                  <a:srgbClr val="03579D"/>
                </a:solidFill>
              </a:rPr>
              <a:t>.</a:t>
            </a:r>
          </a:p>
          <a:p>
            <a:pPr algn="just"/>
            <a:r>
              <a:rPr lang="tr-TR" sz="2400" b="1" dirty="0">
                <a:solidFill>
                  <a:srgbClr val="03579D"/>
                </a:solidFill>
              </a:rPr>
              <a:t>Yinelemeli Prototipleşme: </a:t>
            </a:r>
            <a:r>
              <a:rPr lang="tr-TR" sz="2400" dirty="0">
                <a:solidFill>
                  <a:srgbClr val="03579D"/>
                </a:solidFill>
              </a:rPr>
              <a:t>Uygulamaya büyük patlama yaklaşımı yerine, Data </a:t>
            </a:r>
            <a:r>
              <a:rPr lang="tr-TR" sz="2400" dirty="0" err="1">
                <a:solidFill>
                  <a:srgbClr val="03579D"/>
                </a:solidFill>
              </a:rPr>
              <a:t>Warehouse</a:t>
            </a:r>
            <a:r>
              <a:rPr lang="tr-TR" sz="2400" dirty="0">
                <a:solidFill>
                  <a:srgbClr val="03579D"/>
                </a:solidFill>
              </a:rPr>
              <a:t> </a:t>
            </a:r>
            <a:r>
              <a:rPr lang="tr-TR" sz="2400" b="1" dirty="0">
                <a:solidFill>
                  <a:srgbClr val="03579D"/>
                </a:solidFill>
              </a:rPr>
              <a:t>yinelemeli</a:t>
            </a:r>
            <a:r>
              <a:rPr lang="tr-TR" sz="2400" dirty="0">
                <a:solidFill>
                  <a:srgbClr val="03579D"/>
                </a:solidFill>
              </a:rPr>
              <a:t> olarak geliştirilmeli ve test edilmelidir.</a:t>
            </a:r>
          </a:p>
        </p:txBody>
      </p:sp>
    </p:spTree>
    <p:extLst>
      <p:ext uri="{BB962C8B-B14F-4D97-AF65-F5344CB8AC3E}">
        <p14:creationId xmlns:p14="http://schemas.microsoft.com/office/powerpoint/2010/main" val="37715515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Hibrit</a:t>
            </a:r>
            <a:r>
              <a:rPr lang="tr-TR" sz="3600" b="1" dirty="0">
                <a:solidFill>
                  <a:srgbClr val="03579D"/>
                </a:solidFill>
                <a:latin typeface="+mn-lt"/>
              </a:rPr>
              <a:t> Data Mart</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10270"/>
            <a:ext cx="7772400" cy="4934036"/>
          </a:xfrm>
        </p:spPr>
        <p:txBody>
          <a:bodyPr>
            <a:normAutofit/>
          </a:bodyPr>
          <a:lstStyle/>
          <a:p>
            <a:pPr algn="just"/>
            <a:r>
              <a:rPr lang="tr-TR" dirty="0">
                <a:solidFill>
                  <a:srgbClr val="03579D"/>
                </a:solidFill>
              </a:rPr>
              <a:t>Karma bir veri pazarı, Veri ambarı dışındaki kaynaklardan gelen girdileri birleştirir. Bu, kuruluşa yeni bir grup veya ürün eklendikten sonra geçici entegrasyon istediğinizde yardımcı olabilir.</a:t>
            </a:r>
          </a:p>
          <a:p>
            <a:pPr algn="just"/>
            <a:r>
              <a:rPr lang="tr-TR" dirty="0">
                <a:solidFill>
                  <a:srgbClr val="03579D"/>
                </a:solidFill>
              </a:rPr>
              <a:t>Birden çok </a:t>
            </a:r>
            <a:r>
              <a:rPr lang="tr-TR" dirty="0" err="1">
                <a:solidFill>
                  <a:srgbClr val="03579D"/>
                </a:solidFill>
              </a:rPr>
              <a:t>veritabanı</a:t>
            </a:r>
            <a:r>
              <a:rPr lang="tr-TR" dirty="0">
                <a:solidFill>
                  <a:srgbClr val="03579D"/>
                </a:solidFill>
              </a:rPr>
              <a:t> ortamı ve herhangi bir kuruluş için hızlı uygulama dönüşümü için en uygun yöntemdir. Ayrıca en az veri temizleme çabası gerektirir. </a:t>
            </a:r>
            <a:r>
              <a:rPr lang="tr-TR" dirty="0" err="1">
                <a:solidFill>
                  <a:srgbClr val="03579D"/>
                </a:solidFill>
              </a:rPr>
              <a:t>Hybrid</a:t>
            </a:r>
            <a:r>
              <a:rPr lang="tr-TR" dirty="0">
                <a:solidFill>
                  <a:srgbClr val="03579D"/>
                </a:solidFill>
              </a:rPr>
              <a:t> Data mart aynı zamanda büyük depolama yapılarını da destekler ve daha küçük veri merkezli uygulamalar için en uygun olanıdır.</a:t>
            </a:r>
          </a:p>
        </p:txBody>
      </p:sp>
      <p:pic>
        <p:nvPicPr>
          <p:cNvPr id="8196" name="Picture 4">
            <a:extLst>
              <a:ext uri="{FF2B5EF4-FFF2-40B4-BE49-F238E27FC236}">
                <a16:creationId xmlns:a16="http://schemas.microsoft.com/office/drawing/2014/main" id="{14079A68-A4E8-40F8-992E-EF2A8CC32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5097" y="1784215"/>
            <a:ext cx="3398932" cy="308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6713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Uygulama Süreci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3156857"/>
            <a:ext cx="10515600" cy="3020106"/>
          </a:xfrm>
        </p:spPr>
        <p:txBody>
          <a:bodyPr>
            <a:normAutofit lnSpcReduction="10000"/>
          </a:bodyPr>
          <a:lstStyle/>
          <a:p>
            <a:pPr algn="just"/>
            <a:r>
              <a:rPr lang="tr-TR" dirty="0" err="1">
                <a:solidFill>
                  <a:srgbClr val="03579D"/>
                </a:solidFill>
              </a:rPr>
              <a:t>Designing</a:t>
            </a:r>
            <a:r>
              <a:rPr lang="tr-TR" dirty="0">
                <a:solidFill>
                  <a:srgbClr val="03579D"/>
                </a:solidFill>
              </a:rPr>
              <a:t> (Tasarım) : Tasarım, Data Mart uygulamasının ilk aşamasıdır. Gereksinimler hakkında bilgi toplamaya kadar bir veri pazarı talebini başlatmak arasındaki tüm görevleri kapsar. Son olarak, veri pazarının mantıksal ve fiziksel tasarımını oluşturuyoruz.</a:t>
            </a:r>
          </a:p>
          <a:p>
            <a:pPr lvl="1" algn="just"/>
            <a:r>
              <a:rPr lang="tr-TR" dirty="0">
                <a:solidFill>
                  <a:srgbClr val="03579D"/>
                </a:solidFill>
              </a:rPr>
              <a:t>İş ve teknik gereksinimleri toplamak ve veri kaynaklarını belirlemek.</a:t>
            </a:r>
          </a:p>
          <a:p>
            <a:pPr lvl="1" algn="just"/>
            <a:r>
              <a:rPr lang="tr-TR" dirty="0">
                <a:solidFill>
                  <a:srgbClr val="03579D"/>
                </a:solidFill>
              </a:rPr>
              <a:t>Uygun veri alt kümesini seçme.</a:t>
            </a:r>
          </a:p>
          <a:p>
            <a:pPr lvl="1" algn="just"/>
            <a:r>
              <a:rPr lang="tr-TR" dirty="0">
                <a:solidFill>
                  <a:srgbClr val="03579D"/>
                </a:solidFill>
              </a:rPr>
              <a:t>Veri pazarının mantıksal ve fiziksel yapısının tasarlanması.</a:t>
            </a:r>
          </a:p>
          <a:p>
            <a:pPr algn="just"/>
            <a:r>
              <a:rPr lang="tr-TR" dirty="0">
                <a:solidFill>
                  <a:srgbClr val="03579D"/>
                </a:solidFill>
              </a:rPr>
              <a:t>UML, ER </a:t>
            </a:r>
            <a:r>
              <a:rPr lang="tr-TR" dirty="0" err="1">
                <a:solidFill>
                  <a:srgbClr val="03579D"/>
                </a:solidFill>
              </a:rPr>
              <a:t>diagramlarına</a:t>
            </a:r>
            <a:r>
              <a:rPr lang="tr-TR" dirty="0">
                <a:solidFill>
                  <a:srgbClr val="03579D"/>
                </a:solidFill>
              </a:rPr>
              <a:t> ihtiyaç vardır.</a:t>
            </a:r>
          </a:p>
        </p:txBody>
      </p:sp>
      <p:pic>
        <p:nvPicPr>
          <p:cNvPr id="9220" name="Picture 4">
            <a:extLst>
              <a:ext uri="{FF2B5EF4-FFF2-40B4-BE49-F238E27FC236}">
                <a16:creationId xmlns:a16="http://schemas.microsoft.com/office/drawing/2014/main" id="{C3CBAFAC-AB82-4378-AE15-BE7A83A3E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22468"/>
            <a:ext cx="10515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3655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Uygulama Süreci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3156857"/>
            <a:ext cx="10515600" cy="3020106"/>
          </a:xfrm>
        </p:spPr>
        <p:txBody>
          <a:bodyPr>
            <a:normAutofit/>
          </a:bodyPr>
          <a:lstStyle/>
          <a:p>
            <a:pPr algn="just"/>
            <a:r>
              <a:rPr lang="tr-TR" dirty="0" err="1">
                <a:solidFill>
                  <a:srgbClr val="03579D"/>
                </a:solidFill>
              </a:rPr>
              <a:t>Constructing</a:t>
            </a:r>
            <a:r>
              <a:rPr lang="tr-TR" dirty="0">
                <a:solidFill>
                  <a:srgbClr val="03579D"/>
                </a:solidFill>
              </a:rPr>
              <a:t> (İnşaat) : Bu, uygulamanın ikinci aşamasıdır. Fiziksel veri tabanını ve mantıksal yapıları oluşturmayı içerir.</a:t>
            </a:r>
          </a:p>
          <a:p>
            <a:pPr lvl="1" algn="just"/>
            <a:r>
              <a:rPr lang="tr-TR" dirty="0">
                <a:solidFill>
                  <a:srgbClr val="03579D"/>
                </a:solidFill>
              </a:rPr>
              <a:t>Önceki aşamada tasarlanan fiziksel </a:t>
            </a:r>
            <a:r>
              <a:rPr lang="tr-TR" dirty="0" err="1">
                <a:solidFill>
                  <a:srgbClr val="03579D"/>
                </a:solidFill>
              </a:rPr>
              <a:t>veritabanının</a:t>
            </a:r>
            <a:r>
              <a:rPr lang="tr-TR" dirty="0">
                <a:solidFill>
                  <a:srgbClr val="03579D"/>
                </a:solidFill>
              </a:rPr>
              <a:t> uygulanması. Örneğin tablo, indeksler, görünümler gibi </a:t>
            </a:r>
            <a:r>
              <a:rPr lang="tr-TR" dirty="0" err="1">
                <a:solidFill>
                  <a:srgbClr val="03579D"/>
                </a:solidFill>
              </a:rPr>
              <a:t>veritabanı</a:t>
            </a:r>
            <a:r>
              <a:rPr lang="tr-TR" dirty="0">
                <a:solidFill>
                  <a:srgbClr val="03579D"/>
                </a:solidFill>
              </a:rPr>
              <a:t> şema nesneleri oluşturulur.</a:t>
            </a:r>
          </a:p>
          <a:p>
            <a:pPr algn="just"/>
            <a:r>
              <a:rPr lang="tr-TR" dirty="0">
                <a:solidFill>
                  <a:srgbClr val="03579D"/>
                </a:solidFill>
              </a:rPr>
              <a:t>Depolama yönetimi, hızlı veri erişimi, veri koruma, çok kullanıcı desteği, güvenlik gibi kriterlere ihtiyaç duymaktadır.</a:t>
            </a:r>
          </a:p>
          <a:p>
            <a:pPr algn="just"/>
            <a:endParaRPr lang="tr-TR" dirty="0">
              <a:solidFill>
                <a:srgbClr val="03579D"/>
              </a:solidFill>
            </a:endParaRPr>
          </a:p>
        </p:txBody>
      </p:sp>
      <p:pic>
        <p:nvPicPr>
          <p:cNvPr id="9220" name="Picture 4">
            <a:extLst>
              <a:ext uri="{FF2B5EF4-FFF2-40B4-BE49-F238E27FC236}">
                <a16:creationId xmlns:a16="http://schemas.microsoft.com/office/drawing/2014/main" id="{C3CBAFAC-AB82-4378-AE15-BE7A83A3E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22468"/>
            <a:ext cx="10515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9290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Uygulama Süreci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3156857"/>
            <a:ext cx="10515600" cy="3020106"/>
          </a:xfrm>
        </p:spPr>
        <p:txBody>
          <a:bodyPr>
            <a:normAutofit fontScale="92500" lnSpcReduction="10000"/>
          </a:bodyPr>
          <a:lstStyle/>
          <a:p>
            <a:pPr algn="just"/>
            <a:r>
              <a:rPr lang="tr-TR" dirty="0" err="1">
                <a:solidFill>
                  <a:srgbClr val="03579D"/>
                </a:solidFill>
              </a:rPr>
              <a:t>Populating</a:t>
            </a:r>
            <a:r>
              <a:rPr lang="tr-TR" dirty="0">
                <a:solidFill>
                  <a:srgbClr val="03579D"/>
                </a:solidFill>
              </a:rPr>
              <a:t> (Doldurma) : Üçüncü aşamada, veri martındaki veriler doldurulur.</a:t>
            </a:r>
          </a:p>
          <a:p>
            <a:pPr lvl="1" algn="just"/>
            <a:r>
              <a:rPr lang="tr-TR" dirty="0">
                <a:solidFill>
                  <a:srgbClr val="03579D"/>
                </a:solidFill>
              </a:rPr>
              <a:t>Veri Eşlemeyi hedeflemek için kaynak veriler</a:t>
            </a:r>
          </a:p>
          <a:p>
            <a:pPr lvl="1" algn="just"/>
            <a:r>
              <a:rPr lang="tr-TR" dirty="0">
                <a:solidFill>
                  <a:srgbClr val="03579D"/>
                </a:solidFill>
              </a:rPr>
              <a:t>Kaynak verilerin çıkarılması</a:t>
            </a:r>
          </a:p>
          <a:p>
            <a:pPr lvl="1" algn="just"/>
            <a:r>
              <a:rPr lang="tr-TR" dirty="0">
                <a:solidFill>
                  <a:srgbClr val="03579D"/>
                </a:solidFill>
              </a:rPr>
              <a:t>Veriler üzerinde temizleme ve dönüştürme işlemleri</a:t>
            </a:r>
          </a:p>
          <a:p>
            <a:pPr lvl="1" algn="just"/>
            <a:r>
              <a:rPr lang="tr-TR" dirty="0">
                <a:solidFill>
                  <a:srgbClr val="03579D"/>
                </a:solidFill>
              </a:rPr>
              <a:t>Data </a:t>
            </a:r>
            <a:r>
              <a:rPr lang="tr-TR" dirty="0" err="1">
                <a:solidFill>
                  <a:srgbClr val="03579D"/>
                </a:solidFill>
              </a:rPr>
              <a:t>mart’a</a:t>
            </a:r>
            <a:r>
              <a:rPr lang="tr-TR" dirty="0">
                <a:solidFill>
                  <a:srgbClr val="03579D"/>
                </a:solidFill>
              </a:rPr>
              <a:t> veri yükleme</a:t>
            </a:r>
          </a:p>
          <a:p>
            <a:pPr lvl="1" algn="just"/>
            <a:r>
              <a:rPr lang="tr-TR" dirty="0">
                <a:solidFill>
                  <a:srgbClr val="03579D"/>
                </a:solidFill>
              </a:rPr>
              <a:t>Meta verileri oluşturma ve depolama</a:t>
            </a:r>
          </a:p>
          <a:p>
            <a:pPr algn="just"/>
            <a:r>
              <a:rPr lang="tr-TR" dirty="0">
                <a:solidFill>
                  <a:srgbClr val="03579D"/>
                </a:solidFill>
              </a:rPr>
              <a:t>ETL aracı kullanılabilir.</a:t>
            </a:r>
          </a:p>
        </p:txBody>
      </p:sp>
      <p:pic>
        <p:nvPicPr>
          <p:cNvPr id="9220" name="Picture 4">
            <a:extLst>
              <a:ext uri="{FF2B5EF4-FFF2-40B4-BE49-F238E27FC236}">
                <a16:creationId xmlns:a16="http://schemas.microsoft.com/office/drawing/2014/main" id="{C3CBAFAC-AB82-4378-AE15-BE7A83A3E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22468"/>
            <a:ext cx="10515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281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Uygulama Süreci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3156857"/>
            <a:ext cx="10515600" cy="3020106"/>
          </a:xfrm>
        </p:spPr>
        <p:txBody>
          <a:bodyPr>
            <a:normAutofit fontScale="92500" lnSpcReduction="20000"/>
          </a:bodyPr>
          <a:lstStyle/>
          <a:p>
            <a:pPr algn="just"/>
            <a:r>
              <a:rPr lang="tr-TR" dirty="0" err="1">
                <a:solidFill>
                  <a:srgbClr val="03579D"/>
                </a:solidFill>
              </a:rPr>
              <a:t>Accessing</a:t>
            </a:r>
            <a:r>
              <a:rPr lang="tr-TR" dirty="0">
                <a:solidFill>
                  <a:srgbClr val="03579D"/>
                </a:solidFill>
              </a:rPr>
              <a:t> (Erişim): : Erişim, verilerin kullanılmasını içeren dördüncü bir adımdır: verileri sorgulama, raporlar, grafikler oluşturma ve bunları yayınlama. Son kullanıcı </a:t>
            </a:r>
            <a:r>
              <a:rPr lang="tr-TR" dirty="0" err="1">
                <a:solidFill>
                  <a:srgbClr val="03579D"/>
                </a:solidFill>
              </a:rPr>
              <a:t>veritabanına</a:t>
            </a:r>
            <a:r>
              <a:rPr lang="tr-TR" dirty="0">
                <a:solidFill>
                  <a:srgbClr val="03579D"/>
                </a:solidFill>
              </a:rPr>
              <a:t> sorgu gönderir ve sorguların sonuçlarını görüntüler.</a:t>
            </a:r>
          </a:p>
          <a:p>
            <a:pPr lvl="1" algn="just"/>
            <a:r>
              <a:rPr lang="tr-TR" dirty="0" err="1">
                <a:solidFill>
                  <a:srgbClr val="03579D"/>
                </a:solidFill>
              </a:rPr>
              <a:t>Veritabanı</a:t>
            </a:r>
            <a:r>
              <a:rPr lang="tr-TR" dirty="0">
                <a:solidFill>
                  <a:srgbClr val="03579D"/>
                </a:solidFill>
              </a:rPr>
              <a:t> yapılarını ve nesne adlarını iş terimlerine çeviren bir meta katman oluşturun. Bu, teknik bilgisi olmayan kullanıcıların Data </a:t>
            </a:r>
            <a:r>
              <a:rPr lang="tr-TR" dirty="0" err="1">
                <a:solidFill>
                  <a:srgbClr val="03579D"/>
                </a:solidFill>
              </a:rPr>
              <a:t>mart’a</a:t>
            </a:r>
            <a:r>
              <a:rPr lang="tr-TR" dirty="0">
                <a:solidFill>
                  <a:srgbClr val="03579D"/>
                </a:solidFill>
              </a:rPr>
              <a:t> kolayca erişmesine yardımcı olur.</a:t>
            </a:r>
          </a:p>
          <a:p>
            <a:pPr lvl="1" algn="just"/>
            <a:r>
              <a:rPr lang="tr-TR" dirty="0" err="1">
                <a:solidFill>
                  <a:srgbClr val="03579D"/>
                </a:solidFill>
              </a:rPr>
              <a:t>Veritabanı</a:t>
            </a:r>
            <a:r>
              <a:rPr lang="tr-TR" dirty="0">
                <a:solidFill>
                  <a:srgbClr val="03579D"/>
                </a:solidFill>
              </a:rPr>
              <a:t> yapılarını kurun ve koruyun.</a:t>
            </a:r>
          </a:p>
          <a:p>
            <a:pPr lvl="1" algn="just"/>
            <a:r>
              <a:rPr lang="tr-TR" dirty="0">
                <a:solidFill>
                  <a:srgbClr val="03579D"/>
                </a:solidFill>
              </a:rPr>
              <a:t>Gerekirse API ve </a:t>
            </a:r>
            <a:r>
              <a:rPr lang="tr-TR" dirty="0" err="1">
                <a:solidFill>
                  <a:srgbClr val="03579D"/>
                </a:solidFill>
              </a:rPr>
              <a:t>arayüzleri</a:t>
            </a:r>
            <a:r>
              <a:rPr lang="tr-TR" dirty="0">
                <a:solidFill>
                  <a:srgbClr val="03579D"/>
                </a:solidFill>
              </a:rPr>
              <a:t> ayarlayın</a:t>
            </a:r>
          </a:p>
          <a:p>
            <a:pPr algn="just"/>
            <a:r>
              <a:rPr lang="tr-TR" dirty="0">
                <a:solidFill>
                  <a:srgbClr val="03579D"/>
                </a:solidFill>
              </a:rPr>
              <a:t>Data Marta komut satırını veya </a:t>
            </a:r>
            <a:r>
              <a:rPr lang="tr-TR" dirty="0" err="1">
                <a:solidFill>
                  <a:srgbClr val="03579D"/>
                </a:solidFill>
              </a:rPr>
              <a:t>GUI’ye</a:t>
            </a:r>
            <a:r>
              <a:rPr lang="tr-TR" dirty="0">
                <a:solidFill>
                  <a:srgbClr val="03579D"/>
                </a:solidFill>
              </a:rPr>
              <a:t> ihtiyaç duyulmaktadır.</a:t>
            </a:r>
          </a:p>
        </p:txBody>
      </p:sp>
      <p:pic>
        <p:nvPicPr>
          <p:cNvPr id="9220" name="Picture 4">
            <a:extLst>
              <a:ext uri="{FF2B5EF4-FFF2-40B4-BE49-F238E27FC236}">
                <a16:creationId xmlns:a16="http://schemas.microsoft.com/office/drawing/2014/main" id="{C3CBAFAC-AB82-4378-AE15-BE7A83A3E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22468"/>
            <a:ext cx="10515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5824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Uygulama Süreci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3156857"/>
            <a:ext cx="10515600" cy="3020106"/>
          </a:xfrm>
        </p:spPr>
        <p:txBody>
          <a:bodyPr>
            <a:normAutofit fontScale="92500" lnSpcReduction="10000"/>
          </a:bodyPr>
          <a:lstStyle/>
          <a:p>
            <a:pPr algn="just"/>
            <a:r>
              <a:rPr lang="tr-TR" dirty="0" err="1">
                <a:solidFill>
                  <a:srgbClr val="03579D"/>
                </a:solidFill>
              </a:rPr>
              <a:t>Managing</a:t>
            </a:r>
            <a:r>
              <a:rPr lang="tr-TR" dirty="0">
                <a:solidFill>
                  <a:srgbClr val="03579D"/>
                </a:solidFill>
              </a:rPr>
              <a:t> (Yönetme) : Bu, Data Mart Uygulama sürecinin son adımıdır. Bu adım, aşağıdakiler gibi yönetim görevlerini kapsar:</a:t>
            </a:r>
          </a:p>
          <a:p>
            <a:pPr lvl="1" algn="just"/>
            <a:r>
              <a:rPr lang="tr-TR" dirty="0">
                <a:solidFill>
                  <a:srgbClr val="03579D"/>
                </a:solidFill>
              </a:rPr>
              <a:t>Devam eden kullanıcı erişim yönetimi.</a:t>
            </a:r>
          </a:p>
          <a:p>
            <a:pPr lvl="1" algn="just"/>
            <a:r>
              <a:rPr lang="tr-TR" dirty="0">
                <a:solidFill>
                  <a:srgbClr val="03579D"/>
                </a:solidFill>
              </a:rPr>
              <a:t>Gelişmiş performansa ulaşmak için sistem optimizasyonları ve ince ayar.</a:t>
            </a:r>
          </a:p>
          <a:p>
            <a:pPr lvl="1" algn="just"/>
            <a:r>
              <a:rPr lang="tr-TR" dirty="0">
                <a:solidFill>
                  <a:srgbClr val="03579D"/>
                </a:solidFill>
              </a:rPr>
              <a:t>Data Marta yeni veriler eklemek ve yönetmek.</a:t>
            </a:r>
          </a:p>
          <a:p>
            <a:pPr lvl="1" algn="just"/>
            <a:r>
              <a:rPr lang="tr-TR" dirty="0">
                <a:solidFill>
                  <a:srgbClr val="03579D"/>
                </a:solidFill>
              </a:rPr>
              <a:t>Kurtarma senaryolarını planlamak ve sistemin arızalanması durumunda sistem kullanılabilirliğini sağlamak.</a:t>
            </a:r>
          </a:p>
          <a:p>
            <a:pPr algn="just"/>
            <a:r>
              <a:rPr lang="tr-TR" dirty="0" err="1">
                <a:solidFill>
                  <a:srgbClr val="03579D"/>
                </a:solidFill>
              </a:rPr>
              <a:t>GUI’ye</a:t>
            </a:r>
            <a:r>
              <a:rPr lang="tr-TR" dirty="0">
                <a:solidFill>
                  <a:srgbClr val="03579D"/>
                </a:solidFill>
              </a:rPr>
              <a:t> ihtiyaç duymaktadır.</a:t>
            </a:r>
          </a:p>
        </p:txBody>
      </p:sp>
      <p:pic>
        <p:nvPicPr>
          <p:cNvPr id="9220" name="Picture 4">
            <a:extLst>
              <a:ext uri="{FF2B5EF4-FFF2-40B4-BE49-F238E27FC236}">
                <a16:creationId xmlns:a16="http://schemas.microsoft.com/office/drawing/2014/main" id="{C3CBAFAC-AB82-4378-AE15-BE7A83A3E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22468"/>
            <a:ext cx="10515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5013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Mart’ın Avantaj ve Dezavantajları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lnSpcReduction="20000"/>
          </a:bodyPr>
          <a:lstStyle/>
          <a:p>
            <a:pPr algn="just"/>
            <a:r>
              <a:rPr lang="tr-TR" b="1" dirty="0">
                <a:solidFill>
                  <a:srgbClr val="03579D"/>
                </a:solidFill>
              </a:rPr>
              <a:t>Avantajlar</a:t>
            </a:r>
          </a:p>
          <a:p>
            <a:pPr lvl="1" algn="just"/>
            <a:r>
              <a:rPr lang="tr-TR" dirty="0">
                <a:solidFill>
                  <a:srgbClr val="03579D"/>
                </a:solidFill>
              </a:rPr>
              <a:t>Veri reyonları, kuruluş çapında verilerin bir alt kümesini içerir. Bu Veriler, bir kuruluştaki belirli bir grup insan için değerlidir.</a:t>
            </a:r>
          </a:p>
          <a:p>
            <a:pPr lvl="1" algn="just"/>
            <a:r>
              <a:rPr lang="tr-TR" dirty="0">
                <a:solidFill>
                  <a:srgbClr val="03579D"/>
                </a:solidFill>
              </a:rPr>
              <a:t>Oluşturulması yüksek maliyetler alabilen bir veri ambarına uygun maliyetli alternatiflerdir.</a:t>
            </a:r>
          </a:p>
          <a:p>
            <a:pPr lvl="1" algn="just"/>
            <a:r>
              <a:rPr lang="tr-TR" dirty="0">
                <a:solidFill>
                  <a:srgbClr val="03579D"/>
                </a:solidFill>
              </a:rPr>
              <a:t>Data Mart, Verilere daha hızlı erişim sağlar.</a:t>
            </a:r>
          </a:p>
          <a:p>
            <a:pPr lvl="1" algn="just"/>
            <a:r>
              <a:rPr lang="tr-TR" dirty="0">
                <a:solidFill>
                  <a:srgbClr val="03579D"/>
                </a:solidFill>
              </a:rPr>
              <a:t>Data Mart, kullanıcılarının ihtiyaçları için özel olarak tasarlandığından kullanımı kolaydır. Böylece bir veri pazarı iş süreçlerini hızlandırabilir.</a:t>
            </a:r>
          </a:p>
          <a:p>
            <a:pPr lvl="1" algn="just"/>
            <a:r>
              <a:rPr lang="tr-TR" dirty="0">
                <a:solidFill>
                  <a:srgbClr val="03579D"/>
                </a:solidFill>
              </a:rPr>
              <a:t>Data Mart, Veri Ambarı sistemlerine kıyasla daha az uygulama süresine ihtiyaç duyar. Yalnızca verilerin tek alt kümesine konsantre olmanız gerektiğinden Data Mart’ı uygulamak daha hızlıdır.</a:t>
            </a:r>
          </a:p>
          <a:p>
            <a:pPr lvl="1" algn="just"/>
            <a:r>
              <a:rPr lang="tr-TR" dirty="0">
                <a:solidFill>
                  <a:srgbClr val="03579D"/>
                </a:solidFill>
              </a:rPr>
              <a:t>Analistin veri eğilimlerini belirlemesini sağlayan geçmiş verileri içerir.</a:t>
            </a:r>
          </a:p>
          <a:p>
            <a:pPr algn="just"/>
            <a:r>
              <a:rPr lang="tr-TR" b="1" dirty="0">
                <a:solidFill>
                  <a:srgbClr val="03579D"/>
                </a:solidFill>
              </a:rPr>
              <a:t>Dezavantajları</a:t>
            </a:r>
          </a:p>
          <a:p>
            <a:pPr lvl="1" algn="just"/>
            <a:r>
              <a:rPr lang="tr-TR" dirty="0">
                <a:solidFill>
                  <a:srgbClr val="03579D"/>
                </a:solidFill>
              </a:rPr>
              <a:t>Çoğu zaman işletmeler, çok fazla fayda sağlamadan çok fazla farklı ve ilgisiz veri pazarı oluşturur. Korumak için büyük bir engel olabilir.</a:t>
            </a:r>
          </a:p>
          <a:p>
            <a:pPr lvl="1" algn="just"/>
            <a:r>
              <a:rPr lang="tr-TR" dirty="0">
                <a:solidFill>
                  <a:srgbClr val="03579D"/>
                </a:solidFill>
              </a:rPr>
              <a:t>Data Mart, veri kümeleri sınırlı olduğu için şirket çapında veri analizi sağlayamaz.</a:t>
            </a:r>
          </a:p>
        </p:txBody>
      </p:sp>
    </p:spTree>
    <p:extLst>
      <p:ext uri="{BB962C8B-B14F-4D97-AF65-F5344CB8AC3E}">
        <p14:creationId xmlns:p14="http://schemas.microsoft.com/office/powerpoint/2010/main" val="19998728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Vs. Veri Ambarı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199" y="1214352"/>
            <a:ext cx="7056429" cy="4934036"/>
          </a:xfrm>
        </p:spPr>
        <p:txBody>
          <a:bodyPr>
            <a:normAutofit fontScale="92500" lnSpcReduction="10000"/>
          </a:bodyPr>
          <a:lstStyle/>
          <a:p>
            <a:pPr algn="just"/>
            <a:r>
              <a:rPr lang="tr-TR" sz="2400" dirty="0">
                <a:solidFill>
                  <a:srgbClr val="03579D"/>
                </a:solidFill>
              </a:rPr>
              <a:t>Veri Ambarı, farklı kaynaklardan toplanan büyük bir veri deposudur, oysa Data Mart, bir veri ambarının yalnızca alt tipidir.</a:t>
            </a:r>
          </a:p>
          <a:p>
            <a:pPr algn="just"/>
            <a:r>
              <a:rPr lang="tr-TR" sz="2400" dirty="0">
                <a:solidFill>
                  <a:srgbClr val="03579D"/>
                </a:solidFill>
              </a:rPr>
              <a:t>Veri Ambarı bir organizasyondaki tüm departmanlara odaklanırken, Data Mart belirli bir gruba odaklanır.</a:t>
            </a:r>
          </a:p>
          <a:p>
            <a:pPr algn="just"/>
            <a:r>
              <a:rPr lang="tr-TR" sz="2400" dirty="0">
                <a:solidFill>
                  <a:srgbClr val="03579D"/>
                </a:solidFill>
              </a:rPr>
              <a:t>Veri Ambarı tasarım süreci karmaşıktır, Data Mart sürecinin tasarımı ise kolaydır.</a:t>
            </a:r>
          </a:p>
          <a:p>
            <a:pPr algn="just"/>
            <a:r>
              <a:rPr lang="tr-TR" sz="2400" dirty="0">
                <a:solidFill>
                  <a:srgbClr val="03579D"/>
                </a:solidFill>
              </a:rPr>
              <a:t>Veri Ambarı, veri işleme için uzun zaman alırken, Data Mart veri işleme için kısa bir zaman alır.</a:t>
            </a:r>
          </a:p>
          <a:p>
            <a:pPr algn="just"/>
            <a:r>
              <a:rPr lang="tr-TR" sz="2400" dirty="0">
                <a:solidFill>
                  <a:srgbClr val="03579D"/>
                </a:solidFill>
              </a:rPr>
              <a:t>Veri Ambarı boyut aralığı 100 GB – 1 TB +, Data Mart boyutu 100 GB’den azdır.</a:t>
            </a:r>
          </a:p>
          <a:p>
            <a:pPr algn="just"/>
            <a:r>
              <a:rPr lang="tr-TR" sz="2400" dirty="0">
                <a:solidFill>
                  <a:srgbClr val="03579D"/>
                </a:solidFill>
              </a:rPr>
              <a:t>Veri Ambarı uygulama süreci 1 aydan 1 yıla kadar sürerken, Data Mart’ın uygulama sürecini tamamlaması birkaç ay sürer.</a:t>
            </a:r>
          </a:p>
        </p:txBody>
      </p:sp>
      <p:pic>
        <p:nvPicPr>
          <p:cNvPr id="10242" name="Picture 2">
            <a:extLst>
              <a:ext uri="{FF2B5EF4-FFF2-40B4-BE49-F238E27FC236}">
                <a16:creationId xmlns:a16="http://schemas.microsoft.com/office/drawing/2014/main" id="{BD258292-C158-45D7-AE5F-7D949AC4B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628" y="2022381"/>
            <a:ext cx="4238360" cy="252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745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Vs. Veri Ambarı</a:t>
            </a:r>
          </a:p>
        </p:txBody>
      </p:sp>
      <p:graphicFrame>
        <p:nvGraphicFramePr>
          <p:cNvPr id="4" name="İçerik Yer Tutucusu 3">
            <a:extLst>
              <a:ext uri="{FF2B5EF4-FFF2-40B4-BE49-F238E27FC236}">
                <a16:creationId xmlns:a16="http://schemas.microsoft.com/office/drawing/2014/main" id="{F4D1A76B-92FC-4ED9-BF1C-21A3E00E515B}"/>
              </a:ext>
            </a:extLst>
          </p:cNvPr>
          <p:cNvGraphicFramePr>
            <a:graphicFrameLocks noGrp="1"/>
          </p:cNvGraphicFramePr>
          <p:nvPr>
            <p:ph idx="1"/>
            <p:extLst>
              <p:ext uri="{D42A27DB-BD31-4B8C-83A1-F6EECF244321}">
                <p14:modId xmlns:p14="http://schemas.microsoft.com/office/powerpoint/2010/main" val="3219631874"/>
              </p:ext>
            </p:extLst>
          </p:nvPr>
        </p:nvGraphicFramePr>
        <p:xfrm>
          <a:off x="1582405" y="1243013"/>
          <a:ext cx="9154950" cy="5021077"/>
        </p:xfrm>
        <a:graphic>
          <a:graphicData uri="http://schemas.openxmlformats.org/drawingml/2006/table">
            <a:tbl>
              <a:tblPr/>
              <a:tblGrid>
                <a:gridCol w="1456469">
                  <a:extLst>
                    <a:ext uri="{9D8B030D-6E8A-4147-A177-3AD203B41FA5}">
                      <a16:colId xmlns:a16="http://schemas.microsoft.com/office/drawing/2014/main" val="667284352"/>
                    </a:ext>
                  </a:extLst>
                </a:gridCol>
                <a:gridCol w="3882094">
                  <a:extLst>
                    <a:ext uri="{9D8B030D-6E8A-4147-A177-3AD203B41FA5}">
                      <a16:colId xmlns:a16="http://schemas.microsoft.com/office/drawing/2014/main" val="1787752432"/>
                    </a:ext>
                  </a:extLst>
                </a:gridCol>
                <a:gridCol w="3816387">
                  <a:extLst>
                    <a:ext uri="{9D8B030D-6E8A-4147-A177-3AD203B41FA5}">
                      <a16:colId xmlns:a16="http://schemas.microsoft.com/office/drawing/2014/main" val="1093282640"/>
                    </a:ext>
                  </a:extLst>
                </a:gridCol>
              </a:tblGrid>
              <a:tr h="253953">
                <a:tc>
                  <a:txBody>
                    <a:bodyPr/>
                    <a:lstStyle/>
                    <a:p>
                      <a:pPr algn="just" fontAlgn="b"/>
                      <a:r>
                        <a:rPr lang="tr-TR" sz="2000" b="1">
                          <a:effectLst/>
                        </a:rPr>
                        <a:t>Parametre</a:t>
                      </a:r>
                      <a:endParaRPr lang="tr-TR" sz="2000">
                        <a:effectLst/>
                      </a:endParaRPr>
                    </a:p>
                  </a:txBody>
                  <a:tcPr marL="36279" marR="36279" marT="18140" marB="18140" anchor="b">
                    <a:lnL>
                      <a:noFill/>
                    </a:lnL>
                    <a:lnR>
                      <a:noFill/>
                    </a:lnR>
                    <a:lnT w="4763" cap="flat" cmpd="sng" algn="ctr">
                      <a:solidFill>
                        <a:srgbClr val="58861A"/>
                      </a:solidFill>
                      <a:prstDash val="solid"/>
                      <a:round/>
                      <a:headEnd type="none" w="med" len="med"/>
                      <a:tailEnd type="none" w="med" len="med"/>
                    </a:lnT>
                    <a:lnB w="4763" cap="flat" cmpd="sng" algn="ctr">
                      <a:solidFill>
                        <a:srgbClr val="F8851A"/>
                      </a:solidFill>
                      <a:prstDash val="solid"/>
                      <a:round/>
                      <a:headEnd type="none" w="med" len="med"/>
                      <a:tailEnd type="none" w="med" len="med"/>
                    </a:lnB>
                    <a:solidFill>
                      <a:srgbClr val="F8F9FA"/>
                    </a:solidFill>
                  </a:tcPr>
                </a:tc>
                <a:tc>
                  <a:txBody>
                    <a:bodyPr/>
                    <a:lstStyle/>
                    <a:p>
                      <a:pPr algn="just" fontAlgn="b"/>
                      <a:r>
                        <a:rPr lang="tr-TR" sz="2000" b="1">
                          <a:effectLst/>
                        </a:rPr>
                        <a:t>Veri deposu</a:t>
                      </a:r>
                      <a:endParaRPr lang="tr-TR" sz="2000">
                        <a:effectLst/>
                      </a:endParaRPr>
                    </a:p>
                  </a:txBody>
                  <a:tcPr marL="36279" marR="36279" marT="18140" marB="18140" anchor="b">
                    <a:lnL>
                      <a:noFill/>
                    </a:lnL>
                    <a:lnR>
                      <a:noFill/>
                    </a:lnR>
                    <a:lnT w="4763" cap="flat" cmpd="sng" algn="ctr">
                      <a:solidFill>
                        <a:srgbClr val="58861A"/>
                      </a:solidFill>
                      <a:prstDash val="solid"/>
                      <a:round/>
                      <a:headEnd type="none" w="med" len="med"/>
                      <a:tailEnd type="none" w="med" len="med"/>
                    </a:lnT>
                    <a:lnB w="4763" cap="flat" cmpd="sng" algn="ctr">
                      <a:solidFill>
                        <a:srgbClr val="58861A"/>
                      </a:solidFill>
                      <a:prstDash val="solid"/>
                      <a:round/>
                      <a:headEnd type="none" w="med" len="med"/>
                      <a:tailEnd type="none" w="med" len="med"/>
                    </a:lnB>
                    <a:solidFill>
                      <a:srgbClr val="F8F9FA"/>
                    </a:solidFill>
                  </a:tcPr>
                </a:tc>
                <a:tc>
                  <a:txBody>
                    <a:bodyPr/>
                    <a:lstStyle/>
                    <a:p>
                      <a:pPr algn="just" fontAlgn="b"/>
                      <a:r>
                        <a:rPr lang="tr-TR" sz="2000" b="1">
                          <a:effectLst/>
                        </a:rPr>
                        <a:t>Data Mart</a:t>
                      </a:r>
                      <a:endParaRPr lang="tr-TR" sz="2000">
                        <a:effectLst/>
                      </a:endParaRPr>
                    </a:p>
                  </a:txBody>
                  <a:tcPr marL="36279" marR="36279" marT="18140" marB="18140" anchor="b">
                    <a:lnL>
                      <a:noFill/>
                    </a:lnL>
                    <a:lnR>
                      <a:noFill/>
                    </a:lnR>
                    <a:lnT w="4763" cap="flat" cmpd="sng" algn="ctr">
                      <a:solidFill>
                        <a:srgbClr val="48841A"/>
                      </a:solidFill>
                      <a:prstDash val="solid"/>
                      <a:round/>
                      <a:headEnd type="none" w="med" len="med"/>
                      <a:tailEnd type="none" w="med" len="med"/>
                    </a:lnT>
                    <a:lnB w="4763" cap="flat" cmpd="sng" algn="ctr">
                      <a:solidFill>
                        <a:srgbClr val="68821A"/>
                      </a:solidFill>
                      <a:prstDash val="solid"/>
                      <a:round/>
                      <a:headEnd type="none" w="med" len="med"/>
                      <a:tailEnd type="none" w="med" len="med"/>
                    </a:lnB>
                    <a:solidFill>
                      <a:srgbClr val="F8F9FA"/>
                    </a:solidFill>
                  </a:tcPr>
                </a:tc>
                <a:extLst>
                  <a:ext uri="{0D108BD9-81ED-4DB2-BD59-A6C34878D82A}">
                    <a16:rowId xmlns:a16="http://schemas.microsoft.com/office/drawing/2014/main" val="672524026"/>
                  </a:ext>
                </a:extLst>
              </a:tr>
              <a:tr h="2104185">
                <a:tc>
                  <a:txBody>
                    <a:bodyPr/>
                    <a:lstStyle/>
                    <a:p>
                      <a:pPr algn="just" fontAlgn="t"/>
                      <a:r>
                        <a:rPr lang="tr-TR" sz="2000" dirty="0">
                          <a:effectLst/>
                        </a:rPr>
                        <a:t>Tanım</a:t>
                      </a:r>
                    </a:p>
                  </a:txBody>
                  <a:tcPr marL="36279" marR="36279" marT="18140" marB="18140">
                    <a:lnL>
                      <a:noFill/>
                    </a:lnL>
                    <a:lnR>
                      <a:noFill/>
                    </a:lnR>
                    <a:lnT w="4763" cap="flat" cmpd="sng" algn="ctr">
                      <a:solidFill>
                        <a:srgbClr val="F8851A"/>
                      </a:solidFill>
                      <a:prstDash val="solid"/>
                      <a:round/>
                      <a:headEnd type="none" w="med" len="med"/>
                      <a:tailEnd type="none" w="med" len="med"/>
                    </a:lnT>
                    <a:lnB w="4763" cap="flat" cmpd="sng" algn="ctr">
                      <a:solidFill>
                        <a:srgbClr val="98821A"/>
                      </a:solidFill>
                      <a:prstDash val="solid"/>
                      <a:round/>
                      <a:headEnd type="none" w="med" len="med"/>
                      <a:tailEnd type="none" w="med" len="med"/>
                    </a:lnB>
                    <a:solidFill>
                      <a:srgbClr val="F8F9FA"/>
                    </a:solidFill>
                  </a:tcPr>
                </a:tc>
                <a:tc>
                  <a:txBody>
                    <a:bodyPr/>
                    <a:lstStyle/>
                    <a:p>
                      <a:pPr algn="just" fontAlgn="t"/>
                      <a:r>
                        <a:rPr lang="tr-TR" sz="2000" dirty="0">
                          <a:effectLst/>
                        </a:rPr>
                        <a:t>Veri Ambarı, bir şirket içindeki farklı organizasyonlardan veya departmanlardan toplanan büyük bir veri havuzudur.</a:t>
                      </a:r>
                    </a:p>
                  </a:txBody>
                  <a:tcPr marL="36279" marR="36279" marT="18140" marB="18140">
                    <a:lnL>
                      <a:noFill/>
                    </a:lnL>
                    <a:lnR>
                      <a:noFill/>
                    </a:lnR>
                    <a:lnT w="4763" cap="flat" cmpd="sng" algn="ctr">
                      <a:solidFill>
                        <a:srgbClr val="58861A"/>
                      </a:solidFill>
                      <a:prstDash val="solid"/>
                      <a:round/>
                      <a:headEnd type="none" w="med" len="med"/>
                      <a:tailEnd type="none" w="med" len="med"/>
                    </a:lnT>
                    <a:lnB w="4763" cap="flat" cmpd="sng" algn="ctr">
                      <a:solidFill>
                        <a:srgbClr val="F8851A"/>
                      </a:solidFill>
                      <a:prstDash val="solid"/>
                      <a:round/>
                      <a:headEnd type="none" w="med" len="med"/>
                      <a:tailEnd type="none" w="med" len="med"/>
                    </a:lnB>
                    <a:solidFill>
                      <a:srgbClr val="F8F9FA"/>
                    </a:solidFill>
                  </a:tcPr>
                </a:tc>
                <a:tc>
                  <a:txBody>
                    <a:bodyPr/>
                    <a:lstStyle/>
                    <a:p>
                      <a:pPr algn="just" fontAlgn="t"/>
                      <a:r>
                        <a:rPr lang="tr-TR" sz="2000">
                          <a:effectLst/>
                        </a:rPr>
                        <a:t>Bir veri pazarı, Veri Ambarının tek bir alt türüdür. Belirli bir kullanıcı grubunun ihtiyacını karşılayacak şekilde tasarlanmıştır.</a:t>
                      </a:r>
                    </a:p>
                  </a:txBody>
                  <a:tcPr marL="36279" marR="36279" marT="18140" marB="18140">
                    <a:lnL>
                      <a:noFill/>
                    </a:lnL>
                    <a:lnR>
                      <a:noFill/>
                    </a:lnR>
                    <a:lnT w="4763" cap="flat" cmpd="sng" algn="ctr">
                      <a:solidFill>
                        <a:srgbClr val="68821A"/>
                      </a:solidFill>
                      <a:prstDash val="solid"/>
                      <a:round/>
                      <a:headEnd type="none" w="med" len="med"/>
                      <a:tailEnd type="none" w="med" len="med"/>
                    </a:lnT>
                    <a:lnB w="4763" cap="flat" cmpd="sng" algn="ctr">
                      <a:solidFill>
                        <a:srgbClr val="18841A"/>
                      </a:solidFill>
                      <a:prstDash val="solid"/>
                      <a:round/>
                      <a:headEnd type="none" w="med" len="med"/>
                      <a:tailEnd type="none" w="med" len="med"/>
                    </a:lnB>
                    <a:solidFill>
                      <a:srgbClr val="F8F9FA"/>
                    </a:solidFill>
                  </a:tcPr>
                </a:tc>
                <a:extLst>
                  <a:ext uri="{0D108BD9-81ED-4DB2-BD59-A6C34878D82A}">
                    <a16:rowId xmlns:a16="http://schemas.microsoft.com/office/drawing/2014/main" val="525559715"/>
                  </a:ext>
                </a:extLst>
              </a:tr>
              <a:tr h="689302">
                <a:tc>
                  <a:txBody>
                    <a:bodyPr/>
                    <a:lstStyle/>
                    <a:p>
                      <a:pPr algn="just" fontAlgn="t"/>
                      <a:r>
                        <a:rPr lang="tr-TR" sz="2000">
                          <a:effectLst/>
                        </a:rPr>
                        <a:t>Kullanım</a:t>
                      </a:r>
                    </a:p>
                  </a:txBody>
                  <a:tcPr marL="36279" marR="36279" marT="18140" marB="18140">
                    <a:lnL>
                      <a:noFill/>
                    </a:lnL>
                    <a:lnR>
                      <a:noFill/>
                    </a:lnR>
                    <a:lnT w="4763" cap="flat" cmpd="sng" algn="ctr">
                      <a:solidFill>
                        <a:srgbClr val="98821A"/>
                      </a:solidFill>
                      <a:prstDash val="solid"/>
                      <a:round/>
                      <a:headEnd type="none" w="med" len="med"/>
                      <a:tailEnd type="none" w="med" len="med"/>
                    </a:lnT>
                    <a:lnB w="4763" cap="flat" cmpd="sng" algn="ctr">
                      <a:solidFill>
                        <a:srgbClr val="88861A"/>
                      </a:solidFill>
                      <a:prstDash val="solid"/>
                      <a:round/>
                      <a:headEnd type="none" w="med" len="med"/>
                      <a:tailEnd type="none" w="med" len="med"/>
                    </a:lnB>
                    <a:solidFill>
                      <a:srgbClr val="F8F9FA"/>
                    </a:solidFill>
                  </a:tcPr>
                </a:tc>
                <a:tc>
                  <a:txBody>
                    <a:bodyPr/>
                    <a:lstStyle/>
                    <a:p>
                      <a:pPr algn="just" fontAlgn="t"/>
                      <a:r>
                        <a:rPr lang="tr-TR" sz="2000">
                          <a:effectLst/>
                        </a:rPr>
                        <a:t>Stratejik bir karar almaya yardımcı olur.</a:t>
                      </a:r>
                    </a:p>
                  </a:txBody>
                  <a:tcPr marL="36279" marR="36279" marT="18140" marB="18140">
                    <a:lnL>
                      <a:noFill/>
                    </a:lnL>
                    <a:lnR>
                      <a:noFill/>
                    </a:lnR>
                    <a:lnT w="4763" cap="flat" cmpd="sng" algn="ctr">
                      <a:solidFill>
                        <a:srgbClr val="F8851A"/>
                      </a:solidFill>
                      <a:prstDash val="solid"/>
                      <a:round/>
                      <a:headEnd type="none" w="med" len="med"/>
                      <a:tailEnd type="none" w="med" len="med"/>
                    </a:lnT>
                    <a:lnB w="4763" cap="flat" cmpd="sng" algn="ctr">
                      <a:solidFill>
                        <a:srgbClr val="08821A"/>
                      </a:solidFill>
                      <a:prstDash val="solid"/>
                      <a:round/>
                      <a:headEnd type="none" w="med" len="med"/>
                      <a:tailEnd type="none" w="med" len="med"/>
                    </a:lnB>
                    <a:solidFill>
                      <a:srgbClr val="F8F9FA"/>
                    </a:solidFill>
                  </a:tcPr>
                </a:tc>
                <a:tc>
                  <a:txBody>
                    <a:bodyPr/>
                    <a:lstStyle/>
                    <a:p>
                      <a:pPr algn="just" fontAlgn="t"/>
                      <a:r>
                        <a:rPr lang="tr-TR" sz="2000">
                          <a:effectLst/>
                        </a:rPr>
                        <a:t>İş için taktiksel kararlar almaya yardımcı olur.</a:t>
                      </a:r>
                    </a:p>
                  </a:txBody>
                  <a:tcPr marL="36279" marR="36279" marT="18140" marB="18140">
                    <a:lnL>
                      <a:noFill/>
                    </a:lnL>
                    <a:lnR>
                      <a:noFill/>
                    </a:lnR>
                    <a:lnT w="4763" cap="flat" cmpd="sng" algn="ctr">
                      <a:solidFill>
                        <a:srgbClr val="18841A"/>
                      </a:solidFill>
                      <a:prstDash val="solid"/>
                      <a:round/>
                      <a:headEnd type="none" w="med" len="med"/>
                      <a:tailEnd type="none" w="med" len="med"/>
                    </a:lnT>
                    <a:lnB w="4763" cap="flat" cmpd="sng" algn="ctr">
                      <a:solidFill>
                        <a:srgbClr val="08851A"/>
                      </a:solidFill>
                      <a:prstDash val="solid"/>
                      <a:round/>
                      <a:headEnd type="none" w="med" len="med"/>
                      <a:tailEnd type="none" w="med" len="med"/>
                    </a:lnB>
                    <a:solidFill>
                      <a:srgbClr val="F8F9FA"/>
                    </a:solidFill>
                  </a:tcPr>
                </a:tc>
                <a:extLst>
                  <a:ext uri="{0D108BD9-81ED-4DB2-BD59-A6C34878D82A}">
                    <a16:rowId xmlns:a16="http://schemas.microsoft.com/office/drawing/2014/main" val="2241340615"/>
                  </a:ext>
                </a:extLst>
              </a:tr>
              <a:tr h="1886510">
                <a:tc>
                  <a:txBody>
                    <a:bodyPr/>
                    <a:lstStyle/>
                    <a:p>
                      <a:pPr algn="just" fontAlgn="t"/>
                      <a:r>
                        <a:rPr lang="tr-TR" sz="2000">
                          <a:effectLst/>
                        </a:rPr>
                        <a:t>Amaç</a:t>
                      </a:r>
                    </a:p>
                  </a:txBody>
                  <a:tcPr marL="36279" marR="36279" marT="18140" marB="18140">
                    <a:lnL>
                      <a:noFill/>
                    </a:lnL>
                    <a:lnR>
                      <a:noFill/>
                    </a:lnR>
                    <a:lnT w="4763" cap="flat" cmpd="sng" algn="ctr">
                      <a:solidFill>
                        <a:srgbClr val="88861A"/>
                      </a:solidFill>
                      <a:prstDash val="solid"/>
                      <a:round/>
                      <a:headEnd type="none" w="med" len="med"/>
                      <a:tailEnd type="none" w="med" len="med"/>
                    </a:lnT>
                    <a:lnB>
                      <a:noFill/>
                    </a:lnB>
                    <a:solidFill>
                      <a:srgbClr val="F8F9FA"/>
                    </a:solidFill>
                  </a:tcPr>
                </a:tc>
                <a:tc>
                  <a:txBody>
                    <a:bodyPr/>
                    <a:lstStyle/>
                    <a:p>
                      <a:pPr algn="just" fontAlgn="t"/>
                      <a:r>
                        <a:rPr lang="tr-TR" sz="2000">
                          <a:effectLst/>
                        </a:rPr>
                        <a:t>Veri Ambarı’nın temel amacı, bir noktada entegre bir ortam ve işletmenin tutarlı bir resmini sağlamaktır.</a:t>
                      </a:r>
                    </a:p>
                  </a:txBody>
                  <a:tcPr marL="36279" marR="36279" marT="18140" marB="18140">
                    <a:lnL>
                      <a:noFill/>
                    </a:lnL>
                    <a:lnR>
                      <a:noFill/>
                    </a:lnR>
                    <a:lnT w="4763" cap="flat" cmpd="sng" algn="ctr">
                      <a:solidFill>
                        <a:srgbClr val="08821A"/>
                      </a:solidFill>
                      <a:prstDash val="solid"/>
                      <a:round/>
                      <a:headEnd type="none" w="med" len="med"/>
                      <a:tailEnd type="none" w="med" len="med"/>
                    </a:lnT>
                    <a:lnB>
                      <a:noFill/>
                    </a:lnB>
                    <a:solidFill>
                      <a:srgbClr val="F8F9FA"/>
                    </a:solidFill>
                  </a:tcPr>
                </a:tc>
                <a:tc>
                  <a:txBody>
                    <a:bodyPr/>
                    <a:lstStyle/>
                    <a:p>
                      <a:pPr algn="just" fontAlgn="t"/>
                      <a:r>
                        <a:rPr lang="tr-TR" sz="2000" dirty="0">
                          <a:effectLst/>
                        </a:rPr>
                        <a:t>Çoğunlukla departman düzeyinde bir iş bölümünde kullanılan bir veri pazarı.</a:t>
                      </a:r>
                    </a:p>
                  </a:txBody>
                  <a:tcPr marL="36279" marR="36279" marT="18140" marB="18140">
                    <a:lnL>
                      <a:noFill/>
                    </a:lnL>
                    <a:lnR>
                      <a:noFill/>
                    </a:lnR>
                    <a:lnT w="4763" cap="flat" cmpd="sng" algn="ctr">
                      <a:solidFill>
                        <a:srgbClr val="08851A"/>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4025325730"/>
                  </a:ext>
                </a:extLst>
              </a:tr>
            </a:tbl>
          </a:graphicData>
        </a:graphic>
      </p:graphicFrame>
    </p:spTree>
    <p:extLst>
      <p:ext uri="{BB962C8B-B14F-4D97-AF65-F5344CB8AC3E}">
        <p14:creationId xmlns:p14="http://schemas.microsoft.com/office/powerpoint/2010/main" val="7869662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Vs. Veri Ambarı</a:t>
            </a:r>
          </a:p>
        </p:txBody>
      </p:sp>
      <p:graphicFrame>
        <p:nvGraphicFramePr>
          <p:cNvPr id="4" name="İçerik Yer Tutucusu 3">
            <a:extLst>
              <a:ext uri="{FF2B5EF4-FFF2-40B4-BE49-F238E27FC236}">
                <a16:creationId xmlns:a16="http://schemas.microsoft.com/office/drawing/2014/main" id="{828FF35A-A78F-4379-93BF-1D2957F757BA}"/>
              </a:ext>
            </a:extLst>
          </p:cNvPr>
          <p:cNvGraphicFramePr>
            <a:graphicFrameLocks noGrp="1"/>
          </p:cNvGraphicFramePr>
          <p:nvPr>
            <p:ph idx="1"/>
            <p:extLst>
              <p:ext uri="{D42A27DB-BD31-4B8C-83A1-F6EECF244321}">
                <p14:modId xmlns:p14="http://schemas.microsoft.com/office/powerpoint/2010/main" val="1037889116"/>
              </p:ext>
            </p:extLst>
          </p:nvPr>
        </p:nvGraphicFramePr>
        <p:xfrm>
          <a:off x="688994" y="1072516"/>
          <a:ext cx="10814012" cy="5520269"/>
        </p:xfrm>
        <a:graphic>
          <a:graphicData uri="http://schemas.openxmlformats.org/drawingml/2006/table">
            <a:tbl>
              <a:tblPr/>
              <a:tblGrid>
                <a:gridCol w="1905456">
                  <a:extLst>
                    <a:ext uri="{9D8B030D-6E8A-4147-A177-3AD203B41FA5}">
                      <a16:colId xmlns:a16="http://schemas.microsoft.com/office/drawing/2014/main" val="3434445421"/>
                    </a:ext>
                  </a:extLst>
                </a:gridCol>
                <a:gridCol w="4422188">
                  <a:extLst>
                    <a:ext uri="{9D8B030D-6E8A-4147-A177-3AD203B41FA5}">
                      <a16:colId xmlns:a16="http://schemas.microsoft.com/office/drawing/2014/main" val="850482561"/>
                    </a:ext>
                  </a:extLst>
                </a:gridCol>
                <a:gridCol w="4486368">
                  <a:extLst>
                    <a:ext uri="{9D8B030D-6E8A-4147-A177-3AD203B41FA5}">
                      <a16:colId xmlns:a16="http://schemas.microsoft.com/office/drawing/2014/main" val="3695854187"/>
                    </a:ext>
                  </a:extLst>
                </a:gridCol>
              </a:tblGrid>
              <a:tr h="562367">
                <a:tc>
                  <a:txBody>
                    <a:bodyPr/>
                    <a:lstStyle/>
                    <a:p>
                      <a:pPr algn="just" fontAlgn="t"/>
                      <a:r>
                        <a:rPr lang="tr-TR" sz="2000" dirty="0">
                          <a:effectLst/>
                        </a:rPr>
                        <a:t>Tasarım</a:t>
                      </a:r>
                    </a:p>
                  </a:txBody>
                  <a:tcPr marL="23273" marR="23273" marT="11637" marB="11637">
                    <a:lnL>
                      <a:noFill/>
                    </a:lnL>
                    <a:lnR>
                      <a:noFill/>
                    </a:lnR>
                    <a:lnT w="4763" cap="flat" cmpd="sng" algn="ctr">
                      <a:solidFill>
                        <a:srgbClr val="C8C2C6"/>
                      </a:solidFill>
                      <a:prstDash val="solid"/>
                      <a:round/>
                      <a:headEnd type="none" w="med" len="med"/>
                      <a:tailEnd type="none" w="med" len="med"/>
                    </a:lnT>
                    <a:lnB w="4763" cap="flat" cmpd="sng" algn="ctr">
                      <a:solidFill>
                        <a:srgbClr val="78C4C6"/>
                      </a:solidFill>
                      <a:prstDash val="solid"/>
                      <a:round/>
                      <a:headEnd type="none" w="med" len="med"/>
                      <a:tailEnd type="none" w="med" len="med"/>
                    </a:lnB>
                    <a:solidFill>
                      <a:srgbClr val="F8F9FA"/>
                    </a:solidFill>
                  </a:tcPr>
                </a:tc>
                <a:tc>
                  <a:txBody>
                    <a:bodyPr/>
                    <a:lstStyle/>
                    <a:p>
                      <a:pPr algn="just" fontAlgn="t"/>
                      <a:r>
                        <a:rPr lang="tr-TR" sz="2000">
                          <a:effectLst/>
                        </a:rPr>
                        <a:t>Veri Ambarı tasarım süreci oldukça zordur.</a:t>
                      </a:r>
                    </a:p>
                  </a:txBody>
                  <a:tcPr marL="23273" marR="23273" marT="11637" marB="11637">
                    <a:lnL>
                      <a:noFill/>
                    </a:lnL>
                    <a:lnR>
                      <a:noFill/>
                    </a:lnR>
                    <a:lnT w="4763" cap="flat" cmpd="sng" algn="ctr">
                      <a:solidFill>
                        <a:srgbClr val="58C0C6"/>
                      </a:solidFill>
                      <a:prstDash val="solid"/>
                      <a:round/>
                      <a:headEnd type="none" w="med" len="med"/>
                      <a:tailEnd type="none" w="med" len="med"/>
                    </a:lnT>
                    <a:lnB w="4763" cap="flat" cmpd="sng" algn="ctr">
                      <a:solidFill>
                        <a:srgbClr val="D8C1C6"/>
                      </a:solidFill>
                      <a:prstDash val="solid"/>
                      <a:round/>
                      <a:headEnd type="none" w="med" len="med"/>
                      <a:tailEnd type="none" w="med" len="med"/>
                    </a:lnB>
                    <a:solidFill>
                      <a:srgbClr val="F8F9FA"/>
                    </a:solidFill>
                  </a:tcPr>
                </a:tc>
                <a:tc>
                  <a:txBody>
                    <a:bodyPr/>
                    <a:lstStyle/>
                    <a:p>
                      <a:pPr algn="just" fontAlgn="t"/>
                      <a:r>
                        <a:rPr lang="tr-TR" sz="2000">
                          <a:effectLst/>
                        </a:rPr>
                        <a:t>Data Mart’ın tasarım süreci kolaydır.</a:t>
                      </a:r>
                    </a:p>
                  </a:txBody>
                  <a:tcPr marL="23273" marR="23273" marT="11637" marB="11637">
                    <a:lnL>
                      <a:noFill/>
                    </a:lnL>
                    <a:lnR>
                      <a:noFill/>
                    </a:lnR>
                    <a:lnT w="4763" cap="flat" cmpd="sng" algn="ctr">
                      <a:solidFill>
                        <a:srgbClr val="28C0C6"/>
                      </a:solidFill>
                      <a:prstDash val="solid"/>
                      <a:round/>
                      <a:headEnd type="none" w="med" len="med"/>
                      <a:tailEnd type="none" w="med" len="med"/>
                    </a:lnT>
                    <a:lnB w="4763" cap="flat" cmpd="sng" algn="ctr">
                      <a:solidFill>
                        <a:srgbClr val="18C1C6"/>
                      </a:solidFill>
                      <a:prstDash val="solid"/>
                      <a:round/>
                      <a:headEnd type="none" w="med" len="med"/>
                      <a:tailEnd type="none" w="med" len="med"/>
                    </a:lnB>
                    <a:solidFill>
                      <a:srgbClr val="F8F9FA"/>
                    </a:solidFill>
                  </a:tcPr>
                </a:tc>
                <a:extLst>
                  <a:ext uri="{0D108BD9-81ED-4DB2-BD59-A6C34878D82A}">
                    <a16:rowId xmlns:a16="http://schemas.microsoft.com/office/drawing/2014/main" val="4078154825"/>
                  </a:ext>
                </a:extLst>
              </a:tr>
              <a:tr h="1374897">
                <a:tc>
                  <a:txBody>
                    <a:bodyPr/>
                    <a:lstStyle/>
                    <a:p>
                      <a:pPr algn="just" fontAlgn="t"/>
                      <a:endParaRPr lang="tr-TR" sz="2000">
                        <a:effectLst/>
                      </a:endParaRPr>
                    </a:p>
                  </a:txBody>
                  <a:tcPr marL="23273" marR="23273" marT="11637" marB="11637">
                    <a:lnL>
                      <a:noFill/>
                    </a:lnL>
                    <a:lnR>
                      <a:noFill/>
                    </a:lnR>
                    <a:lnT w="4763" cap="flat" cmpd="sng" algn="ctr">
                      <a:solidFill>
                        <a:srgbClr val="78C4C6"/>
                      </a:solidFill>
                      <a:prstDash val="solid"/>
                      <a:round/>
                      <a:headEnd type="none" w="med" len="med"/>
                      <a:tailEnd type="none" w="med" len="med"/>
                    </a:lnT>
                    <a:lnB w="4763" cap="flat" cmpd="sng" algn="ctr">
                      <a:solidFill>
                        <a:srgbClr val="68C5C6"/>
                      </a:solidFill>
                      <a:prstDash val="solid"/>
                      <a:round/>
                      <a:headEnd type="none" w="med" len="med"/>
                      <a:tailEnd type="none" w="med" len="med"/>
                    </a:lnB>
                    <a:solidFill>
                      <a:srgbClr val="F8F9FA"/>
                    </a:solidFill>
                  </a:tcPr>
                </a:tc>
                <a:tc>
                  <a:txBody>
                    <a:bodyPr/>
                    <a:lstStyle/>
                    <a:p>
                      <a:pPr algn="just" fontAlgn="t"/>
                      <a:r>
                        <a:rPr lang="tr-TR" sz="2000" dirty="0">
                          <a:effectLst/>
                        </a:rPr>
                        <a:t>Boyutsal bir modelde kullanabilir veya kullanmayabilir. Ancak boyutsal modelleri besleyebilir.</a:t>
                      </a:r>
                    </a:p>
                  </a:txBody>
                  <a:tcPr marL="23273" marR="23273" marT="11637" marB="11637">
                    <a:lnL>
                      <a:noFill/>
                    </a:lnL>
                    <a:lnR>
                      <a:noFill/>
                    </a:lnR>
                    <a:lnT w="4763" cap="flat" cmpd="sng" algn="ctr">
                      <a:solidFill>
                        <a:srgbClr val="D8C1C6"/>
                      </a:solidFill>
                      <a:prstDash val="solid"/>
                      <a:round/>
                      <a:headEnd type="none" w="med" len="med"/>
                      <a:tailEnd type="none" w="med" len="med"/>
                    </a:lnT>
                    <a:lnB w="4763" cap="flat" cmpd="sng" algn="ctr">
                      <a:solidFill>
                        <a:srgbClr val="98C5C6"/>
                      </a:solidFill>
                      <a:prstDash val="solid"/>
                      <a:round/>
                      <a:headEnd type="none" w="med" len="med"/>
                      <a:tailEnd type="none" w="med" len="med"/>
                    </a:lnB>
                    <a:solidFill>
                      <a:srgbClr val="F8F9FA"/>
                    </a:solidFill>
                  </a:tcPr>
                </a:tc>
                <a:tc>
                  <a:txBody>
                    <a:bodyPr/>
                    <a:lstStyle/>
                    <a:p>
                      <a:pPr algn="just" fontAlgn="t"/>
                      <a:r>
                        <a:rPr lang="tr-TR" sz="2000">
                          <a:effectLst/>
                        </a:rPr>
                        <a:t>Bir başlangıç ​​şeması kullanarak boyutlu bir modele odaklanmıştır.</a:t>
                      </a:r>
                    </a:p>
                  </a:txBody>
                  <a:tcPr marL="23273" marR="23273" marT="11637" marB="11637">
                    <a:lnL>
                      <a:noFill/>
                    </a:lnL>
                    <a:lnR>
                      <a:noFill/>
                    </a:lnR>
                    <a:lnT w="4763" cap="flat" cmpd="sng" algn="ctr">
                      <a:solidFill>
                        <a:srgbClr val="18C1C6"/>
                      </a:solidFill>
                      <a:prstDash val="solid"/>
                      <a:round/>
                      <a:headEnd type="none" w="med" len="med"/>
                      <a:tailEnd type="none" w="med" len="med"/>
                    </a:lnT>
                    <a:lnB w="4763" cap="flat" cmpd="sng" algn="ctr">
                      <a:solidFill>
                        <a:srgbClr val="58C3C6"/>
                      </a:solidFill>
                      <a:prstDash val="solid"/>
                      <a:round/>
                      <a:headEnd type="none" w="med" len="med"/>
                      <a:tailEnd type="none" w="med" len="med"/>
                    </a:lnB>
                    <a:solidFill>
                      <a:srgbClr val="F8F9FA"/>
                    </a:solidFill>
                  </a:tcPr>
                </a:tc>
                <a:extLst>
                  <a:ext uri="{0D108BD9-81ED-4DB2-BD59-A6C34878D82A}">
                    <a16:rowId xmlns:a16="http://schemas.microsoft.com/office/drawing/2014/main" val="3947592781"/>
                  </a:ext>
                </a:extLst>
              </a:tr>
              <a:tr h="1104054">
                <a:tc>
                  <a:txBody>
                    <a:bodyPr/>
                    <a:lstStyle/>
                    <a:p>
                      <a:pPr algn="just" fontAlgn="t"/>
                      <a:r>
                        <a:rPr lang="tr-TR" sz="2000" dirty="0">
                          <a:effectLst/>
                        </a:rPr>
                        <a:t>Veri işleme</a:t>
                      </a:r>
                    </a:p>
                  </a:txBody>
                  <a:tcPr marL="23273" marR="23273" marT="11637" marB="11637">
                    <a:lnL>
                      <a:noFill/>
                    </a:lnL>
                    <a:lnR>
                      <a:noFill/>
                    </a:lnR>
                    <a:lnT w="4763" cap="flat" cmpd="sng" algn="ctr">
                      <a:solidFill>
                        <a:srgbClr val="68C5C6"/>
                      </a:solidFill>
                      <a:prstDash val="solid"/>
                      <a:round/>
                      <a:headEnd type="none" w="med" len="med"/>
                      <a:tailEnd type="none" w="med" len="med"/>
                    </a:lnT>
                    <a:lnB w="4763" cap="flat" cmpd="sng" algn="ctr">
                      <a:solidFill>
                        <a:srgbClr val="58C0C6"/>
                      </a:solidFill>
                      <a:prstDash val="solid"/>
                      <a:round/>
                      <a:headEnd type="none" w="med" len="med"/>
                      <a:tailEnd type="none" w="med" len="med"/>
                    </a:lnB>
                    <a:solidFill>
                      <a:srgbClr val="F8F9FA"/>
                    </a:solidFill>
                  </a:tcPr>
                </a:tc>
                <a:tc>
                  <a:txBody>
                    <a:bodyPr/>
                    <a:lstStyle/>
                    <a:p>
                      <a:pPr algn="just" fontAlgn="t"/>
                      <a:r>
                        <a:rPr lang="tr-TR" sz="2000">
                          <a:effectLst/>
                        </a:rPr>
                        <a:t>Veri ambarlama, kurumun geniş bir alanını kapsadığından, işlenmesi uzun zaman alır.</a:t>
                      </a:r>
                    </a:p>
                  </a:txBody>
                  <a:tcPr marL="23273" marR="23273" marT="11637" marB="11637">
                    <a:lnL>
                      <a:noFill/>
                    </a:lnL>
                    <a:lnR>
                      <a:noFill/>
                    </a:lnR>
                    <a:lnT w="4763" cap="flat" cmpd="sng" algn="ctr">
                      <a:solidFill>
                        <a:srgbClr val="98C5C6"/>
                      </a:solidFill>
                      <a:prstDash val="solid"/>
                      <a:round/>
                      <a:headEnd type="none" w="med" len="med"/>
                      <a:tailEnd type="none" w="med" len="med"/>
                    </a:lnT>
                    <a:lnB w="4763" cap="flat" cmpd="sng" algn="ctr">
                      <a:solidFill>
                        <a:srgbClr val="F8C2C6"/>
                      </a:solidFill>
                      <a:prstDash val="solid"/>
                      <a:round/>
                      <a:headEnd type="none" w="med" len="med"/>
                      <a:tailEnd type="none" w="med" len="med"/>
                    </a:lnB>
                    <a:solidFill>
                      <a:srgbClr val="F8F9FA"/>
                    </a:solidFill>
                  </a:tcPr>
                </a:tc>
                <a:tc>
                  <a:txBody>
                    <a:bodyPr/>
                    <a:lstStyle/>
                    <a:p>
                      <a:pPr algn="just" fontAlgn="t"/>
                      <a:r>
                        <a:rPr lang="tr-TR" sz="2000" dirty="0">
                          <a:effectLst/>
                        </a:rPr>
                        <a:t>Veri reyonlarının kullanımı, tasarımı ve uygulaması kolaydır, çünkü yalnızca küçük miktarlarda veriyi işleyebilir.</a:t>
                      </a:r>
                    </a:p>
                  </a:txBody>
                  <a:tcPr marL="23273" marR="23273" marT="11637" marB="11637">
                    <a:lnL>
                      <a:noFill/>
                    </a:lnL>
                    <a:lnR>
                      <a:noFill/>
                    </a:lnR>
                    <a:lnT w="4763" cap="flat" cmpd="sng" algn="ctr">
                      <a:solidFill>
                        <a:srgbClr val="58C3C6"/>
                      </a:solidFill>
                      <a:prstDash val="solid"/>
                      <a:round/>
                      <a:headEnd type="none" w="med" len="med"/>
                      <a:tailEnd type="none" w="med" len="med"/>
                    </a:lnT>
                    <a:lnB w="4763" cap="flat" cmpd="sng" algn="ctr">
                      <a:solidFill>
                        <a:srgbClr val="D8C1C6"/>
                      </a:solidFill>
                      <a:prstDash val="solid"/>
                      <a:round/>
                      <a:headEnd type="none" w="med" len="med"/>
                      <a:tailEnd type="none" w="med" len="med"/>
                    </a:lnB>
                    <a:solidFill>
                      <a:srgbClr val="F8F9FA"/>
                    </a:solidFill>
                  </a:tcPr>
                </a:tc>
                <a:extLst>
                  <a:ext uri="{0D108BD9-81ED-4DB2-BD59-A6C34878D82A}">
                    <a16:rowId xmlns:a16="http://schemas.microsoft.com/office/drawing/2014/main" val="3453465380"/>
                  </a:ext>
                </a:extLst>
              </a:tr>
              <a:tr h="1374897">
                <a:tc>
                  <a:txBody>
                    <a:bodyPr/>
                    <a:lstStyle/>
                    <a:p>
                      <a:pPr algn="just" fontAlgn="t"/>
                      <a:r>
                        <a:rPr lang="tr-TR" sz="2000">
                          <a:effectLst/>
                        </a:rPr>
                        <a:t>Odaklanma</a:t>
                      </a:r>
                    </a:p>
                  </a:txBody>
                  <a:tcPr marL="23273" marR="23273" marT="11637" marB="11637">
                    <a:lnL>
                      <a:noFill/>
                    </a:lnL>
                    <a:lnR>
                      <a:noFill/>
                    </a:lnR>
                    <a:lnT w="4763" cap="flat" cmpd="sng" algn="ctr">
                      <a:solidFill>
                        <a:srgbClr val="58C0C6"/>
                      </a:solidFill>
                      <a:prstDash val="solid"/>
                      <a:round/>
                      <a:headEnd type="none" w="med" len="med"/>
                      <a:tailEnd type="none" w="med" len="med"/>
                    </a:lnT>
                    <a:lnB w="4763" cap="flat" cmpd="sng" algn="ctr">
                      <a:solidFill>
                        <a:srgbClr val="18C1C6"/>
                      </a:solidFill>
                      <a:prstDash val="solid"/>
                      <a:round/>
                      <a:headEnd type="none" w="med" len="med"/>
                      <a:tailEnd type="none" w="med" len="med"/>
                    </a:lnB>
                    <a:solidFill>
                      <a:srgbClr val="F8F9FA"/>
                    </a:solidFill>
                  </a:tcPr>
                </a:tc>
                <a:tc>
                  <a:txBody>
                    <a:bodyPr/>
                    <a:lstStyle/>
                    <a:p>
                      <a:pPr algn="just" fontAlgn="t"/>
                      <a:r>
                        <a:rPr lang="tr-TR" sz="2000">
                          <a:effectLst/>
                        </a:rPr>
                        <a:t>Veri ambarlama genel olarak tüm departmanlara odaklanmıştır. Şirketin tamamını temsil etmesi bile mümkündür.</a:t>
                      </a:r>
                    </a:p>
                  </a:txBody>
                  <a:tcPr marL="23273" marR="23273" marT="11637" marB="11637">
                    <a:lnL>
                      <a:noFill/>
                    </a:lnL>
                    <a:lnR>
                      <a:noFill/>
                    </a:lnR>
                    <a:lnT w="4763" cap="flat" cmpd="sng" algn="ctr">
                      <a:solidFill>
                        <a:srgbClr val="F8C2C6"/>
                      </a:solidFill>
                      <a:prstDash val="solid"/>
                      <a:round/>
                      <a:headEnd type="none" w="med" len="med"/>
                      <a:tailEnd type="none" w="med" len="med"/>
                    </a:lnT>
                    <a:lnB w="4763" cap="flat" cmpd="sng" algn="ctr">
                      <a:solidFill>
                        <a:srgbClr val="58C0C6"/>
                      </a:solidFill>
                      <a:prstDash val="solid"/>
                      <a:round/>
                      <a:headEnd type="none" w="med" len="med"/>
                      <a:tailEnd type="none" w="med" len="med"/>
                    </a:lnB>
                    <a:solidFill>
                      <a:srgbClr val="F8F9FA"/>
                    </a:solidFill>
                  </a:tcPr>
                </a:tc>
                <a:tc>
                  <a:txBody>
                    <a:bodyPr/>
                    <a:lstStyle/>
                    <a:p>
                      <a:pPr algn="just" fontAlgn="t"/>
                      <a:r>
                        <a:rPr lang="tr-TR" sz="2000">
                          <a:effectLst/>
                        </a:rPr>
                        <a:t>Data Mart konu odaklıdır ve departman düzeyinde kullanılır.</a:t>
                      </a:r>
                    </a:p>
                  </a:txBody>
                  <a:tcPr marL="23273" marR="23273" marT="11637" marB="11637">
                    <a:lnL>
                      <a:noFill/>
                    </a:lnL>
                    <a:lnR>
                      <a:noFill/>
                    </a:lnR>
                    <a:lnT w="4763" cap="flat" cmpd="sng" algn="ctr">
                      <a:solidFill>
                        <a:srgbClr val="D8C1C6"/>
                      </a:solidFill>
                      <a:prstDash val="solid"/>
                      <a:round/>
                      <a:headEnd type="none" w="med" len="med"/>
                      <a:tailEnd type="none" w="med" len="med"/>
                    </a:lnT>
                    <a:lnB w="4763" cap="flat" cmpd="sng" algn="ctr">
                      <a:solidFill>
                        <a:srgbClr val="98C5C6"/>
                      </a:solidFill>
                      <a:prstDash val="solid"/>
                      <a:round/>
                      <a:headEnd type="none" w="med" len="med"/>
                      <a:tailEnd type="none" w="med" len="med"/>
                    </a:lnB>
                    <a:solidFill>
                      <a:srgbClr val="F8F9FA"/>
                    </a:solidFill>
                  </a:tcPr>
                </a:tc>
                <a:extLst>
                  <a:ext uri="{0D108BD9-81ED-4DB2-BD59-A6C34878D82A}">
                    <a16:rowId xmlns:a16="http://schemas.microsoft.com/office/drawing/2014/main" val="647859088"/>
                  </a:ext>
                </a:extLst>
              </a:tr>
              <a:tr h="1104054">
                <a:tc>
                  <a:txBody>
                    <a:bodyPr/>
                    <a:lstStyle/>
                    <a:p>
                      <a:pPr algn="just" fontAlgn="t"/>
                      <a:r>
                        <a:rPr lang="tr-TR" sz="2000">
                          <a:effectLst/>
                        </a:rPr>
                        <a:t>Veri tipi</a:t>
                      </a:r>
                    </a:p>
                  </a:txBody>
                  <a:tcPr marL="23273" marR="23273" marT="11637" marB="11637">
                    <a:lnL>
                      <a:noFill/>
                    </a:lnL>
                    <a:lnR>
                      <a:noFill/>
                    </a:lnR>
                    <a:lnT w="4763" cap="flat" cmpd="sng" algn="ctr">
                      <a:solidFill>
                        <a:srgbClr val="18C1C6"/>
                      </a:solidFill>
                      <a:prstDash val="solid"/>
                      <a:round/>
                      <a:headEnd type="none" w="med" len="med"/>
                      <a:tailEnd type="none" w="med" len="med"/>
                    </a:lnT>
                    <a:lnB>
                      <a:noFill/>
                    </a:lnB>
                    <a:solidFill>
                      <a:srgbClr val="F8F9FA"/>
                    </a:solidFill>
                  </a:tcPr>
                </a:tc>
                <a:tc>
                  <a:txBody>
                    <a:bodyPr/>
                    <a:lstStyle/>
                    <a:p>
                      <a:pPr algn="just" fontAlgn="t"/>
                      <a:r>
                        <a:rPr lang="tr-TR" sz="2000">
                          <a:effectLst/>
                        </a:rPr>
                        <a:t>Data Warehouse’da depolanan veriler, data mart ile karşılaştırıldığında her zaman ayrıntılıdır.</a:t>
                      </a:r>
                    </a:p>
                  </a:txBody>
                  <a:tcPr marL="23273" marR="23273" marT="11637" marB="11637">
                    <a:lnL>
                      <a:noFill/>
                    </a:lnL>
                    <a:lnR>
                      <a:noFill/>
                    </a:lnR>
                    <a:lnT w="4763" cap="flat" cmpd="sng" algn="ctr">
                      <a:solidFill>
                        <a:srgbClr val="58C0C6"/>
                      </a:solidFill>
                      <a:prstDash val="solid"/>
                      <a:round/>
                      <a:headEnd type="none" w="med" len="med"/>
                      <a:tailEnd type="none" w="med" len="med"/>
                    </a:lnT>
                    <a:lnB>
                      <a:noFill/>
                    </a:lnB>
                    <a:solidFill>
                      <a:srgbClr val="F8F9FA"/>
                    </a:solidFill>
                  </a:tcPr>
                </a:tc>
                <a:tc>
                  <a:txBody>
                    <a:bodyPr/>
                    <a:lstStyle/>
                    <a:p>
                      <a:pPr algn="just" fontAlgn="t"/>
                      <a:r>
                        <a:rPr lang="tr-TR" sz="2000" dirty="0">
                          <a:effectLst/>
                        </a:rPr>
                        <a:t>Veri Martları belirli kullanıcı grupları için oluşturulmuştur. Bu nedenle, veriler kısa ve sınırlıdır.</a:t>
                      </a:r>
                    </a:p>
                  </a:txBody>
                  <a:tcPr marL="23273" marR="23273" marT="11637" marB="11637">
                    <a:lnL>
                      <a:noFill/>
                    </a:lnL>
                    <a:lnR>
                      <a:noFill/>
                    </a:lnR>
                    <a:lnT w="4763" cap="flat" cmpd="sng" algn="ctr">
                      <a:solidFill>
                        <a:srgbClr val="98C5C6"/>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940086879"/>
                  </a:ext>
                </a:extLst>
              </a:tr>
            </a:tbl>
          </a:graphicData>
        </a:graphic>
      </p:graphicFrame>
    </p:spTree>
    <p:extLst>
      <p:ext uri="{BB962C8B-B14F-4D97-AF65-F5344CB8AC3E}">
        <p14:creationId xmlns:p14="http://schemas.microsoft.com/office/powerpoint/2010/main" val="398779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Ambarı Avantaj ve Dezavantajları</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70000" lnSpcReduction="20000"/>
          </a:bodyPr>
          <a:lstStyle/>
          <a:p>
            <a:pPr algn="just"/>
            <a:r>
              <a:rPr lang="tr-TR" b="1" dirty="0">
                <a:solidFill>
                  <a:srgbClr val="03579D"/>
                </a:solidFill>
              </a:rPr>
              <a:t>Avantajları:</a:t>
            </a:r>
          </a:p>
          <a:p>
            <a:pPr lvl="1" algn="just"/>
            <a:r>
              <a:rPr lang="tr-TR" dirty="0">
                <a:solidFill>
                  <a:srgbClr val="03579D"/>
                </a:solidFill>
              </a:rPr>
              <a:t>Veri ambarı, iş kullanıcılarının bazı kaynaklardaki kritik verilere tek bir yerden </a:t>
            </a:r>
            <a:r>
              <a:rPr lang="tr-TR" b="1" dirty="0">
                <a:solidFill>
                  <a:srgbClr val="03579D"/>
                </a:solidFill>
              </a:rPr>
              <a:t>hızla</a:t>
            </a:r>
            <a:r>
              <a:rPr lang="tr-TR" dirty="0">
                <a:solidFill>
                  <a:srgbClr val="03579D"/>
                </a:solidFill>
              </a:rPr>
              <a:t> erişmesine olanak tanır.</a:t>
            </a:r>
          </a:p>
          <a:p>
            <a:pPr lvl="1" algn="just"/>
            <a:r>
              <a:rPr lang="tr-TR" dirty="0">
                <a:solidFill>
                  <a:srgbClr val="03579D"/>
                </a:solidFill>
              </a:rPr>
              <a:t>Veri ambarı, çeşitli işlevler arası etkinlikler hakkında </a:t>
            </a:r>
            <a:r>
              <a:rPr lang="tr-TR" b="1" dirty="0">
                <a:solidFill>
                  <a:srgbClr val="03579D"/>
                </a:solidFill>
              </a:rPr>
              <a:t>tutarlı</a:t>
            </a:r>
            <a:r>
              <a:rPr lang="tr-TR" dirty="0">
                <a:solidFill>
                  <a:srgbClr val="03579D"/>
                </a:solidFill>
              </a:rPr>
              <a:t> bilgiler sağlar. Ayrıca </a:t>
            </a:r>
            <a:r>
              <a:rPr lang="tr-TR" b="1" dirty="0">
                <a:solidFill>
                  <a:srgbClr val="03579D"/>
                </a:solidFill>
              </a:rPr>
              <a:t>anlık raporlama ve sorgulamayı</a:t>
            </a:r>
            <a:r>
              <a:rPr lang="tr-TR" dirty="0">
                <a:solidFill>
                  <a:srgbClr val="03579D"/>
                </a:solidFill>
              </a:rPr>
              <a:t> da destekliyor.</a:t>
            </a:r>
          </a:p>
          <a:p>
            <a:pPr lvl="1" algn="just"/>
            <a:r>
              <a:rPr lang="tr-TR" dirty="0">
                <a:solidFill>
                  <a:srgbClr val="03579D"/>
                </a:solidFill>
              </a:rPr>
              <a:t>Veri Ambarı, üretim sistemindeki stresi azaltmak için birçok </a:t>
            </a:r>
            <a:r>
              <a:rPr lang="tr-TR" b="1" dirty="0">
                <a:solidFill>
                  <a:srgbClr val="03579D"/>
                </a:solidFill>
              </a:rPr>
              <a:t>veri kaynağını entegre etmeye </a:t>
            </a:r>
            <a:r>
              <a:rPr lang="tr-TR" dirty="0">
                <a:solidFill>
                  <a:srgbClr val="03579D"/>
                </a:solidFill>
              </a:rPr>
              <a:t>yardımcı olur.</a:t>
            </a:r>
          </a:p>
          <a:p>
            <a:pPr lvl="1" algn="just"/>
            <a:r>
              <a:rPr lang="tr-TR" dirty="0">
                <a:solidFill>
                  <a:srgbClr val="03579D"/>
                </a:solidFill>
              </a:rPr>
              <a:t>Veri ambarı, </a:t>
            </a:r>
            <a:r>
              <a:rPr lang="tr-TR" b="1" dirty="0">
                <a:solidFill>
                  <a:srgbClr val="03579D"/>
                </a:solidFill>
              </a:rPr>
              <a:t>analiz ve raporlama için toplam geri dönüş süresini azaltmaya </a:t>
            </a:r>
            <a:r>
              <a:rPr lang="tr-TR" dirty="0">
                <a:solidFill>
                  <a:srgbClr val="03579D"/>
                </a:solidFill>
              </a:rPr>
              <a:t>yardımcı olur.</a:t>
            </a:r>
          </a:p>
          <a:p>
            <a:pPr lvl="1" algn="just"/>
            <a:r>
              <a:rPr lang="tr-TR" dirty="0">
                <a:solidFill>
                  <a:srgbClr val="03579D"/>
                </a:solidFill>
              </a:rPr>
              <a:t>Yeniden Yapılandırma ve Entegrasyon, kullanıcının </a:t>
            </a:r>
            <a:r>
              <a:rPr lang="tr-TR" b="1" dirty="0">
                <a:solidFill>
                  <a:srgbClr val="03579D"/>
                </a:solidFill>
              </a:rPr>
              <a:t>raporlama ve analiz </a:t>
            </a:r>
            <a:r>
              <a:rPr lang="tr-TR" dirty="0">
                <a:solidFill>
                  <a:srgbClr val="03579D"/>
                </a:solidFill>
              </a:rPr>
              <a:t>için kullanmasını kolaylaştırır.</a:t>
            </a:r>
          </a:p>
          <a:p>
            <a:pPr lvl="1" algn="just"/>
            <a:r>
              <a:rPr lang="tr-TR" dirty="0">
                <a:solidFill>
                  <a:srgbClr val="03579D"/>
                </a:solidFill>
              </a:rPr>
              <a:t>Veri ambarı, kullanıcıların çok sayıda kaynaktan kritik verilere </a:t>
            </a:r>
            <a:r>
              <a:rPr lang="tr-TR" b="1" dirty="0">
                <a:solidFill>
                  <a:srgbClr val="03579D"/>
                </a:solidFill>
              </a:rPr>
              <a:t>tek bir yerden erişmesine </a:t>
            </a:r>
            <a:r>
              <a:rPr lang="tr-TR" dirty="0">
                <a:solidFill>
                  <a:srgbClr val="03579D"/>
                </a:solidFill>
              </a:rPr>
              <a:t>olanak tanır. Bu nedenle, kullanıcının </a:t>
            </a:r>
            <a:r>
              <a:rPr lang="tr-TR" b="1" dirty="0">
                <a:solidFill>
                  <a:srgbClr val="03579D"/>
                </a:solidFill>
              </a:rPr>
              <a:t>birden çok kaynaktan veri alma zamanından tasarruf </a:t>
            </a:r>
            <a:r>
              <a:rPr lang="tr-TR" dirty="0">
                <a:solidFill>
                  <a:srgbClr val="03579D"/>
                </a:solidFill>
              </a:rPr>
              <a:t>sağlar.</a:t>
            </a:r>
          </a:p>
          <a:p>
            <a:pPr lvl="1" algn="just"/>
            <a:r>
              <a:rPr lang="tr-TR" dirty="0">
                <a:solidFill>
                  <a:srgbClr val="03579D"/>
                </a:solidFill>
              </a:rPr>
              <a:t>Veri ambarı, büyük miktarda </a:t>
            </a:r>
            <a:r>
              <a:rPr lang="tr-TR" b="1" dirty="0">
                <a:solidFill>
                  <a:srgbClr val="03579D"/>
                </a:solidFill>
              </a:rPr>
              <a:t>geçmiş veriyi depolar</a:t>
            </a:r>
            <a:r>
              <a:rPr lang="tr-TR" dirty="0">
                <a:solidFill>
                  <a:srgbClr val="03579D"/>
                </a:solidFill>
              </a:rPr>
              <a:t>. Bu, kullanıcıların gelecekteki tahminlerde bulunmak için farklı zaman dönemlerini ve eğilimleri analiz etmelerine yardımcı olur.</a:t>
            </a:r>
          </a:p>
          <a:p>
            <a:pPr algn="just"/>
            <a:r>
              <a:rPr lang="tr-TR" b="1" dirty="0">
                <a:solidFill>
                  <a:srgbClr val="03579D"/>
                </a:solidFill>
              </a:rPr>
              <a:t>Dezavantajları</a:t>
            </a:r>
            <a:r>
              <a:rPr lang="tr-TR" dirty="0">
                <a:solidFill>
                  <a:srgbClr val="03579D"/>
                </a:solidFill>
              </a:rPr>
              <a:t>:</a:t>
            </a:r>
          </a:p>
          <a:p>
            <a:pPr lvl="1" algn="just"/>
            <a:r>
              <a:rPr lang="tr-TR" b="1" dirty="0">
                <a:solidFill>
                  <a:srgbClr val="03579D"/>
                </a:solidFill>
              </a:rPr>
              <a:t>Yapılandırılmamış</a:t>
            </a:r>
            <a:r>
              <a:rPr lang="tr-TR" dirty="0">
                <a:solidFill>
                  <a:srgbClr val="03579D"/>
                </a:solidFill>
              </a:rPr>
              <a:t> veriler için ideal bir seçenek değil.</a:t>
            </a:r>
          </a:p>
          <a:p>
            <a:pPr lvl="1" algn="just"/>
            <a:r>
              <a:rPr lang="tr-TR" dirty="0">
                <a:solidFill>
                  <a:srgbClr val="03579D"/>
                </a:solidFill>
              </a:rPr>
              <a:t>Veri Ambarının Oluşturulması ve Uygulanması kesinlikle kafa karıştırıcı bir olaydır.</a:t>
            </a:r>
          </a:p>
          <a:p>
            <a:pPr lvl="1" algn="just"/>
            <a:r>
              <a:rPr lang="tr-TR" dirty="0">
                <a:solidFill>
                  <a:srgbClr val="03579D"/>
                </a:solidFill>
              </a:rPr>
              <a:t>Veri Ambarı nispeten hızlı bir şekilde </a:t>
            </a:r>
            <a:r>
              <a:rPr lang="tr-TR" b="1" dirty="0">
                <a:solidFill>
                  <a:srgbClr val="03579D"/>
                </a:solidFill>
              </a:rPr>
              <a:t>eski hale gelebilir</a:t>
            </a:r>
          </a:p>
          <a:p>
            <a:pPr lvl="1" algn="just"/>
            <a:r>
              <a:rPr lang="tr-TR" dirty="0">
                <a:solidFill>
                  <a:srgbClr val="03579D"/>
                </a:solidFill>
              </a:rPr>
              <a:t>Veri türleri ve aralıklarında, veri kaynağı şemasında, dizinlerde ve sorgularda </a:t>
            </a:r>
            <a:r>
              <a:rPr lang="tr-TR" b="1" dirty="0">
                <a:solidFill>
                  <a:srgbClr val="03579D"/>
                </a:solidFill>
              </a:rPr>
              <a:t>değişiklik yapmak zordur</a:t>
            </a:r>
            <a:r>
              <a:rPr lang="tr-TR" dirty="0">
                <a:solidFill>
                  <a:srgbClr val="03579D"/>
                </a:solidFill>
              </a:rPr>
              <a:t>.</a:t>
            </a:r>
          </a:p>
          <a:p>
            <a:pPr lvl="1" algn="just"/>
            <a:r>
              <a:rPr lang="tr-TR" dirty="0">
                <a:solidFill>
                  <a:srgbClr val="03579D"/>
                </a:solidFill>
              </a:rPr>
              <a:t>Veri ambarı kolay görünebilir, ancak aslında ortalama kullanıcılar için çok </a:t>
            </a:r>
            <a:r>
              <a:rPr lang="tr-TR" b="1" dirty="0">
                <a:solidFill>
                  <a:srgbClr val="03579D"/>
                </a:solidFill>
              </a:rPr>
              <a:t>karmaşık</a:t>
            </a:r>
            <a:r>
              <a:rPr lang="tr-TR" dirty="0">
                <a:solidFill>
                  <a:srgbClr val="03579D"/>
                </a:solidFill>
              </a:rPr>
              <a:t>.</a:t>
            </a:r>
          </a:p>
          <a:p>
            <a:pPr lvl="1" algn="just"/>
            <a:r>
              <a:rPr lang="tr-TR" dirty="0">
                <a:solidFill>
                  <a:srgbClr val="03579D"/>
                </a:solidFill>
              </a:rPr>
              <a:t>Proje yönetimindeki en iyi çabalara rağmen, veri ambarı proje kapsamı her zaman </a:t>
            </a:r>
            <a:r>
              <a:rPr lang="tr-TR" b="1" dirty="0">
                <a:solidFill>
                  <a:srgbClr val="03579D"/>
                </a:solidFill>
              </a:rPr>
              <a:t>artacaktır</a:t>
            </a:r>
            <a:r>
              <a:rPr lang="tr-TR" dirty="0">
                <a:solidFill>
                  <a:srgbClr val="03579D"/>
                </a:solidFill>
              </a:rPr>
              <a:t>.</a:t>
            </a:r>
          </a:p>
          <a:p>
            <a:pPr lvl="1" algn="just"/>
            <a:r>
              <a:rPr lang="tr-TR" dirty="0">
                <a:solidFill>
                  <a:srgbClr val="03579D"/>
                </a:solidFill>
              </a:rPr>
              <a:t>Bazen depo kullanıcıları </a:t>
            </a:r>
            <a:r>
              <a:rPr lang="tr-TR" b="1" dirty="0">
                <a:solidFill>
                  <a:srgbClr val="03579D"/>
                </a:solidFill>
              </a:rPr>
              <a:t>farklı iş kuralları geliştirecektir</a:t>
            </a:r>
            <a:r>
              <a:rPr lang="tr-TR" dirty="0">
                <a:solidFill>
                  <a:srgbClr val="03579D"/>
                </a:solidFill>
              </a:rPr>
              <a:t>.</a:t>
            </a:r>
          </a:p>
          <a:p>
            <a:pPr lvl="1" algn="just"/>
            <a:r>
              <a:rPr lang="tr-TR" dirty="0">
                <a:solidFill>
                  <a:srgbClr val="03579D"/>
                </a:solidFill>
              </a:rPr>
              <a:t>Kuruluşlar, eğitim ve Uygulama amacıyla kaynaklarının çoğunu </a:t>
            </a:r>
            <a:r>
              <a:rPr lang="tr-TR" b="1" dirty="0">
                <a:solidFill>
                  <a:srgbClr val="03579D"/>
                </a:solidFill>
              </a:rPr>
              <a:t>harcamalıdır</a:t>
            </a:r>
            <a:r>
              <a:rPr lang="tr-TR" dirty="0">
                <a:solidFill>
                  <a:srgbClr val="03579D"/>
                </a:solidFill>
              </a:rPr>
              <a:t>.</a:t>
            </a:r>
          </a:p>
        </p:txBody>
      </p:sp>
    </p:spTree>
    <p:extLst>
      <p:ext uri="{BB962C8B-B14F-4D97-AF65-F5344CB8AC3E}">
        <p14:creationId xmlns:p14="http://schemas.microsoft.com/office/powerpoint/2010/main" val="3282739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Vs. Veri Ambarı</a:t>
            </a:r>
          </a:p>
        </p:txBody>
      </p:sp>
      <p:graphicFrame>
        <p:nvGraphicFramePr>
          <p:cNvPr id="4" name="İçerik Yer Tutucusu 3">
            <a:extLst>
              <a:ext uri="{FF2B5EF4-FFF2-40B4-BE49-F238E27FC236}">
                <a16:creationId xmlns:a16="http://schemas.microsoft.com/office/drawing/2014/main" id="{2C975CCF-EBA8-490A-BD77-D1D9B8B023A2}"/>
              </a:ext>
            </a:extLst>
          </p:cNvPr>
          <p:cNvGraphicFramePr>
            <a:graphicFrameLocks noGrp="1"/>
          </p:cNvGraphicFramePr>
          <p:nvPr>
            <p:ph idx="1"/>
            <p:extLst>
              <p:ext uri="{D42A27DB-BD31-4B8C-83A1-F6EECF244321}">
                <p14:modId xmlns:p14="http://schemas.microsoft.com/office/powerpoint/2010/main" val="3863181385"/>
              </p:ext>
            </p:extLst>
          </p:nvPr>
        </p:nvGraphicFramePr>
        <p:xfrm>
          <a:off x="640628" y="1073188"/>
          <a:ext cx="11082309" cy="5590433"/>
        </p:xfrm>
        <a:graphic>
          <a:graphicData uri="http://schemas.openxmlformats.org/drawingml/2006/table">
            <a:tbl>
              <a:tblPr/>
              <a:tblGrid>
                <a:gridCol w="1894505">
                  <a:extLst>
                    <a:ext uri="{9D8B030D-6E8A-4147-A177-3AD203B41FA5}">
                      <a16:colId xmlns:a16="http://schemas.microsoft.com/office/drawing/2014/main" val="922763038"/>
                    </a:ext>
                  </a:extLst>
                </a:gridCol>
                <a:gridCol w="4457016">
                  <a:extLst>
                    <a:ext uri="{9D8B030D-6E8A-4147-A177-3AD203B41FA5}">
                      <a16:colId xmlns:a16="http://schemas.microsoft.com/office/drawing/2014/main" val="2334781782"/>
                    </a:ext>
                  </a:extLst>
                </a:gridCol>
                <a:gridCol w="4730788">
                  <a:extLst>
                    <a:ext uri="{9D8B030D-6E8A-4147-A177-3AD203B41FA5}">
                      <a16:colId xmlns:a16="http://schemas.microsoft.com/office/drawing/2014/main" val="1289634690"/>
                    </a:ext>
                  </a:extLst>
                </a:gridCol>
              </a:tblGrid>
              <a:tr h="2147458">
                <a:tc>
                  <a:txBody>
                    <a:bodyPr/>
                    <a:lstStyle/>
                    <a:p>
                      <a:pPr algn="just" fontAlgn="t"/>
                      <a:r>
                        <a:rPr lang="tr-TR" sz="2000">
                          <a:effectLst/>
                        </a:rPr>
                        <a:t>Konu alanı</a:t>
                      </a:r>
                    </a:p>
                  </a:txBody>
                  <a:tcPr marL="33564" marR="33564" marT="16782" marB="16782">
                    <a:lnL>
                      <a:noFill/>
                    </a:lnL>
                    <a:lnR>
                      <a:noFill/>
                    </a:lnR>
                    <a:lnT w="4763" cap="flat" cmpd="sng" algn="ctr">
                      <a:solidFill>
                        <a:srgbClr val="281347"/>
                      </a:solidFill>
                      <a:prstDash val="solid"/>
                      <a:round/>
                      <a:headEnd type="none" w="med" len="med"/>
                      <a:tailEnd type="none" w="med" len="med"/>
                    </a:lnT>
                    <a:lnB w="4763" cap="flat" cmpd="sng" algn="ctr">
                      <a:solidFill>
                        <a:srgbClr val="081847"/>
                      </a:solidFill>
                      <a:prstDash val="solid"/>
                      <a:round/>
                      <a:headEnd type="none" w="med" len="med"/>
                      <a:tailEnd type="none" w="med" len="med"/>
                    </a:lnB>
                    <a:solidFill>
                      <a:srgbClr val="F8F9FA"/>
                    </a:solidFill>
                  </a:tcPr>
                </a:tc>
                <a:tc>
                  <a:txBody>
                    <a:bodyPr/>
                    <a:lstStyle/>
                    <a:p>
                      <a:pPr algn="just" fontAlgn="t"/>
                      <a:r>
                        <a:rPr lang="tr-TR" sz="2000" dirty="0">
                          <a:effectLst/>
                        </a:rPr>
                        <a:t>Veri </a:t>
                      </a:r>
                      <a:r>
                        <a:rPr lang="tr-TR" sz="2000" dirty="0" err="1">
                          <a:effectLst/>
                        </a:rPr>
                        <a:t>Ambarı’nın</a:t>
                      </a:r>
                      <a:r>
                        <a:rPr lang="tr-TR" sz="2000" dirty="0">
                          <a:effectLst/>
                        </a:rPr>
                        <a:t> temel amacı, bir noktada entegre bir ortam ve işletmenin tutarlı bir resmini sağlamaktır.</a:t>
                      </a:r>
                    </a:p>
                  </a:txBody>
                  <a:tcPr marL="33564" marR="33564" marT="16782" marB="16782">
                    <a:lnL>
                      <a:noFill/>
                    </a:lnL>
                    <a:lnR>
                      <a:noFill/>
                    </a:lnR>
                    <a:lnT w="4763" cap="flat" cmpd="sng" algn="ctr">
                      <a:solidFill>
                        <a:srgbClr val="E81647"/>
                      </a:solidFill>
                      <a:prstDash val="solid"/>
                      <a:round/>
                      <a:headEnd type="none" w="med" len="med"/>
                      <a:tailEnd type="none" w="med" len="med"/>
                    </a:lnT>
                    <a:lnB w="4763" cap="flat" cmpd="sng" algn="ctr">
                      <a:solidFill>
                        <a:srgbClr val="281347"/>
                      </a:solidFill>
                      <a:prstDash val="solid"/>
                      <a:round/>
                      <a:headEnd type="none" w="med" len="med"/>
                      <a:tailEnd type="none" w="med" len="med"/>
                    </a:lnB>
                    <a:solidFill>
                      <a:srgbClr val="F8F9FA"/>
                    </a:solidFill>
                  </a:tcPr>
                </a:tc>
                <a:tc>
                  <a:txBody>
                    <a:bodyPr/>
                    <a:lstStyle/>
                    <a:p>
                      <a:pPr algn="just" fontAlgn="t"/>
                      <a:r>
                        <a:rPr lang="tr-TR" sz="2000" dirty="0">
                          <a:effectLst/>
                        </a:rPr>
                        <a:t>Çoğunlukla yalnızca bir konu alanını tutun – örneğin Satış rakamı.</a:t>
                      </a:r>
                    </a:p>
                  </a:txBody>
                  <a:tcPr marL="33564" marR="33564" marT="16782" marB="16782">
                    <a:lnL>
                      <a:noFill/>
                    </a:lnL>
                    <a:lnR>
                      <a:noFill/>
                    </a:lnR>
                    <a:lnT w="4763" cap="flat" cmpd="sng" algn="ctr">
                      <a:solidFill>
                        <a:srgbClr val="281347"/>
                      </a:solidFill>
                      <a:prstDash val="solid"/>
                      <a:round/>
                      <a:headEnd type="none" w="med" len="med"/>
                      <a:tailEnd type="none" w="med" len="med"/>
                    </a:lnT>
                    <a:lnB w="4763" cap="flat" cmpd="sng" algn="ctr">
                      <a:solidFill>
                        <a:srgbClr val="281347"/>
                      </a:solidFill>
                      <a:prstDash val="solid"/>
                      <a:round/>
                      <a:headEnd type="none" w="med" len="med"/>
                      <a:tailEnd type="none" w="med" len="med"/>
                    </a:lnB>
                    <a:solidFill>
                      <a:srgbClr val="F8F9FA"/>
                    </a:solidFill>
                  </a:tcPr>
                </a:tc>
                <a:extLst>
                  <a:ext uri="{0D108BD9-81ED-4DB2-BD59-A6C34878D82A}">
                    <a16:rowId xmlns:a16="http://schemas.microsoft.com/office/drawing/2014/main" val="4258984098"/>
                  </a:ext>
                </a:extLst>
              </a:tr>
              <a:tr h="1845430">
                <a:tc>
                  <a:txBody>
                    <a:bodyPr/>
                    <a:lstStyle/>
                    <a:p>
                      <a:pPr algn="just" fontAlgn="t"/>
                      <a:r>
                        <a:rPr lang="tr-TR" sz="2000">
                          <a:effectLst/>
                        </a:rPr>
                        <a:t>Veri depolama</a:t>
                      </a:r>
                    </a:p>
                  </a:txBody>
                  <a:tcPr marL="33564" marR="33564" marT="16782" marB="16782">
                    <a:lnL>
                      <a:noFill/>
                    </a:lnL>
                    <a:lnR>
                      <a:noFill/>
                    </a:lnR>
                    <a:lnT w="4763" cap="flat" cmpd="sng" algn="ctr">
                      <a:solidFill>
                        <a:srgbClr val="081847"/>
                      </a:solidFill>
                      <a:prstDash val="solid"/>
                      <a:round/>
                      <a:headEnd type="none" w="med" len="med"/>
                      <a:tailEnd type="none" w="med" len="med"/>
                    </a:lnT>
                    <a:lnB w="4763" cap="flat" cmpd="sng" algn="ctr">
                      <a:solidFill>
                        <a:srgbClr val="881347"/>
                      </a:solidFill>
                      <a:prstDash val="solid"/>
                      <a:round/>
                      <a:headEnd type="none" w="med" len="med"/>
                      <a:tailEnd type="none" w="med" len="med"/>
                    </a:lnB>
                    <a:solidFill>
                      <a:srgbClr val="F8F9FA"/>
                    </a:solidFill>
                  </a:tcPr>
                </a:tc>
                <a:tc>
                  <a:txBody>
                    <a:bodyPr/>
                    <a:lstStyle/>
                    <a:p>
                      <a:pPr algn="just" fontAlgn="t"/>
                      <a:r>
                        <a:rPr lang="tr-TR" sz="2000" dirty="0">
                          <a:effectLst/>
                        </a:rPr>
                        <a:t>Yalnızca pazarlama verilerini değil, kurumsal çapta karar verilerini depolamak için tasarlanmıştır.</a:t>
                      </a:r>
                    </a:p>
                  </a:txBody>
                  <a:tcPr marL="33564" marR="33564" marT="16782" marB="16782">
                    <a:lnL>
                      <a:noFill/>
                    </a:lnL>
                    <a:lnR>
                      <a:noFill/>
                    </a:lnR>
                    <a:lnT w="4763" cap="flat" cmpd="sng" algn="ctr">
                      <a:solidFill>
                        <a:srgbClr val="281347"/>
                      </a:solidFill>
                      <a:prstDash val="solid"/>
                      <a:round/>
                      <a:headEnd type="none" w="med" len="med"/>
                      <a:tailEnd type="none" w="med" len="med"/>
                    </a:lnT>
                    <a:lnB w="4763" cap="flat" cmpd="sng" algn="ctr">
                      <a:solidFill>
                        <a:srgbClr val="B81347"/>
                      </a:solidFill>
                      <a:prstDash val="solid"/>
                      <a:round/>
                      <a:headEnd type="none" w="med" len="med"/>
                      <a:tailEnd type="none" w="med" len="med"/>
                    </a:lnB>
                    <a:solidFill>
                      <a:srgbClr val="F8F9FA"/>
                    </a:solidFill>
                  </a:tcPr>
                </a:tc>
                <a:tc>
                  <a:txBody>
                    <a:bodyPr/>
                    <a:lstStyle/>
                    <a:p>
                      <a:pPr algn="just" fontAlgn="t"/>
                      <a:r>
                        <a:rPr lang="tr-TR" sz="2000" dirty="0">
                          <a:effectLst/>
                        </a:rPr>
                        <a:t>Erişim katmanının performansını optimize etmek için kullanılan boyutsal modelleme ve yıldız şeması tasarımı.</a:t>
                      </a:r>
                    </a:p>
                  </a:txBody>
                  <a:tcPr marL="33564" marR="33564" marT="16782" marB="16782">
                    <a:lnL>
                      <a:noFill/>
                    </a:lnL>
                    <a:lnR>
                      <a:noFill/>
                    </a:lnR>
                    <a:lnT w="4763" cap="flat" cmpd="sng" algn="ctr">
                      <a:solidFill>
                        <a:srgbClr val="281347"/>
                      </a:solidFill>
                      <a:prstDash val="solid"/>
                      <a:round/>
                      <a:headEnd type="none" w="med" len="med"/>
                      <a:tailEnd type="none" w="med" len="med"/>
                    </a:lnT>
                    <a:lnB w="4763" cap="flat" cmpd="sng" algn="ctr">
                      <a:solidFill>
                        <a:srgbClr val="281C47"/>
                      </a:solidFill>
                      <a:prstDash val="solid"/>
                      <a:round/>
                      <a:headEnd type="none" w="med" len="med"/>
                      <a:tailEnd type="none" w="med" len="med"/>
                    </a:lnB>
                    <a:solidFill>
                      <a:srgbClr val="F8F9FA"/>
                    </a:solidFill>
                  </a:tcPr>
                </a:tc>
                <a:extLst>
                  <a:ext uri="{0D108BD9-81ED-4DB2-BD59-A6C34878D82A}">
                    <a16:rowId xmlns:a16="http://schemas.microsoft.com/office/drawing/2014/main" val="3342621189"/>
                  </a:ext>
                </a:extLst>
              </a:tr>
              <a:tr h="1597545">
                <a:tc>
                  <a:txBody>
                    <a:bodyPr/>
                    <a:lstStyle/>
                    <a:p>
                      <a:pPr algn="just" fontAlgn="t"/>
                      <a:r>
                        <a:rPr lang="tr-TR" sz="2000">
                          <a:effectLst/>
                        </a:rPr>
                        <a:t>Veri tipi</a:t>
                      </a:r>
                    </a:p>
                  </a:txBody>
                  <a:tcPr marL="33564" marR="33564" marT="16782" marB="16782">
                    <a:lnL>
                      <a:noFill/>
                    </a:lnL>
                    <a:lnR>
                      <a:noFill/>
                    </a:lnR>
                    <a:lnT w="4763" cap="flat" cmpd="sng" algn="ctr">
                      <a:solidFill>
                        <a:srgbClr val="881347"/>
                      </a:solidFill>
                      <a:prstDash val="solid"/>
                      <a:round/>
                      <a:headEnd type="none" w="med" len="med"/>
                      <a:tailEnd type="none" w="med" len="med"/>
                    </a:lnT>
                    <a:lnB>
                      <a:noFill/>
                    </a:lnB>
                    <a:solidFill>
                      <a:srgbClr val="F8F9FA"/>
                    </a:solidFill>
                  </a:tcPr>
                </a:tc>
                <a:tc>
                  <a:txBody>
                    <a:bodyPr/>
                    <a:lstStyle/>
                    <a:p>
                      <a:pPr algn="just" fontAlgn="t"/>
                      <a:r>
                        <a:rPr lang="tr-TR" sz="2000">
                          <a:effectLst/>
                        </a:rPr>
                        <a:t>Zaman farkı ve kalıcı tasarım kesinlikle zorunludur.</a:t>
                      </a:r>
                    </a:p>
                  </a:txBody>
                  <a:tcPr marL="33564" marR="33564" marT="16782" marB="16782">
                    <a:lnL>
                      <a:noFill/>
                    </a:lnL>
                    <a:lnR>
                      <a:noFill/>
                    </a:lnR>
                    <a:lnT w="4763" cap="flat" cmpd="sng" algn="ctr">
                      <a:solidFill>
                        <a:srgbClr val="B81347"/>
                      </a:solidFill>
                      <a:prstDash val="solid"/>
                      <a:round/>
                      <a:headEnd type="none" w="med" len="med"/>
                      <a:tailEnd type="none" w="med" len="med"/>
                    </a:lnT>
                    <a:lnB>
                      <a:noFill/>
                    </a:lnB>
                    <a:solidFill>
                      <a:srgbClr val="F8F9FA"/>
                    </a:solidFill>
                  </a:tcPr>
                </a:tc>
                <a:tc>
                  <a:txBody>
                    <a:bodyPr/>
                    <a:lstStyle/>
                    <a:p>
                      <a:pPr algn="just" fontAlgn="t"/>
                      <a:r>
                        <a:rPr lang="tr-TR" sz="2000" dirty="0">
                          <a:effectLst/>
                        </a:rPr>
                        <a:t>Çoğunlukla konu alanının sorgu ve raporlama ihtiyaçlarını karşılamak için konsolidasyon veri yapılarını içerir.</a:t>
                      </a:r>
                    </a:p>
                  </a:txBody>
                  <a:tcPr marL="33564" marR="33564" marT="16782" marB="16782">
                    <a:lnL>
                      <a:noFill/>
                    </a:lnL>
                    <a:lnR>
                      <a:noFill/>
                    </a:lnR>
                    <a:lnT w="4763" cap="flat" cmpd="sng" algn="ctr">
                      <a:solidFill>
                        <a:srgbClr val="281C47"/>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2283527208"/>
                  </a:ext>
                </a:extLst>
              </a:tr>
            </a:tbl>
          </a:graphicData>
        </a:graphic>
      </p:graphicFrame>
    </p:spTree>
    <p:extLst>
      <p:ext uri="{BB962C8B-B14F-4D97-AF65-F5344CB8AC3E}">
        <p14:creationId xmlns:p14="http://schemas.microsoft.com/office/powerpoint/2010/main" val="32358294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Data Mart Vs. Veri Ambarı</a:t>
            </a:r>
          </a:p>
        </p:txBody>
      </p:sp>
      <p:graphicFrame>
        <p:nvGraphicFramePr>
          <p:cNvPr id="4" name="İçerik Yer Tutucusu 3">
            <a:extLst>
              <a:ext uri="{FF2B5EF4-FFF2-40B4-BE49-F238E27FC236}">
                <a16:creationId xmlns:a16="http://schemas.microsoft.com/office/drawing/2014/main" id="{6426B2E4-E780-4207-9E41-6A0EB0C107F1}"/>
              </a:ext>
            </a:extLst>
          </p:cNvPr>
          <p:cNvGraphicFramePr>
            <a:graphicFrameLocks noGrp="1"/>
          </p:cNvGraphicFramePr>
          <p:nvPr>
            <p:ph idx="1"/>
            <p:extLst>
              <p:ext uri="{D42A27DB-BD31-4B8C-83A1-F6EECF244321}">
                <p14:modId xmlns:p14="http://schemas.microsoft.com/office/powerpoint/2010/main" val="294116665"/>
              </p:ext>
            </p:extLst>
          </p:nvPr>
        </p:nvGraphicFramePr>
        <p:xfrm>
          <a:off x="492790" y="1029005"/>
          <a:ext cx="11372508" cy="5672945"/>
        </p:xfrm>
        <a:graphic>
          <a:graphicData uri="http://schemas.openxmlformats.org/drawingml/2006/table">
            <a:tbl>
              <a:tblPr/>
              <a:tblGrid>
                <a:gridCol w="1779521">
                  <a:extLst>
                    <a:ext uri="{9D8B030D-6E8A-4147-A177-3AD203B41FA5}">
                      <a16:colId xmlns:a16="http://schemas.microsoft.com/office/drawing/2014/main" val="2031655040"/>
                    </a:ext>
                  </a:extLst>
                </a:gridCol>
                <a:gridCol w="4572000">
                  <a:extLst>
                    <a:ext uri="{9D8B030D-6E8A-4147-A177-3AD203B41FA5}">
                      <a16:colId xmlns:a16="http://schemas.microsoft.com/office/drawing/2014/main" val="239951328"/>
                    </a:ext>
                  </a:extLst>
                </a:gridCol>
                <a:gridCol w="5020987">
                  <a:extLst>
                    <a:ext uri="{9D8B030D-6E8A-4147-A177-3AD203B41FA5}">
                      <a16:colId xmlns:a16="http://schemas.microsoft.com/office/drawing/2014/main" val="1833312630"/>
                    </a:ext>
                  </a:extLst>
                </a:gridCol>
              </a:tblGrid>
              <a:tr h="1152135">
                <a:tc>
                  <a:txBody>
                    <a:bodyPr/>
                    <a:lstStyle/>
                    <a:p>
                      <a:pPr algn="just" fontAlgn="t"/>
                      <a:r>
                        <a:rPr lang="tr-TR" sz="2000" dirty="0">
                          <a:effectLst/>
                        </a:rPr>
                        <a:t>Veri değeri</a:t>
                      </a:r>
                    </a:p>
                  </a:txBody>
                  <a:tcPr marL="28520" marR="28520" marT="14260" marB="14260">
                    <a:lnL>
                      <a:noFill/>
                    </a:lnL>
                    <a:lnR>
                      <a:noFill/>
                    </a:lnR>
                    <a:lnT w="4763" cap="flat" cmpd="sng" algn="ctr">
                      <a:solidFill>
                        <a:srgbClr val="1897C6"/>
                      </a:solidFill>
                      <a:prstDash val="solid"/>
                      <a:round/>
                      <a:headEnd type="none" w="med" len="med"/>
                      <a:tailEnd type="none" w="med" len="med"/>
                    </a:lnT>
                    <a:lnB w="4763" cap="flat" cmpd="sng" algn="ctr">
                      <a:solidFill>
                        <a:srgbClr val="B899C6"/>
                      </a:solidFill>
                      <a:prstDash val="solid"/>
                      <a:round/>
                      <a:headEnd type="none" w="med" len="med"/>
                      <a:tailEnd type="none" w="med" len="med"/>
                    </a:lnB>
                    <a:solidFill>
                      <a:srgbClr val="F8F9FA"/>
                    </a:solidFill>
                  </a:tcPr>
                </a:tc>
                <a:tc>
                  <a:txBody>
                    <a:bodyPr/>
                    <a:lstStyle/>
                    <a:p>
                      <a:pPr algn="just" fontAlgn="t"/>
                      <a:r>
                        <a:rPr lang="tr-TR" sz="2000">
                          <a:effectLst/>
                        </a:rPr>
                        <a:t>Son kullanıcıların bakış açısından Salt Okunur.</a:t>
                      </a:r>
                    </a:p>
                  </a:txBody>
                  <a:tcPr marL="28520" marR="28520" marT="14260" marB="14260">
                    <a:lnL>
                      <a:noFill/>
                    </a:lnL>
                    <a:lnR>
                      <a:noFill/>
                    </a:lnR>
                    <a:lnT w="4763" cap="flat" cmpd="sng" algn="ctr">
                      <a:solidFill>
                        <a:srgbClr val="B899C6"/>
                      </a:solidFill>
                      <a:prstDash val="solid"/>
                      <a:round/>
                      <a:headEnd type="none" w="med" len="med"/>
                      <a:tailEnd type="none" w="med" len="med"/>
                    </a:lnT>
                    <a:lnB w="4763" cap="flat" cmpd="sng" algn="ctr">
                      <a:solidFill>
                        <a:srgbClr val="0898C6"/>
                      </a:solidFill>
                      <a:prstDash val="solid"/>
                      <a:round/>
                      <a:headEnd type="none" w="med" len="med"/>
                      <a:tailEnd type="none" w="med" len="med"/>
                    </a:lnB>
                    <a:solidFill>
                      <a:srgbClr val="F8F9FA"/>
                    </a:solidFill>
                  </a:tcPr>
                </a:tc>
                <a:tc>
                  <a:txBody>
                    <a:bodyPr/>
                    <a:lstStyle/>
                    <a:p>
                      <a:pPr algn="just" fontAlgn="t"/>
                      <a:r>
                        <a:rPr lang="tr-TR" sz="2000">
                          <a:effectLst/>
                        </a:rPr>
                        <a:t>Doğrudan Veri Ambarı’ndan beslenen tahıldan bağımsız olarak işlem verileri.</a:t>
                      </a:r>
                    </a:p>
                  </a:txBody>
                  <a:tcPr marL="28520" marR="28520" marT="14260" marB="14260">
                    <a:lnL>
                      <a:noFill/>
                    </a:lnL>
                    <a:lnR>
                      <a:noFill/>
                    </a:lnR>
                    <a:lnT w="4763" cap="flat" cmpd="sng" algn="ctr">
                      <a:solidFill>
                        <a:srgbClr val="389BC6"/>
                      </a:solidFill>
                      <a:prstDash val="solid"/>
                      <a:round/>
                      <a:headEnd type="none" w="med" len="med"/>
                      <a:tailEnd type="none" w="med" len="med"/>
                    </a:lnT>
                    <a:lnB w="4763" cap="flat" cmpd="sng" algn="ctr">
                      <a:solidFill>
                        <a:srgbClr val="E899C6"/>
                      </a:solidFill>
                      <a:prstDash val="solid"/>
                      <a:round/>
                      <a:headEnd type="none" w="med" len="med"/>
                      <a:tailEnd type="none" w="med" len="med"/>
                    </a:lnB>
                    <a:solidFill>
                      <a:srgbClr val="F8F9FA"/>
                    </a:solidFill>
                  </a:tcPr>
                </a:tc>
                <a:extLst>
                  <a:ext uri="{0D108BD9-81ED-4DB2-BD59-A6C34878D82A}">
                    <a16:rowId xmlns:a16="http://schemas.microsoft.com/office/drawing/2014/main" val="2016474972"/>
                  </a:ext>
                </a:extLst>
              </a:tr>
              <a:tr h="2049843">
                <a:tc>
                  <a:txBody>
                    <a:bodyPr/>
                    <a:lstStyle/>
                    <a:p>
                      <a:pPr algn="just" fontAlgn="t"/>
                      <a:r>
                        <a:rPr lang="tr-TR" sz="2000">
                          <a:effectLst/>
                        </a:rPr>
                        <a:t>Dürbün</a:t>
                      </a:r>
                    </a:p>
                  </a:txBody>
                  <a:tcPr marL="28520" marR="28520" marT="14260" marB="14260">
                    <a:lnL>
                      <a:noFill/>
                    </a:lnL>
                    <a:lnR>
                      <a:noFill/>
                    </a:lnR>
                    <a:lnT w="4763" cap="flat" cmpd="sng" algn="ctr">
                      <a:solidFill>
                        <a:srgbClr val="B899C6"/>
                      </a:solidFill>
                      <a:prstDash val="solid"/>
                      <a:round/>
                      <a:headEnd type="none" w="med" len="med"/>
                      <a:tailEnd type="none" w="med" len="med"/>
                    </a:lnT>
                    <a:lnB w="4763" cap="flat" cmpd="sng" algn="ctr">
                      <a:solidFill>
                        <a:srgbClr val="3898C6"/>
                      </a:solidFill>
                      <a:prstDash val="solid"/>
                      <a:round/>
                      <a:headEnd type="none" w="med" len="med"/>
                      <a:tailEnd type="none" w="med" len="med"/>
                    </a:lnB>
                    <a:solidFill>
                      <a:srgbClr val="F8F9FA"/>
                    </a:solidFill>
                  </a:tcPr>
                </a:tc>
                <a:tc>
                  <a:txBody>
                    <a:bodyPr/>
                    <a:lstStyle/>
                    <a:p>
                      <a:pPr algn="just" fontAlgn="t"/>
                      <a:r>
                        <a:rPr lang="tr-TR" sz="2000" dirty="0">
                          <a:effectLst/>
                        </a:rPr>
                        <a:t>Veri </a:t>
                      </a:r>
                      <a:r>
                        <a:rPr lang="tr-TR" sz="2000" dirty="0" err="1">
                          <a:effectLst/>
                        </a:rPr>
                        <a:t>ambarlama</a:t>
                      </a:r>
                      <a:r>
                        <a:rPr lang="tr-TR" sz="2000" dirty="0">
                          <a:effectLst/>
                        </a:rPr>
                        <a:t>, herhangi bir departmandan bilgi getirebileceği için daha faydalıdır.</a:t>
                      </a:r>
                    </a:p>
                  </a:txBody>
                  <a:tcPr marL="28520" marR="28520" marT="14260" marB="14260">
                    <a:lnL>
                      <a:noFill/>
                    </a:lnL>
                    <a:lnR>
                      <a:noFill/>
                    </a:lnR>
                    <a:lnT w="4763" cap="flat" cmpd="sng" algn="ctr">
                      <a:solidFill>
                        <a:srgbClr val="0898C6"/>
                      </a:solidFill>
                      <a:prstDash val="solid"/>
                      <a:round/>
                      <a:headEnd type="none" w="med" len="med"/>
                      <a:tailEnd type="none" w="med" len="med"/>
                    </a:lnT>
                    <a:lnB w="4763" cap="flat" cmpd="sng" algn="ctr">
                      <a:solidFill>
                        <a:srgbClr val="C895C6"/>
                      </a:solidFill>
                      <a:prstDash val="solid"/>
                      <a:round/>
                      <a:headEnd type="none" w="med" len="med"/>
                      <a:tailEnd type="none" w="med" len="med"/>
                    </a:lnB>
                    <a:solidFill>
                      <a:srgbClr val="F8F9FA"/>
                    </a:solidFill>
                  </a:tcPr>
                </a:tc>
                <a:tc>
                  <a:txBody>
                    <a:bodyPr/>
                    <a:lstStyle/>
                    <a:p>
                      <a:pPr algn="just" fontAlgn="t"/>
                      <a:r>
                        <a:rPr lang="tr-TR" sz="2000" dirty="0">
                          <a:effectLst/>
                        </a:rPr>
                        <a:t>Data mart, bir şirketin belirli bir departmanının verilerini içerir. Satış, finans, pazarlama vb. İçin ayrı veri reyonları olabilir. Sınırlı kullanıma sahiptir.</a:t>
                      </a:r>
                    </a:p>
                  </a:txBody>
                  <a:tcPr marL="28520" marR="28520" marT="14260" marB="14260">
                    <a:lnL>
                      <a:noFill/>
                    </a:lnL>
                    <a:lnR>
                      <a:noFill/>
                    </a:lnR>
                    <a:lnT w="4763" cap="flat" cmpd="sng" algn="ctr">
                      <a:solidFill>
                        <a:srgbClr val="E899C6"/>
                      </a:solidFill>
                      <a:prstDash val="solid"/>
                      <a:round/>
                      <a:headEnd type="none" w="med" len="med"/>
                      <a:tailEnd type="none" w="med" len="med"/>
                    </a:lnT>
                    <a:lnB w="4763" cap="flat" cmpd="sng" algn="ctr">
                      <a:solidFill>
                        <a:srgbClr val="B896C6"/>
                      </a:solidFill>
                      <a:prstDash val="solid"/>
                      <a:round/>
                      <a:headEnd type="none" w="med" len="med"/>
                      <a:tailEnd type="none" w="med" len="med"/>
                    </a:lnB>
                    <a:solidFill>
                      <a:srgbClr val="F8F9FA"/>
                    </a:solidFill>
                  </a:tcPr>
                </a:tc>
                <a:extLst>
                  <a:ext uri="{0D108BD9-81ED-4DB2-BD59-A6C34878D82A}">
                    <a16:rowId xmlns:a16="http://schemas.microsoft.com/office/drawing/2014/main" val="2574760031"/>
                  </a:ext>
                </a:extLst>
              </a:tr>
              <a:tr h="703280">
                <a:tc>
                  <a:txBody>
                    <a:bodyPr/>
                    <a:lstStyle/>
                    <a:p>
                      <a:pPr algn="just" fontAlgn="t"/>
                      <a:r>
                        <a:rPr lang="tr-TR" sz="2000">
                          <a:effectLst/>
                        </a:rPr>
                        <a:t>Kaynak</a:t>
                      </a:r>
                    </a:p>
                  </a:txBody>
                  <a:tcPr marL="28520" marR="28520" marT="14260" marB="14260">
                    <a:lnL>
                      <a:noFill/>
                    </a:lnL>
                    <a:lnR>
                      <a:noFill/>
                    </a:lnR>
                    <a:lnT w="4763" cap="flat" cmpd="sng" algn="ctr">
                      <a:solidFill>
                        <a:srgbClr val="3898C6"/>
                      </a:solidFill>
                      <a:prstDash val="solid"/>
                      <a:round/>
                      <a:headEnd type="none" w="med" len="med"/>
                      <a:tailEnd type="none" w="med" len="med"/>
                    </a:lnT>
                    <a:lnB w="4763" cap="flat" cmpd="sng" algn="ctr">
                      <a:solidFill>
                        <a:srgbClr val="B896C6"/>
                      </a:solidFill>
                      <a:prstDash val="solid"/>
                      <a:round/>
                      <a:headEnd type="none" w="med" len="med"/>
                      <a:tailEnd type="none" w="med" len="med"/>
                    </a:lnB>
                    <a:solidFill>
                      <a:srgbClr val="F8F9FA"/>
                    </a:solidFill>
                  </a:tcPr>
                </a:tc>
                <a:tc>
                  <a:txBody>
                    <a:bodyPr/>
                    <a:lstStyle/>
                    <a:p>
                      <a:pPr algn="just" fontAlgn="t"/>
                      <a:r>
                        <a:rPr lang="tr-TR" sz="2000">
                          <a:effectLst/>
                        </a:rPr>
                        <a:t>Veri Ambarında Veriler birçok kaynaktan gelir.</a:t>
                      </a:r>
                    </a:p>
                  </a:txBody>
                  <a:tcPr marL="28520" marR="28520" marT="14260" marB="14260">
                    <a:lnL>
                      <a:noFill/>
                    </a:lnL>
                    <a:lnR>
                      <a:noFill/>
                    </a:lnR>
                    <a:lnT w="4763" cap="flat" cmpd="sng" algn="ctr">
                      <a:solidFill>
                        <a:srgbClr val="C895C6"/>
                      </a:solidFill>
                      <a:prstDash val="solid"/>
                      <a:round/>
                      <a:headEnd type="none" w="med" len="med"/>
                      <a:tailEnd type="none" w="med" len="med"/>
                    </a:lnT>
                    <a:lnB w="4763" cap="flat" cmpd="sng" algn="ctr">
                      <a:solidFill>
                        <a:srgbClr val="C895C6"/>
                      </a:solidFill>
                      <a:prstDash val="solid"/>
                      <a:round/>
                      <a:headEnd type="none" w="med" len="med"/>
                      <a:tailEnd type="none" w="med" len="med"/>
                    </a:lnB>
                    <a:solidFill>
                      <a:srgbClr val="F8F9FA"/>
                    </a:solidFill>
                  </a:tcPr>
                </a:tc>
                <a:tc>
                  <a:txBody>
                    <a:bodyPr/>
                    <a:lstStyle/>
                    <a:p>
                      <a:pPr algn="just" fontAlgn="t"/>
                      <a:r>
                        <a:rPr lang="tr-TR" sz="2000">
                          <a:effectLst/>
                        </a:rPr>
                        <a:t>Data Mart’ta veriler çok az kaynaktan gelir.</a:t>
                      </a:r>
                    </a:p>
                  </a:txBody>
                  <a:tcPr marL="28520" marR="28520" marT="14260" marB="14260">
                    <a:lnL>
                      <a:noFill/>
                    </a:lnL>
                    <a:lnR>
                      <a:noFill/>
                    </a:lnR>
                    <a:lnT w="4763" cap="flat" cmpd="sng" algn="ctr">
                      <a:solidFill>
                        <a:srgbClr val="B896C6"/>
                      </a:solidFill>
                      <a:prstDash val="solid"/>
                      <a:round/>
                      <a:headEnd type="none" w="med" len="med"/>
                      <a:tailEnd type="none" w="med" len="med"/>
                    </a:lnT>
                    <a:lnB w="4763" cap="flat" cmpd="sng" algn="ctr">
                      <a:solidFill>
                        <a:srgbClr val="C895C6"/>
                      </a:solidFill>
                      <a:prstDash val="solid"/>
                      <a:round/>
                      <a:headEnd type="none" w="med" len="med"/>
                      <a:tailEnd type="none" w="med" len="med"/>
                    </a:lnB>
                    <a:solidFill>
                      <a:srgbClr val="F8F9FA"/>
                    </a:solidFill>
                  </a:tcPr>
                </a:tc>
                <a:extLst>
                  <a:ext uri="{0D108BD9-81ED-4DB2-BD59-A6C34878D82A}">
                    <a16:rowId xmlns:a16="http://schemas.microsoft.com/office/drawing/2014/main" val="623509310"/>
                  </a:ext>
                </a:extLst>
              </a:tr>
              <a:tr h="839979">
                <a:tc>
                  <a:txBody>
                    <a:bodyPr/>
                    <a:lstStyle/>
                    <a:p>
                      <a:pPr algn="just" fontAlgn="t"/>
                      <a:r>
                        <a:rPr lang="tr-TR" sz="2000">
                          <a:effectLst/>
                        </a:rPr>
                        <a:t>Boyut</a:t>
                      </a:r>
                    </a:p>
                  </a:txBody>
                  <a:tcPr marL="28520" marR="28520" marT="14260" marB="14260">
                    <a:lnL>
                      <a:noFill/>
                    </a:lnL>
                    <a:lnR>
                      <a:noFill/>
                    </a:lnR>
                    <a:lnT w="4763" cap="flat" cmpd="sng" algn="ctr">
                      <a:solidFill>
                        <a:srgbClr val="B896C6"/>
                      </a:solidFill>
                      <a:prstDash val="solid"/>
                      <a:round/>
                      <a:headEnd type="none" w="med" len="med"/>
                      <a:tailEnd type="none" w="med" len="med"/>
                    </a:lnT>
                    <a:lnB w="4763" cap="flat" cmpd="sng" algn="ctr">
                      <a:solidFill>
                        <a:srgbClr val="C895C6"/>
                      </a:solidFill>
                      <a:prstDash val="solid"/>
                      <a:round/>
                      <a:headEnd type="none" w="med" len="med"/>
                      <a:tailEnd type="none" w="med" len="med"/>
                    </a:lnB>
                    <a:solidFill>
                      <a:srgbClr val="F8F9FA"/>
                    </a:solidFill>
                  </a:tcPr>
                </a:tc>
                <a:tc>
                  <a:txBody>
                    <a:bodyPr/>
                    <a:lstStyle/>
                    <a:p>
                      <a:pPr algn="just" fontAlgn="t"/>
                      <a:r>
                        <a:rPr lang="tr-TR" sz="2000" dirty="0">
                          <a:effectLst/>
                        </a:rPr>
                        <a:t>Veri Ambarı boyutu 100 GB ile 1 TB + arasında değişebilir.</a:t>
                      </a:r>
                    </a:p>
                  </a:txBody>
                  <a:tcPr marL="28520" marR="28520" marT="14260" marB="14260">
                    <a:lnL>
                      <a:noFill/>
                    </a:lnL>
                    <a:lnR>
                      <a:noFill/>
                    </a:lnR>
                    <a:lnT w="4763" cap="flat" cmpd="sng" algn="ctr">
                      <a:solidFill>
                        <a:srgbClr val="C895C6"/>
                      </a:solidFill>
                      <a:prstDash val="solid"/>
                      <a:round/>
                      <a:headEnd type="none" w="med" len="med"/>
                      <a:tailEnd type="none" w="med" len="med"/>
                    </a:lnT>
                    <a:lnB w="4763" cap="flat" cmpd="sng" algn="ctr">
                      <a:solidFill>
                        <a:srgbClr val="5896C6"/>
                      </a:solidFill>
                      <a:prstDash val="solid"/>
                      <a:round/>
                      <a:headEnd type="none" w="med" len="med"/>
                      <a:tailEnd type="none" w="med" len="med"/>
                    </a:lnB>
                    <a:solidFill>
                      <a:srgbClr val="F8F9FA"/>
                    </a:solidFill>
                  </a:tcPr>
                </a:tc>
                <a:tc>
                  <a:txBody>
                    <a:bodyPr/>
                    <a:lstStyle/>
                    <a:p>
                      <a:pPr algn="just" fontAlgn="t"/>
                      <a:r>
                        <a:rPr lang="tr-TR" sz="2000" dirty="0">
                          <a:effectLst/>
                        </a:rPr>
                        <a:t>Data Mart’ın Boyutu 100 GB’den az.</a:t>
                      </a:r>
                    </a:p>
                  </a:txBody>
                  <a:tcPr marL="28520" marR="28520" marT="14260" marB="14260">
                    <a:lnL>
                      <a:noFill/>
                    </a:lnL>
                    <a:lnR>
                      <a:noFill/>
                    </a:lnR>
                    <a:lnT w="4763" cap="flat" cmpd="sng" algn="ctr">
                      <a:solidFill>
                        <a:srgbClr val="C895C6"/>
                      </a:solidFill>
                      <a:prstDash val="solid"/>
                      <a:round/>
                      <a:headEnd type="none" w="med" len="med"/>
                      <a:tailEnd type="none" w="med" len="med"/>
                    </a:lnT>
                    <a:lnB w="4763" cap="flat" cmpd="sng" algn="ctr">
                      <a:solidFill>
                        <a:srgbClr val="289CC6"/>
                      </a:solidFill>
                      <a:prstDash val="solid"/>
                      <a:round/>
                      <a:headEnd type="none" w="med" len="med"/>
                      <a:tailEnd type="none" w="med" len="med"/>
                    </a:lnB>
                    <a:solidFill>
                      <a:srgbClr val="F8F9FA"/>
                    </a:solidFill>
                  </a:tcPr>
                </a:tc>
                <a:extLst>
                  <a:ext uri="{0D108BD9-81ED-4DB2-BD59-A6C34878D82A}">
                    <a16:rowId xmlns:a16="http://schemas.microsoft.com/office/drawing/2014/main" val="867936892"/>
                  </a:ext>
                </a:extLst>
              </a:tr>
              <a:tr h="927708">
                <a:tc>
                  <a:txBody>
                    <a:bodyPr/>
                    <a:lstStyle/>
                    <a:p>
                      <a:pPr algn="just" fontAlgn="t"/>
                      <a:r>
                        <a:rPr lang="tr-TR" sz="2000">
                          <a:effectLst/>
                        </a:rPr>
                        <a:t>Uygulama süresi</a:t>
                      </a:r>
                    </a:p>
                  </a:txBody>
                  <a:tcPr marL="28520" marR="28520" marT="14260" marB="14260">
                    <a:lnL>
                      <a:noFill/>
                    </a:lnL>
                    <a:lnR>
                      <a:noFill/>
                    </a:lnR>
                    <a:lnT w="4763" cap="flat" cmpd="sng" algn="ctr">
                      <a:solidFill>
                        <a:srgbClr val="C895C6"/>
                      </a:solidFill>
                      <a:prstDash val="solid"/>
                      <a:round/>
                      <a:headEnd type="none" w="med" len="med"/>
                      <a:tailEnd type="none" w="med" len="med"/>
                    </a:lnT>
                    <a:lnB>
                      <a:noFill/>
                    </a:lnB>
                    <a:solidFill>
                      <a:srgbClr val="F8F9FA"/>
                    </a:solidFill>
                  </a:tcPr>
                </a:tc>
                <a:tc>
                  <a:txBody>
                    <a:bodyPr/>
                    <a:lstStyle/>
                    <a:p>
                      <a:pPr algn="just" fontAlgn="t"/>
                      <a:r>
                        <a:rPr lang="tr-TR" sz="2000">
                          <a:effectLst/>
                        </a:rPr>
                        <a:t>Veri Ambarı uygulama süreci aylardan yıllara uzatılabilir.</a:t>
                      </a:r>
                    </a:p>
                  </a:txBody>
                  <a:tcPr marL="28520" marR="28520" marT="14260" marB="14260">
                    <a:lnL>
                      <a:noFill/>
                    </a:lnL>
                    <a:lnR>
                      <a:noFill/>
                    </a:lnR>
                    <a:lnT w="4763" cap="flat" cmpd="sng" algn="ctr">
                      <a:solidFill>
                        <a:srgbClr val="5896C6"/>
                      </a:solidFill>
                      <a:prstDash val="solid"/>
                      <a:round/>
                      <a:headEnd type="none" w="med" len="med"/>
                      <a:tailEnd type="none" w="med" len="med"/>
                    </a:lnT>
                    <a:lnB>
                      <a:noFill/>
                    </a:lnB>
                    <a:solidFill>
                      <a:srgbClr val="F8F9FA"/>
                    </a:solidFill>
                  </a:tcPr>
                </a:tc>
                <a:tc>
                  <a:txBody>
                    <a:bodyPr/>
                    <a:lstStyle/>
                    <a:p>
                      <a:pPr algn="just" fontAlgn="t"/>
                      <a:r>
                        <a:rPr lang="tr-TR" sz="2000" dirty="0">
                          <a:effectLst/>
                        </a:rPr>
                        <a:t>Data Mart’ın uygulama süreci birkaç ay ile sınırlıdır.</a:t>
                      </a:r>
                    </a:p>
                  </a:txBody>
                  <a:tcPr marL="28520" marR="28520" marT="14260" marB="14260">
                    <a:lnL>
                      <a:noFill/>
                    </a:lnL>
                    <a:lnR>
                      <a:noFill/>
                    </a:lnR>
                    <a:lnT w="4763" cap="flat" cmpd="sng" algn="ctr">
                      <a:solidFill>
                        <a:srgbClr val="289CC6"/>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2697714786"/>
                  </a:ext>
                </a:extLst>
              </a:tr>
            </a:tbl>
          </a:graphicData>
        </a:graphic>
      </p:graphicFrame>
    </p:spTree>
    <p:extLst>
      <p:ext uri="{BB962C8B-B14F-4D97-AF65-F5344CB8AC3E}">
        <p14:creationId xmlns:p14="http://schemas.microsoft.com/office/powerpoint/2010/main" val="25652969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spTree>
    <p:extLst>
      <p:ext uri="{BB962C8B-B14F-4D97-AF65-F5344CB8AC3E}">
        <p14:creationId xmlns:p14="http://schemas.microsoft.com/office/powerpoint/2010/main" val="6027255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4098" name="Picture 2" descr="Bu resim için metin sağlanmadı">
            <a:extLst>
              <a:ext uri="{FF2B5EF4-FFF2-40B4-BE49-F238E27FC236}">
                <a16:creationId xmlns:a16="http://schemas.microsoft.com/office/drawing/2014/main" id="{E394843D-CB77-4ECB-A5E6-1B9713C1F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42913"/>
            <a:ext cx="11430000" cy="59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068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Veri Ambarlarında ETL Süreci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endParaRPr lang="tr-TR" dirty="0">
              <a:solidFill>
                <a:srgbClr val="03579D"/>
              </a:solidFill>
            </a:endParaRPr>
          </a:p>
        </p:txBody>
      </p:sp>
      <p:pic>
        <p:nvPicPr>
          <p:cNvPr id="10242" name="Picture 2">
            <a:extLst>
              <a:ext uri="{FF2B5EF4-FFF2-40B4-BE49-F238E27FC236}">
                <a16:creationId xmlns:a16="http://schemas.microsoft.com/office/drawing/2014/main" id="{C8E2B43A-8091-4203-A395-284DFAAD7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3000" y="1315428"/>
            <a:ext cx="7765999" cy="478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5036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a:solidFill>
                  <a:srgbClr val="03579D"/>
                </a:solidFill>
                <a:latin typeface="+mn-lt"/>
              </a:rPr>
              <a:t>ETL (Ayıklama, Dönüştürme ve Yükleme) İşlemi</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a:bodyPr>
          <a:lstStyle/>
          <a:p>
            <a:pPr algn="just"/>
            <a:r>
              <a:rPr lang="tr-TR" dirty="0">
                <a:solidFill>
                  <a:srgbClr val="03579D"/>
                </a:solidFill>
              </a:rPr>
              <a:t>ETL, verileri farklı kaynak sistemlerden çıkarır, ardından verileri dönüştürür (hesaplamalar, birleştirmeler vb.) gibi işlemleri yapar ve son olarak verileri Veri Ambarı sistemine yükler. </a:t>
            </a:r>
            <a:r>
              <a:rPr lang="tr-TR" dirty="0" err="1">
                <a:solidFill>
                  <a:srgbClr val="03579D"/>
                </a:solidFill>
              </a:rPr>
              <a:t>ETL’in</a:t>
            </a:r>
            <a:r>
              <a:rPr lang="tr-TR" dirty="0">
                <a:solidFill>
                  <a:srgbClr val="03579D"/>
                </a:solidFill>
              </a:rPr>
              <a:t> tam biçimi Çıkar, Dönüştür ve Yükledir.</a:t>
            </a:r>
          </a:p>
          <a:p>
            <a:pPr algn="just"/>
            <a:r>
              <a:rPr lang="tr-TR" dirty="0">
                <a:solidFill>
                  <a:srgbClr val="03579D"/>
                </a:solidFill>
              </a:rPr>
              <a:t>Bir Veri ambarı oluşturmanın, basitçe birden çok kaynaktan veri ayıklamak ve bir Veri ambarının </a:t>
            </a:r>
            <a:r>
              <a:rPr lang="tr-TR" dirty="0" err="1">
                <a:solidFill>
                  <a:srgbClr val="03579D"/>
                </a:solidFill>
              </a:rPr>
              <a:t>veritabanına</a:t>
            </a:r>
            <a:r>
              <a:rPr lang="tr-TR" dirty="0">
                <a:solidFill>
                  <a:srgbClr val="03579D"/>
                </a:solidFill>
              </a:rPr>
              <a:t> yüklemek olduğunu düşünmek cazip geliyor. Bu gerçeklerden uzaktır ve karmaşık bir ETL süreci gerektirir. ETL süreci, geliştiriciler, analistler, test uzmanları, üst düzey yöneticiler gibi çeşitli paydaşlardan aktif girdiler gerektirir ve teknik olarak zordur.</a:t>
            </a:r>
          </a:p>
          <a:p>
            <a:pPr algn="just"/>
            <a:r>
              <a:rPr lang="tr-TR" dirty="0">
                <a:solidFill>
                  <a:srgbClr val="03579D"/>
                </a:solidFill>
              </a:rPr>
              <a:t>Karar vericiler için bir araç olarak değerini korumak için, Veri ambarı sisteminin iş değişiklikleri ile değişmesi gerekiyor. ETL, bir Veri ambarı sisteminin yinelenen bir etkinliğidir (günlük, haftalık, aylık) ve çevik, otomatikleştirilmiş ve iyi belgelenmiş olması gerekir.</a:t>
            </a:r>
          </a:p>
        </p:txBody>
      </p:sp>
    </p:spTree>
    <p:extLst>
      <p:ext uri="{BB962C8B-B14F-4D97-AF65-F5344CB8AC3E}">
        <p14:creationId xmlns:p14="http://schemas.microsoft.com/office/powerpoint/2010/main" val="6804156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ETL</a:t>
            </a:r>
            <a:endParaRPr lang="tr-TR" sz="3600" b="1" dirty="0">
              <a:solidFill>
                <a:srgbClr val="03579D"/>
              </a:solidFill>
              <a:latin typeface="+mn-lt"/>
            </a:endParaRP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6"/>
            <a:ext cx="10515600" cy="3742731"/>
          </a:xfrm>
        </p:spPr>
        <p:txBody>
          <a:bodyPr>
            <a:normAutofit fontScale="92500" lnSpcReduction="10000"/>
          </a:bodyPr>
          <a:lstStyle/>
          <a:p>
            <a:pPr algn="just"/>
            <a:r>
              <a:rPr lang="tr-TR" dirty="0">
                <a:solidFill>
                  <a:srgbClr val="03579D"/>
                </a:solidFill>
              </a:rPr>
              <a:t>ETL, birden çok kaynaktan gelen verileri harmanlamak için kullanılan bir veri entegrasyon sürecidir. Genellikle bir veri ambarı oluşturmak için kullanılan ETL sürecinde veriler bir kaynak sistemden alınır, analiz edilerek bir formata dönüştürülür ve bir veri ambarına veya başka bir sisteme depolanır. </a:t>
            </a:r>
            <a:endParaRPr lang="en-US" dirty="0">
              <a:solidFill>
                <a:srgbClr val="03579D"/>
              </a:solidFill>
            </a:endParaRPr>
          </a:p>
          <a:p>
            <a:pPr algn="just"/>
            <a:r>
              <a:rPr lang="tr-TR" dirty="0">
                <a:solidFill>
                  <a:srgbClr val="03579D"/>
                </a:solidFill>
              </a:rPr>
              <a:t>ETL, adını kendisini oluşturan </a:t>
            </a:r>
            <a:r>
              <a:rPr lang="tr-TR" b="1" dirty="0" err="1">
                <a:solidFill>
                  <a:srgbClr val="03579D"/>
                </a:solidFill>
              </a:rPr>
              <a:t>extract</a:t>
            </a:r>
            <a:r>
              <a:rPr lang="tr-TR" b="1" dirty="0">
                <a:solidFill>
                  <a:srgbClr val="03579D"/>
                </a:solidFill>
              </a:rPr>
              <a:t> (ayıklama), </a:t>
            </a:r>
            <a:r>
              <a:rPr lang="tr-TR" b="1" dirty="0" err="1">
                <a:solidFill>
                  <a:srgbClr val="03579D"/>
                </a:solidFill>
              </a:rPr>
              <a:t>transform</a:t>
            </a:r>
            <a:r>
              <a:rPr lang="tr-TR" b="1" dirty="0">
                <a:solidFill>
                  <a:srgbClr val="03579D"/>
                </a:solidFill>
              </a:rPr>
              <a:t> (dönüştürme) ve </a:t>
            </a:r>
            <a:r>
              <a:rPr lang="tr-TR" b="1" dirty="0" err="1">
                <a:solidFill>
                  <a:srgbClr val="03579D"/>
                </a:solidFill>
              </a:rPr>
              <a:t>load</a:t>
            </a:r>
            <a:r>
              <a:rPr lang="tr-TR" b="1" dirty="0">
                <a:solidFill>
                  <a:srgbClr val="03579D"/>
                </a:solidFill>
              </a:rPr>
              <a:t> (yükleme)</a:t>
            </a:r>
            <a:r>
              <a:rPr lang="tr-TR" dirty="0">
                <a:solidFill>
                  <a:srgbClr val="03579D"/>
                </a:solidFill>
              </a:rPr>
              <a:t> işlemlerinden alan bir veri entegrasyon sürecidir. </a:t>
            </a:r>
            <a:r>
              <a:rPr lang="tr-TR" dirty="0" err="1">
                <a:solidFill>
                  <a:srgbClr val="03579D"/>
                </a:solidFill>
              </a:rPr>
              <a:t>Veritabanlarının</a:t>
            </a:r>
            <a:r>
              <a:rPr lang="tr-TR" dirty="0">
                <a:solidFill>
                  <a:srgbClr val="03579D"/>
                </a:solidFill>
              </a:rPr>
              <a:t> popülaritesi 1970’lerde arttıkça ETL, hesaplama ve analiz için verileri entegre etme ve yükleme işlemi olarak tanıtıldı. Günümüzde ise veri ambarı projelerinde verileri işlemek için temel yöntemlerden birine dönüştürür. </a:t>
            </a:r>
            <a:endParaRPr lang="en-US" dirty="0">
              <a:solidFill>
                <a:srgbClr val="03579D"/>
              </a:solidFill>
            </a:endParaRPr>
          </a:p>
        </p:txBody>
      </p:sp>
      <p:pic>
        <p:nvPicPr>
          <p:cNvPr id="1026" name="Picture 2">
            <a:extLst>
              <a:ext uri="{FF2B5EF4-FFF2-40B4-BE49-F238E27FC236}">
                <a16:creationId xmlns:a16="http://schemas.microsoft.com/office/drawing/2014/main" id="{812551EA-2839-481E-968A-55565D24C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759" y="4810125"/>
            <a:ext cx="675322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2997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en-US" sz="3600" b="1" dirty="0">
                <a:solidFill>
                  <a:srgbClr val="03579D"/>
                </a:solidFill>
                <a:latin typeface="+mn-lt"/>
              </a:rPr>
              <a:t>ETL</a:t>
            </a:r>
            <a:endParaRPr lang="tr-TR" sz="3600" b="1" dirty="0">
              <a:solidFill>
                <a:srgbClr val="03579D"/>
              </a:solidFill>
              <a:latin typeface="+mn-lt"/>
            </a:endParaRPr>
          </a:p>
        </p:txBody>
      </p:sp>
      <p:pic>
        <p:nvPicPr>
          <p:cNvPr id="3074" name="Picture 2">
            <a:extLst>
              <a:ext uri="{FF2B5EF4-FFF2-40B4-BE49-F238E27FC236}">
                <a16:creationId xmlns:a16="http://schemas.microsoft.com/office/drawing/2014/main" id="{BC1F5DC1-711D-4447-A093-244489643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4067301"/>
            <a:ext cx="5423807" cy="2802300"/>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6"/>
            <a:ext cx="10515600" cy="3742731"/>
          </a:xfrm>
        </p:spPr>
        <p:txBody>
          <a:bodyPr>
            <a:normAutofit lnSpcReduction="10000"/>
          </a:bodyPr>
          <a:lstStyle/>
          <a:p>
            <a:pPr algn="just"/>
            <a:r>
              <a:rPr lang="tr-TR" dirty="0">
                <a:solidFill>
                  <a:srgbClr val="03579D"/>
                </a:solidFill>
              </a:rPr>
              <a:t>Kullanım amacı; eski sistemlerden veri ayıklanması, veri kalitesinin iyileştirilmesi ve tutarlılık sağlanması için verilerin temizlenmesi ve verilerin bir hedef </a:t>
            </a:r>
            <a:r>
              <a:rPr lang="tr-TR" dirty="0" err="1">
                <a:solidFill>
                  <a:srgbClr val="03579D"/>
                </a:solidFill>
              </a:rPr>
              <a:t>veritabanına</a:t>
            </a:r>
            <a:r>
              <a:rPr lang="tr-TR" dirty="0">
                <a:solidFill>
                  <a:srgbClr val="03579D"/>
                </a:solidFill>
              </a:rPr>
              <a:t> </a:t>
            </a:r>
            <a:r>
              <a:rPr lang="tr-TR" dirty="0" err="1">
                <a:solidFill>
                  <a:srgbClr val="03579D"/>
                </a:solidFill>
              </a:rPr>
              <a:t>yüklenmes</a:t>
            </a:r>
            <a:r>
              <a:rPr lang="en-US" dirty="0" err="1">
                <a:solidFill>
                  <a:srgbClr val="03579D"/>
                </a:solidFill>
              </a:rPr>
              <a:t>dir</a:t>
            </a:r>
            <a:r>
              <a:rPr lang="tr-TR" dirty="0">
                <a:solidFill>
                  <a:srgbClr val="03579D"/>
                </a:solidFill>
              </a:rPr>
              <a:t>.</a:t>
            </a:r>
          </a:p>
          <a:p>
            <a:pPr algn="just"/>
            <a:r>
              <a:rPr lang="tr-TR" dirty="0">
                <a:solidFill>
                  <a:srgbClr val="03579D"/>
                </a:solidFill>
              </a:rPr>
              <a:t>ETL, veri analitiği ve makine öğrenimi iş akışları için temel sağlar.</a:t>
            </a:r>
            <a:endParaRPr lang="en-US" dirty="0">
              <a:solidFill>
                <a:srgbClr val="03579D"/>
              </a:solidFill>
            </a:endParaRPr>
          </a:p>
          <a:p>
            <a:pPr algn="just"/>
            <a:r>
              <a:rPr lang="tr-TR" dirty="0">
                <a:solidFill>
                  <a:srgbClr val="03579D"/>
                </a:solidFill>
              </a:rPr>
              <a:t>ETL işlemini iki farklı şekilde yapabiliriz. İlk yöntemde T-SQL, PL/SQL gibi sistemler ile veriyi </a:t>
            </a:r>
            <a:r>
              <a:rPr lang="tr-TR" b="1" dirty="0" err="1">
                <a:solidFill>
                  <a:srgbClr val="03579D"/>
                </a:solidFill>
              </a:rPr>
              <a:t>transform</a:t>
            </a:r>
            <a:r>
              <a:rPr lang="tr-TR" dirty="0">
                <a:solidFill>
                  <a:srgbClr val="03579D"/>
                </a:solidFill>
              </a:rPr>
              <a:t> yapabilir ve hedef sisteme </a:t>
            </a:r>
            <a:r>
              <a:rPr lang="tr-TR" b="1" dirty="0">
                <a:solidFill>
                  <a:srgbClr val="03579D"/>
                </a:solidFill>
              </a:rPr>
              <a:t>yükleyebiliriz</a:t>
            </a:r>
            <a:r>
              <a:rPr lang="tr-TR" dirty="0">
                <a:solidFill>
                  <a:srgbClr val="03579D"/>
                </a:solidFill>
              </a:rPr>
              <a:t>. İkinci yöntemde ise bir ETL </a:t>
            </a:r>
            <a:r>
              <a:rPr lang="tr-TR" dirty="0" err="1">
                <a:solidFill>
                  <a:srgbClr val="03579D"/>
                </a:solidFill>
              </a:rPr>
              <a:t>toolu</a:t>
            </a:r>
            <a:r>
              <a:rPr lang="tr-TR" dirty="0">
                <a:solidFill>
                  <a:srgbClr val="03579D"/>
                </a:solidFill>
              </a:rPr>
              <a:t>(SSIS, Data </a:t>
            </a:r>
            <a:r>
              <a:rPr lang="tr-TR" dirty="0" err="1">
                <a:solidFill>
                  <a:srgbClr val="03579D"/>
                </a:solidFill>
              </a:rPr>
              <a:t>Integrator</a:t>
            </a:r>
            <a:r>
              <a:rPr lang="tr-TR" dirty="0">
                <a:solidFill>
                  <a:srgbClr val="03579D"/>
                </a:solidFill>
              </a:rPr>
              <a:t>, </a:t>
            </a:r>
            <a:r>
              <a:rPr lang="tr-TR" dirty="0" err="1">
                <a:solidFill>
                  <a:srgbClr val="03579D"/>
                </a:solidFill>
              </a:rPr>
              <a:t>Power</a:t>
            </a:r>
            <a:r>
              <a:rPr lang="tr-TR" dirty="0">
                <a:solidFill>
                  <a:srgbClr val="03579D"/>
                </a:solidFill>
              </a:rPr>
              <a:t> Center..) kullanabiliriz. Bu iki yöntemden hangisini kullanacağımız gereksinimlerimize bağlıdır.</a:t>
            </a:r>
          </a:p>
        </p:txBody>
      </p:sp>
    </p:spTree>
    <p:extLst>
      <p:ext uri="{BB962C8B-B14F-4D97-AF65-F5344CB8AC3E}">
        <p14:creationId xmlns:p14="http://schemas.microsoft.com/office/powerpoint/2010/main" val="6858957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Extract</a:t>
            </a:r>
            <a:r>
              <a:rPr lang="tr-TR" sz="3600" b="1" dirty="0">
                <a:solidFill>
                  <a:srgbClr val="03579D"/>
                </a:solidFill>
                <a:latin typeface="+mn-lt"/>
              </a:rPr>
              <a:t> (Ayıklama)</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fontScale="92500"/>
          </a:bodyPr>
          <a:lstStyle/>
          <a:p>
            <a:pPr algn="just"/>
            <a:r>
              <a:rPr lang="tr-TR" dirty="0">
                <a:solidFill>
                  <a:srgbClr val="03579D"/>
                </a:solidFill>
              </a:rPr>
              <a:t>Bir ETL sürecinin ilk aşaması, kaynak sistemlerden verilerin çıkarılmasıdır. </a:t>
            </a:r>
          </a:p>
          <a:p>
            <a:pPr algn="just"/>
            <a:r>
              <a:rPr lang="tr-TR" dirty="0">
                <a:solidFill>
                  <a:srgbClr val="03579D"/>
                </a:solidFill>
              </a:rPr>
              <a:t>Verilerin doğru şekilde ayıklanması sonraki süreçlerin etkinlik düzeyini belirliyor. </a:t>
            </a:r>
          </a:p>
          <a:p>
            <a:pPr algn="just"/>
            <a:r>
              <a:rPr lang="tr-TR" dirty="0">
                <a:solidFill>
                  <a:srgbClr val="03579D"/>
                </a:solidFill>
              </a:rPr>
              <a:t>Ayıklama işlemi sırasında, ham veriler kaynak konumlardan bir hazırlama alanına kopyalanır ve dışa aktarılır. </a:t>
            </a:r>
          </a:p>
          <a:p>
            <a:pPr algn="just"/>
            <a:r>
              <a:rPr lang="tr-TR" dirty="0">
                <a:solidFill>
                  <a:srgbClr val="03579D"/>
                </a:solidFill>
              </a:rPr>
              <a:t>Veri yönetimi uzmanları, yapılandırılmış veya yapılandırılmamış çeşitli veri kaynaklarından verileri çıkarabilir. </a:t>
            </a:r>
          </a:p>
          <a:p>
            <a:pPr algn="just"/>
            <a:r>
              <a:rPr lang="tr-TR" dirty="0">
                <a:solidFill>
                  <a:srgbClr val="03579D"/>
                </a:solidFill>
              </a:rPr>
              <a:t>Çoğu veri ambarı projesi, farklı kaynak sistemlerden gelen verileri birleştirir. Her ayrı sistem, farklı bir veri organizasyonu veya formatı kullanabiliyor. Ayıklama işleminin yapıldığı kaynaklardan bazıları şunlardır:</a:t>
            </a:r>
          </a:p>
          <a:p>
            <a:pPr lvl="1" algn="just"/>
            <a:r>
              <a:rPr lang="tr-TR" dirty="0">
                <a:solidFill>
                  <a:srgbClr val="03579D"/>
                </a:solidFill>
              </a:rPr>
              <a:t>SQL veya </a:t>
            </a:r>
            <a:r>
              <a:rPr lang="tr-TR" dirty="0" err="1">
                <a:solidFill>
                  <a:srgbClr val="03579D"/>
                </a:solidFill>
              </a:rPr>
              <a:t>NoSQL</a:t>
            </a:r>
            <a:r>
              <a:rPr lang="tr-TR" dirty="0">
                <a:solidFill>
                  <a:srgbClr val="03579D"/>
                </a:solidFill>
              </a:rPr>
              <a:t> sunucuları, CRM ve ERP sistemleri, Düz dosyalar, E-postalar, İnternet sayfaları</a:t>
            </a:r>
          </a:p>
        </p:txBody>
      </p:sp>
    </p:spTree>
    <p:extLst>
      <p:ext uri="{BB962C8B-B14F-4D97-AF65-F5344CB8AC3E}">
        <p14:creationId xmlns:p14="http://schemas.microsoft.com/office/powerpoint/2010/main" val="27686577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4F23D-E8D8-4DF8-8959-1E5043104E10}"/>
              </a:ext>
            </a:extLst>
          </p:cNvPr>
          <p:cNvSpPr>
            <a:spLocks noGrp="1"/>
          </p:cNvSpPr>
          <p:nvPr>
            <p:ph type="title"/>
          </p:nvPr>
        </p:nvSpPr>
        <p:spPr>
          <a:xfrm>
            <a:off x="838200" y="365126"/>
            <a:ext cx="10515600" cy="757342"/>
          </a:xfrm>
        </p:spPr>
        <p:txBody>
          <a:bodyPr>
            <a:noAutofit/>
          </a:bodyPr>
          <a:lstStyle/>
          <a:p>
            <a:r>
              <a:rPr lang="tr-TR" sz="3600" b="1" dirty="0" err="1">
                <a:solidFill>
                  <a:srgbClr val="03579D"/>
                </a:solidFill>
                <a:latin typeface="+mn-lt"/>
              </a:rPr>
              <a:t>Transform</a:t>
            </a:r>
            <a:r>
              <a:rPr lang="tr-TR" sz="3600" b="1" dirty="0">
                <a:solidFill>
                  <a:srgbClr val="03579D"/>
                </a:solidFill>
                <a:latin typeface="+mn-lt"/>
              </a:rPr>
              <a:t> (Dönüştürme)</a:t>
            </a:r>
          </a:p>
        </p:txBody>
      </p:sp>
      <p:sp>
        <p:nvSpPr>
          <p:cNvPr id="3" name="İçerik Yer Tutucusu 2">
            <a:extLst>
              <a:ext uri="{FF2B5EF4-FFF2-40B4-BE49-F238E27FC236}">
                <a16:creationId xmlns:a16="http://schemas.microsoft.com/office/drawing/2014/main" id="{10E11B98-1A7D-4285-A743-C1B813749870}"/>
              </a:ext>
            </a:extLst>
          </p:cNvPr>
          <p:cNvSpPr>
            <a:spLocks noGrp="1"/>
          </p:cNvSpPr>
          <p:nvPr>
            <p:ph idx="1"/>
          </p:nvPr>
        </p:nvSpPr>
        <p:spPr>
          <a:xfrm>
            <a:off x="838200" y="1242927"/>
            <a:ext cx="10515600" cy="4934036"/>
          </a:xfrm>
        </p:spPr>
        <p:txBody>
          <a:bodyPr>
            <a:normAutofit/>
          </a:bodyPr>
          <a:lstStyle/>
          <a:p>
            <a:pPr algn="just"/>
            <a:r>
              <a:rPr lang="tr-TR" dirty="0">
                <a:solidFill>
                  <a:srgbClr val="03579D"/>
                </a:solidFill>
              </a:rPr>
              <a:t>ETL sürecinin dönüştürme aşamasında son hedefe yüklenmeye hazırlamak için ayıklanan verilere bir dizi kural veya işlev uygulanır. </a:t>
            </a:r>
          </a:p>
          <a:p>
            <a:pPr algn="just"/>
            <a:r>
              <a:rPr lang="tr-TR" dirty="0">
                <a:solidFill>
                  <a:srgbClr val="03579D"/>
                </a:solidFill>
              </a:rPr>
              <a:t>Kaynak sistemler farklı bir karakter setine sahip olduğu durumlarda teknik ihtiyaçları karşılamak için çeşitli dönüşüm türlerinden bir veya birkaçı gerekebiliyor. </a:t>
            </a:r>
          </a:p>
          <a:p>
            <a:pPr algn="just"/>
            <a:r>
              <a:rPr lang="tr-TR" dirty="0">
                <a:solidFill>
                  <a:srgbClr val="03579D"/>
                </a:solidFill>
              </a:rPr>
              <a:t>Dönüştürme türlerinin en önemli ve temel işlevi hedefe yalnızca uygun verilerin iletilmesidir. Bu doğrultuda, temel dönüştürme işlemleri olarak veri filtreleme, temizleme, tekilleştirme, sınıflandırma, doğrulama işlemleri gösterilebilir.</a:t>
            </a:r>
          </a:p>
        </p:txBody>
      </p:sp>
    </p:spTree>
    <p:extLst>
      <p:ext uri="{BB962C8B-B14F-4D97-AF65-F5344CB8AC3E}">
        <p14:creationId xmlns:p14="http://schemas.microsoft.com/office/powerpoint/2010/main" val="366016535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2007</TotalTime>
  <Words>9558</Words>
  <Application>Microsoft Office PowerPoint</Application>
  <PresentationFormat>Geniş ekran</PresentationFormat>
  <Paragraphs>679</Paragraphs>
  <Slides>109</Slides>
  <Notes>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109</vt:i4>
      </vt:variant>
    </vt:vector>
  </HeadingPairs>
  <TitlesOfParts>
    <vt:vector size="114" baseType="lpstr">
      <vt:lpstr>Arial</vt:lpstr>
      <vt:lpstr>Calibri</vt:lpstr>
      <vt:lpstr>Calibri Light</vt:lpstr>
      <vt:lpstr>Heebo</vt:lpstr>
      <vt:lpstr>Office Teması</vt:lpstr>
      <vt:lpstr>PowerPoint Sunusu</vt:lpstr>
      <vt:lpstr>Ajanda</vt:lpstr>
      <vt:lpstr>Kullanılacak Kaynaklar</vt:lpstr>
      <vt:lpstr>PowerPoint Sunusu</vt:lpstr>
      <vt:lpstr>Veri Ambarı</vt:lpstr>
      <vt:lpstr>Veri Ambarı Çalışma Prensibi</vt:lpstr>
      <vt:lpstr>Kimler içindir</vt:lpstr>
      <vt:lpstr>Veri Ambarı Süreci</vt:lpstr>
      <vt:lpstr>Veri Ambarı Avantaj ve Dezavantajları</vt:lpstr>
      <vt:lpstr>Veri Ambarı Araçları</vt:lpstr>
      <vt:lpstr>Veri Ambarı Araçları</vt:lpstr>
      <vt:lpstr>Veri Ambarı Araçları</vt:lpstr>
      <vt:lpstr>Veri Ambarı Türleri</vt:lpstr>
      <vt:lpstr>Host-Based Data Warehouses</vt:lpstr>
      <vt:lpstr>LAN-Based Workgroup Data Warehouses</vt:lpstr>
      <vt:lpstr>Host-Based Single Stage (LAN) Data Warehouses</vt:lpstr>
      <vt:lpstr>Multi-Stage Data Warehouses</vt:lpstr>
      <vt:lpstr>Stationary Data Warehouses</vt:lpstr>
      <vt:lpstr>Distributed Data Warehouses</vt:lpstr>
      <vt:lpstr>Virtual Data Warehouses</vt:lpstr>
      <vt:lpstr>Veri Ambarı vs. Veri Tabanı</vt:lpstr>
      <vt:lpstr>Neden Veri Tabanı Kullanılmalı</vt:lpstr>
      <vt:lpstr>Neden Veri Ambarı Kullanılmalı</vt:lpstr>
      <vt:lpstr>Veri Tabanı Özellikleri</vt:lpstr>
      <vt:lpstr>Veri Ambarının Özellikleri</vt:lpstr>
      <vt:lpstr>Veritabanı ve Veri Ambarı Arasındaki Farklar</vt:lpstr>
      <vt:lpstr>Veritabanı ve Veri Ambarı Arasındaki Farklar</vt:lpstr>
      <vt:lpstr>Veritabanı ve Veri Ambarı Arasındaki Farklar</vt:lpstr>
      <vt:lpstr>Veritabanı ve Veri Ambarı Arasındaki Farklar</vt:lpstr>
      <vt:lpstr>Veritabanı ve Veri Ambarı Arasındaki Farklar</vt:lpstr>
      <vt:lpstr>Veritabanı ve Veri Ambarı Arasındaki Farklar</vt:lpstr>
      <vt:lpstr>Veritabanı ve Veri Ambarı Arasındaki Farklar</vt:lpstr>
      <vt:lpstr>Veritabanı ve Veri Ambarı Arasındaki Farklar</vt:lpstr>
      <vt:lpstr>Veritabanı ve Veri Ambarı Arasındaki Farklar</vt:lpstr>
      <vt:lpstr>Veritabanı Kullanım Durumları</vt:lpstr>
      <vt:lpstr>Veri Ambarı Kullanım Durumları</vt:lpstr>
      <vt:lpstr>Veritabanının Dezavantajları</vt:lpstr>
      <vt:lpstr>Veri Ambarının Avantajları</vt:lpstr>
      <vt:lpstr>OLTP ve OLAP</vt:lpstr>
      <vt:lpstr>OLTP (On Line Transaction Processing)</vt:lpstr>
      <vt:lpstr>OLTP Özellikleri</vt:lpstr>
      <vt:lpstr>OLTP Mimarisi</vt:lpstr>
      <vt:lpstr>OLTP Mimarisi</vt:lpstr>
      <vt:lpstr>OLTP Mimarisi</vt:lpstr>
      <vt:lpstr>OLTP Uygulama</vt:lpstr>
      <vt:lpstr>OLTP Avantajları</vt:lpstr>
      <vt:lpstr>OLTP Dezavantajları</vt:lpstr>
      <vt:lpstr>OLTP Sisteminin Zorlukları</vt:lpstr>
      <vt:lpstr>OLAP (On Line Analytical Processing)</vt:lpstr>
      <vt:lpstr>OLAP Küpü</vt:lpstr>
      <vt:lpstr>OLAP Temel Analitik İşlemleri</vt:lpstr>
      <vt:lpstr>OLAP Temel Analitik İşlemleri</vt:lpstr>
      <vt:lpstr>OLAP Temel Analitik İşlemleri</vt:lpstr>
      <vt:lpstr>OLAP Temel Analitik İşlemleri</vt:lpstr>
      <vt:lpstr>OLAP’ın Avantajları</vt:lpstr>
      <vt:lpstr>OLAP’ın Dezavantajları</vt:lpstr>
      <vt:lpstr>OLAP Hiyerarşik Yapısı</vt:lpstr>
      <vt:lpstr>ROLAP</vt:lpstr>
      <vt:lpstr>MOLAP</vt:lpstr>
      <vt:lpstr>Hibrit OLAP</vt:lpstr>
      <vt:lpstr>MOLAP : Veri Ambarında Çok Boyutlu OLAP</vt:lpstr>
      <vt:lpstr>MOLAP : Veri Ambarında Çok Boyutlu OLAP</vt:lpstr>
      <vt:lpstr>MOLAP Mimarisi</vt:lpstr>
      <vt:lpstr>MOLAP Mimarisi</vt:lpstr>
      <vt:lpstr>MOLAP Uygulama Alanları</vt:lpstr>
      <vt:lpstr>MOLAP Avantajları</vt:lpstr>
      <vt:lpstr>MOLAP Dezavantajları</vt:lpstr>
      <vt:lpstr>MOLAP Araçları</vt:lpstr>
      <vt:lpstr>PowerPoint Sunusu</vt:lpstr>
      <vt:lpstr>PowerPoint Sunusu</vt:lpstr>
      <vt:lpstr>PowerPoint Sunusu</vt:lpstr>
      <vt:lpstr>PowerPoint Sunusu</vt:lpstr>
      <vt:lpstr>PowerPoint Sunusu</vt:lpstr>
      <vt:lpstr>PowerPoint Sunusu</vt:lpstr>
      <vt:lpstr>Data Mart Nedir?</vt:lpstr>
      <vt:lpstr>Neden İhtiyaç Var?</vt:lpstr>
      <vt:lpstr>Data Mart Türleri</vt:lpstr>
      <vt:lpstr>Bağımlı Data Mart</vt:lpstr>
      <vt:lpstr>Bağımsız Veri Mart</vt:lpstr>
      <vt:lpstr>Hibrit Data Mart</vt:lpstr>
      <vt:lpstr>Data Mart Uygulama Süreci</vt:lpstr>
      <vt:lpstr>Data Mart Uygulama Süreci</vt:lpstr>
      <vt:lpstr>Data Mart Uygulama Süreci</vt:lpstr>
      <vt:lpstr>Data Mart Uygulama Süreci</vt:lpstr>
      <vt:lpstr>Data Mart Uygulama Süreci</vt:lpstr>
      <vt:lpstr>Data Mart’ın Avantaj ve Dezavantajları</vt:lpstr>
      <vt:lpstr>Data Mart Vs. Veri Ambarı</vt:lpstr>
      <vt:lpstr>Data Mart Vs. Veri Ambarı</vt:lpstr>
      <vt:lpstr>Data Mart Vs. Veri Ambarı</vt:lpstr>
      <vt:lpstr>Data Mart Vs. Veri Ambarı</vt:lpstr>
      <vt:lpstr>Data Mart Vs. Veri Ambarı</vt:lpstr>
      <vt:lpstr>PowerPoint Sunusu</vt:lpstr>
      <vt:lpstr>PowerPoint Sunusu</vt:lpstr>
      <vt:lpstr>Veri Ambarlarında ETL Süreci</vt:lpstr>
      <vt:lpstr>ETL (Ayıklama, Dönüştürme ve Yükleme) İşlemi</vt:lpstr>
      <vt:lpstr>ETL</vt:lpstr>
      <vt:lpstr>ETL</vt:lpstr>
      <vt:lpstr>Extract (Ayıklama)</vt:lpstr>
      <vt:lpstr>Transform (Dönüştürme)</vt:lpstr>
      <vt:lpstr>Load (Yükleme)</vt:lpstr>
      <vt:lpstr>ETL Araçları Nelerdir?</vt:lpstr>
      <vt:lpstr>ETL Araçları Nelerdir?</vt:lpstr>
      <vt:lpstr>ETL Araçları Nelerdir?</vt:lpstr>
      <vt:lpstr>ETL Araçları Nelerdir?</vt:lpstr>
      <vt:lpstr>ETL Araçları Nelerdir?</vt:lpstr>
      <vt:lpstr>PowerPoint Sunusu</vt:lpstr>
      <vt:lpstr>ELT Nedir?</vt:lpstr>
      <vt:lpstr>ETL vs. ELT</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Nano</cp:lastModifiedBy>
  <cp:revision>572</cp:revision>
  <dcterms:created xsi:type="dcterms:W3CDTF">2021-03-10T07:06:56Z</dcterms:created>
  <dcterms:modified xsi:type="dcterms:W3CDTF">2022-01-26T03:14:15Z</dcterms:modified>
</cp:coreProperties>
</file>