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29" r:id="rId2"/>
    <p:sldId id="427" r:id="rId3"/>
    <p:sldId id="430" r:id="rId4"/>
    <p:sldId id="481" r:id="rId5"/>
    <p:sldId id="482" r:id="rId6"/>
    <p:sldId id="483" r:id="rId7"/>
    <p:sldId id="498" r:id="rId8"/>
    <p:sldId id="502" r:id="rId9"/>
    <p:sldId id="505" r:id="rId10"/>
    <p:sldId id="514" r:id="rId11"/>
    <p:sldId id="522" r:id="rId12"/>
    <p:sldId id="523" r:id="rId13"/>
    <p:sldId id="515" r:id="rId14"/>
    <p:sldId id="516" r:id="rId15"/>
    <p:sldId id="503" r:id="rId16"/>
    <p:sldId id="517" r:id="rId17"/>
    <p:sldId id="518" r:id="rId18"/>
    <p:sldId id="524" r:id="rId19"/>
    <p:sldId id="525" r:id="rId20"/>
    <p:sldId id="526" r:id="rId21"/>
    <p:sldId id="519" r:id="rId22"/>
    <p:sldId id="520" r:id="rId23"/>
    <p:sldId id="504" r:id="rId24"/>
    <p:sldId id="521" r:id="rId25"/>
    <p:sldId id="506" r:id="rId26"/>
    <p:sldId id="484" r:id="rId27"/>
    <p:sldId id="485" r:id="rId28"/>
    <p:sldId id="486" r:id="rId29"/>
    <p:sldId id="487" r:id="rId30"/>
    <p:sldId id="488" r:id="rId31"/>
    <p:sldId id="489" r:id="rId32"/>
    <p:sldId id="490" r:id="rId33"/>
    <p:sldId id="491" r:id="rId34"/>
    <p:sldId id="492" r:id="rId35"/>
    <p:sldId id="493" r:id="rId36"/>
    <p:sldId id="494" r:id="rId37"/>
    <p:sldId id="495" r:id="rId38"/>
    <p:sldId id="428"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79D"/>
    <a:srgbClr val="045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7" autoAdjust="0"/>
    <p:restoredTop sz="94660"/>
  </p:normalViewPr>
  <p:slideViewPr>
    <p:cSldViewPr snapToGrid="0">
      <p:cViewPr varScale="1">
        <p:scale>
          <a:sx n="120" d="100"/>
          <a:sy n="120" d="100"/>
        </p:scale>
        <p:origin x="1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84C2-1FE5-43DC-877A-1227508D03B9}" type="datetimeFigureOut">
              <a:rPr lang="tr-TR" smtClean="0"/>
              <a:t>25.01.2022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C8812-3A4E-40D0-9239-FBD81C6B3DBC}" type="slidenum">
              <a:rPr lang="tr-TR" smtClean="0"/>
              <a:t>‹#›</a:t>
            </a:fld>
            <a:endParaRPr lang="tr-TR"/>
          </a:p>
        </p:txBody>
      </p:sp>
    </p:spTree>
    <p:extLst>
      <p:ext uri="{BB962C8B-B14F-4D97-AF65-F5344CB8AC3E}">
        <p14:creationId xmlns:p14="http://schemas.microsoft.com/office/powerpoint/2010/main" val="59095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https://www.mysqltutorial.org/mysql-basics/</a:t>
            </a:r>
          </a:p>
        </p:txBody>
      </p:sp>
      <p:sp>
        <p:nvSpPr>
          <p:cNvPr id="4" name="Slayt Numarası Yer Tutucusu 3"/>
          <p:cNvSpPr>
            <a:spLocks noGrp="1"/>
          </p:cNvSpPr>
          <p:nvPr>
            <p:ph type="sldNum" sz="quarter" idx="5"/>
          </p:nvPr>
        </p:nvSpPr>
        <p:spPr/>
        <p:txBody>
          <a:bodyPr/>
          <a:lstStyle/>
          <a:p>
            <a:fld id="{EABC8812-3A4E-40D0-9239-FBD81C6B3DBC}" type="slidenum">
              <a:rPr lang="tr-TR" smtClean="0"/>
              <a:t>3</a:t>
            </a:fld>
            <a:endParaRPr lang="tr-TR"/>
          </a:p>
        </p:txBody>
      </p:sp>
    </p:spTree>
    <p:extLst>
      <p:ext uri="{BB962C8B-B14F-4D97-AF65-F5344CB8AC3E}">
        <p14:creationId xmlns:p14="http://schemas.microsoft.com/office/powerpoint/2010/main" val="17073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https://www.datasciencearth.com/veri-ambari-egitimi-bolum-5-olap-nedir-ve-olap-turleri/</a:t>
            </a:r>
          </a:p>
        </p:txBody>
      </p:sp>
      <p:sp>
        <p:nvSpPr>
          <p:cNvPr id="4" name="Slayt Numarası Yer Tutucusu 3"/>
          <p:cNvSpPr>
            <a:spLocks noGrp="1"/>
          </p:cNvSpPr>
          <p:nvPr>
            <p:ph type="sldNum" sz="quarter" idx="5"/>
          </p:nvPr>
        </p:nvSpPr>
        <p:spPr/>
        <p:txBody>
          <a:bodyPr/>
          <a:lstStyle/>
          <a:p>
            <a:fld id="{EABC8812-3A4E-40D0-9239-FBD81C6B3DBC}" type="slidenum">
              <a:rPr lang="tr-TR" smtClean="0"/>
              <a:t>21</a:t>
            </a:fld>
            <a:endParaRPr lang="tr-TR"/>
          </a:p>
        </p:txBody>
      </p:sp>
    </p:spTree>
    <p:extLst>
      <p:ext uri="{BB962C8B-B14F-4D97-AF65-F5344CB8AC3E}">
        <p14:creationId xmlns:p14="http://schemas.microsoft.com/office/powerpoint/2010/main" val="128432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CDDEA5-E721-4693-AE19-51BA708DB5D3}"/>
              </a:ext>
            </a:extLst>
          </p:cNvPr>
          <p:cNvSpPr>
            <a:spLocks noGrp="1"/>
          </p:cNvSpPr>
          <p:nvPr>
            <p:ph type="dt" sz="half" idx="14"/>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8C39A31D-2E92-4ED1-BC87-5A60FBA3566E}"/>
              </a:ext>
            </a:extLst>
          </p:cNvPr>
          <p:cNvSpPr>
            <a:spLocks noGrp="1"/>
          </p:cNvSpPr>
          <p:nvPr>
            <p:ph type="ftr" sz="quarter" idx="15"/>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21BC7E72-76AC-4E9A-A27D-3AF33E07793F}"/>
              </a:ext>
            </a:extLst>
          </p:cNvPr>
          <p:cNvSpPr>
            <a:spLocks noGrp="1"/>
          </p:cNvSpPr>
          <p:nvPr>
            <p:ph type="sldNum" sz="quarter" idx="16"/>
          </p:nvPr>
        </p:nvSpPr>
        <p:spPr/>
        <p:txBody>
          <a:bodyPr/>
          <a:lstStyle>
            <a:lvl1pPr>
              <a:defRPr/>
            </a:lvl1pPr>
          </a:lstStyle>
          <a:p>
            <a:pPr>
              <a:defRPr/>
            </a:pPr>
            <a:fld id="{022EE39A-FF8F-444D-91F0-82F6DA5E4050}" type="slidenum">
              <a:rPr lang="tr-TR" altLang="en-US"/>
              <a:pPr>
                <a:defRPr/>
              </a:pPr>
              <a:t>‹#›</a:t>
            </a:fld>
            <a:endParaRPr lang="tr-TR" altLang="en-US"/>
          </a:p>
        </p:txBody>
      </p:sp>
    </p:spTree>
    <p:extLst>
      <p:ext uri="{BB962C8B-B14F-4D97-AF65-F5344CB8AC3E}">
        <p14:creationId xmlns:p14="http://schemas.microsoft.com/office/powerpoint/2010/main" val="179767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25.01.2022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9327C9D7-77CB-44B4-97E9-9309E31D5E07}" type="datetimeFigureOut">
              <a:rPr lang="tr-TR" smtClean="0"/>
              <a:t>25.01.2022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9327C9D7-77CB-44B4-97E9-9309E31D5E07}" type="datetimeFigureOut">
              <a:rPr lang="tr-TR" smtClean="0"/>
              <a:t>25.01.2022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25.01.2022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25.01.2022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25.01.2022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vdanurGENC/Data-Analytics-Lecture-No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0A49DBD6-2CBB-4647-88E1-E87A9E813E8F}"/>
              </a:ext>
            </a:extLst>
          </p:cNvPr>
          <p:cNvSpPr>
            <a:spLocks noGrp="1"/>
          </p:cNvSpPr>
          <p:nvPr>
            <p:ph type="body" idx="1"/>
          </p:nvPr>
        </p:nvSpPr>
        <p:spPr/>
        <p:txBody>
          <a:bodyPr/>
          <a:lstStyle/>
          <a:p>
            <a:pPr algn="ctr"/>
            <a:r>
              <a:rPr lang="tr-TR" b="1" dirty="0" err="1">
                <a:solidFill>
                  <a:srgbClr val="03579D"/>
                </a:solidFill>
              </a:rPr>
              <a:t>Sevdanur</a:t>
            </a:r>
            <a:r>
              <a:rPr lang="tr-TR" b="1" dirty="0">
                <a:solidFill>
                  <a:srgbClr val="03579D"/>
                </a:solidFill>
              </a:rPr>
              <a:t> GENÇ</a:t>
            </a:r>
          </a:p>
          <a:p>
            <a:pPr algn="ctr"/>
            <a:r>
              <a:rPr lang="tr-TR" b="1" dirty="0">
                <a:solidFill>
                  <a:srgbClr val="03579D"/>
                </a:solidFill>
              </a:rPr>
              <a:t>https://github.com/SevdanurGENC</a:t>
            </a:r>
            <a:endParaRPr lang="tr-TR" dirty="0">
              <a:solidFill>
                <a:srgbClr val="03579D"/>
              </a:solidFill>
            </a:endParaRPr>
          </a:p>
        </p:txBody>
      </p:sp>
      <p:pic>
        <p:nvPicPr>
          <p:cNvPr id="5" name="Resim 4">
            <a:extLst>
              <a:ext uri="{FF2B5EF4-FFF2-40B4-BE49-F238E27FC236}">
                <a16:creationId xmlns:a16="http://schemas.microsoft.com/office/drawing/2014/main" id="{1C05AA32-270D-4D38-87C7-C19200BDE5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95008"/>
            <a:ext cx="3805438" cy="3167742"/>
          </a:xfrm>
          <a:prstGeom prst="rect">
            <a:avLst/>
          </a:prstGeom>
        </p:spPr>
      </p:pic>
      <p:sp>
        <p:nvSpPr>
          <p:cNvPr id="7" name="Text Box 32">
            <a:extLst>
              <a:ext uri="{FF2B5EF4-FFF2-40B4-BE49-F238E27FC236}">
                <a16:creationId xmlns:a16="http://schemas.microsoft.com/office/drawing/2014/main" id="{CFE8120F-EBA5-4060-B182-0B317FA4F4D8}"/>
              </a:ext>
            </a:extLst>
          </p:cNvPr>
          <p:cNvSpPr txBox="1">
            <a:spLocks noChangeArrowheads="1"/>
          </p:cNvSpPr>
          <p:nvPr/>
        </p:nvSpPr>
        <p:spPr bwMode="auto">
          <a:xfrm>
            <a:off x="1161745" y="2878271"/>
            <a:ext cx="98558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4400" b="1" dirty="0">
                <a:solidFill>
                  <a:srgbClr val="04599C"/>
                </a:solidFill>
                <a:latin typeface="Arial" panose="020B0604020202020204" pitchFamily="34" charset="0"/>
                <a:cs typeface="Arial" panose="020B0604020202020204" pitchFamily="34" charset="0"/>
              </a:rPr>
              <a:t>VERİ MODELLEME TEKNİKLERİ</a:t>
            </a:r>
          </a:p>
        </p:txBody>
      </p:sp>
      <p:sp>
        <p:nvSpPr>
          <p:cNvPr id="8" name="Text Box 32">
            <a:extLst>
              <a:ext uri="{FF2B5EF4-FFF2-40B4-BE49-F238E27FC236}">
                <a16:creationId xmlns:a16="http://schemas.microsoft.com/office/drawing/2014/main" id="{B500F5A1-C714-4EC2-9B03-EBB279BB0DAD}"/>
              </a:ext>
            </a:extLst>
          </p:cNvPr>
          <p:cNvSpPr txBox="1">
            <a:spLocks noChangeArrowheads="1"/>
          </p:cNvSpPr>
          <p:nvPr/>
        </p:nvSpPr>
        <p:spPr bwMode="auto">
          <a:xfrm>
            <a:off x="1985167" y="3981857"/>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800" b="1" dirty="0">
                <a:solidFill>
                  <a:srgbClr val="04599C"/>
                </a:solidFill>
                <a:latin typeface="Arial" panose="020B0604020202020204" pitchFamily="34" charset="0"/>
                <a:cs typeface="Arial" panose="020B0604020202020204" pitchFamily="34" charset="0"/>
              </a:rPr>
              <a:t>2. Gün</a:t>
            </a:r>
          </a:p>
        </p:txBody>
      </p:sp>
      <p:pic>
        <p:nvPicPr>
          <p:cNvPr id="1028" name="Picture 4" descr="İnnova Kurumsal Kimlik - Logo | İnnova">
            <a:extLst>
              <a:ext uri="{FF2B5EF4-FFF2-40B4-BE49-F238E27FC236}">
                <a16:creationId xmlns:a16="http://schemas.microsoft.com/office/drawing/2014/main" id="{9BE424C9-51E8-48EB-BE9F-34FA5D80EC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7804" y="3981857"/>
            <a:ext cx="2463952" cy="246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00057" cy="4934036"/>
          </a:xfrm>
        </p:spPr>
        <p:txBody>
          <a:bodyPr>
            <a:normAutofit/>
          </a:bodyPr>
          <a:lstStyle/>
          <a:p>
            <a:pPr algn="just"/>
            <a:r>
              <a:rPr lang="tr-TR" dirty="0">
                <a:solidFill>
                  <a:srgbClr val="03579D"/>
                </a:solidFill>
              </a:rPr>
              <a:t>1. İşletme / İşletme Stratejisi: İşletme stratejisi, organizasyonu bir bütün olarak etkileyen konularla ilgilenir. </a:t>
            </a:r>
            <a:r>
              <a:rPr lang="tr-TR" dirty="0" err="1">
                <a:solidFill>
                  <a:srgbClr val="03579D"/>
                </a:solidFill>
              </a:rPr>
              <a:t>OLTP’de</a:t>
            </a:r>
            <a:r>
              <a:rPr lang="tr-TR" dirty="0">
                <a:solidFill>
                  <a:srgbClr val="03579D"/>
                </a:solidFill>
              </a:rPr>
              <a:t>, genellikle yönetim kurulu veya üst yönetim tarafından firma içinde üst düzeyde geliştirilir.</a:t>
            </a:r>
          </a:p>
          <a:p>
            <a:pPr algn="just"/>
            <a:r>
              <a:rPr lang="tr-TR" dirty="0">
                <a:solidFill>
                  <a:srgbClr val="03579D"/>
                </a:solidFill>
              </a:rPr>
              <a:t>2. İş Süreci: OLTP iş süreci, tamamlandıktan sonra </a:t>
            </a:r>
            <a:r>
              <a:rPr lang="tr-TR" dirty="0" err="1">
                <a:solidFill>
                  <a:srgbClr val="03579D"/>
                </a:solidFill>
              </a:rPr>
              <a:t>organizasyonel</a:t>
            </a:r>
            <a:r>
              <a:rPr lang="tr-TR" dirty="0">
                <a:solidFill>
                  <a:srgbClr val="03579D"/>
                </a:solidFill>
              </a:rPr>
              <a:t> bir hedefi gerçekleştirecek bir dizi faaliyet ve görevdir.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29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1" y="1242927"/>
            <a:ext cx="6030686" cy="4934036"/>
          </a:xfrm>
        </p:spPr>
        <p:txBody>
          <a:bodyPr>
            <a:normAutofit/>
          </a:bodyPr>
          <a:lstStyle/>
          <a:p>
            <a:pPr algn="just"/>
            <a:r>
              <a:rPr lang="tr-TR" dirty="0">
                <a:solidFill>
                  <a:srgbClr val="03579D"/>
                </a:solidFill>
              </a:rPr>
              <a:t>3. Müşteriler, Siparişler ve Ürünler: OLTP </a:t>
            </a:r>
            <a:r>
              <a:rPr lang="tr-TR" dirty="0" err="1">
                <a:solidFill>
                  <a:srgbClr val="03579D"/>
                </a:solidFill>
              </a:rPr>
              <a:t>veritabanı</a:t>
            </a:r>
            <a:r>
              <a:rPr lang="tr-TR" dirty="0">
                <a:solidFill>
                  <a:srgbClr val="03579D"/>
                </a:solidFill>
              </a:rPr>
              <a:t>, ürünler, siparişler (işlemler), müşteriler (alıcılar), tedarikçiler (satıcılar) ve çalışanlar hakkındaki bilgileri depolar.</a:t>
            </a:r>
          </a:p>
          <a:p>
            <a:pPr algn="just"/>
            <a:r>
              <a:rPr lang="tr-TR" dirty="0">
                <a:solidFill>
                  <a:srgbClr val="03579D"/>
                </a:solidFill>
              </a:rPr>
              <a:t>4. ETL İşlemleri: Çeşitli RDBMS kaynak sistemlerinden verileri ayırır, ardından verileri dönüştürür (birleştirme, hesaplamalar vb.) Ve işlenen verileri Veri Ambarı sistemine yükler.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40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76257" cy="4934036"/>
          </a:xfrm>
        </p:spPr>
        <p:txBody>
          <a:bodyPr>
            <a:normAutofit/>
          </a:bodyPr>
          <a:lstStyle/>
          <a:p>
            <a:pPr algn="just"/>
            <a:r>
              <a:rPr lang="tr-TR" dirty="0">
                <a:solidFill>
                  <a:srgbClr val="03579D"/>
                </a:solidFill>
              </a:rPr>
              <a:t>5. Veri Mart ve Veri ambarı: Veri pazarı, veri ambarı ortamlarına özgü bir yapı / erişim modelidir. OLAP tarafından işlenmiş verileri depolamak için kullanılır.</a:t>
            </a:r>
          </a:p>
          <a:p>
            <a:pPr algn="just"/>
            <a:r>
              <a:rPr lang="tr-TR" dirty="0">
                <a:solidFill>
                  <a:srgbClr val="03579D"/>
                </a:solidFill>
              </a:rPr>
              <a:t>6. Veri Madenciliği, Analitik ve Karar Verme: Veri pazarı ve veri ambarında depolanan veriler, veri madenciliği, analitik ve karar verme için kullanılabilir.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6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a:solidFill>
                  <a:srgbClr val="03579D"/>
                </a:solidFill>
              </a:rPr>
              <a:t>OLTP, gelir ve gider için doğru tahmin sunar.</a:t>
            </a:r>
          </a:p>
          <a:p>
            <a:pPr algn="just"/>
            <a:r>
              <a:rPr lang="tr-TR" dirty="0">
                <a:solidFill>
                  <a:srgbClr val="03579D"/>
                </a:solidFill>
              </a:rPr>
              <a:t>Tüm işlemlerin zamanında değiştirilmesi nedeniyle istikrarlı bir işletme / organizasyon için sağlam bir temel sağlar.</a:t>
            </a:r>
          </a:p>
          <a:p>
            <a:pPr algn="just"/>
            <a:r>
              <a:rPr lang="tr-TR" dirty="0">
                <a:solidFill>
                  <a:srgbClr val="03579D"/>
                </a:solidFill>
              </a:rPr>
              <a:t>OLTP, müşteriler adına işlemleri çok daha kolaylaştırır.</a:t>
            </a:r>
          </a:p>
          <a:p>
            <a:pPr algn="just"/>
            <a:r>
              <a:rPr lang="tr-TR" dirty="0">
                <a:solidFill>
                  <a:srgbClr val="03579D"/>
                </a:solidFill>
              </a:rPr>
              <a:t>Bireysel süreçleri hızlandırarak ve basitleştirerek bir organizasyon için müşteri tabanını genişletir.</a:t>
            </a:r>
          </a:p>
          <a:p>
            <a:pPr algn="just"/>
            <a:r>
              <a:rPr lang="tr-TR" dirty="0">
                <a:solidFill>
                  <a:srgbClr val="03579D"/>
                </a:solidFill>
              </a:rPr>
              <a:t>OLTP, daha büyük </a:t>
            </a:r>
            <a:r>
              <a:rPr lang="tr-TR" dirty="0" err="1">
                <a:solidFill>
                  <a:srgbClr val="03579D"/>
                </a:solidFill>
              </a:rPr>
              <a:t>veritabanları</a:t>
            </a:r>
            <a:r>
              <a:rPr lang="tr-TR" dirty="0">
                <a:solidFill>
                  <a:srgbClr val="03579D"/>
                </a:solidFill>
              </a:rPr>
              <a:t> için destek sağlar.</a:t>
            </a:r>
          </a:p>
          <a:p>
            <a:pPr algn="just"/>
            <a:r>
              <a:rPr lang="tr-TR" dirty="0">
                <a:solidFill>
                  <a:srgbClr val="03579D"/>
                </a:solidFill>
              </a:rPr>
              <a:t>Veri işleme için verilerin bölümlenmesi kolaydır.</a:t>
            </a:r>
          </a:p>
          <a:p>
            <a:pPr algn="just"/>
            <a:r>
              <a:rPr lang="tr-TR" dirty="0">
                <a:solidFill>
                  <a:srgbClr val="03579D"/>
                </a:solidFill>
              </a:rPr>
              <a:t>Sistem tarafından sıklıkla gerçekleştirilen görevleri kullanmak için </a:t>
            </a:r>
            <a:r>
              <a:rPr lang="tr-TR" dirty="0" err="1">
                <a:solidFill>
                  <a:srgbClr val="03579D"/>
                </a:solidFill>
              </a:rPr>
              <a:t>OLTP’ye</a:t>
            </a:r>
            <a:r>
              <a:rPr lang="tr-TR" dirty="0">
                <a:solidFill>
                  <a:srgbClr val="03579D"/>
                </a:solidFill>
              </a:rPr>
              <a:t> ihtiyacımız var.</a:t>
            </a:r>
          </a:p>
          <a:p>
            <a:pPr algn="just"/>
            <a:r>
              <a:rPr lang="tr-TR" dirty="0">
                <a:solidFill>
                  <a:srgbClr val="03579D"/>
                </a:solidFill>
              </a:rPr>
              <a:t>Sadece az sayıda kayda ihtiyacımız olduğunda.</a:t>
            </a:r>
          </a:p>
          <a:p>
            <a:pPr algn="just"/>
            <a:r>
              <a:rPr lang="tr-TR" dirty="0">
                <a:solidFill>
                  <a:srgbClr val="03579D"/>
                </a:solidFill>
              </a:rPr>
              <a:t>Verilerin eklenmesini, güncellenmesini veya silinmesini içeren görevler.</a:t>
            </a:r>
          </a:p>
          <a:p>
            <a:pPr algn="just"/>
            <a:r>
              <a:rPr lang="tr-TR" dirty="0">
                <a:solidFill>
                  <a:srgbClr val="03579D"/>
                </a:solidFill>
              </a:rPr>
              <a:t>Daha fazla kullanılabilirlik sağlayan görevleri gerçekleştirmek için tutarlılık ve eşzamanlılığa ihtiyaç duyduğunuzda kullanılır.</a:t>
            </a:r>
          </a:p>
        </p:txBody>
      </p:sp>
    </p:spTree>
    <p:extLst>
      <p:ext uri="{BB962C8B-B14F-4D97-AF65-F5344CB8AC3E}">
        <p14:creationId xmlns:p14="http://schemas.microsoft.com/office/powerpoint/2010/main" val="49044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sz="2400" dirty="0">
                <a:solidFill>
                  <a:srgbClr val="03579D"/>
                </a:solidFill>
              </a:rPr>
              <a:t>OLTP sistemi donanım arızalarıyla karşılaşırsa, çevrimiçi işlemler ciddi şekilde etkilenir.</a:t>
            </a:r>
          </a:p>
          <a:p>
            <a:pPr algn="just"/>
            <a:r>
              <a:rPr lang="tr-TR" sz="2400" dirty="0">
                <a:solidFill>
                  <a:srgbClr val="03579D"/>
                </a:solidFill>
              </a:rPr>
              <a:t>OLTP sistemleri, birden çok kullanıcının aynı verilere aynı anda erişmesine ve değiştirmesine izin verir, bu da çoğu zaman benzeri görülmemiş bir durum yaratır.</a:t>
            </a:r>
          </a:p>
          <a:p>
            <a:pPr algn="just"/>
            <a:r>
              <a:rPr lang="tr-TR" sz="2400" dirty="0">
                <a:solidFill>
                  <a:srgbClr val="03579D"/>
                </a:solidFill>
              </a:rPr>
              <a:t>Sunucu saniyeler boyunca askıda kalırsa, çok sayıda işlemi etkileyebilir.</a:t>
            </a:r>
          </a:p>
          <a:p>
            <a:pPr algn="just"/>
            <a:r>
              <a:rPr lang="tr-TR" sz="2400" dirty="0">
                <a:solidFill>
                  <a:srgbClr val="03579D"/>
                </a:solidFill>
              </a:rPr>
              <a:t>OLTP, envanteri korumak için çok sayıda personelin gruplar halinde çalışmasını gerektiriyordu.</a:t>
            </a:r>
          </a:p>
          <a:p>
            <a:pPr algn="just"/>
            <a:r>
              <a:rPr lang="tr-TR" sz="2400" dirty="0">
                <a:solidFill>
                  <a:srgbClr val="03579D"/>
                </a:solidFill>
              </a:rPr>
              <a:t>Çevrimiçi İşlem İşleme Sistemleri, ürünleri alıcılara kendi başlarına aktarmak için uygun yöntemlere sahip değildir.</a:t>
            </a:r>
          </a:p>
          <a:p>
            <a:pPr algn="just"/>
            <a:r>
              <a:rPr lang="tr-TR" sz="2400" dirty="0">
                <a:solidFill>
                  <a:srgbClr val="03579D"/>
                </a:solidFill>
              </a:rPr>
              <a:t>OLTP, </a:t>
            </a:r>
            <a:r>
              <a:rPr lang="tr-TR" sz="2400" dirty="0" err="1">
                <a:solidFill>
                  <a:srgbClr val="03579D"/>
                </a:solidFill>
              </a:rPr>
              <a:t>veritabanını</a:t>
            </a:r>
            <a:r>
              <a:rPr lang="tr-TR" sz="2400" dirty="0">
                <a:solidFill>
                  <a:srgbClr val="03579D"/>
                </a:solidFill>
              </a:rPr>
              <a:t> bilgisayar korsanlarına ve davetsiz misafirlere karşı çok daha duyarlı hale getirir.</a:t>
            </a:r>
          </a:p>
          <a:p>
            <a:pPr algn="just"/>
            <a:r>
              <a:rPr lang="tr-TR" sz="2400" dirty="0">
                <a:solidFill>
                  <a:srgbClr val="03579D"/>
                </a:solidFill>
              </a:rPr>
              <a:t>B2B işlemlerinde, hem alıcıların hem de tedarikçilerin sistemin sunduğu verimlilik avantajlarını gözden kaçırma ihtimali vardır.</a:t>
            </a:r>
          </a:p>
          <a:p>
            <a:pPr algn="just"/>
            <a:r>
              <a:rPr lang="tr-TR" sz="2400" dirty="0">
                <a:solidFill>
                  <a:srgbClr val="03579D"/>
                </a:solidFill>
              </a:rPr>
              <a:t>Sunucu hatası, </a:t>
            </a:r>
            <a:r>
              <a:rPr lang="tr-TR" sz="2400" dirty="0" err="1">
                <a:solidFill>
                  <a:srgbClr val="03579D"/>
                </a:solidFill>
              </a:rPr>
              <a:t>veritabanından</a:t>
            </a:r>
            <a:r>
              <a:rPr lang="tr-TR" sz="2400" dirty="0">
                <a:solidFill>
                  <a:srgbClr val="03579D"/>
                </a:solidFill>
              </a:rPr>
              <a:t> büyük miktarda verinin silinmesine neden olabilir.</a:t>
            </a:r>
          </a:p>
          <a:p>
            <a:pPr algn="just"/>
            <a:r>
              <a:rPr lang="tr-TR" sz="2400" dirty="0">
                <a:solidFill>
                  <a:srgbClr val="03579D"/>
                </a:solidFill>
              </a:rPr>
              <a:t>Sınırlı sayıda sorgu ve güncelleme yapabilirsiniz.</a:t>
            </a:r>
          </a:p>
        </p:txBody>
      </p:sp>
    </p:spTree>
    <p:extLst>
      <p:ext uri="{BB962C8B-B14F-4D97-AF65-F5344CB8AC3E}">
        <p14:creationId xmlns:p14="http://schemas.microsoft.com/office/powerpoint/2010/main" val="242658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OLAP (On Line Analytical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Karar destek sistemleri ve raporlama için </a:t>
            </a:r>
            <a:r>
              <a:rPr lang="tr-TR" b="1" dirty="0">
                <a:solidFill>
                  <a:srgbClr val="03579D"/>
                </a:solidFill>
              </a:rPr>
              <a:t>veri analizi </a:t>
            </a:r>
            <a:r>
              <a:rPr lang="tr-TR" dirty="0">
                <a:solidFill>
                  <a:srgbClr val="03579D"/>
                </a:solidFill>
              </a:rPr>
              <a:t>sağlayan sitemlerdir. Bu sistemlerdeki asıl amaç ise </a:t>
            </a:r>
            <a:r>
              <a:rPr lang="tr-TR" b="1" dirty="0">
                <a:solidFill>
                  <a:srgbClr val="03579D"/>
                </a:solidFill>
              </a:rPr>
              <a:t>veriyi</a:t>
            </a:r>
            <a:r>
              <a:rPr lang="tr-TR" dirty="0">
                <a:solidFill>
                  <a:srgbClr val="03579D"/>
                </a:solidFill>
              </a:rPr>
              <a:t> işlemek değil, </a:t>
            </a:r>
            <a:r>
              <a:rPr lang="tr-TR" b="1" dirty="0">
                <a:solidFill>
                  <a:srgbClr val="03579D"/>
                </a:solidFill>
              </a:rPr>
              <a:t>analiz etmektir</a:t>
            </a:r>
            <a:r>
              <a:rPr lang="tr-TR" dirty="0">
                <a:solidFill>
                  <a:srgbClr val="03579D"/>
                </a:solidFill>
              </a:rPr>
              <a:t>. OLTP sistemlerine göre analiz ve raporlamaları çok daha performanslı yapmasından dolayı tercih edilmektedir. İşlemleri bu kadar hızlı yapabilmesinin sebebi ise raporlama ve analiz için gerekli olan hesaplamaların daha önceden yapılmış olmasıdır. Bütün veri ambarı sistemleri OLAP sistemidir. Örneğin film öneri </a:t>
            </a:r>
            <a:r>
              <a:rPr lang="tr-TR">
                <a:solidFill>
                  <a:srgbClr val="03579D"/>
                </a:solidFill>
              </a:rPr>
              <a:t>sistemi veya ürün </a:t>
            </a:r>
            <a:r>
              <a:rPr lang="tr-TR" dirty="0">
                <a:solidFill>
                  <a:srgbClr val="03579D"/>
                </a:solidFill>
              </a:rPr>
              <a:t>öneri sistemi OLAP sistemi üzerinde çalışmaktadır.</a:t>
            </a:r>
          </a:p>
        </p:txBody>
      </p:sp>
    </p:spTree>
    <p:extLst>
      <p:ext uri="{BB962C8B-B14F-4D97-AF65-F5344CB8AC3E}">
        <p14:creationId xmlns:p14="http://schemas.microsoft.com/office/powerpoint/2010/main" val="115315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Küpü</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444343" cy="4934036"/>
          </a:xfrm>
        </p:spPr>
        <p:txBody>
          <a:bodyPr>
            <a:normAutofit lnSpcReduction="10000"/>
          </a:bodyPr>
          <a:lstStyle/>
          <a:p>
            <a:pPr algn="just"/>
            <a:r>
              <a:rPr lang="tr-TR" dirty="0">
                <a:solidFill>
                  <a:srgbClr val="03579D"/>
                </a:solidFill>
              </a:rPr>
              <a:t>OLAP konseptinin temelinde bir OLAP Küpü var. OLAP küpü, çok hızlı veri analizi için optimize edilmiş bir veri yapısıdır.</a:t>
            </a:r>
          </a:p>
          <a:p>
            <a:pPr algn="just"/>
            <a:r>
              <a:rPr lang="tr-TR" dirty="0">
                <a:solidFill>
                  <a:srgbClr val="03579D"/>
                </a:solidFill>
              </a:rPr>
              <a:t>OLAP Küpü, boyutlara göre kategorize edilen ölçü adı verilen sayısal gerçeklerden oluşur. OLAP Küpü, </a:t>
            </a:r>
            <a:r>
              <a:rPr lang="tr-TR" b="1" dirty="0" err="1">
                <a:solidFill>
                  <a:srgbClr val="03579D"/>
                </a:solidFill>
              </a:rPr>
              <a:t>hiperküp</a:t>
            </a:r>
            <a:r>
              <a:rPr lang="tr-TR" dirty="0">
                <a:solidFill>
                  <a:srgbClr val="03579D"/>
                </a:solidFill>
              </a:rPr>
              <a:t> olarak da adlandırılır.</a:t>
            </a:r>
          </a:p>
          <a:p>
            <a:pPr algn="just"/>
            <a:r>
              <a:rPr lang="tr-TR" dirty="0">
                <a:solidFill>
                  <a:srgbClr val="03579D"/>
                </a:solidFill>
              </a:rPr>
              <a:t>İki boyutlu veriler için idealdir. Bununla birlikte OLAP, genellikle farklı ve ilgisiz bir kaynaktan elde edilen verilerle çok boyutlu veriler içerir. Küp, çok boyutlu verileri mantıksal ve düzenli bir şekilde depolayabilir ve analiz edebilir.</a:t>
            </a:r>
          </a:p>
        </p:txBody>
      </p:sp>
      <p:pic>
        <p:nvPicPr>
          <p:cNvPr id="2050" name="Picture 2">
            <a:extLst>
              <a:ext uri="{FF2B5EF4-FFF2-40B4-BE49-F238E27FC236}">
                <a16:creationId xmlns:a16="http://schemas.microsoft.com/office/drawing/2014/main" id="{48A43B24-3EEA-4DC1-B74E-3C6A105C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678" y="1521418"/>
            <a:ext cx="4705350" cy="40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0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fontScale="85000" lnSpcReduction="20000"/>
          </a:bodyPr>
          <a:lstStyle/>
          <a:p>
            <a:pPr algn="just"/>
            <a:r>
              <a:rPr lang="tr-TR" dirty="0">
                <a:solidFill>
                  <a:srgbClr val="03579D"/>
                </a:solidFill>
              </a:rPr>
              <a:t>1. Toplama: “konsolidasyon” veya “toplama” olarak da bilinir. Toplama işlemi 2 şekilde gerçekleştirilebilir </a:t>
            </a:r>
          </a:p>
          <a:p>
            <a:pPr lvl="1" algn="just"/>
            <a:r>
              <a:rPr lang="tr-TR" dirty="0">
                <a:solidFill>
                  <a:srgbClr val="03579D"/>
                </a:solidFill>
              </a:rPr>
              <a:t>Boyutları küçültmek</a:t>
            </a:r>
          </a:p>
          <a:p>
            <a:pPr lvl="1" algn="just"/>
            <a:r>
              <a:rPr lang="tr-TR" dirty="0">
                <a:solidFill>
                  <a:srgbClr val="03579D"/>
                </a:solidFill>
              </a:rPr>
              <a:t>Kavram hiyerarşisinde tırmanma. Kavram hiyerarşisi, nesneleri sıralarına veya düzeylerine göre gruplama sistemidir.</a:t>
            </a:r>
          </a:p>
          <a:p>
            <a:pPr lvl="1" algn="just"/>
            <a:endParaRPr lang="tr-TR" dirty="0">
              <a:solidFill>
                <a:srgbClr val="03579D"/>
              </a:solidFill>
            </a:endParaRPr>
          </a:p>
          <a:p>
            <a:pPr algn="just"/>
            <a:r>
              <a:rPr lang="tr-TR" dirty="0">
                <a:solidFill>
                  <a:srgbClr val="03579D"/>
                </a:solidFill>
              </a:rPr>
              <a:t>New Jersey ve Los Angeles şehirleri, ABD ülkesine dahil edildi. New Jersey ve Los Angeles’ın satış rakamları sırasıyla 440 ve 1560’tır. Toplandıktan sonra 2000 olurlar. Bu toplama sürecinde veriler, konum hiyerarşisinin şehirden ülkeye doğru hareket etmesidir. Toplama işleminde en az bir veya daha fazla boyutun kaldırılması gerekir. Bu örnekte </a:t>
            </a:r>
            <a:r>
              <a:rPr lang="tr-TR" dirty="0" err="1">
                <a:solidFill>
                  <a:srgbClr val="03579D"/>
                </a:solidFill>
              </a:rPr>
              <a:t>Quater</a:t>
            </a:r>
            <a:r>
              <a:rPr lang="tr-TR" dirty="0">
                <a:solidFill>
                  <a:srgbClr val="03579D"/>
                </a:solidFill>
              </a:rPr>
              <a:t> boyutu kaldırılmıştır</a:t>
            </a:r>
          </a:p>
        </p:txBody>
      </p:sp>
      <p:pic>
        <p:nvPicPr>
          <p:cNvPr id="5122" name="Picture 2">
            <a:extLst>
              <a:ext uri="{FF2B5EF4-FFF2-40B4-BE49-F238E27FC236}">
                <a16:creationId xmlns:a16="http://schemas.microsoft.com/office/drawing/2014/main" id="{2F2B7233-8F63-41FE-A613-8065A103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893" y="1325563"/>
            <a:ext cx="5258593" cy="4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56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2. Ayrıntılı inceleme : Detaya inmede veriler daha küçük parçalara bölünür. Toplama işleminin tam tersidir. Aracılığıyla yapılabilir. </a:t>
            </a:r>
          </a:p>
          <a:p>
            <a:pPr lvl="1" algn="just"/>
            <a:r>
              <a:rPr lang="tr-TR" dirty="0">
                <a:solidFill>
                  <a:srgbClr val="03579D"/>
                </a:solidFill>
              </a:rPr>
              <a:t>Kavram hiyerarşisinde aşağıya inme</a:t>
            </a:r>
          </a:p>
          <a:p>
            <a:pPr lvl="1" algn="just"/>
            <a:r>
              <a:rPr lang="tr-TR" dirty="0">
                <a:solidFill>
                  <a:srgbClr val="03579D"/>
                </a:solidFill>
              </a:rPr>
              <a:t>Bir boyutu büyütmek</a:t>
            </a:r>
          </a:p>
          <a:p>
            <a:pPr lvl="1" algn="just"/>
            <a:endParaRPr lang="tr-TR" dirty="0">
              <a:solidFill>
                <a:srgbClr val="03579D"/>
              </a:solidFill>
            </a:endParaRPr>
          </a:p>
          <a:p>
            <a:pPr algn="just"/>
            <a:r>
              <a:rPr lang="tr-TR" dirty="0">
                <a:solidFill>
                  <a:srgbClr val="03579D"/>
                </a:solidFill>
              </a:rPr>
              <a:t>Çeyrek Q1, Ocak, Şubat ve mart aylarına indirildi. İlgili satışlar da kayıtlardır.</a:t>
            </a:r>
          </a:p>
          <a:p>
            <a:pPr algn="just"/>
            <a:r>
              <a:rPr lang="tr-TR" dirty="0">
                <a:solidFill>
                  <a:srgbClr val="03579D"/>
                </a:solidFill>
              </a:rPr>
              <a:t>Bu örnekte, boyut ayları eklenmiştir.</a:t>
            </a:r>
          </a:p>
        </p:txBody>
      </p:sp>
      <p:pic>
        <p:nvPicPr>
          <p:cNvPr id="8194" name="Picture 2">
            <a:extLst>
              <a:ext uri="{FF2B5EF4-FFF2-40B4-BE49-F238E27FC236}">
                <a16:creationId xmlns:a16="http://schemas.microsoft.com/office/drawing/2014/main" id="{F66AF6AD-B180-4F9B-B476-CC5830783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1735673"/>
            <a:ext cx="4949492" cy="376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7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3. Dilim : Bir boyut seçilir ve yeni bir alt küp oluşturulur. Şekilde </a:t>
            </a:r>
            <a:r>
              <a:rPr lang="tr-TR" dirty="0" err="1">
                <a:solidFill>
                  <a:srgbClr val="03579D"/>
                </a:solidFill>
              </a:rPr>
              <a:t>iyagram</a:t>
            </a:r>
            <a:r>
              <a:rPr lang="tr-TR" dirty="0">
                <a:solidFill>
                  <a:srgbClr val="03579D"/>
                </a:solidFill>
              </a:rPr>
              <a:t>, dilim işleminin nasıl gerçekleştirildiğini açıklamaktadır:</a:t>
            </a:r>
          </a:p>
          <a:p>
            <a:pPr algn="just"/>
            <a:r>
              <a:rPr lang="tr-TR" dirty="0">
                <a:solidFill>
                  <a:srgbClr val="03579D"/>
                </a:solidFill>
              </a:rPr>
              <a:t>Boyut Zamanı, filtre olarak Q1 ile Dilimlenir.</a:t>
            </a:r>
          </a:p>
          <a:p>
            <a:pPr algn="just"/>
            <a:r>
              <a:rPr lang="tr-TR" dirty="0">
                <a:solidFill>
                  <a:srgbClr val="03579D"/>
                </a:solidFill>
              </a:rPr>
              <a:t>Tamamen yeni bir küp oluşturulur. </a:t>
            </a:r>
          </a:p>
        </p:txBody>
      </p:sp>
      <p:pic>
        <p:nvPicPr>
          <p:cNvPr id="7170" name="Picture 2">
            <a:extLst>
              <a:ext uri="{FF2B5EF4-FFF2-40B4-BE49-F238E27FC236}">
                <a16:creationId xmlns:a16="http://schemas.microsoft.com/office/drawing/2014/main" id="{9FEC874D-2B13-4F71-88B9-0665D422D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5" y="1267037"/>
            <a:ext cx="4169229" cy="48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7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a:extLst>
              <a:ext uri="{FF2B5EF4-FFF2-40B4-BE49-F238E27FC236}">
                <a16:creationId xmlns:a16="http://schemas.microsoft.com/office/drawing/2014/main" id="{0D7EEB21-5BF6-435C-9CCA-06728EC61BAF}"/>
              </a:ext>
            </a:extLst>
          </p:cNvPr>
          <p:cNvSpPr>
            <a:spLocks noGrp="1" noChangeArrowheads="1"/>
          </p:cNvSpPr>
          <p:nvPr>
            <p:ph type="title"/>
          </p:nvPr>
        </p:nvSpPr>
        <p:spPr>
          <a:xfrm>
            <a:off x="914400" y="365125"/>
            <a:ext cx="10439400" cy="738188"/>
          </a:xfrm>
        </p:spPr>
        <p:txBody>
          <a:bodyPr/>
          <a:lstStyle/>
          <a:p>
            <a:pPr eaLnBrk="1" hangingPunct="1"/>
            <a:r>
              <a:rPr lang="en-US" altLang="tr-TR" b="1" dirty="0" err="1">
                <a:solidFill>
                  <a:srgbClr val="04599C"/>
                </a:solidFill>
              </a:rPr>
              <a:t>Ajanda</a:t>
            </a:r>
            <a:endParaRPr lang="tr-TR" altLang="tr-TR" dirty="0">
              <a:solidFill>
                <a:srgbClr val="04599C"/>
              </a:solidFill>
            </a:endParaRPr>
          </a:p>
        </p:txBody>
      </p:sp>
      <p:sp>
        <p:nvSpPr>
          <p:cNvPr id="4099" name="İçerik Yer Tutucusu 2">
            <a:extLst>
              <a:ext uri="{FF2B5EF4-FFF2-40B4-BE49-F238E27FC236}">
                <a16:creationId xmlns:a16="http://schemas.microsoft.com/office/drawing/2014/main" id="{40429765-8C74-4852-887D-ADA88E3E191D}"/>
              </a:ext>
            </a:extLst>
          </p:cNvPr>
          <p:cNvSpPr>
            <a:spLocks noGrp="1" noChangeArrowheads="1"/>
          </p:cNvSpPr>
          <p:nvPr>
            <p:ph sz="quarter" idx="13"/>
          </p:nvPr>
        </p:nvSpPr>
        <p:spPr>
          <a:xfrm>
            <a:off x="914400" y="1268413"/>
            <a:ext cx="10439400" cy="5113337"/>
          </a:xfrm>
        </p:spPr>
        <p:txBody>
          <a:bodyPr>
            <a:normAutofit/>
          </a:bodyPr>
          <a:lstStyle/>
          <a:p>
            <a:pPr algn="just"/>
            <a:r>
              <a:rPr lang="tr-TR" b="1" dirty="0">
                <a:solidFill>
                  <a:srgbClr val="03579D"/>
                </a:solidFill>
              </a:rPr>
              <a:t>Veri Tabanı ve Veri Ambarı Kavramları</a:t>
            </a:r>
          </a:p>
          <a:p>
            <a:pPr lvl="1" algn="just"/>
            <a:r>
              <a:rPr lang="tr-TR" b="1" dirty="0">
                <a:solidFill>
                  <a:srgbClr val="03579D"/>
                </a:solidFill>
              </a:rPr>
              <a:t>OLTP</a:t>
            </a:r>
          </a:p>
          <a:p>
            <a:pPr lvl="1" algn="just"/>
            <a:r>
              <a:rPr lang="tr-TR" b="1" dirty="0">
                <a:solidFill>
                  <a:srgbClr val="03579D"/>
                </a:solidFill>
              </a:rPr>
              <a:t>OLAP</a:t>
            </a:r>
          </a:p>
          <a:p>
            <a:pPr lvl="1" algn="just"/>
            <a:r>
              <a:rPr lang="tr-TR" b="1" dirty="0">
                <a:solidFill>
                  <a:srgbClr val="03579D"/>
                </a:solidFill>
              </a:rPr>
              <a:t>ETL</a:t>
            </a:r>
            <a:endParaRPr lang="en-US" b="1" dirty="0">
              <a:solidFill>
                <a:srgbClr val="03579D"/>
              </a:solidFill>
            </a:endParaRPr>
          </a:p>
          <a:p>
            <a:pPr algn="just"/>
            <a:r>
              <a:rPr lang="tr-TR" b="1" dirty="0">
                <a:solidFill>
                  <a:srgbClr val="03579D"/>
                </a:solidFill>
              </a:rPr>
              <a:t>Büyük Veri</a:t>
            </a:r>
          </a:p>
          <a:p>
            <a:pPr algn="just"/>
            <a:r>
              <a:rPr lang="tr-TR" b="1" dirty="0">
                <a:solidFill>
                  <a:srgbClr val="03579D"/>
                </a:solidFill>
              </a:rPr>
              <a:t>Veri - Bilgi Güvenliği</a:t>
            </a:r>
          </a:p>
        </p:txBody>
      </p:sp>
      <p:pic>
        <p:nvPicPr>
          <p:cNvPr id="5" name="Resim 4">
            <a:extLst>
              <a:ext uri="{FF2B5EF4-FFF2-40B4-BE49-F238E27FC236}">
                <a16:creationId xmlns:a16="http://schemas.microsoft.com/office/drawing/2014/main" id="{F94A7AE0-6783-4EB9-A6D0-813E0D736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130" y="1544298"/>
            <a:ext cx="3167742" cy="3167742"/>
          </a:xfrm>
          <a:prstGeom prst="rect">
            <a:avLst/>
          </a:prstGeom>
        </p:spPr>
      </p:pic>
      <p:pic>
        <p:nvPicPr>
          <p:cNvPr id="2058" name="Picture 10">
            <a:extLst>
              <a:ext uri="{FF2B5EF4-FFF2-40B4-BE49-F238E27FC236}">
                <a16:creationId xmlns:a16="http://schemas.microsoft.com/office/drawing/2014/main" id="{9E680A6C-352A-440A-A40D-8CA80AD0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857" y="1103313"/>
            <a:ext cx="2571750" cy="122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dirty="0">
                <a:solidFill>
                  <a:srgbClr val="03579D"/>
                </a:solidFill>
              </a:rPr>
              <a:t>4. Pivot : Pivotta, verilerin yedek bir sunumunu sağlamak için veri eksenlerini döndürürsünüz.</a:t>
            </a:r>
          </a:p>
          <a:p>
            <a:pPr algn="just"/>
            <a:r>
              <a:rPr lang="tr-TR" dirty="0">
                <a:solidFill>
                  <a:srgbClr val="03579D"/>
                </a:solidFill>
              </a:rPr>
              <a:t>Şekildeki örnekte, pivot öğe türlerine dayanmaktadır.</a:t>
            </a:r>
          </a:p>
        </p:txBody>
      </p:sp>
      <p:pic>
        <p:nvPicPr>
          <p:cNvPr id="6146" name="Picture 2">
            <a:extLst>
              <a:ext uri="{FF2B5EF4-FFF2-40B4-BE49-F238E27FC236}">
                <a16:creationId xmlns:a16="http://schemas.microsoft.com/office/drawing/2014/main" id="{474F306C-DD33-41D1-9807-F94EC9588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186" y="1092800"/>
            <a:ext cx="4610100" cy="46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Hiyerarşik Yapısı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9218" name="Picture 2">
            <a:extLst>
              <a:ext uri="{FF2B5EF4-FFF2-40B4-BE49-F238E27FC236}">
                <a16:creationId xmlns:a16="http://schemas.microsoft.com/office/drawing/2014/main" id="{B91CBCC8-F36B-4AAB-82F5-0CF4B8C5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588" y="1122468"/>
            <a:ext cx="9470823" cy="498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50955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Tablo 4">
            <a:extLst>
              <a:ext uri="{FF2B5EF4-FFF2-40B4-BE49-F238E27FC236}">
                <a16:creationId xmlns:a16="http://schemas.microsoft.com/office/drawing/2014/main" id="{10AEF93C-F9A6-4B0F-B492-AA59B747CAA6}"/>
              </a:ext>
            </a:extLst>
          </p:cNvPr>
          <p:cNvGraphicFramePr>
            <a:graphicFrameLocks noGrp="1"/>
          </p:cNvGraphicFramePr>
          <p:nvPr>
            <p:ph idx="1"/>
          </p:nvPr>
        </p:nvGraphicFramePr>
        <p:xfrm>
          <a:off x="446314" y="932996"/>
          <a:ext cx="11527972" cy="5303520"/>
        </p:xfrm>
        <a:graphic>
          <a:graphicData uri="http://schemas.openxmlformats.org/drawingml/2006/table">
            <a:tbl>
              <a:tblPr firstRow="1" bandRow="1">
                <a:tableStyleId>{5C22544A-7EE6-4342-B048-85BDC9FD1C3A}</a:tableStyleId>
              </a:tblPr>
              <a:tblGrid>
                <a:gridCol w="5763986">
                  <a:extLst>
                    <a:ext uri="{9D8B030D-6E8A-4147-A177-3AD203B41FA5}">
                      <a16:colId xmlns:a16="http://schemas.microsoft.com/office/drawing/2014/main" val="2071707543"/>
                    </a:ext>
                  </a:extLst>
                </a:gridCol>
                <a:gridCol w="5763986">
                  <a:extLst>
                    <a:ext uri="{9D8B030D-6E8A-4147-A177-3AD203B41FA5}">
                      <a16:colId xmlns:a16="http://schemas.microsoft.com/office/drawing/2014/main" val="4271385071"/>
                    </a:ext>
                  </a:extLst>
                </a:gridCol>
              </a:tblGrid>
              <a:tr h="370840">
                <a:tc>
                  <a:txBody>
                    <a:bodyPr/>
                    <a:lstStyle/>
                    <a:p>
                      <a:pPr algn="ctr"/>
                      <a:r>
                        <a:rPr lang="tr-TR" sz="2400" dirty="0"/>
                        <a:t>OLTP</a:t>
                      </a:r>
                    </a:p>
                  </a:txBody>
                  <a:tcPr/>
                </a:tc>
                <a:tc>
                  <a:txBody>
                    <a:bodyPr/>
                    <a:lstStyle/>
                    <a:p>
                      <a:pPr algn="ctr"/>
                      <a:r>
                        <a:rPr lang="tr-TR" sz="2400" dirty="0"/>
                        <a:t>OLAP</a:t>
                      </a:r>
                    </a:p>
                  </a:txBody>
                  <a:tcPr/>
                </a:tc>
                <a:extLst>
                  <a:ext uri="{0D108BD9-81ED-4DB2-BD59-A6C34878D82A}">
                    <a16:rowId xmlns:a16="http://schemas.microsoft.com/office/drawing/2014/main" val="838017677"/>
                  </a:ext>
                </a:extLst>
              </a:tr>
              <a:tr h="370840">
                <a:tc>
                  <a:txBody>
                    <a:bodyPr/>
                    <a:lstStyle/>
                    <a:p>
                      <a:r>
                        <a:rPr lang="tr-TR" sz="2400" b="0" i="0" kern="1200" dirty="0">
                          <a:solidFill>
                            <a:schemeClr val="dk1"/>
                          </a:solidFill>
                          <a:effectLst/>
                          <a:latin typeface="+mn-lt"/>
                          <a:ea typeface="+mn-ea"/>
                          <a:cs typeface="+mn-cs"/>
                        </a:rPr>
                        <a:t>günlük işlemleri gerçekleştirmek için kullanılır</a:t>
                      </a:r>
                      <a:endParaRPr lang="tr-TR" sz="2400" dirty="0"/>
                    </a:p>
                  </a:txBody>
                  <a:tcPr/>
                </a:tc>
                <a:tc>
                  <a:txBody>
                    <a:bodyPr/>
                    <a:lstStyle/>
                    <a:p>
                      <a:r>
                        <a:rPr lang="tr-TR" sz="2400" b="0" i="0" kern="1200" dirty="0">
                          <a:solidFill>
                            <a:schemeClr val="dk1"/>
                          </a:solidFill>
                          <a:effectLst/>
                          <a:latin typeface="+mn-lt"/>
                          <a:ea typeface="+mn-ea"/>
                          <a:cs typeface="+mn-cs"/>
                        </a:rPr>
                        <a:t>sorunları çözmek, karar vermeyi desteklemek, görevleri otomatikleştirmek için kullanılır</a:t>
                      </a:r>
                      <a:endParaRPr lang="tr-TR" sz="2400" dirty="0"/>
                    </a:p>
                  </a:txBody>
                  <a:tcPr/>
                </a:tc>
                <a:extLst>
                  <a:ext uri="{0D108BD9-81ED-4DB2-BD59-A6C34878D82A}">
                    <a16:rowId xmlns:a16="http://schemas.microsoft.com/office/drawing/2014/main" val="84590584"/>
                  </a:ext>
                </a:extLst>
              </a:tr>
              <a:tr h="370840">
                <a:tc>
                  <a:txBody>
                    <a:bodyPr/>
                    <a:lstStyle/>
                    <a:p>
                      <a:r>
                        <a:rPr lang="tr-TR" sz="2400" b="0" i="0" kern="1200" dirty="0">
                          <a:solidFill>
                            <a:schemeClr val="dk1"/>
                          </a:solidFill>
                          <a:effectLst/>
                          <a:latin typeface="+mn-lt"/>
                          <a:ea typeface="+mn-ea"/>
                          <a:cs typeface="+mn-cs"/>
                        </a:rPr>
                        <a:t>yapılandırılmış veriler ile çalışır</a:t>
                      </a:r>
                      <a:endParaRPr lang="tr-TR" sz="2400" dirty="0"/>
                    </a:p>
                  </a:txBody>
                  <a:tcPr/>
                </a:tc>
                <a:tc>
                  <a:txBody>
                    <a:bodyPr/>
                    <a:lstStyle/>
                    <a:p>
                      <a:r>
                        <a:rPr lang="tr-TR" sz="2400" b="0" i="0" kern="1200" dirty="0">
                          <a:solidFill>
                            <a:schemeClr val="dk1"/>
                          </a:solidFill>
                          <a:effectLst/>
                          <a:latin typeface="+mn-lt"/>
                          <a:ea typeface="+mn-ea"/>
                          <a:cs typeface="+mn-cs"/>
                        </a:rPr>
                        <a:t>yarı yapılandırılmış veya yapılandırılmamış verilerle de çalışabilmektedir</a:t>
                      </a:r>
                      <a:endParaRPr lang="tr-TR" sz="2400" dirty="0"/>
                    </a:p>
                  </a:txBody>
                  <a:tcPr/>
                </a:tc>
                <a:extLst>
                  <a:ext uri="{0D108BD9-81ED-4DB2-BD59-A6C34878D82A}">
                    <a16:rowId xmlns:a16="http://schemas.microsoft.com/office/drawing/2014/main" val="407607438"/>
                  </a:ext>
                </a:extLst>
              </a:tr>
              <a:tr h="370840">
                <a:tc>
                  <a:txBody>
                    <a:bodyPr/>
                    <a:lstStyle/>
                    <a:p>
                      <a:r>
                        <a:rPr lang="de-DE" sz="2400" b="0" i="0" kern="1200" dirty="0" err="1">
                          <a:solidFill>
                            <a:schemeClr val="dk1"/>
                          </a:solidFill>
                          <a:effectLst/>
                          <a:latin typeface="+mn-lt"/>
                          <a:ea typeface="+mn-ea"/>
                          <a:cs typeface="+mn-cs"/>
                        </a:rPr>
                        <a:t>bir</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işlem</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süresi</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milisaniye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seviyelerinde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olması</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gerekir</a:t>
                      </a:r>
                      <a:endParaRPr lang="tr-TR" sz="2400" dirty="0"/>
                    </a:p>
                  </a:txBody>
                  <a:tcPr/>
                </a:tc>
                <a:tc>
                  <a:txBody>
                    <a:bodyPr/>
                    <a:lstStyle/>
                    <a:p>
                      <a:r>
                        <a:rPr lang="tr-TR" sz="2400" b="0" i="0" kern="1200" dirty="0">
                          <a:solidFill>
                            <a:schemeClr val="dk1"/>
                          </a:solidFill>
                          <a:effectLst/>
                          <a:latin typeface="+mn-lt"/>
                          <a:ea typeface="+mn-ea"/>
                          <a:cs typeface="+mn-cs"/>
                        </a:rPr>
                        <a:t>hız beklenmez. Saatler sürebilir.</a:t>
                      </a:r>
                      <a:endParaRPr lang="tr-TR" sz="2400" dirty="0"/>
                    </a:p>
                  </a:txBody>
                  <a:tcPr/>
                </a:tc>
                <a:extLst>
                  <a:ext uri="{0D108BD9-81ED-4DB2-BD59-A6C34878D82A}">
                    <a16:rowId xmlns:a16="http://schemas.microsoft.com/office/drawing/2014/main" val="4293433884"/>
                  </a:ext>
                </a:extLst>
              </a:tr>
              <a:tr h="370840">
                <a:tc>
                  <a:txBody>
                    <a:bodyPr/>
                    <a:lstStyle/>
                    <a:p>
                      <a:r>
                        <a:rPr lang="tr-TR" sz="2400" b="0" i="0" kern="1200" dirty="0">
                          <a:solidFill>
                            <a:schemeClr val="dk1"/>
                          </a:solidFill>
                          <a:effectLst/>
                          <a:latin typeface="+mn-lt"/>
                          <a:ea typeface="+mn-ea"/>
                          <a:cs typeface="+mn-cs"/>
                        </a:rPr>
                        <a:t>verilerin ana kaynağı</a:t>
                      </a:r>
                      <a:endParaRPr lang="tr-TR" sz="2400" dirty="0"/>
                    </a:p>
                  </a:txBody>
                  <a:tcPr/>
                </a:tc>
                <a:tc>
                  <a:txBody>
                    <a:bodyPr/>
                    <a:lstStyle/>
                    <a:p>
                      <a:r>
                        <a:rPr lang="tr-TR" sz="2400" b="0" i="0" kern="1200" dirty="0">
                          <a:solidFill>
                            <a:schemeClr val="dk1"/>
                          </a:solidFill>
                          <a:effectLst/>
                          <a:latin typeface="+mn-lt"/>
                          <a:ea typeface="+mn-ea"/>
                          <a:cs typeface="+mn-cs"/>
                        </a:rPr>
                        <a:t>veriler OLTP sistemleri de dâhil çeşitli kaynaklardan toplanan verilerdir</a:t>
                      </a:r>
                      <a:endParaRPr lang="tr-TR" sz="2400" dirty="0"/>
                    </a:p>
                  </a:txBody>
                  <a:tcPr/>
                </a:tc>
                <a:extLst>
                  <a:ext uri="{0D108BD9-81ED-4DB2-BD59-A6C34878D82A}">
                    <a16:rowId xmlns:a16="http://schemas.microsoft.com/office/drawing/2014/main" val="33746335"/>
                  </a:ext>
                </a:extLst>
              </a:tr>
              <a:tr h="370840">
                <a:tc>
                  <a:txBody>
                    <a:bodyPr/>
                    <a:lstStyle/>
                    <a:p>
                      <a:r>
                        <a:rPr lang="tr-TR" sz="2400" b="0" i="0" kern="1200" dirty="0">
                          <a:solidFill>
                            <a:schemeClr val="dk1"/>
                          </a:solidFill>
                          <a:effectLst/>
                          <a:latin typeface="+mn-lt"/>
                          <a:ea typeface="+mn-ea"/>
                          <a:cs typeface="+mn-cs"/>
                        </a:rPr>
                        <a:t>yedekleme çok önemlidir, periyodik olarak yedekleme işlemi yapılır</a:t>
                      </a:r>
                      <a:endParaRPr lang="tr-TR" sz="2400" dirty="0"/>
                    </a:p>
                  </a:txBody>
                  <a:tcPr/>
                </a:tc>
                <a:tc>
                  <a:txBody>
                    <a:bodyPr/>
                    <a:lstStyle/>
                    <a:p>
                      <a:r>
                        <a:rPr lang="tr-TR" sz="2400" b="0" i="0" kern="1200" dirty="0">
                          <a:solidFill>
                            <a:schemeClr val="dk1"/>
                          </a:solidFill>
                          <a:effectLst/>
                          <a:latin typeface="+mn-lt"/>
                          <a:ea typeface="+mn-ea"/>
                          <a:cs typeface="+mn-cs"/>
                        </a:rPr>
                        <a:t>çoğunlukla yedekleme yerine veri kaynaklarından verinin yeniden çekilmesi tercih edilir</a:t>
                      </a:r>
                      <a:endParaRPr lang="tr-TR" sz="2400" dirty="0"/>
                    </a:p>
                  </a:txBody>
                  <a:tcPr/>
                </a:tc>
                <a:extLst>
                  <a:ext uri="{0D108BD9-81ED-4DB2-BD59-A6C34878D82A}">
                    <a16:rowId xmlns:a16="http://schemas.microsoft.com/office/drawing/2014/main" val="2323870614"/>
                  </a:ext>
                </a:extLst>
              </a:tr>
            </a:tbl>
          </a:graphicData>
        </a:graphic>
      </p:graphicFrame>
    </p:spTree>
    <p:extLst>
      <p:ext uri="{BB962C8B-B14F-4D97-AF65-F5344CB8AC3E}">
        <p14:creationId xmlns:p14="http://schemas.microsoft.com/office/powerpoint/2010/main" val="290101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(Ayıklama, Dönüştürme ve Yükleme) İşlemi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a:bodyPr>
          <a:lstStyle/>
          <a:p>
            <a:pPr algn="just"/>
            <a:r>
              <a:rPr lang="tr-TR" dirty="0">
                <a:solidFill>
                  <a:srgbClr val="03579D"/>
                </a:solidFill>
              </a:rPr>
              <a:t>ETL, verileri farklı kaynak sistemlerden çıkarır, ardından verileri dönüştürür (hesaplamalar, birleştirmeler vb.) gibi işlemleri yapar ve son olarak verileri Veri Ambarı sistemine yükler. </a:t>
            </a:r>
            <a:r>
              <a:rPr lang="tr-TR" dirty="0" err="1">
                <a:solidFill>
                  <a:srgbClr val="03579D"/>
                </a:solidFill>
              </a:rPr>
              <a:t>ETL’in</a:t>
            </a:r>
            <a:r>
              <a:rPr lang="tr-TR" dirty="0">
                <a:solidFill>
                  <a:srgbClr val="03579D"/>
                </a:solidFill>
              </a:rPr>
              <a:t> tam biçimi Çıkar, Dönüştür ve </a:t>
            </a:r>
            <a:r>
              <a:rPr lang="tr-TR" dirty="0" err="1">
                <a:solidFill>
                  <a:srgbClr val="03579D"/>
                </a:solidFill>
              </a:rPr>
              <a:t>Yükledir.a</a:t>
            </a:r>
            <a:endParaRPr lang="tr-TR" dirty="0">
              <a:solidFill>
                <a:srgbClr val="03579D"/>
              </a:solidFill>
            </a:endParaRPr>
          </a:p>
          <a:p>
            <a:pPr algn="just"/>
            <a:r>
              <a:rPr lang="tr-TR" dirty="0">
                <a:solidFill>
                  <a:srgbClr val="03579D"/>
                </a:solidFill>
              </a:rPr>
              <a:t>Bir Veri ambarı oluşturmanın, basitçe birden çok kaynaktan veri ayıklamak ve bir Veri ambarının </a:t>
            </a:r>
            <a:r>
              <a:rPr lang="tr-TR" dirty="0" err="1">
                <a:solidFill>
                  <a:srgbClr val="03579D"/>
                </a:solidFill>
              </a:rPr>
              <a:t>veritabanına</a:t>
            </a:r>
            <a:r>
              <a:rPr lang="tr-TR" dirty="0">
                <a:solidFill>
                  <a:srgbClr val="03579D"/>
                </a:solidFill>
              </a:rPr>
              <a:t> yüklemek olduğunu düşünmek cazip geliyor. Bu gerçeklerden uzaktır ve karmaşık bir ETL süreci gerektirir. ETL süreci, geliştiriciler, analistler, test uzmanları, üst düzey yöneticiler gibi çeşitli paydaşlardan aktif girdiler gerektirir ve teknik olarak zordur.</a:t>
            </a:r>
          </a:p>
          <a:p>
            <a:pPr algn="just"/>
            <a:r>
              <a:rPr lang="tr-TR" dirty="0">
                <a:solidFill>
                  <a:srgbClr val="03579D"/>
                </a:solidFill>
              </a:rPr>
              <a:t>Karar vericiler için bir araç olarak değerini korumak için, Veri ambarı sisteminin iş değişiklikleri ile değişmesi gerekiyor. ETL, bir Veri ambarı sisteminin yinelenen bir etkinliğidir (günlük, haftalık, aylık) ve çevik, otomatikleştirilmiş ve iyi belgelenmiş olması gerekir.</a:t>
            </a:r>
          </a:p>
        </p:txBody>
      </p:sp>
    </p:spTree>
    <p:extLst>
      <p:ext uri="{BB962C8B-B14F-4D97-AF65-F5344CB8AC3E}">
        <p14:creationId xmlns:p14="http://schemas.microsoft.com/office/powerpoint/2010/main" val="680415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Ambarlarında ETL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42" name="Picture 2">
            <a:extLst>
              <a:ext uri="{FF2B5EF4-FFF2-40B4-BE49-F238E27FC236}">
                <a16:creationId xmlns:a16="http://schemas.microsoft.com/office/drawing/2014/main" id="{C8E2B43A-8091-4203-A395-284DFAAD7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722" y="1315428"/>
            <a:ext cx="7765999" cy="478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03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98965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86632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602725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8810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9BB52E-14C8-4F10-9483-6330C52125BE}"/>
              </a:ext>
            </a:extLst>
          </p:cNvPr>
          <p:cNvSpPr>
            <a:spLocks noGrp="1"/>
          </p:cNvSpPr>
          <p:nvPr>
            <p:ph type="title"/>
          </p:nvPr>
        </p:nvSpPr>
        <p:spPr>
          <a:xfrm>
            <a:off x="838200" y="365126"/>
            <a:ext cx="10515600" cy="675210"/>
          </a:xfrm>
        </p:spPr>
        <p:txBody>
          <a:bodyPr>
            <a:normAutofit fontScale="90000"/>
          </a:bodyPr>
          <a:lstStyle/>
          <a:p>
            <a:r>
              <a:rPr lang="tr-TR" b="1" dirty="0">
                <a:latin typeface="+mn-lt"/>
              </a:rPr>
              <a:t>Kullanılacak Kaynaklar</a:t>
            </a:r>
          </a:p>
        </p:txBody>
      </p:sp>
      <p:sp>
        <p:nvSpPr>
          <p:cNvPr id="3" name="İçerik Yer Tutucusu 2">
            <a:extLst>
              <a:ext uri="{FF2B5EF4-FFF2-40B4-BE49-F238E27FC236}">
                <a16:creationId xmlns:a16="http://schemas.microsoft.com/office/drawing/2014/main" id="{39FABBCE-F408-4DAC-8609-43748F98A870}"/>
              </a:ext>
            </a:extLst>
          </p:cNvPr>
          <p:cNvSpPr>
            <a:spLocks noGrp="1"/>
          </p:cNvSpPr>
          <p:nvPr>
            <p:ph idx="1"/>
          </p:nvPr>
        </p:nvSpPr>
        <p:spPr>
          <a:xfrm>
            <a:off x="558800" y="1155320"/>
            <a:ext cx="11379200" cy="5337554"/>
          </a:xfrm>
        </p:spPr>
        <p:txBody>
          <a:bodyPr>
            <a:normAutofit/>
          </a:bodyPr>
          <a:lstStyle/>
          <a:p>
            <a:pPr marL="0" indent="0" algn="ctr">
              <a:buNone/>
            </a:pPr>
            <a:endParaRPr lang="tr-TR" sz="2400" b="1" dirty="0">
              <a:solidFill>
                <a:srgbClr val="FF0000"/>
              </a:solidFill>
              <a:hlinkClick r:id="rId3">
                <a:extLst>
                  <a:ext uri="{A12FA001-AC4F-418D-AE19-62706E023703}">
                    <ahyp:hlinkClr xmlns:ahyp="http://schemas.microsoft.com/office/drawing/2018/hyperlinkcolor" val="tx"/>
                  </a:ext>
                </a:extLst>
              </a:hlinkClick>
            </a:endParaRPr>
          </a:p>
          <a:p>
            <a:pPr marL="0" indent="0" algn="ctr">
              <a:buNone/>
            </a:pPr>
            <a:r>
              <a:rPr lang="en-US" sz="2400" b="1" dirty="0">
                <a:solidFill>
                  <a:srgbClr val="FF0000"/>
                </a:solidFill>
              </a:rPr>
              <a:t>https://github.com/SevdanurGENC/Data-Modeling-Techniques-Lecture-Notes</a:t>
            </a:r>
            <a:endParaRPr lang="tr-TR" sz="1800" dirty="0"/>
          </a:p>
        </p:txBody>
      </p:sp>
    </p:spTree>
    <p:extLst>
      <p:ext uri="{BB962C8B-B14F-4D97-AF65-F5344CB8AC3E}">
        <p14:creationId xmlns:p14="http://schemas.microsoft.com/office/powerpoint/2010/main" val="946710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05829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76865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660165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146662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67928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951515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29066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2672595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6AAF43-2E4B-449B-AB12-E11EC3619830}"/>
              </a:ext>
            </a:extLst>
          </p:cNvPr>
          <p:cNvPicPr>
            <a:picLocks noChangeAspect="1"/>
          </p:cNvPicPr>
          <p:nvPr/>
        </p:nvPicPr>
        <p:blipFill>
          <a:blip r:embed="rId2"/>
          <a:stretch>
            <a:fillRect/>
          </a:stretch>
        </p:blipFill>
        <p:spPr>
          <a:xfrm>
            <a:off x="411843" y="1845357"/>
            <a:ext cx="11353800" cy="3167285"/>
          </a:xfrm>
          <a:prstGeom prst="rect">
            <a:avLst/>
          </a:prstGeom>
        </p:spPr>
      </p:pic>
    </p:spTree>
    <p:extLst>
      <p:ext uri="{BB962C8B-B14F-4D97-AF65-F5344CB8AC3E}">
        <p14:creationId xmlns:p14="http://schemas.microsoft.com/office/powerpoint/2010/main" val="245841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355278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42095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421595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ve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6" name="Picture 2">
            <a:extLst>
              <a:ext uri="{FF2B5EF4-FFF2-40B4-BE49-F238E27FC236}">
                <a16:creationId xmlns:a16="http://schemas.microsoft.com/office/drawing/2014/main" id="{D58BBF64-F762-43AC-AE07-BE5D415A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26" y="1302691"/>
            <a:ext cx="11195148" cy="486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0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OLTP (On Line Transaction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Bir kuruluşun günlük işlemlerinin yönetildiği çoğunlukla ilişkisel veri tabanı üzerine kurulu sistemlerdir. Veri tabanı üzerinde </a:t>
            </a:r>
            <a:r>
              <a:rPr lang="tr-TR" b="1" dirty="0">
                <a:solidFill>
                  <a:srgbClr val="03579D"/>
                </a:solidFill>
              </a:rPr>
              <a:t>okuma, ekleme, güncelleme ve silme(DML)</a:t>
            </a:r>
            <a:r>
              <a:rPr lang="tr-TR" dirty="0">
                <a:solidFill>
                  <a:srgbClr val="03579D"/>
                </a:solidFill>
              </a:rPr>
              <a:t> gibi sorgularla gerçek zamanlı olarak kısa da olsa çok sayıda çevrimiçi işlemi gerçekleştirmektir. OLTP sistemlerinin temel amacı </a:t>
            </a:r>
            <a:r>
              <a:rPr lang="tr-TR" b="1" dirty="0">
                <a:solidFill>
                  <a:srgbClr val="03579D"/>
                </a:solidFill>
              </a:rPr>
              <a:t>veriyi işlemek</a:t>
            </a:r>
            <a:r>
              <a:rPr lang="tr-TR" dirty="0">
                <a:solidFill>
                  <a:srgbClr val="03579D"/>
                </a:solidFill>
              </a:rPr>
              <a:t>tir, analiz etmek değildir.</a:t>
            </a:r>
          </a:p>
          <a:p>
            <a:pPr algn="just"/>
            <a:r>
              <a:rPr lang="tr-TR" dirty="0">
                <a:solidFill>
                  <a:srgbClr val="03579D"/>
                </a:solidFill>
              </a:rPr>
              <a:t>Verimlilik, saniyedeki bir dizi işlemle belirlenir. OLTP sistemlerinde aynı anda çok sayıda başarılı işlem gerçekleştirebilmek için, bu işlemlerin atomik, tutarlı, yalıtılmış ve dayanıklı (ACID) olması gerekir. Günlük hayatta kullanılan veri depolama sistemlerinin çoğu OLTP sistemleridir. Örnek olarak ATM, çevrimiçi bankacılık verilebilir.</a:t>
            </a:r>
          </a:p>
        </p:txBody>
      </p:sp>
    </p:spTree>
    <p:extLst>
      <p:ext uri="{BB962C8B-B14F-4D97-AF65-F5344CB8AC3E}">
        <p14:creationId xmlns:p14="http://schemas.microsoft.com/office/powerpoint/2010/main" val="116186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Özellikleri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dirty="0">
                <a:solidFill>
                  <a:srgbClr val="03579D"/>
                </a:solidFill>
              </a:rPr>
              <a:t>OLTP, küçük miktarlarda veri içeren işlemleri kullanır.</a:t>
            </a:r>
          </a:p>
          <a:p>
            <a:pPr algn="just"/>
            <a:r>
              <a:rPr lang="tr-TR" dirty="0" err="1">
                <a:solidFill>
                  <a:srgbClr val="03579D"/>
                </a:solidFill>
              </a:rPr>
              <a:t>Veritabanındaki</a:t>
            </a:r>
            <a:r>
              <a:rPr lang="tr-TR" dirty="0">
                <a:solidFill>
                  <a:srgbClr val="03579D"/>
                </a:solidFill>
              </a:rPr>
              <a:t> indekslenmiş verilere kolaylıkla erişilebilir.</a:t>
            </a:r>
          </a:p>
          <a:p>
            <a:pPr algn="just"/>
            <a:r>
              <a:rPr lang="tr-TR" dirty="0" err="1">
                <a:solidFill>
                  <a:srgbClr val="03579D"/>
                </a:solidFill>
              </a:rPr>
              <a:t>OLTP’nin</a:t>
            </a:r>
            <a:r>
              <a:rPr lang="tr-TR" dirty="0">
                <a:solidFill>
                  <a:srgbClr val="03579D"/>
                </a:solidFill>
              </a:rPr>
              <a:t> çok sayıda kullanıcısı vardır.</a:t>
            </a:r>
          </a:p>
          <a:p>
            <a:pPr algn="just"/>
            <a:r>
              <a:rPr lang="tr-TR" dirty="0">
                <a:solidFill>
                  <a:srgbClr val="03579D"/>
                </a:solidFill>
              </a:rPr>
              <a:t>Hızlı tepki sürelerine sahiptir</a:t>
            </a:r>
          </a:p>
          <a:p>
            <a:pPr algn="just"/>
            <a:r>
              <a:rPr lang="tr-TR" dirty="0" err="1">
                <a:solidFill>
                  <a:srgbClr val="03579D"/>
                </a:solidFill>
              </a:rPr>
              <a:t>Veritabanlarına</a:t>
            </a:r>
            <a:r>
              <a:rPr lang="tr-TR" dirty="0">
                <a:solidFill>
                  <a:srgbClr val="03579D"/>
                </a:solidFill>
              </a:rPr>
              <a:t> doğrudan son kullanıcılar erişebilir</a:t>
            </a:r>
          </a:p>
          <a:p>
            <a:pPr algn="just"/>
            <a:r>
              <a:rPr lang="tr-TR" dirty="0">
                <a:solidFill>
                  <a:srgbClr val="03579D"/>
                </a:solidFill>
              </a:rPr>
              <a:t>OLTP, </a:t>
            </a:r>
            <a:r>
              <a:rPr lang="tr-TR" dirty="0" err="1">
                <a:solidFill>
                  <a:srgbClr val="03579D"/>
                </a:solidFill>
              </a:rPr>
              <a:t>veritabanı</a:t>
            </a:r>
            <a:r>
              <a:rPr lang="tr-TR" dirty="0">
                <a:solidFill>
                  <a:srgbClr val="03579D"/>
                </a:solidFill>
              </a:rPr>
              <a:t> tutarlılığı için tamamen normalleştirilmiş bir şema kullanır.</a:t>
            </a:r>
          </a:p>
          <a:p>
            <a:pPr algn="just"/>
            <a:r>
              <a:rPr lang="tr-TR" dirty="0">
                <a:solidFill>
                  <a:srgbClr val="03579D"/>
                </a:solidFill>
              </a:rPr>
              <a:t>OLTP sisteminin yanıt süresi kısadır.</a:t>
            </a:r>
          </a:p>
          <a:p>
            <a:pPr algn="just"/>
            <a:r>
              <a:rPr lang="tr-TR" dirty="0">
                <a:solidFill>
                  <a:srgbClr val="03579D"/>
                </a:solidFill>
              </a:rPr>
              <a:t>Yalnızca az sayıda kayıt üzerinde önceden tanımlanmış işlemleri kesinlikle gerçekleştirir.</a:t>
            </a:r>
          </a:p>
          <a:p>
            <a:pPr algn="just"/>
            <a:r>
              <a:rPr lang="tr-TR" dirty="0">
                <a:solidFill>
                  <a:srgbClr val="03579D"/>
                </a:solidFill>
              </a:rPr>
              <a:t>OLTP, son birkaç günün veya bir haftanın kayıtlarını depolar.</a:t>
            </a:r>
          </a:p>
          <a:p>
            <a:pPr algn="just"/>
            <a:r>
              <a:rPr lang="tr-TR" dirty="0">
                <a:solidFill>
                  <a:srgbClr val="03579D"/>
                </a:solidFill>
              </a:rPr>
              <a:t>Karmaşık veri modellerini ve tabloları destekler.</a:t>
            </a:r>
          </a:p>
        </p:txBody>
      </p:sp>
    </p:spTree>
    <p:extLst>
      <p:ext uri="{BB962C8B-B14F-4D97-AF65-F5344CB8AC3E}">
        <p14:creationId xmlns:p14="http://schemas.microsoft.com/office/powerpoint/2010/main" val="25557240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1290</Words>
  <Application>Microsoft Office PowerPoint</Application>
  <PresentationFormat>Widescreen</PresentationFormat>
  <Paragraphs>107</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Teması</vt:lpstr>
      <vt:lpstr>PowerPoint Presentation</vt:lpstr>
      <vt:lpstr>Ajanda</vt:lpstr>
      <vt:lpstr>Kullanılacak Kaynaklar</vt:lpstr>
      <vt:lpstr>PowerPoint Presentation</vt:lpstr>
      <vt:lpstr>PowerPoint Presentation</vt:lpstr>
      <vt:lpstr>PowerPoint Presentation</vt:lpstr>
      <vt:lpstr>OLTP ve OLAP</vt:lpstr>
      <vt:lpstr>OLTP (On Line Transaction Processing)</vt:lpstr>
      <vt:lpstr>OLTP Özellikleri</vt:lpstr>
      <vt:lpstr>OLTP Mimarisi</vt:lpstr>
      <vt:lpstr>OLTP Mimarisi</vt:lpstr>
      <vt:lpstr>OLTP Mimarisi</vt:lpstr>
      <vt:lpstr>OLTP Avantajları</vt:lpstr>
      <vt:lpstr>OLTP Dezavantajları</vt:lpstr>
      <vt:lpstr>OLAP (On Line Analytical Processing)</vt:lpstr>
      <vt:lpstr>OLAP Küpü</vt:lpstr>
      <vt:lpstr>OLAP Temel Analitik İşlemleri</vt:lpstr>
      <vt:lpstr>OLAP Temel Analitik İşlemleri</vt:lpstr>
      <vt:lpstr>OLAP Temel Analitik İşlemleri</vt:lpstr>
      <vt:lpstr>OLAP Temel Analitik İşlemleri</vt:lpstr>
      <vt:lpstr>OLAP Hiyerarşik Yapısı</vt:lpstr>
      <vt:lpstr>PowerPoint Presentation</vt:lpstr>
      <vt:lpstr>PowerPoint Presentation</vt:lpstr>
      <vt:lpstr>ETL (Ayıklama, Dönüştürme ve Yükleme) İşlemi</vt:lpstr>
      <vt:lpstr>Veri Ambarlarında ETL Süreci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Nano</cp:lastModifiedBy>
  <cp:revision>359</cp:revision>
  <dcterms:created xsi:type="dcterms:W3CDTF">2021-03-10T07:06:56Z</dcterms:created>
  <dcterms:modified xsi:type="dcterms:W3CDTF">2022-01-25T06:26:55Z</dcterms:modified>
</cp:coreProperties>
</file>