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64"/>
  </p:notesMasterIdLst>
  <p:sldIdLst>
    <p:sldId id="256" r:id="rId2"/>
    <p:sldId id="257" r:id="rId3"/>
    <p:sldId id="276" r:id="rId4"/>
    <p:sldId id="258" r:id="rId5"/>
    <p:sldId id="259" r:id="rId6"/>
    <p:sldId id="260" r:id="rId7"/>
    <p:sldId id="293" r:id="rId8"/>
    <p:sldId id="294" r:id="rId9"/>
    <p:sldId id="261" r:id="rId10"/>
    <p:sldId id="296" r:id="rId11"/>
    <p:sldId id="297" r:id="rId12"/>
    <p:sldId id="298" r:id="rId13"/>
    <p:sldId id="300" r:id="rId14"/>
    <p:sldId id="277" r:id="rId15"/>
    <p:sldId id="263" r:id="rId16"/>
    <p:sldId id="264" r:id="rId17"/>
    <p:sldId id="265" r:id="rId18"/>
    <p:sldId id="266" r:id="rId19"/>
    <p:sldId id="267" r:id="rId20"/>
    <p:sldId id="268" r:id="rId21"/>
    <p:sldId id="331" r:id="rId22"/>
    <p:sldId id="278" r:id="rId23"/>
    <p:sldId id="269" r:id="rId24"/>
    <p:sldId id="270" r:id="rId25"/>
    <p:sldId id="279" r:id="rId26"/>
    <p:sldId id="271" r:id="rId27"/>
    <p:sldId id="272" r:id="rId28"/>
    <p:sldId id="330" r:id="rId29"/>
    <p:sldId id="315" r:id="rId30"/>
    <p:sldId id="288" r:id="rId31"/>
    <p:sldId id="287" r:id="rId32"/>
    <p:sldId id="289" r:id="rId33"/>
    <p:sldId id="290" r:id="rId34"/>
    <p:sldId id="291" r:id="rId35"/>
    <p:sldId id="292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13" r:id="rId44"/>
    <p:sldId id="308" r:id="rId45"/>
    <p:sldId id="309" r:id="rId46"/>
    <p:sldId id="310" r:id="rId47"/>
    <p:sldId id="311" r:id="rId48"/>
    <p:sldId id="326" r:id="rId49"/>
    <p:sldId id="328" r:id="rId50"/>
    <p:sldId id="327" r:id="rId51"/>
    <p:sldId id="329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1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8" autoAdjust="0"/>
    <p:restoredTop sz="94667" autoAdjust="0"/>
  </p:normalViewPr>
  <p:slideViewPr>
    <p:cSldViewPr>
      <p:cViewPr>
        <p:scale>
          <a:sx n="70" d="100"/>
          <a:sy n="70" d="100"/>
        </p:scale>
        <p:origin x="-126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80413-E898-443C-BA3E-6E8A0EB1E560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77685-86B5-412B-AF65-3834A3C06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7685-86B5-412B-AF65-3834A3C063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7685-86B5-412B-AF65-3834A3C063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7685-86B5-412B-AF65-3834A3C0630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7685-86B5-412B-AF65-3834A3C0630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7685-86B5-412B-AF65-3834A3C0630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7685-86B5-412B-AF65-3834A3C0630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7685-86B5-412B-AF65-3834A3C0630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7685-86B5-412B-AF65-3834A3C0630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7685-86B5-412B-AF65-3834A3C0630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6AA6D7C-9065-4DF9-B854-D19EF27B2DDA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1F41-DC96-4FAA-A00F-49996391DF3B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402C-C4FC-4E91-BDC6-3D53ADF1D1CA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E4C0-2561-490B-BA53-7F932ED9C6AB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9FB7-7F58-42CB-8B2C-4967757C51D3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09A2-FDA3-42B4-894C-0AB44E553E5E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AF32E1-0064-4736-83D6-1BF8D3E925F0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4D7EA12-99E7-4D6D-ADC8-75E296755227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9A26-AD18-4AA0-95CA-37C2A3692FC9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74E0-2348-4335-BAA8-2CD992A0C3D8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E623-47D5-43FD-9966-24D4E3845645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C8C37AF-7C92-4CBF-B835-B4541370B691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458200" cy="1470025"/>
          </a:xfrm>
        </p:spPr>
        <p:txBody>
          <a:bodyPr/>
          <a:lstStyle/>
          <a:p>
            <a:pPr algn="r"/>
            <a:r>
              <a:rPr lang="tr-TR" sz="6000" b="1" dirty="0" smtClean="0"/>
              <a:t>Karar Agaclari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2400" b="1" dirty="0" smtClean="0"/>
              <a:t>Decision Trees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5410200" cy="175260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err="1" smtClean="0"/>
              <a:t>Yalova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Universitesi</a:t>
            </a:r>
            <a:r>
              <a:rPr lang="en-US" sz="1600" b="1" dirty="0" smtClean="0"/>
              <a:t> - </a:t>
            </a:r>
            <a:r>
              <a:rPr lang="en-US" sz="1600" b="1" dirty="0" err="1" smtClean="0"/>
              <a:t>Bilgisayar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Muhendisligi</a:t>
            </a:r>
            <a:endParaRPr lang="en-US" sz="1600" b="1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tr-TR" sz="1600" b="1" dirty="0" smtClean="0"/>
              <a:t>Pattern Recognition</a:t>
            </a:r>
            <a:endParaRPr lang="en-US" sz="1600" b="1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err="1" smtClean="0"/>
              <a:t>Sevdanur</a:t>
            </a:r>
            <a:r>
              <a:rPr lang="en-US" sz="1600" b="1" dirty="0" smtClean="0"/>
              <a:t> GENC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Indexleme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Dugum</a:t>
            </a:r>
            <a:r>
              <a:rPr lang="en-US" dirty="0" smtClean="0"/>
              <a:t> </a:t>
            </a:r>
            <a:r>
              <a:rPr lang="en-US" dirty="0" err="1" smtClean="0"/>
              <a:t>homojenliginin</a:t>
            </a:r>
            <a:r>
              <a:rPr lang="en-US" dirty="0" smtClean="0"/>
              <a:t> </a:t>
            </a:r>
            <a:r>
              <a:rPr lang="en-US" dirty="0" err="1" smtClean="0"/>
              <a:t>olcumunde</a:t>
            </a:r>
            <a:r>
              <a:rPr lang="en-US" dirty="0" smtClean="0"/>
              <a:t> </a:t>
            </a:r>
            <a:r>
              <a:rPr lang="en-US" dirty="0" err="1" smtClean="0"/>
              <a:t>kullanilan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yontemdir</a:t>
            </a:r>
            <a:r>
              <a:rPr lang="en-US" dirty="0" smtClean="0"/>
              <a:t>. </a:t>
            </a:r>
            <a:r>
              <a:rPr lang="en-US" dirty="0" err="1" smtClean="0"/>
              <a:t>Kayitlarin</a:t>
            </a:r>
            <a:r>
              <a:rPr lang="en-US" dirty="0" smtClean="0"/>
              <a:t> </a:t>
            </a:r>
            <a:r>
              <a:rPr lang="en-US" dirty="0" err="1" smtClean="0"/>
              <a:t>butun</a:t>
            </a:r>
            <a:r>
              <a:rPr lang="en-US" dirty="0" smtClean="0"/>
              <a:t> </a:t>
            </a:r>
            <a:r>
              <a:rPr lang="en-US" dirty="0" err="1" smtClean="0"/>
              <a:t>siniflar</a:t>
            </a:r>
            <a:r>
              <a:rPr lang="en-US" dirty="0" smtClean="0"/>
              <a:t> </a:t>
            </a:r>
            <a:r>
              <a:rPr lang="en-US" dirty="0" err="1" smtClean="0"/>
              <a:t>arasinda</a:t>
            </a:r>
            <a:r>
              <a:rPr lang="en-US" dirty="0" smtClean="0"/>
              <a:t> </a:t>
            </a:r>
            <a:r>
              <a:rPr lang="en-US" dirty="0" err="1" smtClean="0"/>
              <a:t>esit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dagilmasiyla</a:t>
            </a:r>
            <a:r>
              <a:rPr lang="en-US" dirty="0" smtClean="0"/>
              <a:t> </a:t>
            </a:r>
            <a:r>
              <a:rPr lang="en-US" dirty="0" err="1" smtClean="0"/>
              <a:t>ilgilenir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Bir</a:t>
            </a:r>
            <a:r>
              <a:rPr lang="en-US" dirty="0" smtClean="0"/>
              <a:t> t </a:t>
            </a:r>
            <a:r>
              <a:rPr lang="en-US" dirty="0" err="1" smtClean="0"/>
              <a:t>dugumundeki</a:t>
            </a:r>
            <a:r>
              <a:rPr lang="en-US" dirty="0" smtClean="0"/>
              <a:t> j </a:t>
            </a:r>
            <a:r>
              <a:rPr lang="en-US" dirty="0" err="1" smtClean="0"/>
              <a:t>sinifina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bagil</a:t>
            </a:r>
            <a:r>
              <a:rPr lang="en-US" dirty="0" smtClean="0"/>
              <a:t> </a:t>
            </a:r>
            <a:r>
              <a:rPr lang="en-US" dirty="0" err="1" smtClean="0"/>
              <a:t>olasilik</a:t>
            </a:r>
            <a:r>
              <a:rPr lang="en-US" dirty="0" smtClean="0"/>
              <a:t> </a:t>
            </a:r>
            <a:r>
              <a:rPr lang="en-US" dirty="0" err="1" smtClean="0"/>
              <a:t>hesaplama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 </a:t>
            </a:r>
            <a:r>
              <a:rPr lang="en-US" dirty="0" err="1" smtClean="0"/>
              <a:t>bagli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tabanli</a:t>
            </a:r>
            <a:r>
              <a:rPr lang="en-US" dirty="0" smtClean="0"/>
              <a:t> </a:t>
            </a:r>
            <a:r>
              <a:rPr lang="en-US" dirty="0" err="1" smtClean="0"/>
              <a:t>bolunme</a:t>
            </a:r>
            <a:r>
              <a:rPr lang="en-US" dirty="0" smtClean="0"/>
              <a:t> </a:t>
            </a:r>
            <a:r>
              <a:rPr lang="en-US" dirty="0" err="1" smtClean="0"/>
              <a:t>formulleri</a:t>
            </a:r>
            <a:r>
              <a:rPr lang="en-US" dirty="0" smtClean="0"/>
              <a:t> </a:t>
            </a:r>
            <a:r>
              <a:rPr lang="en-US" dirty="0" err="1" smtClean="0"/>
              <a:t>soyledir</a:t>
            </a:r>
            <a:r>
              <a:rPr lang="en-US" dirty="0" smtClean="0"/>
              <a:t>;</a:t>
            </a:r>
          </a:p>
          <a:p>
            <a:pPr lvl="3"/>
            <a:r>
              <a:rPr lang="en-US" dirty="0" err="1" smtClean="0"/>
              <a:t>ni</a:t>
            </a:r>
            <a:r>
              <a:rPr lang="en-US" dirty="0" smtClean="0"/>
              <a:t> = child </a:t>
            </a:r>
            <a:r>
              <a:rPr lang="en-US" dirty="0" err="1" smtClean="0"/>
              <a:t>kayitlari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572125"/>
            <a:ext cx="3295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5581650"/>
            <a:ext cx="33909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Indexleme</a:t>
            </a:r>
            <a:r>
              <a:rPr lang="en-US" dirty="0" smtClean="0"/>
              <a:t> – </a:t>
            </a:r>
            <a:r>
              <a:rPr lang="en-US" dirty="0" err="1" smtClean="0"/>
              <a:t>Ornek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Oznitelikli</a:t>
            </a:r>
            <a:r>
              <a:rPr lang="en-US" dirty="0" smtClean="0"/>
              <a:t> C1 </a:t>
            </a:r>
            <a:r>
              <a:rPr lang="en-US" dirty="0" err="1" smtClean="0"/>
              <a:t>ve</a:t>
            </a:r>
            <a:r>
              <a:rPr lang="en-US" dirty="0" smtClean="0"/>
              <a:t> C2 </a:t>
            </a:r>
            <a:r>
              <a:rPr lang="en-US" dirty="0" err="1" smtClean="0"/>
              <a:t>isminde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sinif</a:t>
            </a:r>
            <a:r>
              <a:rPr lang="en-US" dirty="0" smtClean="0"/>
              <a:t> </a:t>
            </a:r>
            <a:r>
              <a:rPr lang="en-US" dirty="0" err="1" smtClean="0"/>
              <a:t>olsun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 </a:t>
            </a:r>
            <a:r>
              <a:rPr lang="en-US" dirty="0" err="1" smtClean="0"/>
              <a:t>siniflardaki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homojen</a:t>
            </a:r>
            <a:r>
              <a:rPr lang="en-US" dirty="0" smtClean="0"/>
              <a:t> </a:t>
            </a:r>
            <a:r>
              <a:rPr lang="en-US" dirty="0" err="1" smtClean="0"/>
              <a:t>dagilimlari</a:t>
            </a:r>
            <a:r>
              <a:rPr lang="en-US" dirty="0" smtClean="0"/>
              <a:t> </a:t>
            </a:r>
            <a:r>
              <a:rPr lang="en-US" dirty="0" err="1" smtClean="0"/>
              <a:t>sonucunda</a:t>
            </a:r>
            <a:r>
              <a:rPr lang="en-US" dirty="0" smtClean="0"/>
              <a:t> </a:t>
            </a:r>
            <a:r>
              <a:rPr lang="en-US" dirty="0" err="1" smtClean="0"/>
              <a:t>toplamda</a:t>
            </a:r>
            <a:r>
              <a:rPr lang="en-US" dirty="0" smtClean="0"/>
              <a:t> 6 </a:t>
            </a:r>
            <a:r>
              <a:rPr lang="en-US" dirty="0" err="1" smtClean="0"/>
              <a:t>ornek</a:t>
            </a:r>
            <a:r>
              <a:rPr lang="en-US" dirty="0" smtClean="0"/>
              <a:t> </a:t>
            </a:r>
            <a:r>
              <a:rPr lang="en-US" dirty="0" err="1" smtClean="0"/>
              <a:t>bulunmaktadir</a:t>
            </a:r>
            <a:r>
              <a:rPr lang="en-US" dirty="0" smtClean="0"/>
              <a:t>. </a:t>
            </a:r>
            <a:r>
              <a:rPr lang="en-US" dirty="0" err="1" smtClean="0"/>
              <a:t>Siniftaki</a:t>
            </a:r>
            <a:r>
              <a:rPr lang="en-US" dirty="0" smtClean="0"/>
              <a:t> </a:t>
            </a:r>
            <a:r>
              <a:rPr lang="en-US" dirty="0" err="1" smtClean="0"/>
              <a:t>orneklerin</a:t>
            </a:r>
            <a:r>
              <a:rPr lang="en-US" dirty="0" smtClean="0"/>
              <a:t> </a:t>
            </a:r>
            <a:r>
              <a:rPr lang="en-US" dirty="0" err="1" smtClean="0"/>
              <a:t>sayisi</a:t>
            </a:r>
            <a:r>
              <a:rPr lang="en-US" dirty="0" smtClean="0"/>
              <a:t> </a:t>
            </a:r>
            <a:r>
              <a:rPr lang="en-US" dirty="0" err="1" smtClean="0"/>
              <a:t>esit</a:t>
            </a:r>
            <a:r>
              <a:rPr lang="en-US" dirty="0" smtClean="0"/>
              <a:t> </a:t>
            </a:r>
            <a:r>
              <a:rPr lang="en-US" dirty="0" err="1" smtClean="0"/>
              <a:t>olana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dagilim</a:t>
            </a:r>
            <a:r>
              <a:rPr lang="en-US" dirty="0" smtClean="0"/>
              <a:t> </a:t>
            </a:r>
            <a:r>
              <a:rPr lang="en-US" dirty="0" err="1" smtClean="0"/>
              <a:t>gerceklesmektedir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4876800"/>
          <a:ext cx="1752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4876800"/>
          <a:ext cx="1752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24400" y="4876800"/>
          <a:ext cx="1752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0" y="4876800"/>
          <a:ext cx="1752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Indexleme</a:t>
            </a:r>
            <a:r>
              <a:rPr lang="en-US" dirty="0" smtClean="0"/>
              <a:t> – </a:t>
            </a:r>
            <a:r>
              <a:rPr lang="en-US" dirty="0" err="1" smtClean="0"/>
              <a:t>Ornek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505200"/>
            <a:ext cx="2438400" cy="3008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P(c1) = 0/6 </a:t>
            </a:r>
          </a:p>
          <a:p>
            <a:pPr>
              <a:buNone/>
            </a:pPr>
            <a:r>
              <a:rPr lang="en-US" sz="1400" dirty="0" smtClean="0"/>
              <a:t>P(c2 ) = 6/6</a:t>
            </a:r>
          </a:p>
          <a:p>
            <a:pPr>
              <a:buNone/>
            </a:pPr>
            <a:r>
              <a:rPr lang="en-US" sz="1400" dirty="0" err="1" smtClean="0"/>
              <a:t>Gini</a:t>
            </a:r>
            <a:r>
              <a:rPr lang="en-US" sz="1400" dirty="0" smtClean="0"/>
              <a:t> = 1 – P(c1)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– P(c2)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err="1" smtClean="0"/>
              <a:t>Gini</a:t>
            </a:r>
            <a:r>
              <a:rPr lang="en-US" sz="1400" dirty="0" smtClean="0"/>
              <a:t> = 1 – o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– 1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err="1" smtClean="0"/>
              <a:t>Gini</a:t>
            </a:r>
            <a:r>
              <a:rPr lang="en-US" sz="1400" dirty="0" smtClean="0"/>
              <a:t> = 0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P(c1) = 1/6 </a:t>
            </a:r>
          </a:p>
          <a:p>
            <a:pPr>
              <a:buNone/>
            </a:pPr>
            <a:r>
              <a:rPr lang="en-US" sz="1400" dirty="0" smtClean="0"/>
              <a:t>P(c2 ) = 5/6 </a:t>
            </a:r>
          </a:p>
          <a:p>
            <a:pPr>
              <a:buNone/>
            </a:pPr>
            <a:r>
              <a:rPr lang="en-US" sz="1400" dirty="0" err="1" smtClean="0"/>
              <a:t>Gini</a:t>
            </a:r>
            <a:r>
              <a:rPr lang="en-US" sz="1400" dirty="0" smtClean="0"/>
              <a:t> = 1 – P(c1)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– P(c2)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err="1" smtClean="0"/>
              <a:t>Gini</a:t>
            </a:r>
            <a:r>
              <a:rPr lang="en-US" sz="1400" dirty="0" smtClean="0"/>
              <a:t> = 1 –(1/6)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– (5/6)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err="1" smtClean="0"/>
              <a:t>Gini</a:t>
            </a:r>
            <a:r>
              <a:rPr lang="en-US" sz="1400" dirty="0" smtClean="0"/>
              <a:t> = 0.278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86000"/>
          <a:ext cx="1752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0800" y="2286000"/>
          <a:ext cx="1752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286000"/>
          <a:ext cx="1752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3200" y="2286000"/>
          <a:ext cx="1752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762000"/>
            <a:ext cx="3295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257800" y="3505200"/>
            <a:ext cx="2438400" cy="2971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P(c1) = 2/6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P(c2 ) = </a:t>
            </a:r>
            <a:r>
              <a:rPr lang="en-US" sz="1400" dirty="0" smtClean="0"/>
              <a:t>4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/6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 – P(c1)</a:t>
            </a:r>
            <a:r>
              <a:rPr kumimoji="0" lang="en-US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P(c2)</a:t>
            </a:r>
            <a:r>
              <a:rPr kumimoji="0" lang="en-US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 –(2/6)</a:t>
            </a:r>
            <a:r>
              <a:rPr kumimoji="0" lang="en-US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(4/6)</a:t>
            </a:r>
            <a:r>
              <a:rPr kumimoji="0" lang="en-US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0.444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P(c1) = 3/6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P(c2 ) = 3/6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 – P(c1)</a:t>
            </a:r>
            <a:r>
              <a:rPr kumimoji="0" lang="en-US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P(c2)</a:t>
            </a:r>
            <a:r>
              <a:rPr kumimoji="0" lang="en-US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 – (3/6)</a:t>
            </a:r>
            <a:r>
              <a:rPr kumimoji="0" lang="en-US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(3/6)</a:t>
            </a:r>
            <a:r>
              <a:rPr kumimoji="0" lang="en-US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0.500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Indexleme</a:t>
            </a:r>
            <a:r>
              <a:rPr lang="en-US" dirty="0" smtClean="0"/>
              <a:t> – </a:t>
            </a:r>
            <a:r>
              <a:rPr lang="en-US" dirty="0" err="1" smtClean="0"/>
              <a:t>Ornek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Kayitlarda</a:t>
            </a:r>
            <a:r>
              <a:rPr lang="en-US" dirty="0" smtClean="0"/>
              <a:t> </a:t>
            </a:r>
            <a:r>
              <a:rPr lang="en-US" dirty="0" err="1" smtClean="0"/>
              <a:t>ikiser</a:t>
            </a:r>
            <a:r>
              <a:rPr lang="en-US" dirty="0" smtClean="0"/>
              <a:t> </a:t>
            </a:r>
            <a:r>
              <a:rPr lang="en-US" dirty="0" err="1" smtClean="0"/>
              <a:t>oznitelik</a:t>
            </a:r>
            <a:r>
              <a:rPr lang="en-US" dirty="0" smtClean="0"/>
              <a:t> </a:t>
            </a:r>
            <a:r>
              <a:rPr lang="en-US" dirty="0" err="1" smtClean="0"/>
              <a:t>oldugu</a:t>
            </a:r>
            <a:r>
              <a:rPr lang="en-US" dirty="0" smtClean="0"/>
              <a:t> </a:t>
            </a:r>
            <a:r>
              <a:rPr lang="en-US" dirty="0" err="1" smtClean="0"/>
              <a:t>dusunulurse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27379" y="2971800"/>
          <a:ext cx="3436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55"/>
                <a:gridCol w="546418"/>
                <a:gridCol w="576580"/>
                <a:gridCol w="10353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Parent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Children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2971800"/>
            <a:ext cx="4343400" cy="3505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(N1) = 1 </a:t>
            </a:r>
            <a:r>
              <a:rPr lang="en-US" sz="1400" noProof="0" dirty="0" smtClean="0"/>
              <a:t>- </a:t>
            </a:r>
            <a:r>
              <a:rPr lang="en-US" sz="1400" dirty="0" smtClean="0"/>
              <a:t>P(c1)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– P(c2)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</a:pPr>
            <a:r>
              <a:rPr lang="en-US" sz="1400" dirty="0" err="1" smtClean="0"/>
              <a:t>Gini</a:t>
            </a:r>
            <a:r>
              <a:rPr lang="en-US" sz="1400" dirty="0" smtClean="0"/>
              <a:t> (N1) = 1 - (5/7)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– (2/7)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</a:pPr>
            <a:r>
              <a:rPr lang="en-US" sz="1400" dirty="0" err="1" smtClean="0"/>
              <a:t>Gini</a:t>
            </a:r>
            <a:r>
              <a:rPr lang="en-US" sz="1400" dirty="0" smtClean="0"/>
              <a:t> (N1) = 0.408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en-US" sz="1400" dirty="0" err="1" smtClean="0"/>
              <a:t>Gini</a:t>
            </a:r>
            <a:r>
              <a:rPr lang="en-US" sz="1400" dirty="0" smtClean="0"/>
              <a:t> (N2) = 1 - P(c1)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– P(c2)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</a:pPr>
            <a:r>
              <a:rPr lang="en-US" sz="1400" dirty="0" err="1" smtClean="0"/>
              <a:t>Gini</a:t>
            </a:r>
            <a:r>
              <a:rPr lang="en-US" sz="1400" dirty="0" smtClean="0"/>
              <a:t> (N2) = 1 - (1/5)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– (4/5 )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</a:pPr>
            <a:r>
              <a:rPr lang="en-US" sz="1400" dirty="0" err="1" smtClean="0"/>
              <a:t>Gini</a:t>
            </a:r>
            <a:r>
              <a:rPr lang="en-US" sz="1400" dirty="0" smtClean="0"/>
              <a:t> (N2) = 0.320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</a:pPr>
            <a:endParaRPr lang="en-US" sz="14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</a:pPr>
            <a:r>
              <a:rPr lang="en-US" sz="1400" dirty="0" err="1" smtClean="0"/>
              <a:t>Gini</a:t>
            </a:r>
            <a:r>
              <a:rPr lang="en-US" sz="1400" dirty="0" smtClean="0"/>
              <a:t> (Children) = ∑(Children / Parent) * </a:t>
            </a:r>
            <a:r>
              <a:rPr lang="en-US" sz="1400" dirty="0" err="1" smtClean="0"/>
              <a:t>Gini</a:t>
            </a:r>
            <a:r>
              <a:rPr lang="en-US" sz="1400" dirty="0" smtClean="0"/>
              <a:t>(N)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en-US" sz="1400" dirty="0" err="1" smtClean="0"/>
              <a:t>Gini</a:t>
            </a:r>
            <a:r>
              <a:rPr lang="en-US" sz="1400" dirty="0" smtClean="0"/>
              <a:t> (Children) = 7/12 * 0.408 + 5/12 * 0.320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</a:pPr>
            <a:r>
              <a:rPr lang="en-US" sz="1400" dirty="0" err="1" smtClean="0"/>
              <a:t>Gini</a:t>
            </a:r>
            <a:r>
              <a:rPr lang="en-US" sz="1400" dirty="0" smtClean="0"/>
              <a:t> (Children) = 0.371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</a:pPr>
            <a:endParaRPr lang="en-US" sz="1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516" y="4724400"/>
            <a:ext cx="2592084" cy="53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410200"/>
            <a:ext cx="2667000" cy="60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4582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6700" dirty="0" smtClean="0"/>
              <a:t>CART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3100" dirty="0" smtClean="0"/>
              <a:t>Classification &amp; Regression Trees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5410200" cy="1752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CART (Classification &amp; Regression Trees)</a:t>
            </a:r>
          </a:p>
          <a:p>
            <a:pPr lvl="1" algn="l"/>
            <a:r>
              <a:rPr lang="en-US" sz="2000" dirty="0" err="1" smtClean="0"/>
              <a:t>Siniflandirma</a:t>
            </a:r>
            <a:r>
              <a:rPr lang="en-US" sz="2000" dirty="0" smtClean="0"/>
              <a:t> </a:t>
            </a:r>
            <a:r>
              <a:rPr lang="en-US" sz="2000" dirty="0" err="1" smtClean="0"/>
              <a:t>Agaci</a:t>
            </a:r>
            <a:r>
              <a:rPr lang="en-US" sz="2000" dirty="0" smtClean="0"/>
              <a:t> (Classification Tree)</a:t>
            </a:r>
          </a:p>
          <a:p>
            <a:pPr lvl="1" algn="l"/>
            <a:r>
              <a:rPr lang="en-US" sz="2000" dirty="0" err="1" smtClean="0"/>
              <a:t>Regresyon</a:t>
            </a:r>
            <a:r>
              <a:rPr lang="en-US" sz="2000" dirty="0" smtClean="0"/>
              <a:t> </a:t>
            </a:r>
            <a:r>
              <a:rPr lang="en-US" sz="2000" dirty="0" err="1" smtClean="0"/>
              <a:t>Agaci</a:t>
            </a:r>
            <a:r>
              <a:rPr lang="en-US" sz="2000" dirty="0" smtClean="0"/>
              <a:t> (Regression Tree)</a:t>
            </a:r>
          </a:p>
          <a:p>
            <a:pPr lvl="2" algn="l"/>
            <a:r>
              <a:rPr lang="en-US" sz="1800" dirty="0" err="1" smtClean="0"/>
              <a:t>Regresyon</a:t>
            </a:r>
            <a:r>
              <a:rPr lang="en-US" sz="1800" dirty="0" smtClean="0"/>
              <a:t> </a:t>
            </a:r>
            <a:r>
              <a:rPr lang="en-US" sz="1800" dirty="0" err="1" smtClean="0"/>
              <a:t>Analizi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</a:t>
            </a:r>
            <a:br>
              <a:rPr lang="en-US" dirty="0" smtClean="0"/>
            </a:br>
            <a:r>
              <a:rPr lang="en-US" dirty="0" smtClean="0"/>
              <a:t>Classification &amp; Regression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CART </a:t>
            </a:r>
            <a:r>
              <a:rPr lang="en-US" dirty="0" err="1" smtClean="0"/>
              <a:t>agaclari</a:t>
            </a:r>
            <a:r>
              <a:rPr lang="en-US" dirty="0" smtClean="0"/>
              <a:t> </a:t>
            </a:r>
            <a:r>
              <a:rPr lang="en-US" dirty="0" err="1" smtClean="0"/>
              <a:t>heterojen</a:t>
            </a:r>
            <a:r>
              <a:rPr lang="en-US" dirty="0" smtClean="0"/>
              <a:t> (impurity)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yapiya</a:t>
            </a:r>
            <a:r>
              <a:rPr lang="en-US" dirty="0" smtClean="0"/>
              <a:t> </a:t>
            </a:r>
            <a:r>
              <a:rPr lang="en-US" dirty="0" err="1" smtClean="0"/>
              <a:t>sahiptirler</a:t>
            </a:r>
            <a:r>
              <a:rPr lang="en-US" dirty="0" smtClean="0"/>
              <a:t>. </a:t>
            </a:r>
            <a:r>
              <a:rPr lang="en-US" dirty="0" err="1" smtClean="0"/>
              <a:t>Heterojenlik</a:t>
            </a:r>
            <a:r>
              <a:rPr lang="en-US" dirty="0" smtClean="0"/>
              <a:t>, </a:t>
            </a:r>
            <a:r>
              <a:rPr lang="en-US" dirty="0" err="1" smtClean="0"/>
              <a:t>ikili</a:t>
            </a:r>
            <a:r>
              <a:rPr lang="en-US" dirty="0" smtClean="0"/>
              <a:t> (binary) </a:t>
            </a:r>
            <a:r>
              <a:rPr lang="en-US" dirty="0" err="1" smtClean="0"/>
              <a:t>agaclar</a:t>
            </a:r>
            <a:r>
              <a:rPr lang="en-US" dirty="0" smtClean="0"/>
              <a:t> </a:t>
            </a:r>
            <a:r>
              <a:rPr lang="en-US" dirty="0" err="1" smtClean="0"/>
              <a:t>kullanilarak</a:t>
            </a:r>
            <a:r>
              <a:rPr lang="en-US" dirty="0" smtClean="0"/>
              <a:t> optimize hale </a:t>
            </a:r>
            <a:r>
              <a:rPr lang="en-US" dirty="0" err="1" smtClean="0"/>
              <a:t>getirilir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homojen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agac</a:t>
            </a:r>
            <a:r>
              <a:rPr lang="en-US" dirty="0" smtClean="0"/>
              <a:t> </a:t>
            </a:r>
            <a:r>
              <a:rPr lang="en-US" dirty="0" err="1" smtClean="0"/>
              <a:t>olusturulur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Hedef</a:t>
            </a:r>
            <a:r>
              <a:rPr lang="en-US" dirty="0" smtClean="0"/>
              <a:t>, 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 </a:t>
            </a:r>
            <a:r>
              <a:rPr lang="en-US" dirty="0" err="1" smtClean="0"/>
              <a:t>sonuc</a:t>
            </a:r>
            <a:r>
              <a:rPr lang="en-US" dirty="0" smtClean="0"/>
              <a:t> </a:t>
            </a:r>
            <a:r>
              <a:rPr lang="en-US" dirty="0" err="1" smtClean="0"/>
              <a:t>cikti</a:t>
            </a:r>
            <a:r>
              <a:rPr lang="en-US" dirty="0" smtClean="0"/>
              <a:t> </a:t>
            </a:r>
            <a:r>
              <a:rPr lang="en-US" dirty="0" err="1" smtClean="0"/>
              <a:t>degerlerinin</a:t>
            </a:r>
            <a:r>
              <a:rPr lang="en-US" dirty="0" smtClean="0"/>
              <a:t> </a:t>
            </a:r>
            <a:r>
              <a:rPr lang="en-US" dirty="0" err="1" smtClean="0"/>
              <a:t>oldugu</a:t>
            </a:r>
            <a:r>
              <a:rPr lang="en-US" dirty="0" smtClean="0"/>
              <a:t> alt </a:t>
            </a:r>
            <a:r>
              <a:rPr lang="en-US" dirty="0" err="1" smtClean="0"/>
              <a:t>gruplar</a:t>
            </a:r>
            <a:r>
              <a:rPr lang="en-US" dirty="0" smtClean="0"/>
              <a:t> </a:t>
            </a:r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edilmesidir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Veriler</a:t>
            </a:r>
            <a:r>
              <a:rPr lang="en-US" dirty="0" smtClean="0"/>
              <a:t> </a:t>
            </a:r>
            <a:r>
              <a:rPr lang="en-US" dirty="0" err="1" smtClean="0"/>
              <a:t>oncelikle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alt </a:t>
            </a:r>
            <a:r>
              <a:rPr lang="en-US" dirty="0" err="1" smtClean="0"/>
              <a:t>kumeye</a:t>
            </a:r>
            <a:r>
              <a:rPr lang="en-US" dirty="0" smtClean="0"/>
              <a:t> </a:t>
            </a:r>
            <a:r>
              <a:rPr lang="en-US" dirty="0" err="1" smtClean="0"/>
              <a:t>ayrilir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Her </a:t>
            </a:r>
            <a:r>
              <a:rPr lang="en-US" dirty="0" err="1" smtClean="0"/>
              <a:t>bir</a:t>
            </a:r>
            <a:r>
              <a:rPr lang="en-US" dirty="0" smtClean="0"/>
              <a:t> alt </a:t>
            </a:r>
            <a:r>
              <a:rPr lang="en-US" dirty="0" err="1" smtClean="0"/>
              <a:t>kume</a:t>
            </a:r>
            <a:r>
              <a:rPr lang="en-US" dirty="0" smtClean="0"/>
              <a:t> </a:t>
            </a:r>
            <a:r>
              <a:rPr lang="en-US" dirty="0" err="1" smtClean="0"/>
              <a:t>icerisindeki</a:t>
            </a:r>
            <a:r>
              <a:rPr lang="en-US" dirty="0" smtClean="0"/>
              <a:t> </a:t>
            </a:r>
            <a:r>
              <a:rPr lang="en-US" dirty="0" err="1" smtClean="0"/>
              <a:t>veriler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onceki</a:t>
            </a:r>
            <a:r>
              <a:rPr lang="en-US" dirty="0" smtClean="0"/>
              <a:t> alt </a:t>
            </a:r>
            <a:r>
              <a:rPr lang="en-US" dirty="0" err="1" smtClean="0"/>
              <a:t>kumeye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verilerden</a:t>
            </a:r>
            <a:r>
              <a:rPr lang="en-US" dirty="0" smtClean="0"/>
              <a:t> </a:t>
            </a:r>
            <a:r>
              <a:rPr lang="en-US" dirty="0" err="1" smtClean="0"/>
              <a:t>biraz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homojenlik</a:t>
            </a:r>
            <a:r>
              <a:rPr lang="en-US" dirty="0" smtClean="0"/>
              <a:t> </a:t>
            </a:r>
            <a:r>
              <a:rPr lang="en-US" dirty="0" err="1" smtClean="0"/>
              <a:t>saglanmalidir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</a:t>
            </a:r>
            <a:br>
              <a:rPr lang="en-US" dirty="0" smtClean="0"/>
            </a:br>
            <a:r>
              <a:rPr lang="en-US" dirty="0" smtClean="0"/>
              <a:t>Classification &amp; Regression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tr-TR" dirty="0" smtClean="0"/>
              <a:t>W(s/t) : Herhangi bir t dugumundeki s dallari</a:t>
            </a:r>
            <a:endParaRPr lang="en-US" dirty="0" smtClean="0"/>
          </a:p>
          <a:p>
            <a:r>
              <a:rPr lang="tr-TR" dirty="0" smtClean="0"/>
              <a:t>t : Dallanmanin yapilacagi dugumler</a:t>
            </a:r>
            <a:endParaRPr lang="en-US" dirty="0" smtClean="0"/>
          </a:p>
          <a:p>
            <a:r>
              <a:rPr lang="tr-TR" dirty="0" smtClean="0"/>
              <a:t>C : Kriteri</a:t>
            </a:r>
            <a:endParaRPr lang="en-US" dirty="0" smtClean="0"/>
          </a:p>
          <a:p>
            <a:r>
              <a:rPr lang="tr-TR" dirty="0" smtClean="0"/>
              <a:t>L : Agacin sol yani</a:t>
            </a:r>
            <a:endParaRPr lang="en-US" dirty="0" smtClean="0"/>
          </a:p>
          <a:p>
            <a:r>
              <a:rPr lang="tr-TR" dirty="0" smtClean="0"/>
              <a:t>R : Agacin sag yani</a:t>
            </a:r>
            <a:endParaRPr lang="en-US" dirty="0" smtClean="0"/>
          </a:p>
          <a:p>
            <a:r>
              <a:rPr lang="tr-TR" dirty="0" smtClean="0"/>
              <a:t>PL ve PR : Egitim seti icerisindeki bir verinin agacin solunda yada saginda olma olasiligi</a:t>
            </a:r>
            <a:endParaRPr lang="en-US" dirty="0" smtClean="0"/>
          </a:p>
          <a:p>
            <a:r>
              <a:rPr lang="tr-TR" dirty="0" smtClean="0"/>
              <a:t>P(Cj / tL) ve P(Cj / tR) : Verilerin bulundugu Cj sinifindaki bir </a:t>
            </a:r>
            <a:r>
              <a:rPr lang="en-US" dirty="0" err="1" smtClean="0"/>
              <a:t>ornegin</a:t>
            </a:r>
            <a:r>
              <a:rPr lang="en-US" dirty="0" smtClean="0"/>
              <a:t> </a:t>
            </a:r>
            <a:r>
              <a:rPr lang="tr-TR" dirty="0" smtClean="0"/>
              <a:t>agactaki yerinin solunda yada saginda olma olasiligi.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90800"/>
            <a:ext cx="4648200" cy="119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</a:t>
            </a:r>
            <a:br>
              <a:rPr lang="en-US" dirty="0" smtClean="0"/>
            </a:br>
            <a:r>
              <a:rPr lang="en-US" dirty="0" smtClean="0"/>
              <a:t>Classification &amp; Regression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CART </a:t>
            </a:r>
            <a:r>
              <a:rPr lang="en-US" dirty="0" err="1" smtClean="0"/>
              <a:t>Algoritmalari</a:t>
            </a:r>
            <a:r>
              <a:rPr lang="en-US" dirty="0" smtClean="0"/>
              <a:t> 2’ye </a:t>
            </a:r>
            <a:r>
              <a:rPr lang="en-US" dirty="0" err="1" smtClean="0"/>
              <a:t>ayrilir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Twoing</a:t>
            </a:r>
            <a:r>
              <a:rPr lang="en-US" dirty="0" smtClean="0"/>
              <a:t> </a:t>
            </a:r>
            <a:r>
              <a:rPr lang="en-US" dirty="0" err="1" smtClean="0"/>
              <a:t>Algoritmasi</a:t>
            </a:r>
            <a:endParaRPr lang="en-US" dirty="0" smtClean="0"/>
          </a:p>
          <a:p>
            <a:pPr lvl="2"/>
            <a:r>
              <a:rPr lang="en-US" dirty="0" err="1" smtClean="0"/>
              <a:t>Dallanmalar</a:t>
            </a:r>
            <a:r>
              <a:rPr lang="en-US" dirty="0" smtClean="0"/>
              <a:t> en </a:t>
            </a:r>
            <a:r>
              <a:rPr lang="en-US" dirty="0" err="1" smtClean="0"/>
              <a:t>buyuk</a:t>
            </a:r>
            <a:r>
              <a:rPr lang="en-US" dirty="0" smtClean="0"/>
              <a:t> </a:t>
            </a:r>
            <a:r>
              <a:rPr lang="en-US" dirty="0" err="1" smtClean="0"/>
              <a:t>kritere</a:t>
            </a:r>
            <a:r>
              <a:rPr lang="en-US" dirty="0" smtClean="0"/>
              <a:t> gore </a:t>
            </a:r>
            <a:r>
              <a:rPr lang="en-US" dirty="0" err="1" smtClean="0"/>
              <a:t>gerceklestiriliyorsa</a:t>
            </a:r>
            <a:r>
              <a:rPr lang="en-US" dirty="0" smtClean="0"/>
              <a:t> </a:t>
            </a:r>
            <a:r>
              <a:rPr lang="en-US" dirty="0" err="1" smtClean="0"/>
              <a:t>Twoing</a:t>
            </a:r>
            <a:r>
              <a:rPr lang="en-US" dirty="0" smtClean="0"/>
              <a:t> </a:t>
            </a:r>
            <a:r>
              <a:rPr lang="en-US" dirty="0" err="1" smtClean="0"/>
              <a:t>algoritmasi</a:t>
            </a:r>
            <a:r>
              <a:rPr lang="en-US" dirty="0" smtClean="0"/>
              <a:t> </a:t>
            </a:r>
            <a:r>
              <a:rPr lang="en-US" dirty="0" err="1" smtClean="0"/>
              <a:t>kullanilir</a:t>
            </a:r>
            <a:r>
              <a:rPr lang="en-US" dirty="0" smtClean="0"/>
              <a:t>.</a:t>
            </a:r>
          </a:p>
          <a:p>
            <a:pPr lvl="3"/>
            <a:r>
              <a:rPr lang="en-US" dirty="0" err="1" smtClean="0"/>
              <a:t>Amac</a:t>
            </a:r>
            <a:r>
              <a:rPr lang="en-US" dirty="0" smtClean="0"/>
              <a:t> : Her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ana</a:t>
            </a:r>
            <a:r>
              <a:rPr lang="en-US" dirty="0" smtClean="0"/>
              <a:t> </a:t>
            </a:r>
            <a:r>
              <a:rPr lang="en-US" dirty="0" err="1" smtClean="0"/>
              <a:t>dugum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yavru</a:t>
            </a:r>
            <a:r>
              <a:rPr lang="en-US" dirty="0" smtClean="0"/>
              <a:t> </a:t>
            </a:r>
            <a:r>
              <a:rPr lang="en-US" dirty="0" err="1" smtClean="0"/>
              <a:t>dugumlerin</a:t>
            </a:r>
            <a:r>
              <a:rPr lang="en-US" dirty="0" smtClean="0"/>
              <a:t> </a:t>
            </a:r>
            <a:r>
              <a:rPr lang="en-US" dirty="0" err="1" smtClean="0"/>
              <a:t>cogunlugunun</a:t>
            </a:r>
            <a:r>
              <a:rPr lang="en-US" dirty="0" smtClean="0"/>
              <a:t> </a:t>
            </a:r>
            <a:r>
              <a:rPr lang="en-US" dirty="0" err="1" smtClean="0"/>
              <a:t>yarisi</a:t>
            </a:r>
            <a:r>
              <a:rPr lang="en-US" dirty="0" smtClean="0"/>
              <a:t> </a:t>
            </a:r>
            <a:r>
              <a:rPr lang="en-US" dirty="0" err="1" smtClean="0"/>
              <a:t>uzerinde</a:t>
            </a:r>
            <a:r>
              <a:rPr lang="en-US" dirty="0" smtClean="0"/>
              <a:t> </a:t>
            </a:r>
            <a:r>
              <a:rPr lang="en-US" dirty="0" err="1" smtClean="0"/>
              <a:t>calisma</a:t>
            </a:r>
            <a:r>
              <a:rPr lang="en-US" dirty="0" smtClean="0"/>
              <a:t> </a:t>
            </a:r>
            <a:r>
              <a:rPr lang="en-US" dirty="0" err="1" smtClean="0"/>
              <a:t>hedeflenir</a:t>
            </a:r>
            <a:r>
              <a:rPr lang="en-US" dirty="0" smtClean="0"/>
              <a:t>. </a:t>
            </a:r>
            <a:r>
              <a:rPr lang="en-US" dirty="0" err="1" smtClean="0"/>
              <a:t>Yavas</a:t>
            </a:r>
            <a:r>
              <a:rPr lang="en-US" dirty="0" smtClean="0"/>
              <a:t> </a:t>
            </a:r>
            <a:r>
              <a:rPr lang="en-US" dirty="0" err="1" smtClean="0"/>
              <a:t>calisir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 </a:t>
            </a:r>
            <a:r>
              <a:rPr lang="en-US" dirty="0" err="1" smtClean="0"/>
              <a:t>dengeli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dagilimi</a:t>
            </a:r>
            <a:r>
              <a:rPr lang="en-US" dirty="0" smtClean="0"/>
              <a:t> </a:t>
            </a:r>
            <a:r>
              <a:rPr lang="en-US" dirty="0" err="1" smtClean="0"/>
              <a:t>gerceklesir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Algoritmasi</a:t>
            </a:r>
            <a:endParaRPr lang="en-US" dirty="0" smtClean="0"/>
          </a:p>
          <a:p>
            <a:pPr lvl="2"/>
            <a:r>
              <a:rPr lang="en-US" dirty="0" err="1" smtClean="0"/>
              <a:t>Dallanmalar</a:t>
            </a:r>
            <a:r>
              <a:rPr lang="en-US" dirty="0" smtClean="0"/>
              <a:t> en </a:t>
            </a:r>
            <a:r>
              <a:rPr lang="en-US" dirty="0" err="1" smtClean="0"/>
              <a:t>kucuk</a:t>
            </a:r>
            <a:r>
              <a:rPr lang="en-US" dirty="0" smtClean="0"/>
              <a:t> </a:t>
            </a:r>
            <a:r>
              <a:rPr lang="en-US" dirty="0" err="1" smtClean="0"/>
              <a:t>kriterlere</a:t>
            </a:r>
            <a:r>
              <a:rPr lang="en-US" dirty="0" smtClean="0"/>
              <a:t> gore </a:t>
            </a:r>
            <a:r>
              <a:rPr lang="en-US" dirty="0" err="1" smtClean="0"/>
              <a:t>gerceklestiriliyorsa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algoritmasi</a:t>
            </a:r>
            <a:r>
              <a:rPr lang="en-US" dirty="0" smtClean="0"/>
              <a:t> </a:t>
            </a:r>
            <a:r>
              <a:rPr lang="en-US" dirty="0" err="1" smtClean="0"/>
              <a:t>kullanilir</a:t>
            </a:r>
            <a:r>
              <a:rPr lang="en-US" dirty="0" smtClean="0"/>
              <a:t>. 	</a:t>
            </a:r>
          </a:p>
          <a:p>
            <a:pPr lvl="3"/>
            <a:r>
              <a:rPr lang="en-US" dirty="0" err="1" smtClean="0"/>
              <a:t>Amac</a:t>
            </a:r>
            <a:r>
              <a:rPr lang="en-US" dirty="0" smtClean="0"/>
              <a:t> : Her </a:t>
            </a:r>
            <a:r>
              <a:rPr lang="en-US" dirty="0" err="1" smtClean="0"/>
              <a:t>zaman</a:t>
            </a:r>
            <a:r>
              <a:rPr lang="en-US" dirty="0" smtClean="0"/>
              <a:t> her </a:t>
            </a:r>
            <a:r>
              <a:rPr lang="en-US" dirty="0" err="1" smtClean="0"/>
              <a:t>adinda</a:t>
            </a:r>
            <a:r>
              <a:rPr lang="en-US" dirty="0" smtClean="0"/>
              <a:t> en </a:t>
            </a:r>
            <a:r>
              <a:rPr lang="en-US" dirty="0" err="1" smtClean="0"/>
              <a:t>buyuk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kumelemesinin</a:t>
            </a:r>
            <a:r>
              <a:rPr lang="en-US" dirty="0" smtClean="0"/>
              <a:t> </a:t>
            </a:r>
            <a:r>
              <a:rPr lang="en-US" dirty="0" err="1" smtClean="0"/>
              <a:t>olusturulmasidir</a:t>
            </a:r>
            <a:r>
              <a:rPr lang="en-US" dirty="0" smtClean="0"/>
              <a:t>. </a:t>
            </a:r>
            <a:r>
              <a:rPr lang="en-US" dirty="0" err="1" smtClean="0"/>
              <a:t>Kumelenme</a:t>
            </a:r>
            <a:r>
              <a:rPr lang="en-US" dirty="0" smtClean="0"/>
              <a:t> </a:t>
            </a:r>
            <a:r>
              <a:rPr lang="en-US" dirty="0" err="1" smtClean="0"/>
              <a:t>sonucunda</a:t>
            </a:r>
            <a:r>
              <a:rPr lang="en-US" dirty="0" smtClean="0"/>
              <a:t> </a:t>
            </a:r>
            <a:r>
              <a:rPr lang="en-US" dirty="0" err="1" smtClean="0"/>
              <a:t>ilgilenilmeyen</a:t>
            </a:r>
            <a:r>
              <a:rPr lang="en-US" dirty="0" smtClean="0"/>
              <a:t> </a:t>
            </a:r>
            <a:r>
              <a:rPr lang="en-US" dirty="0" err="1" smtClean="0"/>
              <a:t>dallar</a:t>
            </a:r>
            <a:r>
              <a:rPr lang="en-US" dirty="0" smtClean="0"/>
              <a:t> </a:t>
            </a:r>
            <a:r>
              <a:rPr lang="en-US" dirty="0" err="1" smtClean="0"/>
              <a:t>budanabilir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</a:t>
            </a:r>
            <a:br>
              <a:rPr lang="en-US" dirty="0" smtClean="0"/>
            </a:br>
            <a:r>
              <a:rPr lang="en-US" dirty="0" smtClean="0"/>
              <a:t>Classification &amp; Regression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Siniflandirma</a:t>
            </a:r>
            <a:r>
              <a:rPr lang="en-US" dirty="0" smtClean="0"/>
              <a:t> </a:t>
            </a:r>
            <a:r>
              <a:rPr lang="en-US" dirty="0" err="1" smtClean="0"/>
              <a:t>Agaci</a:t>
            </a:r>
            <a:r>
              <a:rPr lang="en-US" dirty="0" smtClean="0"/>
              <a:t> (CT)</a:t>
            </a:r>
          </a:p>
          <a:p>
            <a:endParaRPr lang="tr-TR" dirty="0" smtClean="0"/>
          </a:p>
          <a:p>
            <a:pPr lvl="1"/>
            <a:endParaRPr lang="en-US" dirty="0" smtClean="0"/>
          </a:p>
          <a:p>
            <a:pPr lvl="1"/>
            <a:r>
              <a:rPr lang="tr-TR" dirty="0" smtClean="0"/>
              <a:t>Buradaki i ve j egitim setindeki hedef (bagimli) degiskenin kategorileridir. Egerki ikili kategorilerden olusan bir yontem kullaniliyorsa formul esitligi asagidaki gibi degisecektir;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tr-TR" dirty="0" smtClean="0"/>
              <a:t>Herhangi bir t dugumune gelen bir ornegin s olarak bilinmesi ile, hem sol taraf ayrimini (tl) hem de sag taraf (tg) ayrimini gerceklestirecektir.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tr-TR" dirty="0" smtClean="0"/>
              <a:t>Burada, t dugumundeki durumlarin oranini belirtirken sag taraftaki Pr, sol taraftaki Pl degerleri belirlenir.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590800"/>
            <a:ext cx="219456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038600"/>
            <a:ext cx="1994535" cy="27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334000"/>
            <a:ext cx="3152775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</a:t>
            </a:r>
            <a:br>
              <a:rPr lang="en-US" dirty="0" smtClean="0"/>
            </a:br>
            <a:r>
              <a:rPr lang="en-US" dirty="0" smtClean="0"/>
              <a:t>Classification &amp; Regression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Regresyon</a:t>
            </a:r>
            <a:r>
              <a:rPr lang="en-US" dirty="0" smtClean="0"/>
              <a:t> </a:t>
            </a:r>
            <a:r>
              <a:rPr lang="en-US" dirty="0" err="1" smtClean="0"/>
              <a:t>Agaci</a:t>
            </a:r>
            <a:r>
              <a:rPr lang="en-US" dirty="0" smtClean="0"/>
              <a:t> (RT)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tr-TR" dirty="0" smtClean="0"/>
              <a:t>Burada yine, Pl ile sol dugum Pr ile sag dugum olasiliklari hesaplanmak istenmistir. Egitim setindeki degiskenlerin sayisini M ile ifade etmistir. Var(Yl) ve Var(Yr) karsilikli sag ve sol alt dugumlerin verktorlerini temsil etmektedir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tr-TR" dirty="0" smtClean="0"/>
              <a:t>P(k|t) dugumunun t icerisinde bulundugu sinifin k'nin kosullarina bagli ozelliklerini, K sinif sayisi ve k sinif sayisi indeksi ile t dugum indeksini belirtmistir.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667000"/>
            <a:ext cx="34290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1" y="4883150"/>
            <a:ext cx="17526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Karar</a:t>
            </a:r>
            <a:r>
              <a:rPr lang="en-US" dirty="0" smtClean="0"/>
              <a:t> </a:t>
            </a:r>
            <a:r>
              <a:rPr lang="en-US" dirty="0" err="1" smtClean="0"/>
              <a:t>Agaclari</a:t>
            </a:r>
            <a:endParaRPr lang="en-US" dirty="0" smtClean="0"/>
          </a:p>
          <a:p>
            <a:pPr lvl="1"/>
            <a:r>
              <a:rPr lang="en-US" dirty="0" smtClean="0"/>
              <a:t>Entropy</a:t>
            </a:r>
          </a:p>
          <a:p>
            <a:pPr lvl="1"/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Kazanci</a:t>
            </a:r>
            <a:r>
              <a:rPr lang="en-US" dirty="0" smtClean="0"/>
              <a:t> (Information Gain)</a:t>
            </a:r>
          </a:p>
          <a:p>
            <a:pPr lvl="1"/>
            <a:r>
              <a:rPr lang="en-US" dirty="0" err="1" smtClean="0"/>
              <a:t>Gini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CART (Classification &amp; Regression Trees)</a:t>
            </a:r>
          </a:p>
          <a:p>
            <a:pPr lvl="1"/>
            <a:r>
              <a:rPr lang="en-US" dirty="0" err="1" smtClean="0"/>
              <a:t>Siniflandirma</a:t>
            </a:r>
            <a:r>
              <a:rPr lang="en-US" dirty="0" smtClean="0"/>
              <a:t> </a:t>
            </a:r>
            <a:r>
              <a:rPr lang="en-US" dirty="0" err="1" smtClean="0"/>
              <a:t>Agaci</a:t>
            </a:r>
            <a:r>
              <a:rPr lang="en-US" dirty="0" smtClean="0"/>
              <a:t> (Classification Tree)</a:t>
            </a:r>
          </a:p>
          <a:p>
            <a:pPr lvl="1"/>
            <a:r>
              <a:rPr lang="en-US" dirty="0" err="1" smtClean="0"/>
              <a:t>Regresyon</a:t>
            </a:r>
            <a:r>
              <a:rPr lang="en-US" dirty="0" smtClean="0"/>
              <a:t> </a:t>
            </a:r>
            <a:r>
              <a:rPr lang="en-US" dirty="0" err="1" smtClean="0"/>
              <a:t>Agaci</a:t>
            </a:r>
            <a:r>
              <a:rPr lang="en-US" dirty="0" smtClean="0"/>
              <a:t> (Regression Tree)</a:t>
            </a:r>
          </a:p>
          <a:p>
            <a:pPr lvl="2"/>
            <a:r>
              <a:rPr lang="en-US" dirty="0" err="1" smtClean="0"/>
              <a:t>Regresyon</a:t>
            </a:r>
            <a:r>
              <a:rPr lang="en-US" dirty="0" smtClean="0"/>
              <a:t> </a:t>
            </a:r>
            <a:r>
              <a:rPr lang="en-US" dirty="0" err="1" smtClean="0"/>
              <a:t>Analizi</a:t>
            </a:r>
            <a:endParaRPr lang="en-US" dirty="0" smtClean="0"/>
          </a:p>
          <a:p>
            <a:r>
              <a:rPr lang="en-US" dirty="0" smtClean="0"/>
              <a:t>ID3 (Iterative </a:t>
            </a:r>
            <a:r>
              <a:rPr lang="en-US" dirty="0" err="1" smtClean="0"/>
              <a:t>Dichotomiser</a:t>
            </a:r>
            <a:r>
              <a:rPr lang="en-US" dirty="0" smtClean="0"/>
              <a:t> 3)</a:t>
            </a:r>
          </a:p>
          <a:p>
            <a:r>
              <a:rPr lang="en-US" dirty="0" smtClean="0"/>
              <a:t>C4.5</a:t>
            </a:r>
          </a:p>
          <a:p>
            <a:r>
              <a:rPr lang="en-US" dirty="0" smtClean="0"/>
              <a:t>ID3 </a:t>
            </a:r>
            <a:r>
              <a:rPr lang="en-US" dirty="0" err="1" smtClean="0"/>
              <a:t>ve</a:t>
            </a:r>
            <a:r>
              <a:rPr lang="en-US" dirty="0" smtClean="0"/>
              <a:t> C4.5 </a:t>
            </a:r>
            <a:r>
              <a:rPr lang="en-US" dirty="0" err="1" smtClean="0"/>
              <a:t>Uygulamalari</a:t>
            </a:r>
            <a:endParaRPr lang="en-US" dirty="0" smtClean="0"/>
          </a:p>
          <a:p>
            <a:r>
              <a:rPr lang="en-US" dirty="0" err="1" smtClean="0"/>
              <a:t>Matlab</a:t>
            </a:r>
            <a:r>
              <a:rPr lang="en-US" dirty="0" smtClean="0"/>
              <a:t> - </a:t>
            </a:r>
            <a:r>
              <a:rPr lang="en-US" dirty="0" err="1" smtClean="0"/>
              <a:t>Uygulamalar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</a:t>
            </a:r>
            <a:br>
              <a:rPr lang="en-US" dirty="0" smtClean="0"/>
            </a:br>
            <a:r>
              <a:rPr lang="en-US" dirty="0" smtClean="0"/>
              <a:t>Classification &amp; Regression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Regresyon</a:t>
            </a:r>
            <a:r>
              <a:rPr lang="en-US" dirty="0" smtClean="0"/>
              <a:t> </a:t>
            </a:r>
            <a:r>
              <a:rPr lang="en-US" dirty="0" err="1" smtClean="0"/>
              <a:t>Analizi</a:t>
            </a:r>
            <a:r>
              <a:rPr lang="en-US" dirty="0" smtClean="0"/>
              <a:t> : </a:t>
            </a:r>
          </a:p>
          <a:p>
            <a:pPr lvl="1"/>
            <a:r>
              <a:rPr lang="tr-TR" dirty="0" smtClean="0"/>
              <a:t>Bir veya birden fazla kullanilan bagimsiz degiskenler ile bagimli degiskenlerin arasindaki iliskiyi kiyaslamak icin Regresyon analiz yontemi kullanilmaktadir.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I )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degiskenli</a:t>
            </a:r>
            <a:r>
              <a:rPr lang="en-US" dirty="0" smtClean="0"/>
              <a:t> </a:t>
            </a:r>
            <a:r>
              <a:rPr lang="en-US" dirty="0" err="1" smtClean="0"/>
              <a:t>regresyon</a:t>
            </a:r>
            <a:r>
              <a:rPr lang="en-US" dirty="0" smtClean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: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bagimli</a:t>
            </a:r>
            <a:r>
              <a:rPr lang="en-US" dirty="0" smtClean="0"/>
              <a:t> </a:t>
            </a:r>
            <a:r>
              <a:rPr lang="en-US" dirty="0" err="1" smtClean="0"/>
              <a:t>degisken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bagimsiz</a:t>
            </a:r>
            <a:r>
              <a:rPr lang="en-US" dirty="0" smtClean="0"/>
              <a:t> </a:t>
            </a:r>
            <a:r>
              <a:rPr lang="en-US" dirty="0" err="1" smtClean="0"/>
              <a:t>degisken</a:t>
            </a:r>
            <a:r>
              <a:rPr lang="en-US" dirty="0" smtClean="0"/>
              <a:t> </a:t>
            </a:r>
            <a:r>
              <a:rPr lang="en-US" dirty="0" err="1" smtClean="0"/>
              <a:t>arasindaki</a:t>
            </a:r>
            <a:r>
              <a:rPr lang="en-US" dirty="0" smtClean="0"/>
              <a:t> </a:t>
            </a:r>
            <a:r>
              <a:rPr lang="en-US" dirty="0" err="1" smtClean="0"/>
              <a:t>iliskiyi</a:t>
            </a:r>
            <a:r>
              <a:rPr lang="en-US" dirty="0" smtClean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 Bu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iliski</a:t>
            </a:r>
            <a:r>
              <a:rPr lang="en-US" dirty="0" smtClean="0"/>
              <a:t> </a:t>
            </a:r>
            <a:r>
              <a:rPr lang="en-US" dirty="0" err="1" smtClean="0"/>
              <a:t>arasinda</a:t>
            </a:r>
            <a:r>
              <a:rPr lang="en-US" dirty="0" smtClean="0"/>
              <a:t> </a:t>
            </a:r>
            <a:r>
              <a:rPr lang="en-US" dirty="0" err="1" smtClean="0"/>
              <a:t>temsili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dogrusallik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vardir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dogrunun</a:t>
            </a:r>
            <a:r>
              <a:rPr lang="en-US" dirty="0" smtClean="0"/>
              <a:t> </a:t>
            </a:r>
            <a:r>
              <a:rPr lang="en-US" dirty="0" err="1" smtClean="0"/>
              <a:t>denklemi</a:t>
            </a:r>
            <a:r>
              <a:rPr lang="en-US" dirty="0" smtClean="0"/>
              <a:t> </a:t>
            </a:r>
            <a:r>
              <a:rPr lang="en-US" dirty="0" err="1" smtClean="0"/>
              <a:t>formulu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. y = a + </a:t>
            </a:r>
            <a:r>
              <a:rPr lang="en-US" dirty="0" err="1" smtClean="0"/>
              <a:t>bx</a:t>
            </a:r>
            <a:r>
              <a:rPr lang="en-US" dirty="0" smtClean="0"/>
              <a:t> + e </a:t>
            </a:r>
            <a:r>
              <a:rPr lang="en-US" dirty="0" err="1" smtClean="0"/>
              <a:t>denklemi</a:t>
            </a:r>
            <a:r>
              <a:rPr lang="en-US" dirty="0" smtClean="0"/>
              <a:t> </a:t>
            </a:r>
            <a:r>
              <a:rPr lang="en-US" dirty="0" err="1" smtClean="0"/>
              <a:t>kullanilabilir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II ) </a:t>
            </a:r>
            <a:r>
              <a:rPr lang="en-US" dirty="0" err="1" smtClean="0"/>
              <a:t>Cok</a:t>
            </a:r>
            <a:r>
              <a:rPr lang="en-US" dirty="0" smtClean="0"/>
              <a:t> </a:t>
            </a:r>
            <a:r>
              <a:rPr lang="en-US" dirty="0" err="1" smtClean="0"/>
              <a:t>degiskenli</a:t>
            </a:r>
            <a:r>
              <a:rPr lang="en-US" dirty="0" smtClean="0"/>
              <a:t> </a:t>
            </a:r>
            <a:r>
              <a:rPr lang="en-US" dirty="0" err="1" smtClean="0"/>
              <a:t>regresyon</a:t>
            </a:r>
            <a:r>
              <a:rPr lang="en-US" dirty="0" smtClean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: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bagimli</a:t>
            </a:r>
            <a:r>
              <a:rPr lang="en-US" dirty="0" smtClean="0"/>
              <a:t> </a:t>
            </a:r>
            <a:r>
              <a:rPr lang="en-US" dirty="0" err="1" smtClean="0"/>
              <a:t>degisken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bagimsiz</a:t>
            </a:r>
            <a:r>
              <a:rPr lang="en-US" dirty="0" smtClean="0"/>
              <a:t> </a:t>
            </a:r>
            <a:r>
              <a:rPr lang="en-US" dirty="0" err="1" smtClean="0"/>
              <a:t>degisken</a:t>
            </a:r>
            <a:r>
              <a:rPr lang="en-US" dirty="0" smtClean="0"/>
              <a:t> </a:t>
            </a:r>
            <a:r>
              <a:rPr lang="en-US" dirty="0" err="1" smtClean="0"/>
              <a:t>arasindaki</a:t>
            </a:r>
            <a:r>
              <a:rPr lang="en-US" dirty="0" smtClean="0"/>
              <a:t> </a:t>
            </a:r>
            <a:r>
              <a:rPr lang="en-US" dirty="0" err="1" smtClean="0"/>
              <a:t>iliskiyi</a:t>
            </a:r>
            <a:r>
              <a:rPr lang="en-US" dirty="0" smtClean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 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Decision 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1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4582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6700" dirty="0" smtClean="0"/>
              <a:t>ID3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3600" dirty="0" smtClean="0"/>
              <a:t>(Iterative </a:t>
            </a:r>
            <a:r>
              <a:rPr lang="en-US" sz="3600" dirty="0" err="1" smtClean="0"/>
              <a:t>Dichotomiser</a:t>
            </a:r>
            <a:r>
              <a:rPr lang="en-US" sz="3600" dirty="0" smtClean="0"/>
              <a:t> 3)</a:t>
            </a:r>
            <a:endParaRPr lang="en-US" sz="6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5410200" cy="1752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ID3 - </a:t>
            </a:r>
            <a:r>
              <a:rPr lang="en-US" sz="1800" dirty="0" err="1" smtClean="0"/>
              <a:t>Tekrarlanan</a:t>
            </a:r>
            <a:r>
              <a:rPr lang="en-US" sz="1800" dirty="0" smtClean="0"/>
              <a:t> </a:t>
            </a:r>
            <a:r>
              <a:rPr lang="en-US" sz="1800" dirty="0" err="1" smtClean="0"/>
              <a:t>Ikili</a:t>
            </a:r>
            <a:r>
              <a:rPr lang="en-US" sz="1800" dirty="0" smtClean="0"/>
              <a:t> </a:t>
            </a:r>
            <a:r>
              <a:rPr lang="en-US" sz="1800" dirty="0" err="1" smtClean="0"/>
              <a:t>Yapi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– Iterative </a:t>
            </a:r>
            <a:r>
              <a:rPr lang="en-US" dirty="0" err="1" smtClean="0"/>
              <a:t>Dichotomiser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Amac</a:t>
            </a:r>
            <a:r>
              <a:rPr lang="en-US" dirty="0" smtClean="0"/>
              <a:t> : </a:t>
            </a:r>
            <a:r>
              <a:rPr lang="en-US" dirty="0" err="1" smtClean="0"/>
              <a:t>Egitim</a:t>
            </a:r>
            <a:r>
              <a:rPr lang="en-US" dirty="0" smtClean="0"/>
              <a:t> </a:t>
            </a:r>
            <a:r>
              <a:rPr lang="en-US" dirty="0" err="1" smtClean="0"/>
              <a:t>kumesindeki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agacin</a:t>
            </a:r>
            <a:r>
              <a:rPr lang="en-US" dirty="0" smtClean="0"/>
              <a:t> </a:t>
            </a:r>
            <a:r>
              <a:rPr lang="en-US" dirty="0" err="1" smtClean="0"/>
              <a:t>olusturulmasi</a:t>
            </a:r>
            <a:r>
              <a:rPr lang="en-US" dirty="0" smtClean="0"/>
              <a:t> </a:t>
            </a:r>
            <a:r>
              <a:rPr lang="en-US" dirty="0" err="1" smtClean="0"/>
              <a:t>esnasinda</a:t>
            </a:r>
            <a:r>
              <a:rPr lang="en-US" dirty="0" smtClean="0"/>
              <a:t> </a:t>
            </a:r>
            <a:r>
              <a:rPr lang="en-US" dirty="0" err="1" smtClean="0"/>
              <a:t>birbirine</a:t>
            </a:r>
            <a:r>
              <a:rPr lang="en-US" dirty="0" smtClean="0"/>
              <a:t> </a:t>
            </a:r>
            <a:r>
              <a:rPr lang="en-US" dirty="0" err="1" smtClean="0"/>
              <a:t>benzetilmesi</a:t>
            </a:r>
            <a:r>
              <a:rPr lang="en-US" dirty="0" smtClean="0"/>
              <a:t> </a:t>
            </a:r>
            <a:r>
              <a:rPr lang="en-US" dirty="0" err="1" smtClean="0"/>
              <a:t>gerekiyor</a:t>
            </a:r>
            <a:r>
              <a:rPr lang="en-US" dirty="0" smtClean="0"/>
              <a:t>, </a:t>
            </a:r>
            <a:r>
              <a:rPr lang="en-US" dirty="0" err="1" smtClean="0"/>
              <a:t>agac</a:t>
            </a:r>
            <a:r>
              <a:rPr lang="en-US" dirty="0" smtClean="0"/>
              <a:t> </a:t>
            </a:r>
            <a:r>
              <a:rPr lang="en-US" dirty="0" err="1" smtClean="0"/>
              <a:t>derinliginin</a:t>
            </a:r>
            <a:r>
              <a:rPr lang="en-US" dirty="0" smtClean="0"/>
              <a:t> minimum </a:t>
            </a:r>
            <a:r>
              <a:rPr lang="en-US" dirty="0" err="1" smtClean="0"/>
              <a:t>olmasi</a:t>
            </a:r>
            <a:r>
              <a:rPr lang="en-US" dirty="0" smtClean="0"/>
              <a:t>, </a:t>
            </a:r>
            <a:r>
              <a:rPr lang="en-US" dirty="0" err="1" smtClean="0"/>
              <a:t>karmasikliginda</a:t>
            </a:r>
            <a:r>
              <a:rPr lang="en-US" dirty="0" smtClean="0"/>
              <a:t> minimum </a:t>
            </a:r>
            <a:r>
              <a:rPr lang="en-US" dirty="0" err="1" smtClean="0"/>
              <a:t>olmasini</a:t>
            </a:r>
            <a:r>
              <a:rPr lang="en-US" dirty="0" smtClean="0"/>
              <a:t> </a:t>
            </a:r>
            <a:r>
              <a:rPr lang="en-US" dirty="0" err="1" smtClean="0"/>
              <a:t>saglarken</a:t>
            </a:r>
            <a:r>
              <a:rPr lang="en-US" dirty="0" smtClean="0"/>
              <a:t> </a:t>
            </a:r>
            <a:r>
              <a:rPr lang="en-US" dirty="0" err="1" smtClean="0"/>
              <a:t>kazancin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olmasi</a:t>
            </a:r>
            <a:r>
              <a:rPr lang="en-US" dirty="0" smtClean="0"/>
              <a:t> </a:t>
            </a:r>
            <a:r>
              <a:rPr lang="en-US" dirty="0" err="1" smtClean="0"/>
              <a:t>gozle</a:t>
            </a:r>
            <a:r>
              <a:rPr lang="en-US" dirty="0" smtClean="0"/>
              <a:t> </a:t>
            </a:r>
            <a:r>
              <a:rPr lang="en-US" dirty="0" err="1" smtClean="0"/>
              <a:t>gorulur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fark</a:t>
            </a:r>
            <a:r>
              <a:rPr lang="en-US" dirty="0" smtClean="0"/>
              <a:t> </a:t>
            </a:r>
            <a:r>
              <a:rPr lang="en-US" dirty="0" err="1" smtClean="0"/>
              <a:t>olacaktir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tr-TR" dirty="0" smtClean="0"/>
              <a:t>0 &lt; </a:t>
            </a:r>
            <a:r>
              <a:rPr lang="en-US" dirty="0" smtClean="0"/>
              <a:t>E</a:t>
            </a:r>
            <a:r>
              <a:rPr lang="tr-TR" dirty="0" smtClean="0"/>
              <a:t>ntropy &lt; log2n </a:t>
            </a:r>
            <a:endParaRPr lang="en-US" dirty="0" smtClean="0"/>
          </a:p>
          <a:p>
            <a:pPr lvl="2"/>
            <a:r>
              <a:rPr lang="tr-TR" dirty="0" smtClean="0"/>
              <a:t>log2n'e yaklastikca belirsizligin artmasi, 0'a yaklasmasiyla belirsizligin azalmasi olarak bilinecektir.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– Iterative </a:t>
            </a:r>
            <a:r>
              <a:rPr lang="en-US" dirty="0" err="1" smtClean="0"/>
              <a:t>Dichotomiser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Avantaj</a:t>
            </a:r>
            <a:r>
              <a:rPr lang="en-US" dirty="0" smtClean="0"/>
              <a:t> : </a:t>
            </a:r>
            <a:r>
              <a:rPr lang="en-US" dirty="0" err="1" smtClean="0"/>
              <a:t>Olasilik</a:t>
            </a:r>
            <a:r>
              <a:rPr lang="en-US" dirty="0" smtClean="0"/>
              <a:t> </a:t>
            </a:r>
            <a:r>
              <a:rPr lang="en-US" dirty="0" err="1" smtClean="0"/>
              <a:t>kurallari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egitim</a:t>
            </a:r>
            <a:r>
              <a:rPr lang="en-US" dirty="0" smtClean="0"/>
              <a:t> </a:t>
            </a:r>
            <a:r>
              <a:rPr lang="en-US" dirty="0" err="1" smtClean="0"/>
              <a:t>verileri</a:t>
            </a:r>
            <a:r>
              <a:rPr lang="en-US" dirty="0" smtClean="0"/>
              <a:t> </a:t>
            </a:r>
            <a:r>
              <a:rPr lang="en-US" dirty="0" err="1" smtClean="0"/>
              <a:t>kullanilir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tum</a:t>
            </a:r>
            <a:r>
              <a:rPr lang="en-US" dirty="0" smtClean="0"/>
              <a:t> data </a:t>
            </a:r>
            <a:r>
              <a:rPr lang="en-US" dirty="0" err="1" smtClean="0"/>
              <a:t>set'teki</a:t>
            </a:r>
            <a:r>
              <a:rPr lang="en-US" dirty="0" smtClean="0"/>
              <a:t> </a:t>
            </a:r>
            <a:r>
              <a:rPr lang="en-US" dirty="0" err="1" smtClean="0"/>
              <a:t>veriler</a:t>
            </a:r>
            <a:r>
              <a:rPr lang="en-US" dirty="0" smtClean="0"/>
              <a:t> </a:t>
            </a:r>
            <a:r>
              <a:rPr lang="en-US" dirty="0" err="1" smtClean="0"/>
              <a:t>agac</a:t>
            </a:r>
            <a:r>
              <a:rPr lang="en-US" dirty="0" smtClean="0"/>
              <a:t> </a:t>
            </a:r>
            <a:r>
              <a:rPr lang="en-US" dirty="0" err="1" smtClean="0"/>
              <a:t>olusturulmasi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, </a:t>
            </a:r>
            <a:r>
              <a:rPr lang="en-US" dirty="0" err="1" smtClean="0"/>
              <a:t>sonucta</a:t>
            </a:r>
            <a:r>
              <a:rPr lang="en-US" dirty="0" smtClean="0"/>
              <a:t> </a:t>
            </a:r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agaclar</a:t>
            </a:r>
            <a:r>
              <a:rPr lang="en-US" dirty="0" smtClean="0"/>
              <a:t> </a:t>
            </a:r>
            <a:r>
              <a:rPr lang="en-US" dirty="0" err="1" smtClean="0"/>
              <a:t>olusturdugu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en </a:t>
            </a:r>
            <a:r>
              <a:rPr lang="en-US" dirty="0" err="1" smtClean="0"/>
              <a:t>hizli</a:t>
            </a:r>
            <a:r>
              <a:rPr lang="en-US" dirty="0" smtClean="0"/>
              <a:t> </a:t>
            </a:r>
            <a:r>
              <a:rPr lang="en-US" dirty="0" err="1" smtClean="0"/>
              <a:t>yapiya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olmus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Bu </a:t>
            </a:r>
            <a:r>
              <a:rPr lang="en-US" dirty="0" err="1" smtClean="0"/>
              <a:t>da</a:t>
            </a:r>
            <a:r>
              <a:rPr lang="en-US" dirty="0" smtClean="0"/>
              <a:t>, Test </a:t>
            </a:r>
            <a:r>
              <a:rPr lang="en-US" dirty="0" err="1" smtClean="0"/>
              <a:t>sayilarinin</a:t>
            </a:r>
            <a:r>
              <a:rPr lang="en-US" dirty="0" smtClean="0"/>
              <a:t> </a:t>
            </a:r>
            <a:r>
              <a:rPr lang="en-US" dirty="0" err="1" smtClean="0"/>
              <a:t>azalmasi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test </a:t>
            </a:r>
            <a:r>
              <a:rPr lang="en-US" dirty="0" err="1" smtClean="0"/>
              <a:t>verilerinin</a:t>
            </a:r>
            <a:r>
              <a:rPr lang="en-US" dirty="0" smtClean="0"/>
              <a:t> </a:t>
            </a:r>
            <a:r>
              <a:rPr lang="en-US" dirty="0" err="1" smtClean="0"/>
              <a:t>budanmasini</a:t>
            </a:r>
            <a:r>
              <a:rPr lang="en-US" dirty="0" smtClean="0"/>
              <a:t> </a:t>
            </a:r>
            <a:r>
              <a:rPr lang="en-US" dirty="0" err="1" smtClean="0"/>
              <a:t>saglamaktadir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Dezavantaj</a:t>
            </a:r>
            <a:r>
              <a:rPr lang="en-US" dirty="0" smtClean="0"/>
              <a:t> : </a:t>
            </a:r>
            <a:r>
              <a:rPr lang="en-US" dirty="0" err="1" smtClean="0"/>
              <a:t>Dataset'ten</a:t>
            </a:r>
            <a:r>
              <a:rPr lang="en-US" dirty="0" smtClean="0"/>
              <a:t> </a:t>
            </a:r>
            <a:r>
              <a:rPr lang="en-US" dirty="0" err="1" smtClean="0"/>
              <a:t>aldigimiz</a:t>
            </a:r>
            <a:r>
              <a:rPr lang="en-US" dirty="0" smtClean="0"/>
              <a:t> </a:t>
            </a:r>
            <a:r>
              <a:rPr lang="en-US" dirty="0" err="1" smtClean="0"/>
              <a:t>egitim</a:t>
            </a:r>
            <a:r>
              <a:rPr lang="en-US" dirty="0" smtClean="0"/>
              <a:t> </a:t>
            </a:r>
            <a:r>
              <a:rPr lang="en-US" dirty="0" err="1" smtClean="0"/>
              <a:t>verilerimizin</a:t>
            </a:r>
            <a:r>
              <a:rPr lang="en-US" dirty="0" smtClean="0"/>
              <a:t> </a:t>
            </a:r>
            <a:r>
              <a:rPr lang="en-US" dirty="0" err="1" smtClean="0"/>
              <a:t>boyutu</a:t>
            </a:r>
            <a:r>
              <a:rPr lang="en-US" dirty="0" smtClean="0"/>
              <a:t> </a:t>
            </a:r>
            <a:r>
              <a:rPr lang="en-US" dirty="0" err="1" smtClean="0"/>
              <a:t>kucukse</a:t>
            </a:r>
            <a:r>
              <a:rPr lang="en-US" dirty="0" smtClean="0"/>
              <a:t> </a:t>
            </a:r>
            <a:r>
              <a:rPr lang="en-US" dirty="0" err="1" smtClean="0"/>
              <a:t>agac</a:t>
            </a:r>
            <a:r>
              <a:rPr lang="en-US" dirty="0" smtClean="0"/>
              <a:t> test </a:t>
            </a:r>
            <a:r>
              <a:rPr lang="en-US" dirty="0" err="1" smtClean="0"/>
              <a:t>edildiginde</a:t>
            </a:r>
            <a:r>
              <a:rPr lang="en-US" dirty="0" smtClean="0"/>
              <a:t> </a:t>
            </a:r>
            <a:r>
              <a:rPr lang="en-US" dirty="0" err="1" smtClean="0"/>
              <a:t>cikan</a:t>
            </a:r>
            <a:r>
              <a:rPr lang="en-US" dirty="0" smtClean="0"/>
              <a:t> </a:t>
            </a:r>
            <a:r>
              <a:rPr lang="en-US" dirty="0" err="1" smtClean="0"/>
              <a:t>sonucun</a:t>
            </a:r>
            <a:r>
              <a:rPr lang="en-US" dirty="0" smtClean="0"/>
              <a:t> </a:t>
            </a:r>
            <a:r>
              <a:rPr lang="en-US" dirty="0" err="1" smtClean="0"/>
              <a:t>basarisiz</a:t>
            </a:r>
            <a:r>
              <a:rPr lang="en-US" dirty="0" smtClean="0"/>
              <a:t> </a:t>
            </a:r>
            <a:r>
              <a:rPr lang="en-US" dirty="0" err="1" smtClean="0"/>
              <a:t>olma</a:t>
            </a:r>
            <a:r>
              <a:rPr lang="en-US" dirty="0" smtClean="0"/>
              <a:t> </a:t>
            </a:r>
            <a:r>
              <a:rPr lang="en-US" dirty="0" err="1" smtClean="0"/>
              <a:t>olasiligi</a:t>
            </a:r>
            <a:r>
              <a:rPr lang="en-US" dirty="0" smtClean="0"/>
              <a:t> </a:t>
            </a:r>
            <a:r>
              <a:rPr lang="en-US" dirty="0" err="1" smtClean="0"/>
              <a:t>cok</a:t>
            </a:r>
            <a:r>
              <a:rPr lang="en-US" dirty="0" smtClean="0"/>
              <a:t> </a:t>
            </a:r>
            <a:r>
              <a:rPr lang="en-US" dirty="0" err="1" smtClean="0"/>
              <a:t>yuksektir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458200" cy="1470025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/>
              <a:t>C4.5</a:t>
            </a:r>
            <a:endParaRPr lang="en-US" sz="5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5410200" cy="1752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C4.5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C4.5 </a:t>
            </a:r>
            <a:r>
              <a:rPr lang="en-US" dirty="0" err="1" smtClean="0"/>
              <a:t>algoritmasinin</a:t>
            </a:r>
            <a:r>
              <a:rPr lang="en-US" dirty="0" smtClean="0"/>
              <a:t> </a:t>
            </a:r>
            <a:r>
              <a:rPr lang="en-US" dirty="0" err="1" smtClean="0"/>
              <a:t>temeli</a:t>
            </a:r>
            <a:r>
              <a:rPr lang="en-US" dirty="0" smtClean="0"/>
              <a:t> </a:t>
            </a:r>
            <a:r>
              <a:rPr lang="en-US" dirty="0" err="1" smtClean="0"/>
              <a:t>tamamen</a:t>
            </a:r>
            <a:r>
              <a:rPr lang="en-US" dirty="0" smtClean="0"/>
              <a:t> ID3 </a:t>
            </a:r>
            <a:r>
              <a:rPr lang="en-US" dirty="0" err="1" smtClean="0"/>
              <a:t>algoritmasidir</a:t>
            </a:r>
            <a:r>
              <a:rPr lang="en-US" dirty="0" smtClean="0"/>
              <a:t>. </a:t>
            </a:r>
            <a:r>
              <a:rPr lang="en-US" dirty="0" err="1" smtClean="0"/>
              <a:t>Sonrasinda</a:t>
            </a:r>
            <a:r>
              <a:rPr lang="en-US" dirty="0" smtClean="0"/>
              <a:t> </a:t>
            </a:r>
            <a:r>
              <a:rPr lang="en-US" dirty="0" err="1" smtClean="0"/>
              <a:t>gelistirilen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algoritmaya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 smtClean="0"/>
              <a:t>ozellikler</a:t>
            </a:r>
            <a:r>
              <a:rPr lang="en-US" dirty="0" smtClean="0"/>
              <a:t> </a:t>
            </a:r>
            <a:r>
              <a:rPr lang="en-US" dirty="0" err="1" smtClean="0"/>
              <a:t>sunlardir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Bolunme</a:t>
            </a:r>
            <a:r>
              <a:rPr lang="en-US" dirty="0" smtClean="0"/>
              <a:t> – </a:t>
            </a:r>
            <a:r>
              <a:rPr lang="en-US" dirty="0" err="1" smtClean="0"/>
              <a:t>Dallanma</a:t>
            </a:r>
            <a:r>
              <a:rPr lang="en-US" dirty="0" smtClean="0"/>
              <a:t> </a:t>
            </a:r>
            <a:r>
              <a:rPr lang="en-US" dirty="0" err="1" smtClean="0"/>
              <a:t>Bilgisi</a:t>
            </a:r>
            <a:endParaRPr lang="en-US" dirty="0" smtClean="0"/>
          </a:p>
          <a:p>
            <a:pPr lvl="1"/>
            <a:r>
              <a:rPr lang="en-US" dirty="0" err="1" smtClean="0"/>
              <a:t>Ozelliklerde</a:t>
            </a:r>
            <a:r>
              <a:rPr lang="en-US" dirty="0" smtClean="0"/>
              <a:t> </a:t>
            </a:r>
            <a:r>
              <a:rPr lang="en-US" dirty="0" err="1" smtClean="0"/>
              <a:t>kayip</a:t>
            </a:r>
            <a:r>
              <a:rPr lang="en-US" dirty="0" smtClean="0"/>
              <a:t> </a:t>
            </a:r>
            <a:r>
              <a:rPr lang="en-US" dirty="0" err="1" smtClean="0"/>
              <a:t>degerlerin</a:t>
            </a:r>
            <a:r>
              <a:rPr lang="en-US" dirty="0" smtClean="0"/>
              <a:t> </a:t>
            </a:r>
            <a:r>
              <a:rPr lang="en-US" dirty="0" err="1" smtClean="0"/>
              <a:t>tespiti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Sayisal</a:t>
            </a:r>
            <a:r>
              <a:rPr lang="en-US" dirty="0" smtClean="0"/>
              <a:t> </a:t>
            </a:r>
            <a:r>
              <a:rPr lang="en-US" dirty="0" err="1" smtClean="0"/>
              <a:t>ozellikli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direk</a:t>
            </a:r>
            <a:r>
              <a:rPr lang="en-US" dirty="0" smtClean="0"/>
              <a:t> </a:t>
            </a:r>
            <a:r>
              <a:rPr lang="en-US" dirty="0" err="1" smtClean="0"/>
              <a:t>hesaplanmasi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Split Information - </a:t>
            </a:r>
            <a:r>
              <a:rPr lang="en-US" dirty="0" err="1" smtClean="0"/>
              <a:t>Bolunme</a:t>
            </a:r>
            <a:r>
              <a:rPr lang="en-US" dirty="0" smtClean="0"/>
              <a:t> </a:t>
            </a:r>
            <a:r>
              <a:rPr lang="en-US" dirty="0" err="1" smtClean="0"/>
              <a:t>dallanma</a:t>
            </a:r>
            <a:r>
              <a:rPr lang="en-US" dirty="0" smtClean="0"/>
              <a:t> </a:t>
            </a:r>
            <a:r>
              <a:rPr lang="en-US" dirty="0" err="1" smtClean="0"/>
              <a:t>bilgisi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ozniteligin</a:t>
            </a:r>
            <a:r>
              <a:rPr lang="en-US" dirty="0" smtClean="0"/>
              <a:t> </a:t>
            </a:r>
            <a:r>
              <a:rPr lang="en-US" dirty="0" err="1" smtClean="0"/>
              <a:t>olasiligi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yuksek</a:t>
            </a:r>
            <a:r>
              <a:rPr lang="en-US" dirty="0" smtClean="0"/>
              <a:t> </a:t>
            </a:r>
            <a:r>
              <a:rPr lang="en-US" dirty="0" err="1" smtClean="0"/>
              <a:t>olursa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kazancida</a:t>
            </a:r>
            <a:r>
              <a:rPr lang="en-US" dirty="0" smtClean="0"/>
              <a:t> </a:t>
            </a:r>
            <a:r>
              <a:rPr lang="en-US" dirty="0" err="1" smtClean="0"/>
              <a:t>yuksek</a:t>
            </a:r>
            <a:r>
              <a:rPr lang="en-US" dirty="0" smtClean="0"/>
              <a:t> </a:t>
            </a:r>
            <a:r>
              <a:rPr lang="en-US" dirty="0" err="1" smtClean="0"/>
              <a:t>olacaktir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durum </a:t>
            </a:r>
            <a:r>
              <a:rPr lang="en-US" dirty="0" err="1" smtClean="0"/>
              <a:t>sonucun</a:t>
            </a:r>
            <a:r>
              <a:rPr lang="en-US" dirty="0" smtClean="0"/>
              <a:t> </a:t>
            </a:r>
            <a:r>
              <a:rPr lang="en-US" dirty="0" err="1" smtClean="0"/>
              <a:t>dogrulunu</a:t>
            </a:r>
            <a:r>
              <a:rPr lang="en-US" dirty="0" smtClean="0"/>
              <a:t> </a:t>
            </a:r>
            <a:r>
              <a:rPr lang="en-US" dirty="0" err="1" smtClean="0"/>
              <a:t>olumsuz</a:t>
            </a:r>
            <a:r>
              <a:rPr lang="en-US" dirty="0" smtClean="0"/>
              <a:t> </a:t>
            </a:r>
            <a:r>
              <a:rPr lang="en-US" dirty="0" err="1" smtClean="0"/>
              <a:t>etkileyecektir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Ozelliklerin</a:t>
            </a:r>
            <a:r>
              <a:rPr lang="en-US" dirty="0" smtClean="0"/>
              <a:t> </a:t>
            </a:r>
            <a:r>
              <a:rPr lang="en-US" dirty="0" err="1" smtClean="0"/>
              <a:t>kayip</a:t>
            </a:r>
            <a:r>
              <a:rPr lang="en-US" dirty="0" smtClean="0"/>
              <a:t> </a:t>
            </a:r>
            <a:r>
              <a:rPr lang="en-US" dirty="0" err="1" smtClean="0"/>
              <a:t>degerlerinin</a:t>
            </a:r>
            <a:r>
              <a:rPr lang="en-US" dirty="0" smtClean="0"/>
              <a:t> </a:t>
            </a:r>
            <a:r>
              <a:rPr lang="en-US" dirty="0" err="1" smtClean="0"/>
              <a:t>tespit</a:t>
            </a:r>
            <a:r>
              <a:rPr lang="en-US" dirty="0" smtClean="0"/>
              <a:t> </a:t>
            </a:r>
            <a:r>
              <a:rPr lang="en-US" dirty="0" err="1" smtClean="0"/>
              <a:t>edilmesi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kazanci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oranlarinin</a:t>
            </a:r>
            <a:r>
              <a:rPr lang="en-US" dirty="0" smtClean="0"/>
              <a:t> </a:t>
            </a:r>
            <a:r>
              <a:rPr lang="en-US" dirty="0" err="1" smtClean="0"/>
              <a:t>kayip</a:t>
            </a:r>
            <a:r>
              <a:rPr lang="en-US" dirty="0" smtClean="0"/>
              <a:t> </a:t>
            </a:r>
            <a:r>
              <a:rPr lang="en-US" dirty="0" err="1" smtClean="0"/>
              <a:t>oldugu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kumesinin</a:t>
            </a:r>
            <a:r>
              <a:rPr lang="en-US" dirty="0" smtClean="0"/>
              <a:t> </a:t>
            </a:r>
            <a:r>
              <a:rPr lang="en-US" dirty="0" err="1" smtClean="0"/>
              <a:t>hesabi</a:t>
            </a:r>
            <a:r>
              <a:rPr lang="en-US" dirty="0" smtClean="0"/>
              <a:t> </a:t>
            </a:r>
            <a:r>
              <a:rPr lang="en-US" dirty="0" err="1" smtClean="0"/>
              <a:t>nasil</a:t>
            </a:r>
            <a:r>
              <a:rPr lang="en-US" dirty="0" smtClean="0"/>
              <a:t> </a:t>
            </a:r>
            <a:r>
              <a:rPr lang="en-US" dirty="0" err="1" smtClean="0"/>
              <a:t>yapilabilir</a:t>
            </a:r>
            <a:r>
              <a:rPr lang="en-US" dirty="0" smtClean="0"/>
              <a:t>, </a:t>
            </a:r>
            <a:r>
              <a:rPr lang="en-US" dirty="0" err="1" smtClean="0"/>
              <a:t>karar</a:t>
            </a:r>
            <a:r>
              <a:rPr lang="en-US" dirty="0" smtClean="0"/>
              <a:t> </a:t>
            </a:r>
            <a:r>
              <a:rPr lang="en-US" dirty="0" err="1" smtClean="0"/>
              <a:t>agaci</a:t>
            </a:r>
            <a:r>
              <a:rPr lang="en-US" dirty="0" smtClean="0"/>
              <a:t> </a:t>
            </a:r>
            <a:r>
              <a:rPr lang="en-US" dirty="0" err="1" smtClean="0"/>
              <a:t>olusturulurken</a:t>
            </a:r>
            <a:r>
              <a:rPr lang="en-US" dirty="0" smtClean="0"/>
              <a:t> </a:t>
            </a:r>
            <a:r>
              <a:rPr lang="en-US" dirty="0" err="1" smtClean="0"/>
              <a:t>oznitelik</a:t>
            </a:r>
            <a:r>
              <a:rPr lang="en-US" dirty="0" smtClean="0"/>
              <a:t> </a:t>
            </a:r>
            <a:r>
              <a:rPr lang="en-US" dirty="0" err="1" smtClean="0"/>
              <a:t>degeri</a:t>
            </a:r>
            <a:r>
              <a:rPr lang="en-US" dirty="0" smtClean="0"/>
              <a:t> </a:t>
            </a:r>
            <a:r>
              <a:rPr lang="en-US" dirty="0" err="1" smtClean="0"/>
              <a:t>olmayanlar</a:t>
            </a:r>
            <a:r>
              <a:rPr lang="en-US" dirty="0" smtClean="0"/>
              <a:t> alt </a:t>
            </a:r>
            <a:r>
              <a:rPr lang="en-US" dirty="0" err="1" smtClean="0"/>
              <a:t>dugumlere</a:t>
            </a:r>
            <a:r>
              <a:rPr lang="en-US" dirty="0" smtClean="0"/>
              <a:t> </a:t>
            </a:r>
            <a:r>
              <a:rPr lang="en-US" dirty="0" err="1" smtClean="0"/>
              <a:t>nasil</a:t>
            </a:r>
            <a:r>
              <a:rPr lang="en-US" dirty="0" smtClean="0"/>
              <a:t> </a:t>
            </a:r>
            <a:r>
              <a:rPr lang="en-US" dirty="0" err="1" smtClean="0"/>
              <a:t>yayilabilir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bununla</a:t>
            </a:r>
            <a:r>
              <a:rPr lang="en-US" dirty="0" smtClean="0"/>
              <a:t> </a:t>
            </a:r>
            <a:r>
              <a:rPr lang="en-US" dirty="0" err="1" smtClean="0"/>
              <a:t>beraberinde</a:t>
            </a:r>
            <a:r>
              <a:rPr lang="en-US" dirty="0" smtClean="0"/>
              <a:t> test </a:t>
            </a:r>
            <a:r>
              <a:rPr lang="en-US" dirty="0" err="1" smtClean="0"/>
              <a:t>islemleri</a:t>
            </a:r>
            <a:r>
              <a:rPr lang="en-US" dirty="0" smtClean="0"/>
              <a:t> </a:t>
            </a:r>
            <a:r>
              <a:rPr lang="en-US" dirty="0" err="1" smtClean="0"/>
              <a:t>agacin</a:t>
            </a:r>
            <a:r>
              <a:rPr lang="en-US" dirty="0" smtClean="0"/>
              <a:t> </a:t>
            </a:r>
            <a:r>
              <a:rPr lang="en-US" dirty="0" err="1" smtClean="0"/>
              <a:t>dallarinda</a:t>
            </a:r>
            <a:r>
              <a:rPr lang="en-US" dirty="0" smtClean="0"/>
              <a:t> </a:t>
            </a:r>
            <a:r>
              <a:rPr lang="en-US" dirty="0" err="1" smtClean="0"/>
              <a:t>nasil</a:t>
            </a:r>
            <a:r>
              <a:rPr lang="en-US" dirty="0" smtClean="0"/>
              <a:t> </a:t>
            </a:r>
            <a:r>
              <a:rPr lang="en-US" dirty="0" err="1" smtClean="0"/>
              <a:t>yapilabilir</a:t>
            </a:r>
            <a:r>
              <a:rPr lang="en-US" dirty="0" smtClean="0"/>
              <a:t>? 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Sayisal</a:t>
            </a:r>
            <a:r>
              <a:rPr lang="en-US" dirty="0" smtClean="0"/>
              <a:t> </a:t>
            </a:r>
            <a:r>
              <a:rPr lang="en-US" dirty="0" err="1" smtClean="0"/>
              <a:t>Ozellikteki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hesaba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en-US" dirty="0" err="1" smtClean="0"/>
              <a:t>katilmasi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ID3 </a:t>
            </a:r>
            <a:r>
              <a:rPr lang="en-US" dirty="0" err="1" smtClean="0"/>
              <a:t>algoritmasinda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nominal </a:t>
            </a:r>
            <a:r>
              <a:rPr lang="en-US" dirty="0" err="1" smtClean="0"/>
              <a:t>degerler</a:t>
            </a:r>
            <a:r>
              <a:rPr lang="en-US" dirty="0" smtClean="0"/>
              <a:t> </a:t>
            </a:r>
            <a:r>
              <a:rPr lang="en-US" dirty="0" err="1" smtClean="0"/>
              <a:t>kullanilirken</a:t>
            </a:r>
            <a:r>
              <a:rPr lang="en-US" dirty="0" smtClean="0"/>
              <a:t>, C4.5 </a:t>
            </a:r>
            <a:r>
              <a:rPr lang="en-US" dirty="0" err="1" smtClean="0"/>
              <a:t>algoritmasinda</a:t>
            </a:r>
            <a:r>
              <a:rPr lang="en-US" dirty="0" smtClean="0"/>
              <a:t> </a:t>
            </a:r>
            <a:r>
              <a:rPr lang="en-US" dirty="0" err="1" smtClean="0"/>
              <a:t>sayisal</a:t>
            </a:r>
            <a:r>
              <a:rPr lang="en-US" dirty="0" smtClean="0"/>
              <a:t> </a:t>
            </a:r>
            <a:r>
              <a:rPr lang="en-US" dirty="0" err="1" smtClean="0"/>
              <a:t>verilerede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verilmistir</a:t>
            </a:r>
            <a:r>
              <a:rPr lang="en-US" dirty="0" smtClean="0"/>
              <a:t>. </a:t>
            </a:r>
            <a:r>
              <a:rPr lang="en-US" dirty="0" err="1" smtClean="0"/>
              <a:t>Sayisal</a:t>
            </a:r>
            <a:r>
              <a:rPr lang="en-US" dirty="0" smtClean="0"/>
              <a:t> </a:t>
            </a:r>
            <a:r>
              <a:rPr lang="en-US" dirty="0" err="1" smtClean="0"/>
              <a:t>degerler</a:t>
            </a:r>
            <a:r>
              <a:rPr lang="en-US" dirty="0" smtClean="0"/>
              <a:t> </a:t>
            </a:r>
            <a:r>
              <a:rPr lang="en-US" dirty="0" err="1" smtClean="0"/>
              <a:t>arasinda</a:t>
            </a:r>
            <a:r>
              <a:rPr lang="en-US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esik</a:t>
            </a:r>
            <a:r>
              <a:rPr lang="en-US" dirty="0" smtClean="0"/>
              <a:t> </a:t>
            </a:r>
            <a:r>
              <a:rPr lang="en-US" dirty="0" err="1" smtClean="0"/>
              <a:t>degerinin</a:t>
            </a:r>
            <a:r>
              <a:rPr lang="en-US" dirty="0" smtClean="0"/>
              <a:t> </a:t>
            </a:r>
            <a:r>
              <a:rPr lang="en-US" dirty="0" err="1" smtClean="0"/>
              <a:t>bulunmasi</a:t>
            </a:r>
            <a:r>
              <a:rPr lang="en-US" dirty="0" smtClean="0"/>
              <a:t> </a:t>
            </a:r>
            <a:r>
              <a:rPr lang="en-US" dirty="0" err="1" smtClean="0"/>
              <a:t>gerekiyor</a:t>
            </a:r>
            <a:r>
              <a:rPr lang="en-US" dirty="0" smtClean="0"/>
              <a:t>. </a:t>
            </a:r>
            <a:r>
              <a:rPr lang="en-US" dirty="0" err="1" smtClean="0"/>
              <a:t>Esik</a:t>
            </a:r>
            <a:r>
              <a:rPr lang="en-US" dirty="0" smtClean="0"/>
              <a:t> </a:t>
            </a:r>
            <a:r>
              <a:rPr lang="en-US" dirty="0" err="1" smtClean="0"/>
              <a:t>degeri</a:t>
            </a:r>
            <a:r>
              <a:rPr lang="en-US" dirty="0" smtClean="0"/>
              <a:t> </a:t>
            </a:r>
            <a:r>
              <a:rPr lang="en-US" dirty="0" err="1" smtClean="0"/>
              <a:t>bulunduktan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ikili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bolunme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kumeleri</a:t>
            </a:r>
            <a:r>
              <a:rPr lang="en-US" dirty="0" smtClean="0"/>
              <a:t> </a:t>
            </a:r>
            <a:r>
              <a:rPr lang="en-US" dirty="0" err="1" smtClean="0"/>
              <a:t>dagitilabiliyor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Sayisal</a:t>
            </a:r>
            <a:r>
              <a:rPr lang="en-US" dirty="0" smtClean="0"/>
              <a:t> </a:t>
            </a:r>
            <a:r>
              <a:rPr lang="en-US" dirty="0" err="1" smtClean="0"/>
              <a:t>degerlerle</a:t>
            </a:r>
            <a:r>
              <a:rPr lang="en-US" dirty="0" smtClean="0"/>
              <a:t> </a:t>
            </a:r>
            <a:r>
              <a:rPr lang="en-US" dirty="0" err="1" smtClean="0"/>
              <a:t>calisilirken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esik</a:t>
            </a:r>
            <a:r>
              <a:rPr lang="en-US" dirty="0" smtClean="0"/>
              <a:t> </a:t>
            </a:r>
            <a:r>
              <a:rPr lang="en-US" dirty="0" err="1" smtClean="0"/>
              <a:t>degeri</a:t>
            </a:r>
            <a:r>
              <a:rPr lang="en-US" dirty="0" smtClean="0"/>
              <a:t> </a:t>
            </a:r>
            <a:r>
              <a:rPr lang="en-US" dirty="0" err="1" smtClean="0"/>
              <a:t>belirlenmelidir</a:t>
            </a:r>
            <a:r>
              <a:rPr lang="en-US" dirty="0" smtClean="0"/>
              <a:t>. O </a:t>
            </a:r>
            <a:r>
              <a:rPr lang="en-US" dirty="0" err="1" smtClean="0"/>
              <a:t>oznitelige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veriler</a:t>
            </a:r>
            <a:r>
              <a:rPr lang="en-US" dirty="0" smtClean="0"/>
              <a:t> </a:t>
            </a:r>
            <a:r>
              <a:rPr lang="en-US" dirty="0" err="1" smtClean="0"/>
              <a:t>kucukten</a:t>
            </a:r>
            <a:r>
              <a:rPr lang="en-US" dirty="0" smtClean="0"/>
              <a:t> </a:t>
            </a:r>
            <a:r>
              <a:rPr lang="en-US" dirty="0" err="1" smtClean="0"/>
              <a:t>buyuge</a:t>
            </a:r>
            <a:r>
              <a:rPr lang="en-US" dirty="0" smtClean="0"/>
              <a:t> </a:t>
            </a:r>
            <a:r>
              <a:rPr lang="en-US" dirty="0" err="1" smtClean="0"/>
              <a:t>siralanir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[x</a:t>
            </a:r>
            <a:r>
              <a:rPr lang="en-US" baseline="-25000" dirty="0" smtClean="0"/>
              <a:t>i</a:t>
            </a:r>
            <a:r>
              <a:rPr lang="en-US" dirty="0" smtClean="0"/>
              <a:t> , x</a:t>
            </a:r>
            <a:r>
              <a:rPr lang="en-US" baseline="-25000" dirty="0" smtClean="0"/>
              <a:t>i+1</a:t>
            </a:r>
            <a:r>
              <a:rPr lang="en-US" dirty="0" smtClean="0"/>
              <a:t>] </a:t>
            </a:r>
            <a:r>
              <a:rPr lang="en-US" dirty="0" err="1" smtClean="0"/>
              <a:t>orta</a:t>
            </a:r>
            <a:r>
              <a:rPr lang="en-US" dirty="0" smtClean="0"/>
              <a:t> </a:t>
            </a:r>
            <a:r>
              <a:rPr lang="en-US" dirty="0" err="1" smtClean="0"/>
              <a:t>noktalarinin</a:t>
            </a:r>
            <a:r>
              <a:rPr lang="en-US" dirty="0" smtClean="0"/>
              <a:t> </a:t>
            </a:r>
            <a:r>
              <a:rPr lang="en-US" dirty="0" err="1" smtClean="0"/>
              <a:t>degerleri</a:t>
            </a:r>
            <a:r>
              <a:rPr lang="en-US" dirty="0" smtClean="0"/>
              <a:t> </a:t>
            </a:r>
            <a:r>
              <a:rPr lang="en-US" dirty="0" err="1" smtClean="0"/>
              <a:t>alinir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Esik</a:t>
            </a:r>
            <a:r>
              <a:rPr lang="en-US" dirty="0" smtClean="0"/>
              <a:t> </a:t>
            </a:r>
            <a:r>
              <a:rPr lang="en-US" dirty="0" err="1" smtClean="0"/>
              <a:t>Degeri</a:t>
            </a:r>
            <a:r>
              <a:rPr lang="en-US" dirty="0" smtClean="0"/>
              <a:t> =&gt;   t = (x</a:t>
            </a:r>
            <a:r>
              <a:rPr lang="en-US" baseline="-25000" dirty="0" smtClean="0"/>
              <a:t>i</a:t>
            </a:r>
            <a:r>
              <a:rPr lang="en-US" dirty="0" smtClean="0"/>
              <a:t> + x</a:t>
            </a:r>
            <a:r>
              <a:rPr lang="en-US" baseline="-25000" dirty="0" smtClean="0"/>
              <a:t>i+1</a:t>
            </a:r>
            <a:r>
              <a:rPr lang="en-US" dirty="0" smtClean="0"/>
              <a:t>)/ 2</a:t>
            </a:r>
          </a:p>
          <a:p>
            <a:r>
              <a:rPr lang="en-US" dirty="0" err="1" smtClean="0"/>
              <a:t>Oznitelik</a:t>
            </a:r>
            <a:r>
              <a:rPr lang="en-US" dirty="0" smtClean="0"/>
              <a:t> </a:t>
            </a:r>
            <a:r>
              <a:rPr lang="en-US" dirty="0" err="1" smtClean="0"/>
              <a:t>degerlerinin</a:t>
            </a:r>
            <a:r>
              <a:rPr lang="en-US" dirty="0" smtClean="0"/>
              <a:t> </a:t>
            </a:r>
            <a:r>
              <a:rPr lang="en-US" dirty="0" err="1" smtClean="0"/>
              <a:t>hepsini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bulunan</a:t>
            </a:r>
            <a:r>
              <a:rPr lang="en-US" dirty="0" smtClean="0"/>
              <a:t> </a:t>
            </a:r>
            <a:r>
              <a:rPr lang="en-US" dirty="0" err="1" smtClean="0"/>
              <a:t>esik</a:t>
            </a:r>
            <a:r>
              <a:rPr lang="en-US" dirty="0" smtClean="0"/>
              <a:t> </a:t>
            </a:r>
            <a:r>
              <a:rPr lang="en-US" dirty="0" err="1" smtClean="0"/>
              <a:t>degeri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karsilastirilir</a:t>
            </a:r>
            <a:r>
              <a:rPr lang="en-US" dirty="0" smtClean="0"/>
              <a:t>. </a:t>
            </a:r>
            <a:r>
              <a:rPr lang="en-US" dirty="0" err="1" smtClean="0"/>
              <a:t>Esik</a:t>
            </a:r>
            <a:r>
              <a:rPr lang="en-US" dirty="0" smtClean="0"/>
              <a:t> </a:t>
            </a:r>
            <a:r>
              <a:rPr lang="en-US" dirty="0" err="1" smtClean="0"/>
              <a:t>degerinden</a:t>
            </a:r>
            <a:r>
              <a:rPr lang="en-US" dirty="0" smtClean="0"/>
              <a:t> </a:t>
            </a:r>
            <a:r>
              <a:rPr lang="en-US" dirty="0" err="1" smtClean="0"/>
              <a:t>buyuk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kucuk</a:t>
            </a:r>
            <a:r>
              <a:rPr lang="en-US" dirty="0" smtClean="0"/>
              <a:t> </a:t>
            </a:r>
            <a:r>
              <a:rPr lang="en-US" dirty="0" err="1" smtClean="0"/>
              <a:t>esit</a:t>
            </a:r>
            <a:r>
              <a:rPr lang="en-US" dirty="0" smtClean="0"/>
              <a:t> </a:t>
            </a:r>
            <a:r>
              <a:rPr lang="en-US" dirty="0" err="1" smtClean="0"/>
              <a:t>seklinde</a:t>
            </a:r>
            <a:r>
              <a:rPr lang="en-US" dirty="0" smtClean="0"/>
              <a:t> </a:t>
            </a:r>
            <a:r>
              <a:rPr lang="en-US" dirty="0" err="1" smtClean="0"/>
              <a:t>ikili</a:t>
            </a:r>
            <a:r>
              <a:rPr lang="en-US" dirty="0" smtClean="0"/>
              <a:t> </a:t>
            </a:r>
            <a:r>
              <a:rPr lang="en-US" dirty="0" err="1" smtClean="0"/>
              <a:t>gruba</a:t>
            </a:r>
            <a:r>
              <a:rPr lang="en-US" dirty="0" smtClean="0"/>
              <a:t> </a:t>
            </a:r>
            <a:r>
              <a:rPr lang="en-US" dirty="0" err="1" smtClean="0"/>
              <a:t>ayrilir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Boylelikle</a:t>
            </a:r>
            <a:r>
              <a:rPr lang="en-US" dirty="0" smtClean="0"/>
              <a:t> </a:t>
            </a:r>
            <a:r>
              <a:rPr lang="en-US" dirty="0" err="1" smtClean="0"/>
              <a:t>sayisal</a:t>
            </a:r>
            <a:r>
              <a:rPr lang="en-US" dirty="0" smtClean="0"/>
              <a:t> </a:t>
            </a:r>
            <a:r>
              <a:rPr lang="en-US" dirty="0" err="1" smtClean="0"/>
              <a:t>degerleri</a:t>
            </a:r>
            <a:r>
              <a:rPr lang="en-US" dirty="0" smtClean="0"/>
              <a:t> </a:t>
            </a:r>
            <a:r>
              <a:rPr lang="en-US" dirty="0" err="1" smtClean="0"/>
              <a:t>sayisal</a:t>
            </a:r>
            <a:r>
              <a:rPr lang="en-US" dirty="0" smtClean="0"/>
              <a:t> </a:t>
            </a:r>
            <a:r>
              <a:rPr lang="en-US" dirty="0" err="1" smtClean="0"/>
              <a:t>nitelikten</a:t>
            </a:r>
            <a:r>
              <a:rPr lang="en-US" dirty="0" smtClean="0"/>
              <a:t> </a:t>
            </a:r>
            <a:r>
              <a:rPr lang="en-US" dirty="0" err="1" smtClean="0"/>
              <a:t>cikararak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farkli</a:t>
            </a:r>
            <a:r>
              <a:rPr lang="en-US" dirty="0" smtClean="0"/>
              <a:t> </a:t>
            </a:r>
            <a:r>
              <a:rPr lang="en-US" dirty="0" err="1" smtClean="0"/>
              <a:t>degere</a:t>
            </a:r>
            <a:r>
              <a:rPr lang="en-US" dirty="0" smtClean="0"/>
              <a:t> </a:t>
            </a:r>
            <a:r>
              <a:rPr lang="en-US" dirty="0" err="1" smtClean="0"/>
              <a:t>donusturmus</a:t>
            </a:r>
            <a:r>
              <a:rPr lang="en-US" dirty="0" smtClean="0"/>
              <a:t> </a:t>
            </a:r>
            <a:r>
              <a:rPr lang="en-US" dirty="0" err="1" smtClean="0"/>
              <a:t>oluruz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C4.5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1371600"/>
            <a:ext cx="5895975" cy="32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4933048"/>
            <a:ext cx="5819775" cy="145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458200" cy="1470025"/>
          </a:xfrm>
        </p:spPr>
        <p:txBody>
          <a:bodyPr/>
          <a:lstStyle/>
          <a:p>
            <a:pPr algn="r"/>
            <a:r>
              <a:rPr lang="en-US" sz="6000" b="1" dirty="0" err="1" smtClean="0"/>
              <a:t>Karar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Agaclari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5410200" cy="17526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Karar</a:t>
            </a:r>
            <a:r>
              <a:rPr lang="en-US" sz="1800" dirty="0" smtClean="0"/>
              <a:t> </a:t>
            </a:r>
            <a:r>
              <a:rPr lang="en-US" sz="1800" dirty="0" err="1" smtClean="0"/>
              <a:t>Agaclari</a:t>
            </a:r>
            <a:endParaRPr lang="en-US" sz="1800" dirty="0" smtClean="0"/>
          </a:p>
          <a:p>
            <a:pPr lvl="1" algn="l"/>
            <a:r>
              <a:rPr lang="en-US" sz="2000" dirty="0" smtClean="0"/>
              <a:t>Entropy</a:t>
            </a:r>
          </a:p>
          <a:p>
            <a:pPr lvl="1" algn="l"/>
            <a:r>
              <a:rPr lang="en-US" sz="2000" dirty="0" err="1" smtClean="0"/>
              <a:t>Bilgi</a:t>
            </a:r>
            <a:r>
              <a:rPr lang="en-US" sz="2000" dirty="0" smtClean="0"/>
              <a:t> </a:t>
            </a:r>
            <a:r>
              <a:rPr lang="en-US" sz="2000" dirty="0" err="1" smtClean="0"/>
              <a:t>Kazanci</a:t>
            </a:r>
            <a:r>
              <a:rPr lang="en-US" sz="2000" dirty="0" smtClean="0"/>
              <a:t> (Information Gain)</a:t>
            </a:r>
          </a:p>
          <a:p>
            <a:pPr lvl="1" algn="l"/>
            <a:r>
              <a:rPr lang="en-US" sz="2000" dirty="0" err="1" smtClean="0"/>
              <a:t>Gini</a:t>
            </a:r>
            <a:r>
              <a:rPr lang="en-US" sz="2000" dirty="0" smtClean="0"/>
              <a:t>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458200" cy="1470025"/>
          </a:xfrm>
        </p:spPr>
        <p:txBody>
          <a:bodyPr>
            <a:normAutofit/>
          </a:bodyPr>
          <a:lstStyle/>
          <a:p>
            <a:pPr algn="r"/>
            <a:r>
              <a:rPr lang="en-US" sz="6700" dirty="0" smtClean="0"/>
              <a:t>ID3 </a:t>
            </a:r>
            <a:r>
              <a:rPr lang="en-US" sz="6700" dirty="0" err="1" smtClean="0"/>
              <a:t>Uygulamasi</a:t>
            </a:r>
            <a:endParaRPr lang="en-US" sz="6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5410200" cy="17526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Entropy &amp; Gain </a:t>
            </a:r>
            <a:r>
              <a:rPr lang="en-US" sz="1800" dirty="0" err="1" smtClean="0"/>
              <a:t>Hesaplama</a:t>
            </a:r>
            <a:r>
              <a:rPr lang="en-US" sz="1800" dirty="0" smtClean="0"/>
              <a:t> </a:t>
            </a:r>
            <a:r>
              <a:rPr lang="en-US" sz="1800" dirty="0" err="1" smtClean="0"/>
              <a:t>ile</a:t>
            </a:r>
            <a:r>
              <a:rPr lang="en-US" sz="1800" dirty="0" smtClean="0"/>
              <a:t> </a:t>
            </a:r>
            <a:r>
              <a:rPr lang="en-US" sz="1800" dirty="0" err="1" smtClean="0"/>
              <a:t>ilgili</a:t>
            </a:r>
            <a:r>
              <a:rPr lang="en-US" sz="1800" dirty="0" smtClean="0"/>
              <a:t> ID3 </a:t>
            </a:r>
            <a:r>
              <a:rPr lang="en-US" sz="1800" dirty="0" err="1" smtClean="0"/>
              <a:t>algoritmasi</a:t>
            </a:r>
            <a:r>
              <a:rPr lang="en-US" sz="1800" dirty="0" smtClean="0"/>
              <a:t> </a:t>
            </a:r>
            <a:r>
              <a:rPr lang="en-US" sz="1800" dirty="0" err="1" smtClean="0"/>
              <a:t>uzerinden</a:t>
            </a:r>
            <a:r>
              <a:rPr lang="en-US" sz="1800" dirty="0" smtClean="0"/>
              <a:t> </a:t>
            </a:r>
            <a:r>
              <a:rPr lang="en-US" sz="1800" dirty="0" err="1" smtClean="0"/>
              <a:t>bir</a:t>
            </a:r>
            <a:r>
              <a:rPr lang="en-US" sz="1800" dirty="0" smtClean="0"/>
              <a:t> </a:t>
            </a:r>
            <a:r>
              <a:rPr lang="en-US" sz="1800" dirty="0" err="1" smtClean="0"/>
              <a:t>uygulama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Game = {No, No, Yes, Yes, Yes, No, Yes, No, Yes, Yes, Yes, Yes, Yes, No}</a:t>
            </a:r>
          </a:p>
          <a:p>
            <a:pPr>
              <a:buNone/>
            </a:pPr>
            <a:r>
              <a:rPr lang="en-US" sz="1600" dirty="0" smtClean="0"/>
              <a:t>P(</a:t>
            </a:r>
            <a:r>
              <a:rPr lang="en-US" sz="1600" dirty="0" err="1" smtClean="0"/>
              <a:t>Game,No</a:t>
            </a:r>
            <a:r>
              <a:rPr lang="en-US" sz="1600" dirty="0" smtClean="0"/>
              <a:t>) = 5/14</a:t>
            </a:r>
          </a:p>
          <a:p>
            <a:pPr>
              <a:buNone/>
            </a:pPr>
            <a:r>
              <a:rPr lang="en-US" sz="1600" dirty="0" smtClean="0"/>
              <a:t>P(</a:t>
            </a:r>
            <a:r>
              <a:rPr lang="en-US" sz="1600" dirty="0" err="1" smtClean="0"/>
              <a:t>Game,Yes</a:t>
            </a:r>
            <a:r>
              <a:rPr lang="en-US" sz="1600" dirty="0" smtClean="0"/>
              <a:t>) = 9/14</a:t>
            </a:r>
          </a:p>
          <a:p>
            <a:pPr>
              <a:buNone/>
            </a:pPr>
            <a:r>
              <a:rPr lang="en-US" sz="1600" dirty="0" smtClean="0"/>
              <a:t>E(Game) = - ( P (</a:t>
            </a:r>
            <a:r>
              <a:rPr lang="en-US" sz="1600" dirty="0" err="1" smtClean="0"/>
              <a:t>Game,No</a:t>
            </a:r>
            <a:r>
              <a:rPr lang="en-US" sz="1600" dirty="0" smtClean="0"/>
              <a:t>)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P (Game, No) + P (</a:t>
            </a:r>
            <a:r>
              <a:rPr lang="en-US" sz="1600" dirty="0" err="1" smtClean="0"/>
              <a:t>Game,Yes</a:t>
            </a:r>
            <a:r>
              <a:rPr lang="en-US" sz="1600" dirty="0" smtClean="0"/>
              <a:t>)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P (</a:t>
            </a:r>
            <a:r>
              <a:rPr lang="en-US" sz="1600" dirty="0" err="1" smtClean="0"/>
              <a:t>Game,Yes</a:t>
            </a:r>
            <a:r>
              <a:rPr lang="en-US" sz="1600" dirty="0" smtClean="0"/>
              <a:t>) ) </a:t>
            </a:r>
          </a:p>
          <a:p>
            <a:pPr>
              <a:buNone/>
            </a:pPr>
            <a:r>
              <a:rPr lang="en-US" sz="1600" dirty="0" smtClean="0"/>
              <a:t>E(Game) = - ( 5/14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5/14 + 9/14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9/14 )</a:t>
            </a:r>
          </a:p>
          <a:p>
            <a:pPr>
              <a:buNone/>
            </a:pPr>
            <a:r>
              <a:rPr lang="en-US" sz="1600" dirty="0" smtClean="0"/>
              <a:t>E(Game) = 0.940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400800" cy="396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1447800" cy="38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Dataset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dirty="0" err="1" smtClean="0"/>
              <a:t>niteligi</a:t>
            </a:r>
            <a:r>
              <a:rPr lang="en-US" sz="2800" dirty="0" smtClean="0"/>
              <a:t> Entropy - Gain </a:t>
            </a:r>
            <a:r>
              <a:rPr lang="en-US" sz="2800" dirty="0" err="1" smtClean="0"/>
              <a:t>Cozumu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Temperatures,Cold</a:t>
            </a:r>
            <a:r>
              <a:rPr lang="en-US" sz="1100" dirty="0" smtClean="0"/>
              <a:t>] = 4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Temperatures,Warmish</a:t>
            </a:r>
            <a:r>
              <a:rPr lang="en-US" sz="1100" dirty="0" smtClean="0"/>
              <a:t>] = 6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Temperatures,Warm</a:t>
            </a:r>
            <a:r>
              <a:rPr lang="en-US" sz="1100" dirty="0" smtClean="0"/>
              <a:t>] = 4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E(Game) = 0.940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 = 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= P(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Temp,Cold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Temp,Cold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Temp,Warmish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Temp,Warmish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 = 4/14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Temp,Cold</a:t>
            </a:r>
            <a:r>
              <a:rPr lang="en-US" sz="1100" b="1" dirty="0" smtClean="0">
                <a:solidFill>
                  <a:schemeClr val="accent4"/>
                </a:solidFill>
              </a:rPr>
              <a:t>) + 6/14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Temp,Warmish</a:t>
            </a:r>
            <a:r>
              <a:rPr lang="en-US" sz="1100" b="1" dirty="0" smtClean="0">
                <a:solidFill>
                  <a:schemeClr val="accent4"/>
                </a:solidFill>
              </a:rPr>
              <a:t>) + 4/14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Temp,Cold</a:t>
            </a:r>
            <a:r>
              <a:rPr lang="en-US" sz="1100" dirty="0" smtClean="0"/>
              <a:t>) = - (1/4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1/4 + 3/4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3/4 )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Temp,Cold</a:t>
            </a:r>
            <a:r>
              <a:rPr lang="en-US" sz="1100" dirty="0" smtClean="0"/>
              <a:t>) = 0.811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Temp,Warmish</a:t>
            </a:r>
            <a:r>
              <a:rPr lang="en-US" sz="1100" dirty="0" smtClean="0"/>
              <a:t>) = - (2/6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2/6+ 4/6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4/6 )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Temp,Warmish</a:t>
            </a:r>
            <a:r>
              <a:rPr lang="en-US" sz="1100" dirty="0" smtClean="0"/>
              <a:t>) = 0.918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Temp,Warm</a:t>
            </a:r>
            <a:r>
              <a:rPr lang="en-US" sz="1100" dirty="0" smtClean="0"/>
              <a:t>) = - (2/4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2/4 + 2/4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2/4 )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Temp,Warm</a:t>
            </a:r>
            <a:r>
              <a:rPr lang="en-US" sz="1100" dirty="0" smtClean="0"/>
              <a:t>) = 1.00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4/14 * 0.811 + 6/14 * 0.918 + 4/14 * 1.00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0.911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Gain(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 = E(Game) -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0.940 – 0.911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0.029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5525" y="3200400"/>
            <a:ext cx="24288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Hava</a:t>
            </a:r>
            <a:r>
              <a:rPr lang="en-US" sz="2800" dirty="0" smtClean="0"/>
              <a:t> </a:t>
            </a:r>
            <a:r>
              <a:rPr lang="en-US" sz="2800" dirty="0" err="1" smtClean="0"/>
              <a:t>niteligi</a:t>
            </a:r>
            <a:r>
              <a:rPr lang="en-US" sz="2800" dirty="0" smtClean="0"/>
              <a:t> Entropy - Gain </a:t>
            </a:r>
            <a:r>
              <a:rPr lang="en-US" sz="2800" dirty="0" err="1" smtClean="0"/>
              <a:t>Cozumu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Weather,Sunny</a:t>
            </a:r>
            <a:r>
              <a:rPr lang="en-US" sz="1100" dirty="0" smtClean="0"/>
              <a:t>] = 5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Weather,Rainy</a:t>
            </a:r>
            <a:r>
              <a:rPr lang="en-US" sz="1100" dirty="0" smtClean="0"/>
              <a:t>] = 5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Weather,Cloudy</a:t>
            </a:r>
            <a:r>
              <a:rPr lang="en-US" sz="1100" dirty="0" smtClean="0"/>
              <a:t>] = 4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E(Game) = 0.940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Weather,Game</a:t>
            </a:r>
            <a:r>
              <a:rPr lang="en-US" sz="1100" b="1" dirty="0" smtClean="0">
                <a:solidFill>
                  <a:schemeClr val="accent4"/>
                </a:solidFill>
              </a:rPr>
              <a:t>) = 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=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Weather,Sunny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Weather,Sunny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Weather,Cloudy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Weather,Cloudy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Weather,Rainy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Weather,Rainy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Weather,Game</a:t>
            </a:r>
            <a:r>
              <a:rPr lang="en-US" sz="1100" b="1" dirty="0" smtClean="0">
                <a:solidFill>
                  <a:schemeClr val="accent4"/>
                </a:solidFill>
              </a:rPr>
              <a:t>) = 5/14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Weather,Sunny</a:t>
            </a:r>
            <a:r>
              <a:rPr lang="en-US" sz="1100" b="1" dirty="0" smtClean="0">
                <a:solidFill>
                  <a:schemeClr val="accent4"/>
                </a:solidFill>
              </a:rPr>
              <a:t>) + 4/14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Weather,Cloudy</a:t>
            </a:r>
            <a:r>
              <a:rPr lang="en-US" sz="1100" b="1" dirty="0" smtClean="0">
                <a:solidFill>
                  <a:schemeClr val="accent4"/>
                </a:solidFill>
              </a:rPr>
              <a:t>) + 5/14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Weather,Rainy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Weather,Sunny</a:t>
            </a:r>
            <a:r>
              <a:rPr lang="en-US" sz="1100" dirty="0" smtClean="0"/>
              <a:t>) = - (3/5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3/5 + 2/5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2/5 )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Weather,Sunny</a:t>
            </a:r>
            <a:r>
              <a:rPr lang="en-US" sz="1100" dirty="0" smtClean="0"/>
              <a:t>) = 0.971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Weather,Rainy</a:t>
            </a:r>
            <a:r>
              <a:rPr lang="en-US" sz="1100" dirty="0" smtClean="0"/>
              <a:t>) = - (2/5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2/5+ 3/5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3/5)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Weather,Rainy</a:t>
            </a:r>
            <a:r>
              <a:rPr lang="en-US" sz="1100" dirty="0" smtClean="0"/>
              <a:t>) = 0.971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Weather,Cloudy</a:t>
            </a:r>
            <a:r>
              <a:rPr lang="en-US" sz="1100" dirty="0" smtClean="0"/>
              <a:t>) = - (4/4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4/4)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Weather,Cloudy</a:t>
            </a:r>
            <a:r>
              <a:rPr lang="en-US" sz="1100" dirty="0" smtClean="0"/>
              <a:t>) = 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Weather,Game</a:t>
            </a:r>
            <a:r>
              <a:rPr lang="en-US" sz="1100" dirty="0" smtClean="0"/>
              <a:t>) = 5/14 * 0.971+ 5/14 * 0.971 + 4/14 * 0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Weather,Game</a:t>
            </a:r>
            <a:r>
              <a:rPr lang="en-US" sz="1100" dirty="0" smtClean="0"/>
              <a:t>) = 0.694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Gain(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Weather,Game</a:t>
            </a:r>
            <a:r>
              <a:rPr lang="en-US" sz="1100" b="1" dirty="0" smtClean="0">
                <a:solidFill>
                  <a:schemeClr val="accent4"/>
                </a:solidFill>
              </a:rPr>
              <a:t>) = E(Game) -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Weather,Game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Weather,Game</a:t>
            </a:r>
            <a:r>
              <a:rPr lang="en-US" sz="1100" dirty="0" smtClean="0"/>
              <a:t>) = 0.940 – 0.694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Weather,Game</a:t>
            </a:r>
            <a:r>
              <a:rPr lang="en-US" sz="1100" dirty="0" smtClean="0"/>
              <a:t>) = 0.247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3267075"/>
            <a:ext cx="20859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Nem</a:t>
            </a:r>
            <a:r>
              <a:rPr lang="en-US" sz="2800" dirty="0" smtClean="0"/>
              <a:t> </a:t>
            </a:r>
            <a:r>
              <a:rPr lang="en-US" sz="2800" dirty="0" err="1" smtClean="0"/>
              <a:t>niteligi</a:t>
            </a:r>
            <a:r>
              <a:rPr lang="en-US" sz="2800" dirty="0" smtClean="0"/>
              <a:t> Entropy - Gain </a:t>
            </a:r>
            <a:r>
              <a:rPr lang="en-US" sz="2800" dirty="0" err="1" smtClean="0"/>
              <a:t>Cozumu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97864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Wetness,High</a:t>
            </a:r>
            <a:r>
              <a:rPr lang="en-US" sz="1100" dirty="0" smtClean="0"/>
              <a:t>] = 7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Wetness,Normal</a:t>
            </a:r>
            <a:r>
              <a:rPr lang="en-US" sz="1100" dirty="0" smtClean="0"/>
              <a:t>] = 7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E(Game) = 0.940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Wetness,Game</a:t>
            </a:r>
            <a:r>
              <a:rPr lang="en-US" sz="1100" b="1" dirty="0" smtClean="0">
                <a:solidFill>
                  <a:schemeClr val="accent4"/>
                </a:solidFill>
              </a:rPr>
              <a:t>) =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Wetness,High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Wetness,High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Wetness,Normal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Wetness,Normal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Wetness,Game</a:t>
            </a:r>
            <a:r>
              <a:rPr lang="en-US" sz="1100" b="1" dirty="0" smtClean="0">
                <a:solidFill>
                  <a:schemeClr val="accent4"/>
                </a:solidFill>
              </a:rPr>
              <a:t>) = 7/14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Wetness,High</a:t>
            </a:r>
            <a:r>
              <a:rPr lang="en-US" sz="1100" b="1" dirty="0" smtClean="0">
                <a:solidFill>
                  <a:schemeClr val="accent4"/>
                </a:solidFill>
              </a:rPr>
              <a:t>) + 7/14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Wetness,Normal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Wetness,Sunny</a:t>
            </a:r>
            <a:r>
              <a:rPr lang="en-US" sz="1100" dirty="0" smtClean="0"/>
              <a:t>) = - (4/7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4/7 + 3/7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3/7 )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Wetness,Sunny</a:t>
            </a:r>
            <a:r>
              <a:rPr lang="en-US" sz="1100" dirty="0" smtClean="0"/>
              <a:t>) = 0.985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Wetness,Rainy</a:t>
            </a:r>
            <a:r>
              <a:rPr lang="en-US" sz="1100" dirty="0" smtClean="0"/>
              <a:t>) = - (1/7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1/7+ 6/7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6/7)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Wetness,Rainy</a:t>
            </a:r>
            <a:r>
              <a:rPr lang="en-US" sz="1100" dirty="0" smtClean="0"/>
              <a:t>) = 0.592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Wetness,Game</a:t>
            </a:r>
            <a:r>
              <a:rPr lang="en-US" sz="1100" dirty="0" smtClean="0"/>
              <a:t>) = 7/14 * 0.985+ 7/14 * 0.592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Wetness,Game</a:t>
            </a:r>
            <a:r>
              <a:rPr lang="en-US" sz="1100" dirty="0" smtClean="0"/>
              <a:t>) = 0.789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Gain(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Wetness,Game</a:t>
            </a:r>
            <a:r>
              <a:rPr lang="en-US" sz="1100" b="1" dirty="0" smtClean="0">
                <a:solidFill>
                  <a:schemeClr val="accent4"/>
                </a:solidFill>
              </a:rPr>
              <a:t>) = E(Game) -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Wetness,Game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Wetness,Game</a:t>
            </a:r>
            <a:r>
              <a:rPr lang="en-US" sz="1100" dirty="0" smtClean="0"/>
              <a:t>) = 0.940 – 0.789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Wetness,Game</a:t>
            </a:r>
            <a:r>
              <a:rPr lang="en-US" sz="1100" dirty="0" smtClean="0"/>
              <a:t>) = 0.151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75" y="3209925"/>
            <a:ext cx="20669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Ruzgar</a:t>
            </a:r>
            <a:r>
              <a:rPr lang="en-US" sz="2800" dirty="0" smtClean="0"/>
              <a:t> </a:t>
            </a:r>
            <a:r>
              <a:rPr lang="en-US" sz="2800" dirty="0" err="1" smtClean="0"/>
              <a:t>niteligi</a:t>
            </a:r>
            <a:r>
              <a:rPr lang="en-US" sz="2800" dirty="0" smtClean="0"/>
              <a:t> Entropy - Gain </a:t>
            </a:r>
            <a:r>
              <a:rPr lang="en-US" sz="2800" dirty="0" err="1" smtClean="0"/>
              <a:t>Cozumu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Wind,Slightly</a:t>
            </a:r>
            <a:r>
              <a:rPr lang="en-US" sz="1100" dirty="0" smtClean="0"/>
              <a:t>] = 8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Wind,Strong</a:t>
            </a:r>
            <a:r>
              <a:rPr lang="en-US" sz="1100" dirty="0" smtClean="0"/>
              <a:t>] = 6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E(Game) = 0.940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 =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Wind,Slightly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Wind,Slightly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Wind,Strong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Wind,Strong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 = 8/14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Wind,Slightly</a:t>
            </a:r>
            <a:r>
              <a:rPr lang="en-US" sz="1100" b="1" dirty="0" smtClean="0">
                <a:solidFill>
                  <a:schemeClr val="accent4"/>
                </a:solidFill>
              </a:rPr>
              <a:t>) + 6/14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Wind,Strong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Wind,Slightly</a:t>
            </a:r>
            <a:r>
              <a:rPr lang="en-US" sz="1100" dirty="0" smtClean="0"/>
              <a:t>) = - (2/8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2/8 + 6/8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6/8 )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Wind,Slightly</a:t>
            </a:r>
            <a:r>
              <a:rPr lang="en-US" sz="1100" dirty="0" smtClean="0"/>
              <a:t>) = 0.811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Wind,Strong</a:t>
            </a:r>
            <a:r>
              <a:rPr lang="en-US" sz="1100" dirty="0" smtClean="0"/>
              <a:t>) = - (3/6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3/6+ 3/6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3/6)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Wind,Strong</a:t>
            </a:r>
            <a:r>
              <a:rPr lang="en-US" sz="1100" dirty="0" smtClean="0"/>
              <a:t>) = 1.00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8/14 * 0.811 + 6/14 * 1.00</a:t>
            </a:r>
          </a:p>
          <a:p>
            <a:pPr>
              <a:buNone/>
            </a:pPr>
            <a:r>
              <a:rPr lang="en-US" sz="1100" dirty="0" smtClean="0"/>
              <a:t> E(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0.892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Gain(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WindGame</a:t>
            </a:r>
            <a:r>
              <a:rPr lang="en-US" sz="1100" b="1" dirty="0" smtClean="0">
                <a:solidFill>
                  <a:schemeClr val="accent4"/>
                </a:solidFill>
              </a:rPr>
              <a:t>) = E(Game) -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0.940 – 0.892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0.0.48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048000"/>
            <a:ext cx="19621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Birinci</a:t>
            </a:r>
            <a:r>
              <a:rPr lang="en-US" sz="2800" dirty="0" smtClean="0"/>
              <a:t> </a:t>
            </a:r>
            <a:r>
              <a:rPr lang="en-US" sz="2800" dirty="0" err="1" smtClean="0"/>
              <a:t>Dallanma</a:t>
            </a:r>
            <a:r>
              <a:rPr lang="en-US" sz="2800" dirty="0" smtClean="0"/>
              <a:t> </a:t>
            </a:r>
            <a:r>
              <a:rPr lang="en-US" sz="2800" dirty="0" err="1" smtClean="0"/>
              <a:t>Sonucu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600" b="1" dirty="0" smtClean="0"/>
              <a:t>		      </a:t>
            </a:r>
            <a:r>
              <a:rPr lang="en-US" sz="1600" b="1" dirty="0" err="1" smtClean="0"/>
              <a:t>Birinci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Dallanma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Sonucuna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Ait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Olusan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Karar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Agaci</a:t>
            </a:r>
            <a:endParaRPr lang="en-US" sz="1600" b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89200" y="1397000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Oznitelikler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Bilgi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Kazanci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Weather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0.246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Temperature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0.029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Weatness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0.048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7800" y="4267200"/>
            <a:ext cx="340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2. </a:t>
            </a:r>
            <a:r>
              <a:rPr lang="en-US" sz="2800" dirty="0" err="1" smtClean="0"/>
              <a:t>Adim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73154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81000" y="3657600"/>
            <a:ext cx="8305800" cy="29169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Hava</a:t>
            </a:r>
            <a:r>
              <a:rPr lang="en-US" sz="2000" dirty="0" smtClean="0"/>
              <a:t> </a:t>
            </a:r>
            <a:r>
              <a:rPr lang="en-US" sz="2000" dirty="0" err="1" smtClean="0"/>
              <a:t>ozniteliginin</a:t>
            </a:r>
            <a:r>
              <a:rPr lang="en-US" sz="2000" dirty="0" smtClean="0"/>
              <a:t> </a:t>
            </a:r>
            <a:r>
              <a:rPr lang="en-US" sz="2000" dirty="0" err="1" smtClean="0"/>
              <a:t>gunesli</a:t>
            </a:r>
            <a:r>
              <a:rPr lang="en-US" sz="2000" dirty="0" smtClean="0"/>
              <a:t> </a:t>
            </a:r>
            <a:r>
              <a:rPr lang="en-US" sz="2000" dirty="0" err="1" smtClean="0"/>
              <a:t>degeri</a:t>
            </a:r>
            <a:r>
              <a:rPr lang="en-US" sz="2000" dirty="0" smtClean="0"/>
              <a:t> </a:t>
            </a:r>
            <a:r>
              <a:rPr lang="en-US" sz="2000" dirty="0" err="1" smtClean="0"/>
              <a:t>icin</a:t>
            </a:r>
            <a:r>
              <a:rPr lang="en-US" sz="2000" dirty="0" smtClean="0"/>
              <a:t> </a:t>
            </a:r>
            <a:r>
              <a:rPr lang="en-US" sz="2000" dirty="0" err="1" smtClean="0"/>
              <a:t>dallanma</a:t>
            </a:r>
            <a:r>
              <a:rPr lang="en-US" sz="2000" dirty="0" smtClean="0"/>
              <a:t> </a:t>
            </a:r>
            <a:r>
              <a:rPr lang="en-US" sz="2000" dirty="0" err="1" smtClean="0"/>
              <a:t>degerleri</a:t>
            </a:r>
            <a:endParaRPr lang="en-US" sz="20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Game = {No, No, No, Yes, Yes}</a:t>
            </a:r>
          </a:p>
          <a:p>
            <a:pPr>
              <a:buNone/>
            </a:pPr>
            <a:r>
              <a:rPr lang="en-US" sz="1600" dirty="0" smtClean="0"/>
              <a:t>P(</a:t>
            </a:r>
            <a:r>
              <a:rPr lang="en-US" sz="1600" dirty="0" err="1" smtClean="0"/>
              <a:t>Game,No</a:t>
            </a:r>
            <a:r>
              <a:rPr lang="en-US" sz="1600" dirty="0" smtClean="0"/>
              <a:t>) = 3/5</a:t>
            </a:r>
          </a:p>
          <a:p>
            <a:pPr>
              <a:buNone/>
            </a:pPr>
            <a:r>
              <a:rPr lang="en-US" sz="1600" dirty="0" smtClean="0"/>
              <a:t>P(</a:t>
            </a:r>
            <a:r>
              <a:rPr lang="en-US" sz="1600" dirty="0" err="1" smtClean="0"/>
              <a:t>Game,Yes</a:t>
            </a:r>
            <a:r>
              <a:rPr lang="en-US" sz="1600" dirty="0" smtClean="0"/>
              <a:t>) = 2/5</a:t>
            </a:r>
          </a:p>
          <a:p>
            <a:pPr>
              <a:buNone/>
            </a:pPr>
            <a:r>
              <a:rPr lang="en-US" sz="1600" dirty="0" smtClean="0"/>
              <a:t>E(Game) = - ( P (</a:t>
            </a:r>
            <a:r>
              <a:rPr lang="en-US" sz="1600" dirty="0" err="1" smtClean="0"/>
              <a:t>Game,No</a:t>
            </a:r>
            <a:r>
              <a:rPr lang="en-US" sz="1600" dirty="0" smtClean="0"/>
              <a:t>)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P (Game, No) + P (</a:t>
            </a:r>
            <a:r>
              <a:rPr lang="en-US" sz="1600" dirty="0" err="1" smtClean="0"/>
              <a:t>Game,Yes</a:t>
            </a:r>
            <a:r>
              <a:rPr lang="en-US" sz="1600" dirty="0" smtClean="0"/>
              <a:t>)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P (</a:t>
            </a:r>
            <a:r>
              <a:rPr lang="en-US" sz="1600" dirty="0" err="1" smtClean="0"/>
              <a:t>Game,Yes</a:t>
            </a:r>
            <a:r>
              <a:rPr lang="en-US" sz="1600" dirty="0" smtClean="0"/>
              <a:t>) ) </a:t>
            </a:r>
          </a:p>
          <a:p>
            <a:pPr>
              <a:buNone/>
            </a:pPr>
            <a:r>
              <a:rPr lang="en-US" sz="1600" dirty="0" smtClean="0"/>
              <a:t>E(Game) = - ( 3/5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3/5 + 2/5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2/5 )</a:t>
            </a:r>
          </a:p>
          <a:p>
            <a:pPr>
              <a:buNone/>
            </a:pPr>
            <a:r>
              <a:rPr lang="en-US" sz="1600" dirty="0" smtClean="0"/>
              <a:t>E(Game) = 0.970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2.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dirty="0" err="1" smtClean="0"/>
              <a:t>niteligi</a:t>
            </a:r>
            <a:r>
              <a:rPr lang="en-US" sz="2800" dirty="0" smtClean="0"/>
              <a:t> Entropy - Gain </a:t>
            </a:r>
            <a:r>
              <a:rPr lang="en-US" sz="2800" dirty="0" err="1" smtClean="0"/>
              <a:t>Cozumu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Temperatures,Cold</a:t>
            </a:r>
            <a:r>
              <a:rPr lang="en-US" sz="1100" dirty="0" smtClean="0"/>
              <a:t>] = 1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Temperatures,Warmish</a:t>
            </a:r>
            <a:r>
              <a:rPr lang="en-US" sz="1100" dirty="0" smtClean="0"/>
              <a:t>] = 2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Temperatures,Warm</a:t>
            </a:r>
            <a:r>
              <a:rPr lang="en-US" sz="1100" dirty="0" smtClean="0"/>
              <a:t>] = 2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E(Game) = 0.970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 = 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= P(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Temp,Cold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Temp,Cold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Temp,Warmish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Temp,Warmish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 = 1/15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Temp,Cold</a:t>
            </a:r>
            <a:r>
              <a:rPr lang="en-US" sz="1100" b="1" dirty="0" smtClean="0">
                <a:solidFill>
                  <a:schemeClr val="accent4"/>
                </a:solidFill>
              </a:rPr>
              <a:t>) + 2/5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Temp,Warmish</a:t>
            </a:r>
            <a:r>
              <a:rPr lang="en-US" sz="1100" b="1" dirty="0" smtClean="0">
                <a:solidFill>
                  <a:schemeClr val="accent4"/>
                </a:solidFill>
              </a:rPr>
              <a:t>) + 2/5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Temp,Cold</a:t>
            </a:r>
            <a:r>
              <a:rPr lang="en-US" sz="1100" dirty="0" smtClean="0"/>
              <a:t>) = - (1/1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1/1)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Temp,Cold</a:t>
            </a:r>
            <a:r>
              <a:rPr lang="en-US" sz="1100" dirty="0" smtClean="0"/>
              <a:t>) = 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Temp,Warm</a:t>
            </a:r>
            <a:r>
              <a:rPr lang="en-US" sz="1100" dirty="0" smtClean="0"/>
              <a:t>) = - (2/2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2/2)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Temp,Warm</a:t>
            </a:r>
            <a:r>
              <a:rPr lang="en-US" sz="1100" dirty="0" smtClean="0"/>
              <a:t>) = 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Temp,Warmish</a:t>
            </a:r>
            <a:r>
              <a:rPr lang="en-US" sz="1100" dirty="0" smtClean="0"/>
              <a:t>) = - (1/2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1/2 + 1/2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1/2 )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Temp,Warmish</a:t>
            </a:r>
            <a:r>
              <a:rPr lang="en-US" sz="1100" dirty="0" smtClean="0"/>
              <a:t>) = 1.00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1/5 * 0 + 2/5 * 0 + 2/5 * 1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0.4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Gain(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 = E(Game) -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0.970 – 0.4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0.570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029200"/>
            <a:ext cx="2447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2.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Nem</a:t>
            </a:r>
            <a:r>
              <a:rPr lang="en-US" sz="2800" dirty="0" smtClean="0"/>
              <a:t> </a:t>
            </a:r>
            <a:r>
              <a:rPr lang="en-US" sz="2800" dirty="0" err="1" smtClean="0"/>
              <a:t>niteligi</a:t>
            </a:r>
            <a:r>
              <a:rPr lang="en-US" sz="2800" dirty="0" smtClean="0"/>
              <a:t> Entropy - Gain </a:t>
            </a:r>
            <a:r>
              <a:rPr lang="en-US" sz="2800" dirty="0" err="1" smtClean="0"/>
              <a:t>Cozumu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Wetness,High</a:t>
            </a:r>
            <a:r>
              <a:rPr lang="en-US" sz="1100" dirty="0" smtClean="0"/>
              <a:t>] = 3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Wetness,Normal</a:t>
            </a:r>
            <a:r>
              <a:rPr lang="en-US" sz="1100" dirty="0" smtClean="0"/>
              <a:t>] = 2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E(Game) = 0.970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Wetness,Game</a:t>
            </a:r>
            <a:r>
              <a:rPr lang="en-US" sz="1100" b="1" dirty="0" smtClean="0">
                <a:solidFill>
                  <a:schemeClr val="accent4"/>
                </a:solidFill>
              </a:rPr>
              <a:t>) =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Wetness,High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Wetness,High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Wetness,Normal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Wetness,Normal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Wetness,Game</a:t>
            </a:r>
            <a:r>
              <a:rPr lang="en-US" sz="1100" b="1" dirty="0" smtClean="0">
                <a:solidFill>
                  <a:schemeClr val="accent4"/>
                </a:solidFill>
              </a:rPr>
              <a:t>) = 3/5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Wetness,High</a:t>
            </a:r>
            <a:r>
              <a:rPr lang="en-US" sz="1100" b="1" dirty="0" smtClean="0">
                <a:solidFill>
                  <a:schemeClr val="accent4"/>
                </a:solidFill>
              </a:rPr>
              <a:t>) + 2/5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Wetness,Normal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Wetness,Sunny</a:t>
            </a:r>
            <a:r>
              <a:rPr lang="en-US" sz="1100" dirty="0" smtClean="0"/>
              <a:t>) = - (3/3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3/3)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Wetness,Sunny</a:t>
            </a:r>
            <a:r>
              <a:rPr lang="en-US" sz="1100" dirty="0" smtClean="0"/>
              <a:t>) = 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Wetness,Rainy</a:t>
            </a:r>
            <a:r>
              <a:rPr lang="en-US" sz="1100" dirty="0" smtClean="0"/>
              <a:t>) = - (2/2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2/2)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Wetness,Rainy</a:t>
            </a:r>
            <a:r>
              <a:rPr lang="en-US" sz="1100" dirty="0" smtClean="0"/>
              <a:t>) = 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Wetness,Game</a:t>
            </a:r>
            <a:r>
              <a:rPr lang="en-US" sz="1100" dirty="0" smtClean="0"/>
              <a:t>) = 3/5 * 0 + 2/5 * 0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Wetness,Game</a:t>
            </a:r>
            <a:r>
              <a:rPr lang="en-US" sz="1100" dirty="0" smtClean="0"/>
              <a:t>) = 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Gain(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Wetness,Game</a:t>
            </a:r>
            <a:r>
              <a:rPr lang="en-US" sz="1100" b="1" dirty="0" smtClean="0">
                <a:solidFill>
                  <a:schemeClr val="accent4"/>
                </a:solidFill>
              </a:rPr>
              <a:t>) = E(Game) -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Wetness,Game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Wetness,Game</a:t>
            </a:r>
            <a:r>
              <a:rPr lang="en-US" sz="1100" dirty="0" smtClean="0"/>
              <a:t>) = 0.970 – 0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Wetness,Game</a:t>
            </a:r>
            <a:r>
              <a:rPr lang="en-US" sz="1100" dirty="0" smtClean="0"/>
              <a:t>) = 0.970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495800"/>
            <a:ext cx="2038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Karar</a:t>
            </a:r>
            <a:r>
              <a:rPr lang="en-US" dirty="0" smtClean="0"/>
              <a:t> </a:t>
            </a:r>
            <a:r>
              <a:rPr lang="en-US" dirty="0" err="1" smtClean="0"/>
              <a:t>Agaclari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Hedef</a:t>
            </a:r>
            <a:r>
              <a:rPr lang="en-US" dirty="0" smtClean="0"/>
              <a:t> </a:t>
            </a:r>
            <a:r>
              <a:rPr lang="en-US" dirty="0" err="1" smtClean="0"/>
              <a:t>sonuclarinin</a:t>
            </a:r>
            <a:r>
              <a:rPr lang="en-US" dirty="0" smtClean="0"/>
              <a:t> </a:t>
            </a:r>
            <a:r>
              <a:rPr lang="en-US" dirty="0" err="1" smtClean="0"/>
              <a:t>yaklasik</a:t>
            </a:r>
            <a:r>
              <a:rPr lang="en-US" dirty="0" smtClean="0"/>
              <a:t> </a:t>
            </a:r>
            <a:r>
              <a:rPr lang="en-US" dirty="0" err="1" smtClean="0"/>
              <a:t>degerlerini</a:t>
            </a:r>
            <a:r>
              <a:rPr lang="en-US" dirty="0" smtClean="0"/>
              <a:t> </a:t>
            </a:r>
            <a:r>
              <a:rPr lang="en-US" dirty="0" err="1" smtClean="0"/>
              <a:t>hesaplamak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kullanilan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ogrenme</a:t>
            </a:r>
            <a:r>
              <a:rPr lang="en-US" dirty="0" smtClean="0"/>
              <a:t> </a:t>
            </a:r>
            <a:r>
              <a:rPr lang="en-US" dirty="0" err="1" smtClean="0"/>
              <a:t>verilerinin</a:t>
            </a:r>
            <a:r>
              <a:rPr lang="en-US" dirty="0" smtClean="0"/>
              <a:t> </a:t>
            </a:r>
            <a:r>
              <a:rPr lang="en-US" dirty="0" err="1" smtClean="0"/>
              <a:t>karar</a:t>
            </a:r>
            <a:r>
              <a:rPr lang="en-US" dirty="0" smtClean="0"/>
              <a:t> </a:t>
            </a:r>
            <a:r>
              <a:rPr lang="en-US" dirty="0" err="1" smtClean="0"/>
              <a:t>agaci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gosterildigi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yontemdir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Karar</a:t>
            </a:r>
            <a:r>
              <a:rPr lang="en-US" dirty="0" smtClean="0"/>
              <a:t> </a:t>
            </a:r>
            <a:r>
              <a:rPr lang="en-US" dirty="0" err="1" smtClean="0"/>
              <a:t>agaci</a:t>
            </a:r>
            <a:r>
              <a:rPr lang="en-US" dirty="0" smtClean="0"/>
              <a:t> </a:t>
            </a:r>
            <a:r>
              <a:rPr lang="en-US" dirty="0" err="1" smtClean="0"/>
              <a:t>algoritmasi</a:t>
            </a:r>
            <a:r>
              <a:rPr lang="en-US" dirty="0" smtClean="0"/>
              <a:t> 2 </a:t>
            </a:r>
            <a:r>
              <a:rPr lang="en-US" dirty="0" err="1" smtClean="0"/>
              <a:t>asamalidir</a:t>
            </a:r>
            <a:r>
              <a:rPr lang="en-US" dirty="0" smtClean="0"/>
              <a:t>;</a:t>
            </a:r>
          </a:p>
          <a:p>
            <a:pPr lvl="2"/>
            <a:r>
              <a:rPr lang="en-US" u="sng" dirty="0" smtClean="0"/>
              <a:t>1. </a:t>
            </a:r>
            <a:r>
              <a:rPr lang="tr-TR" u="sng" dirty="0" smtClean="0"/>
              <a:t>Agac Olusturma </a:t>
            </a:r>
            <a:r>
              <a:rPr lang="en-US" dirty="0" smtClean="0"/>
              <a:t> </a:t>
            </a:r>
            <a:r>
              <a:rPr lang="tr-TR" dirty="0" smtClean="0"/>
              <a:t>Butun ogrenme verilerine sahip olunan bir kumedir.</a:t>
            </a:r>
            <a:endParaRPr lang="en-US" dirty="0" smtClean="0"/>
          </a:p>
          <a:p>
            <a:pPr lvl="2"/>
            <a:r>
              <a:rPr lang="tr-TR" u="sng" dirty="0" smtClean="0"/>
              <a:t>2. Agac Budama</a:t>
            </a:r>
            <a:r>
              <a:rPr lang="en-US" u="sng" dirty="0" smtClean="0"/>
              <a:t> </a:t>
            </a:r>
            <a:r>
              <a:rPr lang="en-US" dirty="0" smtClean="0"/>
              <a:t> </a:t>
            </a:r>
            <a:r>
              <a:rPr lang="tr-TR" dirty="0" smtClean="0"/>
              <a:t>Butun ogrenme verilerinin sahip oldugu kumeye ait olan ve test kumesinde hataya sebep olan dallarin agactan budanmasi, silinmesidir.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2.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Ruzgar</a:t>
            </a:r>
            <a:r>
              <a:rPr lang="en-US" sz="2800" dirty="0" smtClean="0"/>
              <a:t> </a:t>
            </a:r>
            <a:r>
              <a:rPr lang="en-US" sz="2800" dirty="0" err="1" smtClean="0"/>
              <a:t>niteligi</a:t>
            </a:r>
            <a:r>
              <a:rPr lang="en-US" sz="2800" dirty="0" smtClean="0"/>
              <a:t> Entropy - Gain </a:t>
            </a:r>
            <a:r>
              <a:rPr lang="en-US" sz="2800" dirty="0" err="1" smtClean="0"/>
              <a:t>Cozumu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Wind,Slightly</a:t>
            </a:r>
            <a:r>
              <a:rPr lang="en-US" sz="1100" dirty="0" smtClean="0"/>
              <a:t>] = 3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Wind,Strong</a:t>
            </a:r>
            <a:r>
              <a:rPr lang="en-US" sz="1100" dirty="0" smtClean="0"/>
              <a:t>] = 2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E(Game) = 0.970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 =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Wind,Slightly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Wind,Slightly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Wind,Strong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Wind,Strong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 = 3/5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Wind,Slightly</a:t>
            </a:r>
            <a:r>
              <a:rPr lang="en-US" sz="1100" b="1" dirty="0" smtClean="0">
                <a:solidFill>
                  <a:schemeClr val="accent4"/>
                </a:solidFill>
              </a:rPr>
              <a:t>) + 2/5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Wind,Strong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Wind,Slightly</a:t>
            </a:r>
            <a:r>
              <a:rPr lang="en-US" sz="1100" dirty="0" smtClean="0"/>
              <a:t>) = - (2/3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2/3 + 1/3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1/3 )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Wind,Slightly</a:t>
            </a:r>
            <a:r>
              <a:rPr lang="en-US" sz="1100" dirty="0" smtClean="0"/>
              <a:t>) = 0.918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Wind,Strong</a:t>
            </a:r>
            <a:r>
              <a:rPr lang="en-US" sz="1100" dirty="0" smtClean="0"/>
              <a:t>) = - (1/2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1/2+ 1/2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1/2)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Wind,Strong</a:t>
            </a:r>
            <a:r>
              <a:rPr lang="en-US" sz="1100" dirty="0" smtClean="0"/>
              <a:t>) = 1.00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3/5 * 0.918 + 2/5 * 1.00</a:t>
            </a:r>
          </a:p>
          <a:p>
            <a:pPr>
              <a:buNone/>
            </a:pPr>
            <a:r>
              <a:rPr lang="en-US" sz="1100" dirty="0" smtClean="0"/>
              <a:t> E(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0.951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Gain(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 = E(Game) -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0.970 – 0.951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0.019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267200"/>
            <a:ext cx="19526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2.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Ikinci</a:t>
            </a:r>
            <a:r>
              <a:rPr lang="en-US" sz="2800" dirty="0" smtClean="0"/>
              <a:t> </a:t>
            </a:r>
            <a:r>
              <a:rPr lang="en-US" sz="2800" dirty="0" err="1" smtClean="0"/>
              <a:t>Dallanma</a:t>
            </a:r>
            <a:r>
              <a:rPr lang="en-US" sz="2800" dirty="0" smtClean="0"/>
              <a:t> </a:t>
            </a:r>
            <a:r>
              <a:rPr lang="en-US" sz="2800" dirty="0" err="1" smtClean="0"/>
              <a:t>Sonucu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600" b="1" dirty="0" smtClean="0"/>
              <a:t>		      </a:t>
            </a:r>
            <a:r>
              <a:rPr lang="en-US" sz="1600" b="1" dirty="0" err="1" smtClean="0"/>
              <a:t>Ikinci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Dallanma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Sonucuna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Ait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Olusan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Karar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Agaci</a:t>
            </a:r>
            <a:endParaRPr lang="en-US" sz="1600" b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14600" y="1143000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Oznitelikler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Bilgi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Kazanci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Temperature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0.570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Weatness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0.970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0.019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3086100"/>
            <a:ext cx="41624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Adim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85800" y="4017264"/>
            <a:ext cx="7696200" cy="2002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Hava</a:t>
            </a:r>
            <a:r>
              <a:rPr lang="en-US" sz="2000" dirty="0" smtClean="0"/>
              <a:t> </a:t>
            </a:r>
            <a:r>
              <a:rPr lang="en-US" sz="2000" dirty="0" err="1" smtClean="0"/>
              <a:t>ozniteliginin</a:t>
            </a:r>
            <a:r>
              <a:rPr lang="en-US" sz="2000" dirty="0" smtClean="0"/>
              <a:t> </a:t>
            </a:r>
            <a:r>
              <a:rPr lang="en-US" sz="2000" dirty="0" err="1" smtClean="0"/>
              <a:t>bulutlu</a:t>
            </a:r>
            <a:r>
              <a:rPr lang="en-US" sz="2000" dirty="0" smtClean="0"/>
              <a:t> </a:t>
            </a:r>
            <a:r>
              <a:rPr lang="en-US" sz="2000" dirty="0" err="1" smtClean="0"/>
              <a:t>degeri</a:t>
            </a:r>
            <a:r>
              <a:rPr lang="en-US" sz="2000" dirty="0" smtClean="0"/>
              <a:t> </a:t>
            </a:r>
            <a:r>
              <a:rPr lang="en-US" sz="2000" dirty="0" err="1" smtClean="0"/>
              <a:t>icin</a:t>
            </a:r>
            <a:r>
              <a:rPr lang="en-US" sz="2000" dirty="0" smtClean="0"/>
              <a:t> </a:t>
            </a:r>
            <a:r>
              <a:rPr lang="en-US" sz="2000" dirty="0" err="1" smtClean="0"/>
              <a:t>dallanma</a:t>
            </a:r>
            <a:r>
              <a:rPr lang="en-US" sz="2000" dirty="0" smtClean="0"/>
              <a:t> </a:t>
            </a:r>
            <a:r>
              <a:rPr lang="en-US" sz="2000" dirty="0" err="1" smtClean="0"/>
              <a:t>degerleri</a:t>
            </a:r>
            <a:endParaRPr lang="en-US" sz="20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Game = {Yes, Yes, Yes, Yes}</a:t>
            </a:r>
          </a:p>
          <a:p>
            <a:pPr>
              <a:buNone/>
            </a:pPr>
            <a:r>
              <a:rPr lang="en-US" sz="1600" dirty="0" smtClean="0"/>
              <a:t>P(</a:t>
            </a:r>
            <a:r>
              <a:rPr lang="en-US" sz="1600" dirty="0" err="1" smtClean="0"/>
              <a:t>Game,Yes</a:t>
            </a:r>
            <a:r>
              <a:rPr lang="en-US" sz="1600" dirty="0" smtClean="0"/>
              <a:t>) = 4/4</a:t>
            </a:r>
          </a:p>
          <a:p>
            <a:pPr>
              <a:buNone/>
            </a:pPr>
            <a:r>
              <a:rPr lang="en-US" sz="1600" dirty="0" smtClean="0"/>
              <a:t>E(Game) = - ( P (Game, Yes)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P (Game, Yes) ) </a:t>
            </a:r>
          </a:p>
          <a:p>
            <a:pPr>
              <a:buNone/>
            </a:pPr>
            <a:r>
              <a:rPr lang="en-US" sz="1600" dirty="0" smtClean="0"/>
              <a:t>E(Game) = - ( 4/4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4/4)</a:t>
            </a:r>
          </a:p>
          <a:p>
            <a:pPr>
              <a:buNone/>
            </a:pPr>
            <a:r>
              <a:rPr lang="en-US" sz="1600" dirty="0" smtClean="0"/>
              <a:t>E(Game) = 1</a:t>
            </a:r>
          </a:p>
          <a:p>
            <a:endParaRPr 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4883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Ucuncu</a:t>
            </a:r>
            <a:r>
              <a:rPr lang="en-US" sz="2800" dirty="0" smtClean="0"/>
              <a:t> </a:t>
            </a:r>
            <a:r>
              <a:rPr lang="en-US" sz="2800" dirty="0" err="1" smtClean="0"/>
              <a:t>Dallanma</a:t>
            </a:r>
            <a:r>
              <a:rPr lang="en-US" sz="2800" dirty="0" smtClean="0"/>
              <a:t> </a:t>
            </a:r>
            <a:r>
              <a:rPr lang="en-US" sz="2800" dirty="0" err="1" smtClean="0"/>
              <a:t>Sonucu</a:t>
            </a:r>
            <a:endParaRPr lang="en-US" sz="28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600" b="1" dirty="0" smtClean="0"/>
              <a:t>		</a:t>
            </a:r>
            <a:endParaRPr lang="en-US" sz="1600" b="1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05000"/>
            <a:ext cx="4419600" cy="352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4. </a:t>
            </a:r>
            <a:r>
              <a:rPr lang="en-US" sz="2800" dirty="0" err="1" smtClean="0"/>
              <a:t>Adim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4" name="Content Placeholder 10"/>
          <p:cNvSpPr>
            <a:spLocks noGrp="1"/>
          </p:cNvSpPr>
          <p:nvPr>
            <p:ph idx="1"/>
          </p:nvPr>
        </p:nvSpPr>
        <p:spPr>
          <a:xfrm>
            <a:off x="381000" y="3352800"/>
            <a:ext cx="8305800" cy="32217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Hava</a:t>
            </a:r>
            <a:r>
              <a:rPr lang="en-US" sz="2000" dirty="0" smtClean="0"/>
              <a:t> </a:t>
            </a:r>
            <a:r>
              <a:rPr lang="en-US" sz="2000" dirty="0" err="1" smtClean="0"/>
              <a:t>ozniteliginin</a:t>
            </a:r>
            <a:r>
              <a:rPr lang="en-US" sz="2000" dirty="0" smtClean="0"/>
              <a:t> </a:t>
            </a:r>
            <a:r>
              <a:rPr lang="en-US" sz="2000" dirty="0" err="1" smtClean="0"/>
              <a:t>yagmurlu</a:t>
            </a:r>
            <a:r>
              <a:rPr lang="en-US" sz="2000" dirty="0" smtClean="0"/>
              <a:t> </a:t>
            </a:r>
            <a:r>
              <a:rPr lang="en-US" sz="2000" dirty="0" err="1" smtClean="0"/>
              <a:t>degeri</a:t>
            </a:r>
            <a:r>
              <a:rPr lang="en-US" sz="2000" dirty="0" smtClean="0"/>
              <a:t> </a:t>
            </a:r>
            <a:r>
              <a:rPr lang="en-US" sz="2000" dirty="0" err="1" smtClean="0"/>
              <a:t>icin</a:t>
            </a:r>
            <a:r>
              <a:rPr lang="en-US" sz="2000" dirty="0" smtClean="0"/>
              <a:t> </a:t>
            </a:r>
            <a:r>
              <a:rPr lang="en-US" sz="2000" dirty="0" err="1" smtClean="0"/>
              <a:t>dallanma</a:t>
            </a:r>
            <a:r>
              <a:rPr lang="en-US" sz="2000" dirty="0" smtClean="0"/>
              <a:t> </a:t>
            </a:r>
            <a:r>
              <a:rPr lang="en-US" sz="2000" dirty="0" err="1" smtClean="0"/>
              <a:t>degerleri</a:t>
            </a:r>
            <a:endParaRPr lang="en-US" sz="20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Game = {Yes, Yes, No, Yes, No}</a:t>
            </a:r>
          </a:p>
          <a:p>
            <a:pPr>
              <a:buNone/>
            </a:pPr>
            <a:r>
              <a:rPr lang="en-US" sz="1600" dirty="0" smtClean="0"/>
              <a:t>P(</a:t>
            </a:r>
            <a:r>
              <a:rPr lang="en-US" sz="1600" dirty="0" err="1" smtClean="0"/>
              <a:t>Game,No</a:t>
            </a:r>
            <a:r>
              <a:rPr lang="en-US" sz="1600" dirty="0" smtClean="0"/>
              <a:t>) = 2/5</a:t>
            </a:r>
          </a:p>
          <a:p>
            <a:pPr>
              <a:buNone/>
            </a:pPr>
            <a:r>
              <a:rPr lang="en-US" sz="1600" dirty="0" smtClean="0"/>
              <a:t>P(</a:t>
            </a:r>
            <a:r>
              <a:rPr lang="en-US" sz="1600" dirty="0" err="1" smtClean="0"/>
              <a:t>Game,Yes</a:t>
            </a:r>
            <a:r>
              <a:rPr lang="en-US" sz="1600" dirty="0" smtClean="0"/>
              <a:t>) = 3/5</a:t>
            </a:r>
          </a:p>
          <a:p>
            <a:pPr>
              <a:buNone/>
            </a:pPr>
            <a:r>
              <a:rPr lang="en-US" sz="1600" dirty="0" smtClean="0"/>
              <a:t>E(Game) = - ( P (</a:t>
            </a:r>
            <a:r>
              <a:rPr lang="en-US" sz="1600" dirty="0" err="1" smtClean="0"/>
              <a:t>Game,No</a:t>
            </a:r>
            <a:r>
              <a:rPr lang="en-US" sz="1600" dirty="0" smtClean="0"/>
              <a:t>)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P (Game, No) + P (</a:t>
            </a:r>
            <a:r>
              <a:rPr lang="en-US" sz="1600" dirty="0" err="1" smtClean="0"/>
              <a:t>Game,Yes</a:t>
            </a:r>
            <a:r>
              <a:rPr lang="en-US" sz="1600" dirty="0" smtClean="0"/>
              <a:t>)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P (</a:t>
            </a:r>
            <a:r>
              <a:rPr lang="en-US" sz="1600" dirty="0" err="1" smtClean="0"/>
              <a:t>Game,Yes</a:t>
            </a:r>
            <a:r>
              <a:rPr lang="en-US" sz="1600" dirty="0" smtClean="0"/>
              <a:t>) ) </a:t>
            </a:r>
          </a:p>
          <a:p>
            <a:pPr>
              <a:buNone/>
            </a:pPr>
            <a:r>
              <a:rPr lang="en-US" sz="1600" dirty="0" smtClean="0"/>
              <a:t>E(Game) = - ( 2/5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2/5 + 3/5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3/5 )</a:t>
            </a:r>
          </a:p>
          <a:p>
            <a:pPr>
              <a:buNone/>
            </a:pPr>
            <a:r>
              <a:rPr lang="en-US" sz="1600" dirty="0" smtClean="0"/>
              <a:t>E(Game) = 0.970</a:t>
            </a:r>
          </a:p>
          <a:p>
            <a:endParaRPr 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1295400"/>
            <a:ext cx="709543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4.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dirty="0" err="1" smtClean="0"/>
              <a:t>niteligi</a:t>
            </a:r>
            <a:r>
              <a:rPr lang="en-US" sz="2800" dirty="0" smtClean="0"/>
              <a:t> Entropy - Gain </a:t>
            </a:r>
            <a:r>
              <a:rPr lang="en-US" sz="2800" dirty="0" err="1" smtClean="0"/>
              <a:t>Cozumu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Temperatures,Cold</a:t>
            </a:r>
            <a:r>
              <a:rPr lang="en-US" sz="1100" dirty="0" smtClean="0"/>
              <a:t>] = 2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Temperatures,Warmish</a:t>
            </a:r>
            <a:r>
              <a:rPr lang="en-US" sz="1100" dirty="0" smtClean="0"/>
              <a:t>] = 3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E(Game) = 0.970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 = P(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Temp,Cold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Temp,Cold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Temp,Warmish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Temp,Warmish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 = 2/5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Temp,Cold</a:t>
            </a:r>
            <a:r>
              <a:rPr lang="en-US" sz="1100" b="1" dirty="0" smtClean="0">
                <a:solidFill>
                  <a:schemeClr val="accent4"/>
                </a:solidFill>
              </a:rPr>
              <a:t>) + 3/5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Temp,Warmish</a:t>
            </a:r>
            <a:r>
              <a:rPr lang="en-US" sz="1100" b="1" dirty="0" smtClean="0">
                <a:solidFill>
                  <a:schemeClr val="accent4"/>
                </a:solidFill>
              </a:rPr>
              <a:t>) 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Temp,Cold</a:t>
            </a:r>
            <a:r>
              <a:rPr lang="en-US" sz="1100" dirty="0" smtClean="0"/>
              <a:t>) = - (1/2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1/2 + 1/2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1/2 )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Temp,Cold</a:t>
            </a:r>
            <a:r>
              <a:rPr lang="en-US" sz="1100" dirty="0" smtClean="0"/>
              <a:t>) = 1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Temp,Warmish</a:t>
            </a:r>
            <a:r>
              <a:rPr lang="en-US" sz="1100" dirty="0" smtClean="0"/>
              <a:t>) = - (2/3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2/3 + 1/3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1/3 )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Temp,Warmish</a:t>
            </a:r>
            <a:r>
              <a:rPr lang="en-US" sz="1100" dirty="0" smtClean="0"/>
              <a:t>) = 0.918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2/5 * 1 + 3/5 * 0.918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0.951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Gain(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 = E(Game) - E(</a:t>
            </a:r>
            <a:r>
              <a:rPr lang="en-US" sz="1100" b="1" dirty="0" err="1" smtClean="0">
                <a:solidFill>
                  <a:schemeClr val="accent4"/>
                </a:solidFill>
              </a:rPr>
              <a:t>Temp,Game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0.970 – 0.951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Temp,Game</a:t>
            </a:r>
            <a:r>
              <a:rPr lang="en-US" sz="1100" dirty="0" smtClean="0"/>
              <a:t>) = 0.019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019550"/>
            <a:ext cx="2457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4.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Ruzgar</a:t>
            </a:r>
            <a:r>
              <a:rPr lang="en-US" sz="2800" dirty="0" smtClean="0"/>
              <a:t> </a:t>
            </a:r>
            <a:r>
              <a:rPr lang="en-US" sz="2800" dirty="0" err="1" smtClean="0"/>
              <a:t>niteligi</a:t>
            </a:r>
            <a:r>
              <a:rPr lang="en-US" sz="2800" dirty="0" smtClean="0"/>
              <a:t> Entropy - Gain </a:t>
            </a:r>
            <a:r>
              <a:rPr lang="en-US" sz="2800" dirty="0" err="1" smtClean="0"/>
              <a:t>Cozumu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Wind,Slightly</a:t>
            </a:r>
            <a:r>
              <a:rPr lang="en-US" sz="1100" dirty="0" smtClean="0"/>
              <a:t>] = 3</a:t>
            </a:r>
          </a:p>
          <a:p>
            <a:pPr>
              <a:buNone/>
            </a:pPr>
            <a:r>
              <a:rPr lang="en-US" sz="1100" dirty="0" smtClean="0"/>
              <a:t>[</a:t>
            </a:r>
            <a:r>
              <a:rPr lang="en-US" sz="1100" dirty="0" err="1" smtClean="0"/>
              <a:t>Wind,Strong</a:t>
            </a:r>
            <a:r>
              <a:rPr lang="en-US" sz="1100" dirty="0" smtClean="0"/>
              <a:t>] = 2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E(Game) = 0.970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 =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Wind,Slightly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Wind,Slightly</a:t>
            </a:r>
            <a:r>
              <a:rPr lang="en-US" sz="1100" b="1" dirty="0" smtClean="0">
                <a:solidFill>
                  <a:schemeClr val="accent4"/>
                </a:solidFill>
              </a:rPr>
              <a:t>) + P(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Wind,Strong</a:t>
            </a:r>
            <a:r>
              <a:rPr lang="en-US" sz="1100" b="1" dirty="0" smtClean="0">
                <a:solidFill>
                  <a:schemeClr val="accent4"/>
                </a:solidFill>
              </a:rPr>
              <a:t>) *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Wind,Strong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 = 3/5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Wind,Slightly</a:t>
            </a:r>
            <a:r>
              <a:rPr lang="en-US" sz="1100" b="1" dirty="0" smtClean="0">
                <a:solidFill>
                  <a:schemeClr val="accent4"/>
                </a:solidFill>
              </a:rPr>
              <a:t>) + 2/5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Wind,Strong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Wind,Slightly</a:t>
            </a:r>
            <a:r>
              <a:rPr lang="en-US" sz="1100" dirty="0" smtClean="0"/>
              <a:t>) = - (3/3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3/3)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Wind,Slightly</a:t>
            </a:r>
            <a:r>
              <a:rPr lang="en-US" sz="1100" dirty="0" smtClean="0"/>
              <a:t>) = 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Wind,Strong</a:t>
            </a:r>
            <a:r>
              <a:rPr lang="en-US" sz="1100" dirty="0" smtClean="0"/>
              <a:t>) = - (2/2 log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2/2)</a:t>
            </a:r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Wind,Strong</a:t>
            </a:r>
            <a:r>
              <a:rPr lang="en-US" sz="1100" dirty="0" smtClean="0"/>
              <a:t>) = 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E(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3/5 * 0 + 2/5 * 0</a:t>
            </a:r>
          </a:p>
          <a:p>
            <a:pPr>
              <a:buNone/>
            </a:pPr>
            <a:r>
              <a:rPr lang="en-US" sz="1100" dirty="0" smtClean="0"/>
              <a:t> E(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>
                <a:solidFill>
                  <a:schemeClr val="accent4"/>
                </a:solidFill>
              </a:rPr>
              <a:t>Gain(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 = E(Game) - E(</a:t>
            </a:r>
            <a:r>
              <a:rPr lang="en-US" sz="1100" b="1" dirty="0" err="1" smtClean="0">
                <a:solidFill>
                  <a:schemeClr val="accent4"/>
                </a:solidFill>
              </a:rPr>
              <a:t>Wind,Game</a:t>
            </a:r>
            <a:r>
              <a:rPr lang="en-US" sz="11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0.970 – 0</a:t>
            </a:r>
          </a:p>
          <a:p>
            <a:pPr>
              <a:buNone/>
            </a:pPr>
            <a:r>
              <a:rPr lang="en-US" sz="1100" dirty="0" smtClean="0"/>
              <a:t>Gain(</a:t>
            </a:r>
            <a:r>
              <a:rPr lang="en-US" sz="1100" dirty="0" err="1" smtClean="0"/>
              <a:t>Wind,Game</a:t>
            </a:r>
            <a:r>
              <a:rPr lang="en-US" sz="1100" dirty="0" smtClean="0"/>
              <a:t>) = 0.970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267200"/>
            <a:ext cx="19716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4. </a:t>
            </a:r>
            <a:r>
              <a:rPr lang="en-US" sz="2800" dirty="0" err="1" smtClean="0"/>
              <a:t>Adim</a:t>
            </a:r>
            <a:r>
              <a:rPr lang="en-US" sz="2800" dirty="0" smtClean="0"/>
              <a:t> – </a:t>
            </a:r>
            <a:r>
              <a:rPr lang="en-US" sz="2800" dirty="0" err="1" smtClean="0"/>
              <a:t>Dorduncu</a:t>
            </a:r>
            <a:r>
              <a:rPr lang="en-US" sz="2800" dirty="0" smtClean="0"/>
              <a:t> </a:t>
            </a:r>
            <a:r>
              <a:rPr lang="en-US" sz="2800" dirty="0" err="1" smtClean="0"/>
              <a:t>Dallanma</a:t>
            </a:r>
            <a:r>
              <a:rPr lang="en-US" sz="2800" dirty="0" smtClean="0"/>
              <a:t> </a:t>
            </a:r>
            <a:r>
              <a:rPr lang="en-US" sz="2800" dirty="0" err="1" smtClean="0"/>
              <a:t>Sonucu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600" b="1" dirty="0" smtClean="0"/>
              <a:t>		      </a:t>
            </a:r>
            <a:r>
              <a:rPr lang="en-US" sz="1600" b="1" dirty="0" err="1" smtClean="0"/>
              <a:t>Dorduncu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Dallanma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Sonucuna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Ait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Olusan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Karar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Agaci</a:t>
            </a:r>
            <a:endParaRPr lang="en-US" sz="1600" b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14600" y="1371600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Oznitelikler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Bilgi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Kazanci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Temperature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0.019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Wind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0.970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919" y="3048000"/>
            <a:ext cx="550288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458200" cy="1470025"/>
          </a:xfrm>
        </p:spPr>
        <p:txBody>
          <a:bodyPr>
            <a:normAutofit/>
          </a:bodyPr>
          <a:lstStyle/>
          <a:p>
            <a:pPr algn="r"/>
            <a:r>
              <a:rPr lang="en-US" sz="6700" dirty="0" smtClean="0"/>
              <a:t>C4.5 </a:t>
            </a:r>
            <a:r>
              <a:rPr lang="en-US" sz="6700" dirty="0" err="1" smtClean="0"/>
              <a:t>Uygulamasi</a:t>
            </a:r>
            <a:endParaRPr lang="en-US" sz="6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5410200" cy="1752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C4.5 </a:t>
            </a:r>
            <a:r>
              <a:rPr lang="en-US" sz="1800" dirty="0" err="1" smtClean="0"/>
              <a:t>algoritmasinin</a:t>
            </a:r>
            <a:r>
              <a:rPr lang="en-US" sz="1800" dirty="0" smtClean="0"/>
              <a:t> entropy </a:t>
            </a:r>
            <a:r>
              <a:rPr lang="en-US" sz="1800" dirty="0" err="1" smtClean="0"/>
              <a:t>ve</a:t>
            </a:r>
            <a:r>
              <a:rPr lang="en-US" sz="1800" dirty="0" smtClean="0"/>
              <a:t> gain </a:t>
            </a:r>
            <a:r>
              <a:rPr lang="en-US" sz="1800" dirty="0" err="1" smtClean="0"/>
              <a:t>hesaplama</a:t>
            </a:r>
            <a:r>
              <a:rPr lang="en-US" sz="1800" dirty="0" smtClean="0"/>
              <a:t> </a:t>
            </a:r>
            <a:r>
              <a:rPr lang="en-US" sz="1800" dirty="0" err="1" smtClean="0"/>
              <a:t>yontemi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Age = {65, 70, 75, </a:t>
            </a:r>
            <a:r>
              <a:rPr lang="en-US" sz="1600" b="1" dirty="0" smtClean="0"/>
              <a:t>80</a:t>
            </a:r>
            <a:r>
              <a:rPr lang="en-US" sz="1600" dirty="0" smtClean="0"/>
              <a:t>, </a:t>
            </a:r>
            <a:r>
              <a:rPr lang="en-US" sz="1600" b="1" dirty="0" smtClean="0"/>
              <a:t>85</a:t>
            </a:r>
            <a:r>
              <a:rPr lang="en-US" sz="1600" dirty="0" smtClean="0"/>
              <a:t>, 90, 95, 96}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Esik</a:t>
            </a:r>
            <a:r>
              <a:rPr lang="en-US" sz="1600" dirty="0" smtClean="0"/>
              <a:t> </a:t>
            </a:r>
            <a:r>
              <a:rPr lang="en-US" sz="1600" dirty="0" err="1" smtClean="0"/>
              <a:t>Degeri</a:t>
            </a:r>
            <a:r>
              <a:rPr lang="en-US" sz="1600" dirty="0" smtClean="0"/>
              <a:t> =&gt;   t = (x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+ x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)/ 2</a:t>
            </a:r>
          </a:p>
          <a:p>
            <a:pPr>
              <a:buNone/>
            </a:pPr>
            <a:r>
              <a:rPr lang="en-US" sz="1600" dirty="0" smtClean="0"/>
              <a:t>t = ( 80 + 85 )/ 2</a:t>
            </a:r>
          </a:p>
          <a:p>
            <a:pPr>
              <a:buNone/>
            </a:pPr>
            <a:r>
              <a:rPr lang="en-US" sz="1600" dirty="0" smtClean="0"/>
              <a:t>t = 83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Age &lt;= 83 </a:t>
            </a:r>
            <a:r>
              <a:rPr lang="en-US" sz="1600" dirty="0" err="1" smtClean="0"/>
              <a:t>ve</a:t>
            </a:r>
            <a:r>
              <a:rPr lang="en-US" sz="1600" dirty="0" smtClean="0"/>
              <a:t> Age &gt; 83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1447800" cy="38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Dataset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842433"/>
            <a:ext cx="4191000" cy="365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Karar</a:t>
            </a:r>
            <a:r>
              <a:rPr lang="en-US" dirty="0" smtClean="0"/>
              <a:t> </a:t>
            </a:r>
            <a:r>
              <a:rPr lang="en-US" dirty="0" err="1" smtClean="0"/>
              <a:t>Agaclari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Optimum </a:t>
            </a:r>
            <a:r>
              <a:rPr lang="en-US" dirty="0" err="1" smtClean="0"/>
              <a:t>sonuca</a:t>
            </a:r>
            <a:r>
              <a:rPr lang="en-US" dirty="0" smtClean="0"/>
              <a:t> </a:t>
            </a:r>
            <a:r>
              <a:rPr lang="en-US" dirty="0" err="1" smtClean="0"/>
              <a:t>varmak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endParaRPr lang="en-US" dirty="0" smtClean="0"/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Karar</a:t>
            </a:r>
            <a:r>
              <a:rPr lang="en-US" dirty="0" smtClean="0"/>
              <a:t> </a:t>
            </a:r>
            <a:r>
              <a:rPr lang="en-US" dirty="0" err="1" smtClean="0"/>
              <a:t>agacinin</a:t>
            </a:r>
            <a:r>
              <a:rPr lang="en-US" dirty="0" smtClean="0"/>
              <a:t> </a:t>
            </a:r>
            <a:r>
              <a:rPr lang="en-US" dirty="0" err="1" smtClean="0"/>
              <a:t>sonuc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hangi</a:t>
            </a:r>
            <a:r>
              <a:rPr lang="en-US" dirty="0" smtClean="0"/>
              <a:t> </a:t>
            </a:r>
            <a:r>
              <a:rPr lang="en-US" dirty="0" err="1" smtClean="0"/>
              <a:t>karari</a:t>
            </a:r>
            <a:r>
              <a:rPr lang="en-US" dirty="0" smtClean="0"/>
              <a:t> </a:t>
            </a:r>
            <a:r>
              <a:rPr lang="en-US" dirty="0" err="1" smtClean="0"/>
              <a:t>alacagi</a:t>
            </a:r>
            <a:r>
              <a:rPr lang="en-US" dirty="0" smtClean="0"/>
              <a:t> </a:t>
            </a:r>
            <a:r>
              <a:rPr lang="en-US" dirty="0" err="1" smtClean="0"/>
              <a:t>belirlenir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Kurmus</a:t>
            </a:r>
            <a:r>
              <a:rPr lang="en-US" dirty="0" smtClean="0"/>
              <a:t> </a:t>
            </a:r>
            <a:r>
              <a:rPr lang="en-US" dirty="0" err="1" smtClean="0"/>
              <a:t>olacaginiz</a:t>
            </a:r>
            <a:r>
              <a:rPr lang="en-US" dirty="0" smtClean="0"/>
              <a:t> </a:t>
            </a:r>
            <a:r>
              <a:rPr lang="en-US" dirty="0" err="1" smtClean="0"/>
              <a:t>sistemin</a:t>
            </a:r>
            <a:r>
              <a:rPr lang="en-US" dirty="0" smtClean="0"/>
              <a:t> </a:t>
            </a:r>
            <a:r>
              <a:rPr lang="en-US" dirty="0" err="1" smtClean="0"/>
              <a:t>Entropy’si</a:t>
            </a:r>
            <a:r>
              <a:rPr lang="en-US" dirty="0" smtClean="0"/>
              <a:t> </a:t>
            </a:r>
            <a:r>
              <a:rPr lang="en-US" dirty="0" err="1" smtClean="0"/>
              <a:t>hesaplanir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 </a:t>
            </a:r>
            <a:r>
              <a:rPr lang="en-US" dirty="0" err="1" smtClean="0"/>
              <a:t>Agacin</a:t>
            </a:r>
            <a:r>
              <a:rPr lang="en-US" dirty="0" smtClean="0"/>
              <a:t> </a:t>
            </a:r>
            <a:r>
              <a:rPr lang="en-US" dirty="0" err="1" smtClean="0"/>
              <a:t>root’u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koku</a:t>
            </a:r>
            <a:r>
              <a:rPr lang="en-US" dirty="0" smtClean="0"/>
              <a:t> </a:t>
            </a:r>
            <a:r>
              <a:rPr lang="en-US" dirty="0" err="1" smtClean="0"/>
              <a:t>belirlenir</a:t>
            </a:r>
            <a:r>
              <a:rPr lang="en-US" dirty="0" smtClean="0"/>
              <a:t>. Root </a:t>
            </a:r>
            <a:r>
              <a:rPr lang="en-US" dirty="0" err="1" smtClean="0"/>
              <a:t>belirlenmesinde</a:t>
            </a:r>
            <a:r>
              <a:rPr lang="en-US" dirty="0" smtClean="0"/>
              <a:t> Information Gain </a:t>
            </a:r>
            <a:r>
              <a:rPr lang="en-US" dirty="0" err="1" smtClean="0"/>
              <a:t>hesaplanir</a:t>
            </a:r>
            <a:r>
              <a:rPr lang="en-US" dirty="0" smtClean="0"/>
              <a:t> (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kazanci</a:t>
            </a:r>
            <a:r>
              <a:rPr lang="en-US" dirty="0" smtClean="0"/>
              <a:t>, en </a:t>
            </a:r>
            <a:r>
              <a:rPr lang="en-US" dirty="0" err="1" smtClean="0"/>
              <a:t>yuksek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agacin</a:t>
            </a:r>
            <a:r>
              <a:rPr lang="en-US" dirty="0" smtClean="0"/>
              <a:t> en </a:t>
            </a:r>
            <a:r>
              <a:rPr lang="en-US" dirty="0" err="1" smtClean="0"/>
              <a:t>ustteki</a:t>
            </a:r>
            <a:r>
              <a:rPr lang="en-US" dirty="0" smtClean="0"/>
              <a:t> </a:t>
            </a:r>
            <a:r>
              <a:rPr lang="en-US" dirty="0" err="1" smtClean="0"/>
              <a:t>yerini</a:t>
            </a:r>
            <a:r>
              <a:rPr lang="en-US" dirty="0" smtClean="0"/>
              <a:t> </a:t>
            </a:r>
            <a:r>
              <a:rPr lang="en-US" dirty="0" err="1" smtClean="0"/>
              <a:t>almasi</a:t>
            </a:r>
            <a:r>
              <a:rPr lang="en-US" dirty="0" smtClean="0"/>
              <a:t> </a:t>
            </a:r>
            <a:r>
              <a:rPr lang="en-US" dirty="0" err="1" smtClean="0"/>
              <a:t>gerekir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00125"/>
            <a:ext cx="5562600" cy="35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46482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/>
              <a:t>[Decision, Class1] = 9 / 14</a:t>
            </a:r>
          </a:p>
          <a:p>
            <a:pPr>
              <a:buNone/>
            </a:pPr>
            <a:r>
              <a:rPr lang="en-US" sz="1600" dirty="0" smtClean="0"/>
              <a:t>[Decision, Class2] = 5 / 14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E(Decision) = </a:t>
            </a:r>
          </a:p>
          <a:p>
            <a:pPr>
              <a:buNone/>
            </a:pPr>
            <a:r>
              <a:rPr lang="en-US" sz="1600" dirty="0" smtClean="0"/>
              <a:t>- (P(Decision, Class1)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P (Decision,Class1) + P (Decision,Class2)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P (Decision,Class2)) </a:t>
            </a:r>
          </a:p>
          <a:p>
            <a:pPr>
              <a:buNone/>
            </a:pPr>
            <a:r>
              <a:rPr lang="en-US" sz="1600" dirty="0" smtClean="0"/>
              <a:t>E(Decision) = - ( 5/14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5/14 + 9/14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9/14 )</a:t>
            </a:r>
          </a:p>
          <a:p>
            <a:pPr>
              <a:buNone/>
            </a:pPr>
            <a:r>
              <a:rPr lang="en-US" sz="1600" dirty="0" smtClean="0"/>
              <a:t>E(Decision) = 0.940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1447800" cy="381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Dataset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E(Decision) = 0.940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[Age&lt;=83, Class1] = 7</a:t>
            </a:r>
          </a:p>
          <a:p>
            <a:pPr>
              <a:buNone/>
            </a:pPr>
            <a:r>
              <a:rPr lang="en-US" sz="1600" dirty="0" smtClean="0"/>
              <a:t>[Age&lt;=83, Class2] = 2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E(Age&lt;=83, Decision) = - (7/9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7/9 + 2/9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2/9 )</a:t>
            </a:r>
          </a:p>
          <a:p>
            <a:pPr>
              <a:buNone/>
            </a:pPr>
            <a:r>
              <a:rPr lang="en-US" sz="1600" dirty="0" smtClean="0"/>
              <a:t>E(Age&lt;=83, Decision )= 0.764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[Age&gt;83, Class1] = 2</a:t>
            </a:r>
          </a:p>
          <a:p>
            <a:pPr>
              <a:buNone/>
            </a:pPr>
            <a:r>
              <a:rPr lang="en-US" sz="1600" dirty="0" smtClean="0"/>
              <a:t>[Age&gt;83, Class2] = 3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E(Age&gt;83, Decision) = - (2/5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2/5 + 3/5 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3/5 )</a:t>
            </a:r>
          </a:p>
          <a:p>
            <a:pPr>
              <a:buNone/>
            </a:pPr>
            <a:r>
              <a:rPr lang="en-US" sz="1600" dirty="0" smtClean="0"/>
              <a:t>E(Age&gt;83, Decision) = 0.970</a:t>
            </a:r>
            <a:endParaRPr lang="en-US" sz="1600" b="1" dirty="0" smtClean="0">
              <a:solidFill>
                <a:schemeClr val="accent4"/>
              </a:solidFill>
            </a:endParaRPr>
          </a:p>
          <a:p>
            <a:pPr>
              <a:buNone/>
            </a:pPr>
            <a:endParaRPr lang="en-US" sz="1600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E(</a:t>
            </a:r>
            <a:r>
              <a:rPr lang="en-US" sz="1200" b="1" dirty="0" err="1" smtClean="0">
                <a:solidFill>
                  <a:schemeClr val="accent4"/>
                </a:solidFill>
              </a:rPr>
              <a:t>Age,Decision</a:t>
            </a:r>
            <a:r>
              <a:rPr lang="en-US" sz="1200" b="1" dirty="0" smtClean="0">
                <a:solidFill>
                  <a:schemeClr val="accent4"/>
                </a:solidFill>
              </a:rPr>
              <a:t>) = P(Age&lt;=83,Decision) * E(Age&lt;=83,Decision) + P(Age&gt;83,Decision) * E(Age&gt;83,Decision)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E(</a:t>
            </a:r>
            <a:r>
              <a:rPr lang="en-US" sz="1200" b="1" dirty="0" err="1" smtClean="0">
                <a:solidFill>
                  <a:schemeClr val="accent4"/>
                </a:solidFill>
              </a:rPr>
              <a:t>Age,Decision</a:t>
            </a:r>
            <a:r>
              <a:rPr lang="en-US" sz="1200" b="1" dirty="0" smtClean="0">
                <a:solidFill>
                  <a:schemeClr val="accent4"/>
                </a:solidFill>
              </a:rPr>
              <a:t>) = 9/14 E(Age&lt;=83,Decision) + 5/14 E(Age&gt;83,Decision) </a:t>
            </a:r>
          </a:p>
          <a:p>
            <a:pPr>
              <a:buNone/>
            </a:pPr>
            <a:r>
              <a:rPr lang="en-US" sz="1600" dirty="0" smtClean="0"/>
              <a:t>E(</a:t>
            </a:r>
            <a:r>
              <a:rPr lang="en-US" sz="1600" dirty="0" err="1" smtClean="0"/>
              <a:t>Age,Decision</a:t>
            </a:r>
            <a:r>
              <a:rPr lang="en-US" sz="1600" dirty="0" smtClean="0"/>
              <a:t>) = 9/14 * 0.764 + 5/14 * 0.970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Gain(</a:t>
            </a:r>
            <a:r>
              <a:rPr lang="en-US" sz="1600" b="1" dirty="0" err="1" smtClean="0">
                <a:solidFill>
                  <a:schemeClr val="accent4"/>
                </a:solidFill>
              </a:rPr>
              <a:t>Age,Decision</a:t>
            </a:r>
            <a:r>
              <a:rPr lang="en-US" sz="1600" b="1" dirty="0" smtClean="0">
                <a:solidFill>
                  <a:schemeClr val="accent4"/>
                </a:solidFill>
              </a:rPr>
              <a:t>) = E(Decision) - E(</a:t>
            </a:r>
            <a:r>
              <a:rPr lang="en-US" sz="1600" b="1" dirty="0" err="1" smtClean="0">
                <a:solidFill>
                  <a:schemeClr val="accent4"/>
                </a:solidFill>
              </a:rPr>
              <a:t>Age,Decision</a:t>
            </a:r>
            <a:r>
              <a:rPr lang="en-US" sz="1600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/>
              <a:t>Gain(</a:t>
            </a:r>
            <a:r>
              <a:rPr lang="en-US" sz="1600" dirty="0" err="1" smtClean="0"/>
              <a:t>Age,Decision</a:t>
            </a:r>
            <a:r>
              <a:rPr lang="en-US" sz="1600" dirty="0" smtClean="0"/>
              <a:t>) = 0.940 – 0.837</a:t>
            </a:r>
          </a:p>
          <a:p>
            <a:pPr>
              <a:buNone/>
            </a:pPr>
            <a:r>
              <a:rPr lang="en-US" sz="1600" dirty="0" smtClean="0"/>
              <a:t>Gain(</a:t>
            </a:r>
            <a:r>
              <a:rPr lang="en-US" sz="1600" dirty="0" err="1" smtClean="0"/>
              <a:t>Age,Decision</a:t>
            </a:r>
            <a:r>
              <a:rPr lang="en-US" sz="1600" dirty="0" smtClean="0"/>
              <a:t>) = 0.103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458200" cy="1470025"/>
          </a:xfrm>
        </p:spPr>
        <p:txBody>
          <a:bodyPr>
            <a:normAutofit/>
          </a:bodyPr>
          <a:lstStyle/>
          <a:p>
            <a:pPr algn="r"/>
            <a:r>
              <a:rPr lang="en-US" sz="6700" dirty="0" err="1" smtClean="0"/>
              <a:t>Matlab</a:t>
            </a:r>
            <a:r>
              <a:rPr lang="en-US" sz="6700" dirty="0" smtClean="0"/>
              <a:t> </a:t>
            </a:r>
            <a:r>
              <a:rPr lang="en-US" sz="6700" dirty="0" err="1" smtClean="0"/>
              <a:t>Uygulamalar</a:t>
            </a:r>
            <a:endParaRPr lang="en-US" sz="6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5410200" cy="17526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Uygulama</a:t>
            </a:r>
            <a:r>
              <a:rPr lang="en-US" sz="1800" dirty="0" smtClean="0"/>
              <a:t> I </a:t>
            </a:r>
          </a:p>
          <a:p>
            <a:r>
              <a:rPr lang="en-US" sz="1800" dirty="0" err="1" smtClean="0"/>
              <a:t>Uygulama</a:t>
            </a:r>
            <a:r>
              <a:rPr lang="en-US" sz="1800" dirty="0" smtClean="0"/>
              <a:t> II</a:t>
            </a:r>
          </a:p>
          <a:p>
            <a:r>
              <a:rPr lang="en-US" sz="1800" dirty="0" err="1" smtClean="0"/>
              <a:t>Uygulama</a:t>
            </a:r>
            <a:r>
              <a:rPr lang="en-US" sz="1800" dirty="0" smtClean="0"/>
              <a:t>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2743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05200" y="2590800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 =f(x1, x2, x3)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Fonksiyonu</a:t>
            </a:r>
            <a:r>
              <a:rPr lang="en-US" sz="2400" dirty="0" smtClean="0"/>
              <a:t> </a:t>
            </a:r>
            <a:r>
              <a:rPr lang="en-US" sz="2400" dirty="0" err="1" smtClean="0"/>
              <a:t>icin</a:t>
            </a:r>
            <a:r>
              <a:rPr lang="en-US" sz="2400" dirty="0" smtClean="0"/>
              <a:t>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</a:t>
            </a:r>
            <a:r>
              <a:rPr lang="en-US" sz="2400" dirty="0" err="1" smtClean="0"/>
              <a:t>ortaminda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Decision Tree </a:t>
            </a:r>
            <a:r>
              <a:rPr lang="en-US" sz="2400" dirty="0" err="1" smtClean="0"/>
              <a:t>olusturalim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Bunlara</a:t>
            </a:r>
            <a:r>
              <a:rPr lang="en-US" sz="2400" dirty="0" smtClean="0"/>
              <a:t> </a:t>
            </a:r>
            <a:r>
              <a:rPr lang="en-US" sz="2400" dirty="0" err="1" smtClean="0"/>
              <a:t>ait</a:t>
            </a:r>
            <a:r>
              <a:rPr lang="en-US" sz="2400" dirty="0" smtClean="0"/>
              <a:t> if - then </a:t>
            </a:r>
            <a:r>
              <a:rPr lang="en-US" sz="2400" dirty="0" err="1" smtClean="0"/>
              <a:t>karar</a:t>
            </a:r>
            <a:r>
              <a:rPr lang="en-US" sz="2400" dirty="0" smtClean="0"/>
              <a:t> </a:t>
            </a:r>
            <a:r>
              <a:rPr lang="en-US" sz="2400" dirty="0" err="1" smtClean="0"/>
              <a:t>yapisini</a:t>
            </a:r>
            <a:r>
              <a:rPr lang="en-US" sz="2400" dirty="0" smtClean="0"/>
              <a:t> </a:t>
            </a:r>
            <a:r>
              <a:rPr lang="en-US" sz="2400" dirty="0" err="1" smtClean="0"/>
              <a:t>inceleyelim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clear all;</a:t>
            </a:r>
          </a:p>
          <a:p>
            <a:pPr>
              <a:buNone/>
            </a:pPr>
            <a:r>
              <a:rPr lang="en-US" dirty="0" smtClean="0"/>
              <a:t>close all;</a:t>
            </a:r>
          </a:p>
          <a:p>
            <a:pPr>
              <a:buNone/>
            </a:pPr>
            <a:r>
              <a:rPr lang="en-US" dirty="0" err="1" smtClean="0"/>
              <a:t>clc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x1 = [0 1 0 1 0 1 0 1]';</a:t>
            </a:r>
          </a:p>
          <a:p>
            <a:pPr>
              <a:buNone/>
            </a:pPr>
            <a:r>
              <a:rPr lang="en-US" dirty="0" smtClean="0"/>
              <a:t>x2 = [0 0 0 0 1 1 1 1]';</a:t>
            </a:r>
          </a:p>
          <a:p>
            <a:pPr>
              <a:buNone/>
            </a:pPr>
            <a:r>
              <a:rPr lang="en-US" dirty="0" smtClean="0"/>
              <a:t>x3 = [0 0 1 1 0 0 1 1]';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inData</a:t>
            </a:r>
            <a:r>
              <a:rPr lang="en-US" dirty="0" smtClean="0"/>
              <a:t> = [x1, x2, x3];  </a:t>
            </a:r>
          </a:p>
          <a:p>
            <a:pPr>
              <a:buNone/>
            </a:pPr>
            <a:r>
              <a:rPr lang="en-US" dirty="0" err="1" smtClean="0"/>
              <a:t>outData</a:t>
            </a:r>
            <a:r>
              <a:rPr lang="en-US" dirty="0" smtClean="0"/>
              <a:t> = ['-', '-', '+', '+', '+', '+', '-', '-']';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mytree</a:t>
            </a:r>
            <a:r>
              <a:rPr lang="en-US" dirty="0" smtClean="0"/>
              <a:t> = </a:t>
            </a:r>
            <a:r>
              <a:rPr lang="en-US" dirty="0" err="1" smtClean="0"/>
              <a:t>treefit</a:t>
            </a:r>
            <a:r>
              <a:rPr lang="en-US" dirty="0" smtClean="0"/>
              <a:t>(</a:t>
            </a:r>
            <a:r>
              <a:rPr lang="en-US" dirty="0" err="1" smtClean="0"/>
              <a:t>inData</a:t>
            </a:r>
            <a:r>
              <a:rPr lang="en-US" dirty="0" smtClean="0"/>
              <a:t>, </a:t>
            </a:r>
            <a:r>
              <a:rPr lang="en-US" dirty="0" err="1" smtClean="0"/>
              <a:t>outData</a:t>
            </a:r>
            <a:r>
              <a:rPr lang="en-US" dirty="0" smtClean="0"/>
              <a:t>, 'method', 'classification', '</a:t>
            </a:r>
            <a:r>
              <a:rPr lang="en-US" dirty="0" err="1" smtClean="0"/>
              <a:t>splitmin</a:t>
            </a:r>
            <a:r>
              <a:rPr lang="en-US" dirty="0" smtClean="0"/>
              <a:t>', 2, 'prune', 'on', '</a:t>
            </a:r>
            <a:r>
              <a:rPr lang="en-US" dirty="0" err="1" smtClean="0"/>
              <a:t>splitcriterion</a:t>
            </a:r>
            <a:r>
              <a:rPr lang="en-US" dirty="0" smtClean="0"/>
              <a:t>', '</a:t>
            </a:r>
            <a:r>
              <a:rPr lang="en-US" dirty="0" err="1" smtClean="0"/>
              <a:t>gdi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err="1" smtClean="0"/>
              <a:t>treedisp</a:t>
            </a:r>
            <a:r>
              <a:rPr lang="en-US" dirty="0" smtClean="0"/>
              <a:t>(</a:t>
            </a:r>
            <a:r>
              <a:rPr lang="en-US" dirty="0" err="1" smtClean="0"/>
              <a:t>mytree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Decision tree for classification</a:t>
            </a:r>
          </a:p>
          <a:p>
            <a:pPr>
              <a:buNone/>
            </a:pPr>
            <a:r>
              <a:rPr lang="en-US" dirty="0" smtClean="0"/>
              <a:t> 1  if x1&lt;0.5 then node 2 </a:t>
            </a:r>
            <a:r>
              <a:rPr lang="en-US" dirty="0" err="1" smtClean="0"/>
              <a:t>elseif</a:t>
            </a:r>
            <a:r>
              <a:rPr lang="en-US" dirty="0" smtClean="0"/>
              <a:t> x1&gt;=0.5 then node 3 else -</a:t>
            </a:r>
          </a:p>
          <a:p>
            <a:pPr>
              <a:buNone/>
            </a:pPr>
            <a:r>
              <a:rPr lang="en-US" dirty="0" smtClean="0"/>
              <a:t> 2  if x2&lt;0.5 then node 4 </a:t>
            </a:r>
            <a:r>
              <a:rPr lang="en-US" dirty="0" err="1" smtClean="0"/>
              <a:t>elseif</a:t>
            </a:r>
            <a:r>
              <a:rPr lang="en-US" dirty="0" smtClean="0"/>
              <a:t> x2&gt;=0.5 then node 5 else -</a:t>
            </a:r>
          </a:p>
          <a:p>
            <a:pPr>
              <a:buNone/>
            </a:pPr>
            <a:r>
              <a:rPr lang="en-US" dirty="0" smtClean="0"/>
              <a:t> 3  if x2&lt;0.5 then node 6 </a:t>
            </a:r>
            <a:r>
              <a:rPr lang="en-US" dirty="0" err="1" smtClean="0"/>
              <a:t>elseif</a:t>
            </a:r>
            <a:r>
              <a:rPr lang="en-US" dirty="0" smtClean="0"/>
              <a:t> x2&gt;=0.5 then node 7 else -</a:t>
            </a:r>
          </a:p>
          <a:p>
            <a:pPr>
              <a:buNone/>
            </a:pPr>
            <a:r>
              <a:rPr lang="en-US" dirty="0" smtClean="0"/>
              <a:t> 4  if x3&lt;0.5 then node 8 </a:t>
            </a:r>
            <a:r>
              <a:rPr lang="en-US" dirty="0" err="1" smtClean="0"/>
              <a:t>elseif</a:t>
            </a:r>
            <a:r>
              <a:rPr lang="en-US" dirty="0" smtClean="0"/>
              <a:t> x3&gt;=0.5 then node 9 else -</a:t>
            </a:r>
          </a:p>
          <a:p>
            <a:pPr>
              <a:buNone/>
            </a:pPr>
            <a:r>
              <a:rPr lang="en-US" dirty="0" smtClean="0"/>
              <a:t> 5  if x3&lt;0.5 then node 10 </a:t>
            </a:r>
            <a:r>
              <a:rPr lang="en-US" dirty="0" err="1" smtClean="0"/>
              <a:t>elseif</a:t>
            </a:r>
            <a:r>
              <a:rPr lang="en-US" dirty="0" smtClean="0"/>
              <a:t> x3&gt;=0.5 then node 11 else -</a:t>
            </a:r>
          </a:p>
          <a:p>
            <a:pPr>
              <a:buNone/>
            </a:pPr>
            <a:r>
              <a:rPr lang="en-US" dirty="0" smtClean="0"/>
              <a:t> 6  if x3&lt;0.5 then node 12 </a:t>
            </a:r>
            <a:r>
              <a:rPr lang="en-US" dirty="0" err="1" smtClean="0"/>
              <a:t>elseif</a:t>
            </a:r>
            <a:r>
              <a:rPr lang="en-US" dirty="0" smtClean="0"/>
              <a:t> x3&gt;=0.5 then node 13 else -</a:t>
            </a:r>
          </a:p>
          <a:p>
            <a:pPr>
              <a:buNone/>
            </a:pPr>
            <a:r>
              <a:rPr lang="en-US" dirty="0" smtClean="0"/>
              <a:t> 7  if x3&lt;0.5 then node 14 </a:t>
            </a:r>
            <a:r>
              <a:rPr lang="en-US" dirty="0" err="1" smtClean="0"/>
              <a:t>elseif</a:t>
            </a:r>
            <a:r>
              <a:rPr lang="en-US" dirty="0" smtClean="0"/>
              <a:t> x3&gt;=0.5 then node 15 else -</a:t>
            </a:r>
          </a:p>
          <a:p>
            <a:pPr>
              <a:buNone/>
            </a:pPr>
            <a:r>
              <a:rPr lang="en-US" dirty="0" smtClean="0"/>
              <a:t> 8  class = -</a:t>
            </a:r>
          </a:p>
          <a:p>
            <a:pPr>
              <a:buNone/>
            </a:pPr>
            <a:r>
              <a:rPr lang="en-US" dirty="0" smtClean="0"/>
              <a:t> 9  class = +</a:t>
            </a:r>
          </a:p>
          <a:p>
            <a:pPr>
              <a:buNone/>
            </a:pPr>
            <a:r>
              <a:rPr lang="en-US" dirty="0" smtClean="0"/>
              <a:t>10  class = +</a:t>
            </a:r>
          </a:p>
          <a:p>
            <a:pPr>
              <a:buNone/>
            </a:pPr>
            <a:r>
              <a:rPr lang="en-US" dirty="0" smtClean="0"/>
              <a:t>11  class = -</a:t>
            </a:r>
          </a:p>
          <a:p>
            <a:pPr>
              <a:buNone/>
            </a:pPr>
            <a:r>
              <a:rPr lang="en-US" dirty="0" smtClean="0"/>
              <a:t>12  class = -</a:t>
            </a:r>
          </a:p>
          <a:p>
            <a:pPr>
              <a:buNone/>
            </a:pPr>
            <a:r>
              <a:rPr lang="en-US" dirty="0" smtClean="0"/>
              <a:t>13  class = +</a:t>
            </a:r>
          </a:p>
          <a:p>
            <a:pPr>
              <a:buNone/>
            </a:pPr>
            <a:r>
              <a:rPr lang="en-US" dirty="0" smtClean="0"/>
              <a:t>14  class = +</a:t>
            </a:r>
          </a:p>
          <a:p>
            <a:pPr>
              <a:buNone/>
            </a:pPr>
            <a:r>
              <a:rPr lang="en-US" dirty="0" smtClean="0"/>
              <a:t>15  class = 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463758"/>
            <a:ext cx="3830855" cy="208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Breast Cancer Wisconsin (Original) Data </a:t>
            </a:r>
            <a:r>
              <a:rPr lang="en-US" dirty="0" err="1" smtClean="0"/>
              <a:t>Seti</a:t>
            </a:r>
            <a:r>
              <a:rPr lang="en-US" dirty="0" smtClean="0"/>
              <a:t> </a:t>
            </a:r>
            <a:r>
              <a:rPr lang="en-US" dirty="0" err="1" smtClean="0"/>
              <a:t>kullanilarak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ortaminda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classification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regrassion</a:t>
            </a:r>
            <a:r>
              <a:rPr lang="en-US" dirty="0" smtClean="0"/>
              <a:t> tree </a:t>
            </a:r>
            <a:r>
              <a:rPr lang="en-US" dirty="0" err="1" smtClean="0"/>
              <a:t>uzerindeki</a:t>
            </a:r>
            <a:r>
              <a:rPr lang="en-US" dirty="0" smtClean="0"/>
              <a:t> </a:t>
            </a:r>
            <a:r>
              <a:rPr lang="en-US" dirty="0" err="1" smtClean="0"/>
              <a:t>olusumlarini</a:t>
            </a:r>
            <a:r>
              <a:rPr lang="en-US" dirty="0" smtClean="0"/>
              <a:t> </a:t>
            </a:r>
            <a:r>
              <a:rPr lang="en-US" dirty="0" err="1" smtClean="0"/>
              <a:t>inceleyelim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114800"/>
            <a:ext cx="5791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clear all;</a:t>
            </a:r>
          </a:p>
          <a:p>
            <a:pPr>
              <a:buNone/>
            </a:pPr>
            <a:r>
              <a:rPr lang="en-US" dirty="0" smtClean="0"/>
              <a:t>close all;</a:t>
            </a:r>
          </a:p>
          <a:p>
            <a:pPr>
              <a:buNone/>
            </a:pPr>
            <a:r>
              <a:rPr lang="en-US" dirty="0" err="1" smtClean="0"/>
              <a:t>clc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dataset = load('breast-cancer-</a:t>
            </a:r>
            <a:r>
              <a:rPr lang="en-US" dirty="0" err="1" smtClean="0"/>
              <a:t>wisconsin.data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train = dataset(:,1:10);</a:t>
            </a:r>
          </a:p>
          <a:p>
            <a:pPr>
              <a:buNone/>
            </a:pPr>
            <a:r>
              <a:rPr lang="en-US" dirty="0" smtClean="0"/>
              <a:t>class = dataset(:,11);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classificationTree</a:t>
            </a:r>
            <a:r>
              <a:rPr lang="en-US" dirty="0" smtClean="0"/>
              <a:t> = </a:t>
            </a:r>
            <a:r>
              <a:rPr lang="en-US" dirty="0" err="1" smtClean="0"/>
              <a:t>fitctree</a:t>
            </a:r>
            <a:r>
              <a:rPr lang="en-US" dirty="0" smtClean="0"/>
              <a:t>(</a:t>
            </a:r>
            <a:r>
              <a:rPr lang="en-US" dirty="0" err="1" smtClean="0"/>
              <a:t>train,class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view(</a:t>
            </a:r>
            <a:r>
              <a:rPr lang="en-US" dirty="0" err="1" smtClean="0"/>
              <a:t>classificationTree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view(</a:t>
            </a:r>
            <a:r>
              <a:rPr lang="en-US" dirty="0" err="1" smtClean="0"/>
              <a:t>classificationTree,'mode','graph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regressionTree</a:t>
            </a:r>
            <a:r>
              <a:rPr lang="en-US" dirty="0" smtClean="0"/>
              <a:t> = </a:t>
            </a:r>
            <a:r>
              <a:rPr lang="en-US" dirty="0" err="1" smtClean="0"/>
              <a:t>fitrtree</a:t>
            </a:r>
            <a:r>
              <a:rPr lang="en-US" dirty="0" smtClean="0"/>
              <a:t>(</a:t>
            </a:r>
            <a:r>
              <a:rPr lang="en-US" dirty="0" err="1" smtClean="0"/>
              <a:t>train,class</a:t>
            </a:r>
            <a:r>
              <a:rPr lang="en-US" dirty="0" smtClean="0"/>
              <a:t>);  </a:t>
            </a:r>
          </a:p>
          <a:p>
            <a:pPr>
              <a:buNone/>
            </a:pPr>
            <a:r>
              <a:rPr lang="en-US" dirty="0" smtClean="0"/>
              <a:t>view(</a:t>
            </a:r>
            <a:r>
              <a:rPr lang="en-US" dirty="0" err="1" smtClean="0"/>
              <a:t>regressionTree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view(</a:t>
            </a:r>
            <a:r>
              <a:rPr lang="en-US" dirty="0" err="1" smtClean="0"/>
              <a:t>regressionTree,'mode','graph</a:t>
            </a:r>
            <a:r>
              <a:rPr lang="en-US" dirty="0" smtClean="0"/>
              <a:t>')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Classification Tree =&gt;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Regression Tree =&gt;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295400"/>
            <a:ext cx="4572000" cy="251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962400"/>
            <a:ext cx="457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Breast Cancer Wisconsin (Original) Data </a:t>
            </a:r>
            <a:r>
              <a:rPr lang="en-US" dirty="0" err="1" smtClean="0"/>
              <a:t>Seti</a:t>
            </a:r>
            <a:r>
              <a:rPr lang="en-US" dirty="0" smtClean="0"/>
              <a:t> </a:t>
            </a:r>
            <a:r>
              <a:rPr lang="en-US" dirty="0" err="1" smtClean="0"/>
              <a:t>kullanilarak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ortaminda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dogruluk</a:t>
            </a:r>
            <a:r>
              <a:rPr lang="en-US" dirty="0" smtClean="0"/>
              <a:t>,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oranlari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 </a:t>
            </a:r>
            <a:r>
              <a:rPr lang="en-US" dirty="0" err="1" smtClean="0"/>
              <a:t>bagli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confusion matrix </a:t>
            </a:r>
            <a:r>
              <a:rPr lang="en-US" dirty="0" err="1" smtClean="0"/>
              <a:t>degerlerini</a:t>
            </a:r>
            <a:r>
              <a:rPr lang="en-US" dirty="0" smtClean="0"/>
              <a:t> </a:t>
            </a:r>
            <a:r>
              <a:rPr lang="en-US" dirty="0" err="1" smtClean="0"/>
              <a:t>inceleyelim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114800"/>
            <a:ext cx="5791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Rastgeleligin, belirsizligin ve beklenmeyen durumun ortaya cikma olasiligini gosterir.</a:t>
            </a:r>
            <a:endParaRPr lang="en-US" dirty="0" smtClean="0"/>
          </a:p>
          <a:p>
            <a:pPr lvl="1"/>
            <a:r>
              <a:rPr lang="en-US" dirty="0" smtClean="0"/>
              <a:t>S’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dataset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kabul</a:t>
            </a:r>
            <a:r>
              <a:rPr lang="en-US" dirty="0" smtClean="0"/>
              <a:t> </a:t>
            </a:r>
            <a:r>
              <a:rPr lang="en-US" dirty="0" err="1" smtClean="0"/>
              <a:t>edelim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 </a:t>
            </a:r>
            <a:r>
              <a:rPr lang="en-US" dirty="0" err="1" smtClean="0"/>
              <a:t>dataseti</a:t>
            </a:r>
            <a:r>
              <a:rPr lang="en-US" dirty="0" smtClean="0"/>
              <a:t> </a:t>
            </a:r>
            <a:r>
              <a:rPr lang="en-US" dirty="0" err="1" smtClean="0"/>
              <a:t>icerisinde</a:t>
            </a:r>
            <a:r>
              <a:rPr lang="en-US" dirty="0" smtClean="0"/>
              <a:t> </a:t>
            </a:r>
            <a:r>
              <a:rPr lang="en-US" dirty="0" err="1" smtClean="0"/>
              <a:t>bulunan</a:t>
            </a:r>
            <a:r>
              <a:rPr lang="en-US" dirty="0" smtClean="0"/>
              <a:t> </a:t>
            </a:r>
            <a:r>
              <a:rPr lang="en-US" dirty="0" err="1" smtClean="0"/>
              <a:t>ornekler</a:t>
            </a:r>
            <a:r>
              <a:rPr lang="en-US" dirty="0" smtClean="0"/>
              <a:t> 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sinifa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entropy </a:t>
            </a:r>
            <a:r>
              <a:rPr lang="en-US" dirty="0" err="1" smtClean="0"/>
              <a:t>degeri</a:t>
            </a:r>
            <a:r>
              <a:rPr lang="en-US" dirty="0" smtClean="0"/>
              <a:t> </a:t>
            </a:r>
            <a:r>
              <a:rPr lang="en-US" dirty="0" smtClean="0"/>
              <a:t>O, </a:t>
            </a:r>
            <a:r>
              <a:rPr lang="en-US" dirty="0" err="1" smtClean="0"/>
              <a:t>ornekler</a:t>
            </a:r>
            <a:r>
              <a:rPr lang="en-US" dirty="0" smtClean="0"/>
              <a:t> </a:t>
            </a:r>
            <a:r>
              <a:rPr lang="en-US" dirty="0" err="1" smtClean="0"/>
              <a:t>esit</a:t>
            </a:r>
            <a:r>
              <a:rPr lang="en-US" dirty="0" smtClean="0"/>
              <a:t> </a:t>
            </a:r>
            <a:r>
              <a:rPr lang="en-US" dirty="0" err="1" smtClean="0"/>
              <a:t>dagilmissa</a:t>
            </a:r>
            <a:r>
              <a:rPr lang="en-US" dirty="0" smtClean="0"/>
              <a:t> entropy 1 </a:t>
            </a:r>
            <a:r>
              <a:rPr lang="en-US" dirty="0" err="1" smtClean="0"/>
              <a:t>degerine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 </a:t>
            </a:r>
            <a:r>
              <a:rPr lang="en-US" dirty="0" err="1" smtClean="0"/>
              <a:t>olacaktir</a:t>
            </a:r>
            <a:r>
              <a:rPr lang="en-US" dirty="0" smtClean="0"/>
              <a:t>. </a:t>
            </a:r>
            <a:r>
              <a:rPr lang="en-US" dirty="0" err="1" smtClean="0"/>
              <a:t>Ornekler</a:t>
            </a:r>
            <a:r>
              <a:rPr lang="en-US" dirty="0" smtClean="0"/>
              <a:t> </a:t>
            </a:r>
            <a:r>
              <a:rPr lang="en-US" dirty="0" err="1" smtClean="0"/>
              <a:t>siniflar</a:t>
            </a:r>
            <a:r>
              <a:rPr lang="en-US" dirty="0" smtClean="0"/>
              <a:t> </a:t>
            </a:r>
            <a:r>
              <a:rPr lang="en-US" dirty="0" err="1" smtClean="0"/>
              <a:t>arasinda</a:t>
            </a:r>
            <a:r>
              <a:rPr lang="en-US" dirty="0" smtClean="0"/>
              <a:t> </a:t>
            </a:r>
            <a:r>
              <a:rPr lang="en-US" dirty="0" err="1" smtClean="0"/>
              <a:t>rastgele</a:t>
            </a:r>
            <a:r>
              <a:rPr lang="en-US" dirty="0" smtClean="0"/>
              <a:t> </a:t>
            </a:r>
            <a:r>
              <a:rPr lang="en-US" dirty="0" err="1" smtClean="0"/>
              <a:t>dagilmissa</a:t>
            </a:r>
            <a:r>
              <a:rPr lang="en-US" dirty="0" smtClean="0"/>
              <a:t> </a:t>
            </a:r>
            <a:r>
              <a:rPr lang="en-US" dirty="0" smtClean="0"/>
              <a:t>O&lt;entropy&lt;1 </a:t>
            </a:r>
            <a:r>
              <a:rPr lang="en-US" dirty="0" err="1" smtClean="0"/>
              <a:t>degeri</a:t>
            </a:r>
            <a:r>
              <a:rPr lang="en-US" dirty="0" smtClean="0"/>
              <a:t> </a:t>
            </a:r>
            <a:r>
              <a:rPr lang="en-US" dirty="0" err="1" smtClean="0"/>
              <a:t>beklenmektedir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7100" y="5791200"/>
            <a:ext cx="473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clear all;</a:t>
            </a:r>
          </a:p>
          <a:p>
            <a:pPr>
              <a:buNone/>
            </a:pPr>
            <a:r>
              <a:rPr lang="en-US" dirty="0" smtClean="0"/>
              <a:t>close all;</a:t>
            </a:r>
          </a:p>
          <a:p>
            <a:pPr>
              <a:buNone/>
            </a:pPr>
            <a:r>
              <a:rPr lang="en-US" dirty="0" err="1" smtClean="0"/>
              <a:t>clc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dataset = load('breast-cancer-</a:t>
            </a:r>
            <a:r>
              <a:rPr lang="en-US" dirty="0" err="1" smtClean="0"/>
              <a:t>wisconsin.data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dataEgitim</a:t>
            </a:r>
            <a:r>
              <a:rPr lang="en-US" dirty="0" smtClean="0"/>
              <a:t> = dataset(1:600,1:10);</a:t>
            </a:r>
          </a:p>
          <a:p>
            <a:pPr>
              <a:buNone/>
            </a:pPr>
            <a:r>
              <a:rPr lang="en-US" dirty="0" err="1" smtClean="0"/>
              <a:t>dataTest</a:t>
            </a:r>
            <a:r>
              <a:rPr lang="en-US" dirty="0" smtClean="0"/>
              <a:t> = dataset(601:683,1:10); </a:t>
            </a:r>
          </a:p>
          <a:p>
            <a:pPr>
              <a:buNone/>
            </a:pPr>
            <a:r>
              <a:rPr lang="en-US" dirty="0" err="1" smtClean="0"/>
              <a:t>classEgitim</a:t>
            </a:r>
            <a:r>
              <a:rPr lang="en-US" dirty="0" smtClean="0"/>
              <a:t> = dataset(1:600,11); </a:t>
            </a:r>
          </a:p>
          <a:p>
            <a:pPr>
              <a:buNone/>
            </a:pPr>
            <a:r>
              <a:rPr lang="en-US" dirty="0" err="1" smtClean="0"/>
              <a:t>classTest</a:t>
            </a:r>
            <a:r>
              <a:rPr lang="en-US" dirty="0" smtClean="0"/>
              <a:t> = dataset(601:683,11);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tree = ClassificationTree.fit(</a:t>
            </a:r>
            <a:r>
              <a:rPr lang="en-US" dirty="0" err="1" smtClean="0"/>
              <a:t>dataEgitim</a:t>
            </a:r>
            <a:r>
              <a:rPr lang="en-US" dirty="0" smtClean="0"/>
              <a:t>, </a:t>
            </a:r>
            <a:r>
              <a:rPr lang="en-US" dirty="0" err="1" smtClean="0"/>
              <a:t>classEgitim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t = </a:t>
            </a:r>
            <a:r>
              <a:rPr lang="en-US" dirty="0" err="1" smtClean="0"/>
              <a:t>classregtree</a:t>
            </a:r>
            <a:r>
              <a:rPr lang="en-US" dirty="0" smtClean="0"/>
              <a:t>(</a:t>
            </a:r>
            <a:r>
              <a:rPr lang="en-US" dirty="0" err="1" smtClean="0"/>
              <a:t>dataEgitim</a:t>
            </a:r>
            <a:r>
              <a:rPr lang="en-US" dirty="0" smtClean="0"/>
              <a:t>, </a:t>
            </a:r>
            <a:r>
              <a:rPr lang="en-US" dirty="0" err="1" smtClean="0"/>
              <a:t>classEgitim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cvv</a:t>
            </a:r>
            <a:r>
              <a:rPr lang="en-US" dirty="0" smtClean="0"/>
              <a:t> = </a:t>
            </a:r>
            <a:r>
              <a:rPr lang="en-US" dirty="0" err="1" smtClean="0"/>
              <a:t>crossval</a:t>
            </a:r>
            <a:r>
              <a:rPr lang="en-US" dirty="0" smtClean="0"/>
              <a:t>(tree);</a:t>
            </a:r>
          </a:p>
          <a:p>
            <a:pPr>
              <a:buNone/>
            </a:pPr>
            <a:r>
              <a:rPr lang="en-US" dirty="0" smtClean="0"/>
              <a:t>error = </a:t>
            </a:r>
            <a:r>
              <a:rPr lang="en-US" dirty="0" err="1" smtClean="0"/>
              <a:t>kfoldLoss</a:t>
            </a:r>
            <a:r>
              <a:rPr lang="en-US" dirty="0" smtClean="0"/>
              <a:t>(</a:t>
            </a:r>
            <a:r>
              <a:rPr lang="en-US" dirty="0" err="1" smtClean="0"/>
              <a:t>cvv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dogruluk</a:t>
            </a:r>
            <a:r>
              <a:rPr lang="en-US" dirty="0" smtClean="0"/>
              <a:t> = 1 - error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c1 = </a:t>
            </a:r>
            <a:r>
              <a:rPr lang="en-US" dirty="0" err="1" smtClean="0"/>
              <a:t>tree.predict</a:t>
            </a:r>
            <a:r>
              <a:rPr lang="en-US" dirty="0" smtClean="0"/>
              <a:t>(</a:t>
            </a:r>
            <a:r>
              <a:rPr lang="en-US" dirty="0" err="1" smtClean="0"/>
              <a:t>dataTest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cMat</a:t>
            </a:r>
            <a:r>
              <a:rPr lang="en-US" dirty="0" smtClean="0"/>
              <a:t> = </a:t>
            </a:r>
            <a:r>
              <a:rPr lang="en-US" dirty="0" err="1" smtClean="0"/>
              <a:t>confusionmat</a:t>
            </a:r>
            <a:r>
              <a:rPr lang="en-US" dirty="0" smtClean="0"/>
              <a:t>(</a:t>
            </a:r>
            <a:r>
              <a:rPr lang="en-US" dirty="0" err="1" smtClean="0"/>
              <a:t>classTest</a:t>
            </a:r>
            <a:r>
              <a:rPr lang="en-US" dirty="0" smtClean="0"/>
              <a:t>, c1)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error =    0.0517</a:t>
            </a:r>
          </a:p>
          <a:p>
            <a:pPr>
              <a:buNone/>
            </a:pPr>
            <a:r>
              <a:rPr lang="en-US" dirty="0" err="1" smtClean="0"/>
              <a:t>dogruluk</a:t>
            </a:r>
            <a:r>
              <a:rPr lang="en-US" dirty="0" smtClean="0"/>
              <a:t> =    0.9483</a:t>
            </a:r>
          </a:p>
          <a:p>
            <a:pPr>
              <a:buNone/>
            </a:pPr>
            <a:r>
              <a:rPr lang="en-US" dirty="0" err="1" smtClean="0"/>
              <a:t>cMat</a:t>
            </a:r>
            <a:r>
              <a:rPr lang="en-US" dirty="0" smtClean="0"/>
              <a:t> =    67     2</a:t>
            </a:r>
          </a:p>
          <a:p>
            <a:pPr>
              <a:buNone/>
            </a:pPr>
            <a:r>
              <a:rPr lang="en-US" dirty="0" smtClean="0"/>
              <a:t>	  	         0    14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458200" cy="1470025"/>
          </a:xfrm>
        </p:spPr>
        <p:txBody>
          <a:bodyPr>
            <a:normAutofit/>
          </a:bodyPr>
          <a:lstStyle/>
          <a:p>
            <a:pPr algn="r"/>
            <a:r>
              <a:rPr lang="en-US" sz="6700" dirty="0" smtClean="0"/>
              <a:t>TESEKKURLER</a:t>
            </a:r>
            <a:endParaRPr lang="en-US" sz="6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5410200" cy="175260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err="1" smtClean="0"/>
              <a:t>Yalova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Universitesi</a:t>
            </a:r>
            <a:r>
              <a:rPr lang="en-US" sz="1600" b="1" dirty="0" smtClean="0"/>
              <a:t> - </a:t>
            </a:r>
            <a:r>
              <a:rPr lang="en-US" sz="1600" b="1" dirty="0" err="1" smtClean="0"/>
              <a:t>Bilgisayar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Muhendisligi</a:t>
            </a:r>
            <a:endParaRPr lang="en-US" sz="1600" b="1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tr-TR" sz="1600" b="1" dirty="0" smtClean="0"/>
              <a:t>Pattern Recognition</a:t>
            </a:r>
            <a:endParaRPr lang="en-US" sz="1600" b="1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err="1" smtClean="0"/>
              <a:t>Sevdanur</a:t>
            </a:r>
            <a:r>
              <a:rPr lang="en-US" sz="1600" b="1" dirty="0" smtClean="0"/>
              <a:t> GENC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– </a:t>
            </a:r>
            <a:r>
              <a:rPr lang="en-US" dirty="0" err="1" smtClean="0"/>
              <a:t>Ornek</a:t>
            </a:r>
            <a:r>
              <a:rPr lang="en-US" dirty="0" smtClean="0"/>
              <a:t> 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Pi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3/6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2/6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352801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Entropy </a:t>
            </a:r>
            <a:r>
              <a:rPr lang="en-US" sz="2400" dirty="0" err="1" smtClean="0"/>
              <a:t>belirsizligi</a:t>
            </a:r>
            <a:r>
              <a:rPr lang="en-US" sz="2400" dirty="0" smtClean="0"/>
              <a:t> </a:t>
            </a:r>
            <a:r>
              <a:rPr lang="en-US" sz="2400" dirty="0" err="1" smtClean="0"/>
              <a:t>hesaplanacak</a:t>
            </a:r>
            <a:r>
              <a:rPr lang="en-US" sz="2400" dirty="0" smtClean="0"/>
              <a:t> </a:t>
            </a:r>
            <a:r>
              <a:rPr lang="en-US" sz="2400" dirty="0" err="1" smtClean="0"/>
              <a:t>olursa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E(S) = - ( X1 log2 X1 + X2 log2 X2 + X3 log2 X3) </a:t>
            </a:r>
          </a:p>
          <a:p>
            <a:endParaRPr lang="en-US" sz="2400" dirty="0" smtClean="0"/>
          </a:p>
          <a:p>
            <a:r>
              <a:rPr lang="en-US" sz="2400" dirty="0" smtClean="0"/>
              <a:t>E(S) = - ( 3/6 log2 3/6 + 2/6 log2 2/6 + 1/6 log2 1/6) </a:t>
            </a:r>
          </a:p>
          <a:p>
            <a:endParaRPr lang="en-US" sz="2400" dirty="0" smtClean="0"/>
          </a:p>
          <a:p>
            <a:r>
              <a:rPr lang="en-US" sz="2400" dirty="0" smtClean="0"/>
              <a:t>E(S) = 1,4591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– </a:t>
            </a:r>
            <a:r>
              <a:rPr lang="en-US" dirty="0" err="1" smtClean="0"/>
              <a:t>Ornek</a:t>
            </a:r>
            <a:r>
              <a:rPr lang="en-US" dirty="0" smtClean="0"/>
              <a:t> II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Evet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Evet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Hayir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Hayir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Hayir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Hayir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Hayir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Hayir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352801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Entropy </a:t>
            </a:r>
            <a:r>
              <a:rPr lang="en-US" dirty="0" err="1" smtClean="0"/>
              <a:t>belirsizligi</a:t>
            </a:r>
            <a:r>
              <a:rPr lang="en-US" dirty="0" smtClean="0"/>
              <a:t> </a:t>
            </a:r>
            <a:r>
              <a:rPr lang="en-US" dirty="0" err="1" smtClean="0"/>
              <a:t>hesaplanacak</a:t>
            </a:r>
            <a:r>
              <a:rPr lang="en-US" dirty="0" smtClean="0"/>
              <a:t> </a:t>
            </a:r>
            <a:r>
              <a:rPr lang="en-US" dirty="0" err="1" smtClean="0"/>
              <a:t>olursa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err="1" smtClean="0"/>
              <a:t>uzayi</a:t>
            </a:r>
            <a:r>
              <a:rPr lang="en-US" dirty="0" smtClean="0"/>
              <a:t> = {</a:t>
            </a:r>
            <a:r>
              <a:rPr lang="en-US" dirty="0" err="1" smtClean="0"/>
              <a:t>Evet</a:t>
            </a:r>
            <a:r>
              <a:rPr lang="en-US" dirty="0" smtClean="0"/>
              <a:t>, </a:t>
            </a:r>
            <a:r>
              <a:rPr lang="en-US" dirty="0" err="1" smtClean="0"/>
              <a:t>Evet</a:t>
            </a:r>
            <a:r>
              <a:rPr lang="en-US" dirty="0" smtClean="0"/>
              <a:t>, </a:t>
            </a:r>
            <a:r>
              <a:rPr lang="en-US" dirty="0" err="1" smtClean="0"/>
              <a:t>Hayir</a:t>
            </a:r>
            <a:r>
              <a:rPr lang="en-US" dirty="0" smtClean="0"/>
              <a:t>, </a:t>
            </a:r>
            <a:r>
              <a:rPr lang="en-US" dirty="0" err="1" smtClean="0"/>
              <a:t>Hayir</a:t>
            </a:r>
            <a:r>
              <a:rPr lang="en-US" dirty="0" smtClean="0"/>
              <a:t>, </a:t>
            </a:r>
            <a:r>
              <a:rPr lang="en-US" dirty="0" err="1" smtClean="0"/>
              <a:t>Hayir</a:t>
            </a:r>
            <a:r>
              <a:rPr lang="en-US" dirty="0" smtClean="0"/>
              <a:t>, </a:t>
            </a:r>
            <a:r>
              <a:rPr lang="en-US" dirty="0" err="1" smtClean="0"/>
              <a:t>Hayir</a:t>
            </a:r>
            <a:r>
              <a:rPr lang="en-US" dirty="0" smtClean="0"/>
              <a:t>, </a:t>
            </a:r>
            <a:r>
              <a:rPr lang="en-US" dirty="0" err="1" smtClean="0"/>
              <a:t>Hayir</a:t>
            </a:r>
            <a:r>
              <a:rPr lang="en-US" dirty="0" smtClean="0"/>
              <a:t>, </a:t>
            </a:r>
            <a:r>
              <a:rPr lang="en-US" dirty="0" err="1" smtClean="0"/>
              <a:t>Hayir</a:t>
            </a:r>
            <a:r>
              <a:rPr lang="en-US" dirty="0" smtClean="0"/>
              <a:t>}	</a:t>
            </a:r>
          </a:p>
          <a:p>
            <a:endParaRPr lang="en-US" dirty="0" smtClean="0"/>
          </a:p>
          <a:p>
            <a:r>
              <a:rPr lang="en-US" dirty="0" smtClean="0"/>
              <a:t>P (</a:t>
            </a:r>
            <a:r>
              <a:rPr lang="en-US" dirty="0" err="1" smtClean="0"/>
              <a:t>Evet</a:t>
            </a:r>
            <a:r>
              <a:rPr lang="en-US" dirty="0" smtClean="0"/>
              <a:t>) = </a:t>
            </a:r>
            <a:r>
              <a:rPr lang="en-US" dirty="0" err="1" smtClean="0"/>
              <a:t>Evet</a:t>
            </a:r>
            <a:r>
              <a:rPr lang="en-US" dirty="0" smtClean="0"/>
              <a:t> / S </a:t>
            </a:r>
            <a:r>
              <a:rPr lang="en-US" dirty="0" err="1" smtClean="0"/>
              <a:t>ve</a:t>
            </a:r>
            <a:r>
              <a:rPr lang="en-US" dirty="0" smtClean="0"/>
              <a:t> P (</a:t>
            </a:r>
            <a:r>
              <a:rPr lang="en-US" dirty="0" err="1" smtClean="0"/>
              <a:t>Hayir</a:t>
            </a:r>
            <a:r>
              <a:rPr lang="en-US" dirty="0" smtClean="0"/>
              <a:t>) = </a:t>
            </a:r>
            <a:r>
              <a:rPr lang="en-US" dirty="0" err="1" smtClean="0"/>
              <a:t>Hayir</a:t>
            </a:r>
            <a:r>
              <a:rPr lang="en-US" dirty="0" smtClean="0"/>
              <a:t> / S </a:t>
            </a:r>
            <a:r>
              <a:rPr lang="en-US" dirty="0" err="1" smtClean="0"/>
              <a:t>seklinde</a:t>
            </a:r>
            <a:r>
              <a:rPr lang="en-US" dirty="0" smtClean="0"/>
              <a:t> </a:t>
            </a:r>
            <a:r>
              <a:rPr lang="en-US" dirty="0" err="1" smtClean="0"/>
              <a:t>olasiliklari</a:t>
            </a:r>
            <a:r>
              <a:rPr lang="en-US" dirty="0" smtClean="0"/>
              <a:t> </a:t>
            </a:r>
            <a:r>
              <a:rPr lang="en-US" dirty="0" err="1" smtClean="0"/>
              <a:t>hesaplanir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P (</a:t>
            </a:r>
            <a:r>
              <a:rPr lang="en-US" dirty="0" err="1" smtClean="0"/>
              <a:t>Evet</a:t>
            </a:r>
            <a:r>
              <a:rPr lang="en-US" dirty="0" smtClean="0"/>
              <a:t>) = 2/8 = 0.25 </a:t>
            </a:r>
            <a:r>
              <a:rPr lang="en-US" dirty="0" err="1" smtClean="0"/>
              <a:t>ve</a:t>
            </a:r>
            <a:r>
              <a:rPr lang="en-US" dirty="0" smtClean="0"/>
              <a:t> P (</a:t>
            </a:r>
            <a:r>
              <a:rPr lang="en-US" dirty="0" err="1" smtClean="0"/>
              <a:t>Hayir</a:t>
            </a:r>
            <a:r>
              <a:rPr lang="en-US" dirty="0" smtClean="0"/>
              <a:t>) = 6/8 = 0.75</a:t>
            </a:r>
          </a:p>
          <a:p>
            <a:endParaRPr lang="en-US" dirty="0" smtClean="0"/>
          </a:p>
          <a:p>
            <a:r>
              <a:rPr lang="en-US" dirty="0" smtClean="0"/>
              <a:t>E(S) = - ( P (</a:t>
            </a:r>
            <a:r>
              <a:rPr lang="en-US" dirty="0" err="1" smtClean="0"/>
              <a:t>Evet</a:t>
            </a:r>
            <a:r>
              <a:rPr lang="en-US" dirty="0" smtClean="0"/>
              <a:t>) log2 P (</a:t>
            </a:r>
            <a:r>
              <a:rPr lang="en-US" dirty="0" err="1" smtClean="0"/>
              <a:t>Evet</a:t>
            </a:r>
            <a:r>
              <a:rPr lang="en-US" dirty="0" smtClean="0"/>
              <a:t>) + P (</a:t>
            </a:r>
            <a:r>
              <a:rPr lang="en-US" dirty="0" err="1" smtClean="0"/>
              <a:t>Hayir</a:t>
            </a:r>
            <a:r>
              <a:rPr lang="en-US" dirty="0" smtClean="0"/>
              <a:t>) log2 P (</a:t>
            </a:r>
            <a:r>
              <a:rPr lang="en-US" dirty="0" err="1" smtClean="0"/>
              <a:t>Hayir</a:t>
            </a:r>
            <a:r>
              <a:rPr lang="en-US" dirty="0" smtClean="0"/>
              <a:t>) )</a:t>
            </a:r>
          </a:p>
          <a:p>
            <a:r>
              <a:rPr lang="en-US" dirty="0" smtClean="0"/>
              <a:t>E(S) = - ( 0.25 log2 0.25 + 0.75 log2 0.75 )</a:t>
            </a:r>
          </a:p>
          <a:p>
            <a:r>
              <a:rPr lang="en-US" dirty="0" smtClean="0"/>
              <a:t>E(S) = 0.97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(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Kazanci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160776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Karar agaci yontemlerinde en ayirt edici ozelligi belirlemek amactir. Bunun icin de, her ozellik icin bilgi kazanci hesaplanir. Bu hesaplama, Entropy hesabi kullanilmaktadir. </a:t>
            </a:r>
            <a:endParaRPr lang="en-US" dirty="0" smtClean="0"/>
          </a:p>
          <a:p>
            <a:r>
              <a:rPr lang="en-US" dirty="0" smtClean="0"/>
              <a:t>Her </a:t>
            </a:r>
            <a:r>
              <a:rPr lang="en-US" dirty="0" err="1" smtClean="0"/>
              <a:t>ozelligin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kazancinda</a:t>
            </a:r>
            <a:r>
              <a:rPr lang="en-US" dirty="0" smtClean="0"/>
              <a:t> </a:t>
            </a:r>
            <a:r>
              <a:rPr lang="en-US" dirty="0" err="1" smtClean="0"/>
              <a:t>dogal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bolunmelere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olacaktir</a:t>
            </a:r>
            <a:r>
              <a:rPr lang="en-US" dirty="0" smtClean="0"/>
              <a:t>. Entropy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bolunmelerin</a:t>
            </a:r>
            <a:r>
              <a:rPr lang="en-US" dirty="0" smtClean="0"/>
              <a:t> </a:t>
            </a:r>
            <a:r>
              <a:rPr lang="en-US" dirty="0" err="1" smtClean="0"/>
              <a:t>olculerini</a:t>
            </a:r>
            <a:r>
              <a:rPr lang="en-US" dirty="0" smtClean="0"/>
              <a:t> </a:t>
            </a:r>
            <a:r>
              <a:rPr lang="en-US" dirty="0" err="1" smtClean="0"/>
              <a:t>azaltacagindan</a:t>
            </a:r>
            <a:r>
              <a:rPr lang="en-US" dirty="0" smtClean="0"/>
              <a:t> </a:t>
            </a:r>
            <a:r>
              <a:rPr lang="en-US" dirty="0" err="1" smtClean="0"/>
              <a:t>dolayi</a:t>
            </a:r>
            <a:r>
              <a:rPr lang="en-US" dirty="0" smtClean="0"/>
              <a:t> en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 smtClean="0"/>
              <a:t>azaltmayi</a:t>
            </a:r>
            <a:r>
              <a:rPr lang="en-US" dirty="0" smtClean="0"/>
              <a:t> </a:t>
            </a:r>
            <a:r>
              <a:rPr lang="en-US" dirty="0" err="1" smtClean="0"/>
              <a:t>saglayan</a:t>
            </a:r>
            <a:r>
              <a:rPr lang="en-US" dirty="0" smtClean="0"/>
              <a:t> </a:t>
            </a:r>
            <a:r>
              <a:rPr lang="en-US" dirty="0" err="1" smtClean="0"/>
              <a:t>bolunme</a:t>
            </a:r>
            <a:r>
              <a:rPr lang="en-US" dirty="0" smtClean="0"/>
              <a:t> </a:t>
            </a:r>
            <a:r>
              <a:rPr lang="en-US" dirty="0" err="1" smtClean="0"/>
              <a:t>basarili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secilir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86400"/>
            <a:ext cx="62388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2778</TotalTime>
  <Words>3741</Words>
  <Application>Microsoft Office PowerPoint</Application>
  <PresentationFormat>On-screen Show (4:3)</PresentationFormat>
  <Paragraphs>783</Paragraphs>
  <Slides>62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Urban</vt:lpstr>
      <vt:lpstr>Karar Agaclari Decision Trees</vt:lpstr>
      <vt:lpstr>Ajanda</vt:lpstr>
      <vt:lpstr>Karar Agaclari</vt:lpstr>
      <vt:lpstr>Karar Agaclari</vt:lpstr>
      <vt:lpstr>Karar Agaclari</vt:lpstr>
      <vt:lpstr>Entropy</vt:lpstr>
      <vt:lpstr>Entropy – Ornek I</vt:lpstr>
      <vt:lpstr>Entropy – Ornek II</vt:lpstr>
      <vt:lpstr>Information Gain (Bilgi Kazanci)</vt:lpstr>
      <vt:lpstr>Gini Indexleme</vt:lpstr>
      <vt:lpstr>Gini Indexleme – Ornek I</vt:lpstr>
      <vt:lpstr>Gini Indexleme – Ornek I</vt:lpstr>
      <vt:lpstr>Gini Indexleme – Ornek II</vt:lpstr>
      <vt:lpstr>CART Classification &amp; Regression Trees</vt:lpstr>
      <vt:lpstr>CART Classification &amp; Regression Trees</vt:lpstr>
      <vt:lpstr>CART Classification &amp; Regression Trees</vt:lpstr>
      <vt:lpstr>CART Classification &amp; Regression Trees</vt:lpstr>
      <vt:lpstr>CART Classification &amp; Regression Trees</vt:lpstr>
      <vt:lpstr>CART Classification &amp; Regression Trees</vt:lpstr>
      <vt:lpstr>CART Classification &amp; Regression Trees</vt:lpstr>
      <vt:lpstr>Decision Tree – Decision Regions</vt:lpstr>
      <vt:lpstr>ID3  (Iterative Dichotomiser 3)</vt:lpstr>
      <vt:lpstr>ID3 – Iterative Dichotomiser 3</vt:lpstr>
      <vt:lpstr>ID3 – Iterative Dichotomiser 3</vt:lpstr>
      <vt:lpstr>C4.5</vt:lpstr>
      <vt:lpstr>C4.5 </vt:lpstr>
      <vt:lpstr>C4.5</vt:lpstr>
      <vt:lpstr>C4.5</vt:lpstr>
      <vt:lpstr>C4.5</vt:lpstr>
      <vt:lpstr>ID3 Uygulamasi</vt:lpstr>
      <vt:lpstr>Dataset</vt:lpstr>
      <vt:lpstr>1. Adim – Isi niteligi Entropy - Gain Cozumu</vt:lpstr>
      <vt:lpstr>1. Adim – Hava niteligi Entropy - Gain Cozumu</vt:lpstr>
      <vt:lpstr>1. Adim – Nem niteligi Entropy - Gain Cozumu</vt:lpstr>
      <vt:lpstr>1. Adim – Ruzgar niteligi Entropy - Gain Cozumu</vt:lpstr>
      <vt:lpstr>1. Adim – Birinci Dallanma Sonucu</vt:lpstr>
      <vt:lpstr>2. Adim </vt:lpstr>
      <vt:lpstr>2. Adim – Isi niteligi Entropy - Gain Cozumu</vt:lpstr>
      <vt:lpstr>2. Adim – Nem niteligi Entropy - Gain Cozumu</vt:lpstr>
      <vt:lpstr>2. Adim – Ruzgar niteligi Entropy - Gain Cozumu</vt:lpstr>
      <vt:lpstr>2. Adim – Ikinci Dallanma Sonucu</vt:lpstr>
      <vt:lpstr>3. Adim </vt:lpstr>
      <vt:lpstr>3. Adim – Ucuncu Dallanma Sonucu</vt:lpstr>
      <vt:lpstr>4. Adim </vt:lpstr>
      <vt:lpstr>4. Adim – Isi niteligi Entropy - Gain Cozumu</vt:lpstr>
      <vt:lpstr>4. Adim – Ruzgar niteligi Entropy - Gain Cozumu</vt:lpstr>
      <vt:lpstr>4. Adim – Dorduncu Dallanma Sonucu</vt:lpstr>
      <vt:lpstr>C4.5 Uygulamasi</vt:lpstr>
      <vt:lpstr>Dataset</vt:lpstr>
      <vt:lpstr>Dataset</vt:lpstr>
      <vt:lpstr>Slide 51</vt:lpstr>
      <vt:lpstr>Matlab Uygulamalar</vt:lpstr>
      <vt:lpstr>Uygulama I </vt:lpstr>
      <vt:lpstr>Uygulama I</vt:lpstr>
      <vt:lpstr>Uygulama I </vt:lpstr>
      <vt:lpstr>Uygulama II</vt:lpstr>
      <vt:lpstr>Uygulama II</vt:lpstr>
      <vt:lpstr>Uygulama II</vt:lpstr>
      <vt:lpstr>Uygulama III</vt:lpstr>
      <vt:lpstr>Uygulama III</vt:lpstr>
      <vt:lpstr>Uygulama III</vt:lpstr>
      <vt:lpstr>TESEKKURLER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Karar Agaclari</dc:title>
  <dc:creator>Sevdanur</dc:creator>
  <cp:lastModifiedBy>Sevdanur</cp:lastModifiedBy>
  <cp:revision>521</cp:revision>
  <dcterms:created xsi:type="dcterms:W3CDTF">2006-08-16T00:00:00Z</dcterms:created>
  <dcterms:modified xsi:type="dcterms:W3CDTF">2014-05-28T12:34:32Z</dcterms:modified>
</cp:coreProperties>
</file>