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4" r:id="rId2"/>
    <p:sldId id="427" r:id="rId3"/>
    <p:sldId id="430" r:id="rId4"/>
    <p:sldId id="259" r:id="rId5"/>
    <p:sldId id="275" r:id="rId6"/>
    <p:sldId id="265" r:id="rId7"/>
    <p:sldId id="266" r:id="rId8"/>
    <p:sldId id="267" r:id="rId9"/>
    <p:sldId id="258" r:id="rId10"/>
    <p:sldId id="268" r:id="rId11"/>
    <p:sldId id="269" r:id="rId12"/>
    <p:sldId id="270" r:id="rId13"/>
    <p:sldId id="271" r:id="rId14"/>
    <p:sldId id="260" r:id="rId15"/>
    <p:sldId id="261" r:id="rId16"/>
    <p:sldId id="262" r:id="rId17"/>
    <p:sldId id="263" r:id="rId18"/>
    <p:sldId id="264" r:id="rId19"/>
    <p:sldId id="272" r:id="rId20"/>
    <p:sldId id="273" r:id="rId21"/>
    <p:sldId id="274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2" r:id="rId46"/>
    <p:sldId id="303" r:id="rId47"/>
    <p:sldId id="304" r:id="rId48"/>
    <p:sldId id="305" r:id="rId49"/>
    <p:sldId id="307" r:id="rId50"/>
    <p:sldId id="314" r:id="rId51"/>
    <p:sldId id="315" r:id="rId52"/>
    <p:sldId id="316" r:id="rId53"/>
    <p:sldId id="317" r:id="rId54"/>
    <p:sldId id="318" r:id="rId55"/>
    <p:sldId id="319" r:id="rId56"/>
    <p:sldId id="428" r:id="rId5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87" d="100"/>
          <a:sy n="87" d="100"/>
        </p:scale>
        <p:origin x="2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717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346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7434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2367094"/>
            <a:ext cx="10363827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DDEA5-E721-4693-AE19-51BA708DB5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9A31D-2E92-4ED1-BC87-5A60FBA356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C7E72-76AC-4E9A-A27D-3AF33E0779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EE39A-FF8F-444D-91F0-82F6DA5E4050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79767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456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206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541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556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503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059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743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954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39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vdanurGENC/Data-Analytics-Lecture-Notes/tree/main/Manipulation" TargetMode="External"/><Relationship Id="rId2" Type="http://schemas.openxmlformats.org/officeDocument/2006/relationships/hyperlink" Target="https://github.com/SevdanurGENC/Data-Analytics-Lecture-Not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32">
            <a:extLst>
              <a:ext uri="{FF2B5EF4-FFF2-40B4-BE49-F238E27FC236}">
                <a16:creationId xmlns:a16="http://schemas.microsoft.com/office/drawing/2014/main" id="{1765663F-DC3D-43E7-BFAC-39F514B32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72" y="2799157"/>
            <a:ext cx="1025004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altLang="en-US" sz="4400" b="1" dirty="0" err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lang="en-US" altLang="en-US" sz="4400" b="1" dirty="0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4400" b="1" dirty="0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 Uygulama Geliştirme</a:t>
            </a:r>
          </a:p>
        </p:txBody>
      </p:sp>
      <p:sp>
        <p:nvSpPr>
          <p:cNvPr id="3079" name="Text Box 32">
            <a:extLst>
              <a:ext uri="{FF2B5EF4-FFF2-40B4-BE49-F238E27FC236}">
                <a16:creationId xmlns:a16="http://schemas.microsoft.com/office/drawing/2014/main" id="{35023D38-19C1-4CB3-9CB1-4D0FB6089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1" y="3835413"/>
            <a:ext cx="8208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tr-TR" altLang="en-US" sz="1800" b="1" dirty="0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Bölüm</a:t>
            </a:r>
          </a:p>
        </p:txBody>
      </p:sp>
      <p:sp>
        <p:nvSpPr>
          <p:cNvPr id="8" name="Metin Yer Tutucusu 2">
            <a:extLst>
              <a:ext uri="{FF2B5EF4-FFF2-40B4-BE49-F238E27FC236}">
                <a16:creationId xmlns:a16="http://schemas.microsoft.com/office/drawing/2014/main" id="{3A587436-FF85-422A-B225-1EE93DCDD27C}"/>
              </a:ext>
            </a:extLst>
          </p:cNvPr>
          <p:cNvSpPr txBox="1">
            <a:spLocks/>
          </p:cNvSpPr>
          <p:nvPr/>
        </p:nvSpPr>
        <p:spPr>
          <a:xfrm>
            <a:off x="3298825" y="4921250"/>
            <a:ext cx="5594350" cy="12962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2000" b="1" dirty="0">
                <a:solidFill>
                  <a:srgbClr val="04599C"/>
                </a:solidFill>
              </a:rPr>
              <a:t>Dr. </a:t>
            </a:r>
            <a:r>
              <a:rPr lang="tr-TR" sz="2000" b="1" dirty="0" err="1">
                <a:solidFill>
                  <a:srgbClr val="04599C"/>
                </a:solidFill>
              </a:rPr>
              <a:t>Sevdanur</a:t>
            </a:r>
            <a:r>
              <a:rPr lang="tr-TR" sz="2000" b="1" dirty="0">
                <a:solidFill>
                  <a:srgbClr val="04599C"/>
                </a:solidFill>
              </a:rPr>
              <a:t> GENÇ</a:t>
            </a:r>
          </a:p>
          <a:p>
            <a:pPr marL="0" indent="0" algn="ctr">
              <a:buNone/>
            </a:pPr>
            <a:r>
              <a:rPr lang="tr-TR" sz="2000" b="1" dirty="0">
                <a:solidFill>
                  <a:srgbClr val="04599C"/>
                </a:solidFill>
              </a:rPr>
              <a:t>https://github.com/SevdanurGENC</a:t>
            </a:r>
            <a:endParaRPr lang="tr-TR" sz="2000" dirty="0">
              <a:solidFill>
                <a:srgbClr val="04599C"/>
              </a:solidFill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F371D134-1433-4C50-9E38-6DFEBE7AA0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61" y="3661971"/>
            <a:ext cx="3805438" cy="3167742"/>
          </a:xfrm>
          <a:prstGeom prst="rect">
            <a:avLst/>
          </a:prstGeom>
        </p:spPr>
      </p:pic>
      <p:pic>
        <p:nvPicPr>
          <p:cNvPr id="1026" name="Picture 2" descr="Execute Only Dart Code After Installing Flutter | by Jean Luc Kabulu |  Flutter Community | Medium">
            <a:extLst>
              <a:ext uri="{FF2B5EF4-FFF2-40B4-BE49-F238E27FC236}">
                <a16:creationId xmlns:a16="http://schemas.microsoft.com/office/drawing/2014/main" id="{C485946D-9F68-40C0-B19C-842ACD0E6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955" y="384472"/>
            <a:ext cx="5507475" cy="208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chitecht">
            <a:extLst>
              <a:ext uri="{FF2B5EF4-FFF2-40B4-BE49-F238E27FC236}">
                <a16:creationId xmlns:a16="http://schemas.microsoft.com/office/drawing/2014/main" id="{358C9B1D-73FB-45AE-93FA-73674C628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550" y="4776892"/>
            <a:ext cx="375285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Sabitler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Sabitler bir kere tanımlandıktan sonra değiştirilemeyen verilerdir.</a:t>
            </a:r>
          </a:p>
          <a:p>
            <a:pPr algn="just"/>
            <a:r>
              <a:rPr lang="tr-TR" b="1" dirty="0" err="1"/>
              <a:t>const</a:t>
            </a:r>
            <a:r>
              <a:rPr lang="tr-TR" dirty="0"/>
              <a:t> terimi ile kullanılırlar.</a:t>
            </a:r>
          </a:p>
          <a:p>
            <a:pPr algn="just"/>
            <a:r>
              <a:rPr lang="tr-TR" dirty="0"/>
              <a:t>İki adet tanımlama yöntemi vardır.</a:t>
            </a:r>
          </a:p>
          <a:p>
            <a:pPr algn="just"/>
            <a:r>
              <a:rPr lang="tr-TR" b="1" dirty="0"/>
              <a:t>1. Sadece </a:t>
            </a:r>
            <a:r>
              <a:rPr lang="tr-TR" b="1" dirty="0" err="1"/>
              <a:t>const</a:t>
            </a:r>
            <a:r>
              <a:rPr lang="tr-TR" b="1" dirty="0"/>
              <a:t> ile</a:t>
            </a:r>
          </a:p>
          <a:p>
            <a:pPr algn="just"/>
            <a:endParaRPr lang="tr-TR" b="1" dirty="0"/>
          </a:p>
          <a:p>
            <a:pPr algn="just"/>
            <a:endParaRPr lang="tr-TR" b="1" dirty="0"/>
          </a:p>
          <a:p>
            <a:pPr algn="just"/>
            <a:endParaRPr lang="tr-TR" b="1" dirty="0"/>
          </a:p>
          <a:p>
            <a:pPr algn="just"/>
            <a:r>
              <a:rPr lang="tr-TR" dirty="0" err="1"/>
              <a:t>piSayisi'nın</a:t>
            </a:r>
            <a:r>
              <a:rPr lang="tr-TR" dirty="0"/>
              <a:t> tipini belirtmedik sadece </a:t>
            </a:r>
            <a:r>
              <a:rPr lang="tr-TR" dirty="0" err="1"/>
              <a:t>const</a:t>
            </a:r>
            <a:r>
              <a:rPr lang="tr-TR" dirty="0"/>
              <a:t> terimini kullandık.</a:t>
            </a:r>
          </a:p>
          <a:p>
            <a:pPr algn="just"/>
            <a:endParaRPr lang="tr-TR" b="1" dirty="0"/>
          </a:p>
          <a:p>
            <a:pPr algn="just"/>
            <a:endParaRPr lang="tr-TR" b="1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732" y="3649356"/>
            <a:ext cx="4591896" cy="860980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BE623D2A-2AEC-4F2B-95F3-0E9F425D9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092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Sabitler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b="1" dirty="0"/>
              <a:t>2. </a:t>
            </a:r>
            <a:r>
              <a:rPr lang="tr-TR" b="1" dirty="0" err="1"/>
              <a:t>Const</a:t>
            </a:r>
            <a:r>
              <a:rPr lang="tr-TR" b="1" dirty="0"/>
              <a:t> ve Tip ile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dirty="0" err="1"/>
              <a:t>sayi'nin</a:t>
            </a:r>
            <a:r>
              <a:rPr lang="tr-TR" dirty="0"/>
              <a:t> </a:t>
            </a:r>
            <a:r>
              <a:rPr lang="tr-TR" dirty="0" err="1"/>
              <a:t>integer</a:t>
            </a:r>
            <a:r>
              <a:rPr lang="tr-TR" dirty="0"/>
              <a:t> tipinde bir sabit olduğunu belirttik.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744" y="2105247"/>
            <a:ext cx="4626171" cy="805680"/>
          </a:xfrm>
          <a:prstGeom prst="rect">
            <a:avLst/>
          </a:prstGeom>
        </p:spPr>
      </p:pic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13581083-451D-4013-B41E-32DAF5AA8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191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Tür Dönüşümü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1" y="1354015"/>
            <a:ext cx="7029450" cy="4822948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Dart üzerinde veri tiplerini birbirine dönüştürebiliriz.</a:t>
            </a:r>
          </a:p>
          <a:p>
            <a:pPr algn="just"/>
            <a:r>
              <a:rPr lang="tr-TR" b="1" dirty="0" err="1"/>
              <a:t>toString</a:t>
            </a:r>
            <a:r>
              <a:rPr lang="tr-TR" b="1" dirty="0"/>
              <a:t>() : </a:t>
            </a:r>
            <a:r>
              <a:rPr lang="tr-TR" dirty="0" err="1"/>
              <a:t>String'e</a:t>
            </a:r>
            <a:r>
              <a:rPr lang="tr-TR" dirty="0"/>
              <a:t> dönüştürme</a:t>
            </a:r>
          </a:p>
          <a:p>
            <a:pPr algn="just"/>
            <a:r>
              <a:rPr lang="tr-TR" b="1" dirty="0" err="1"/>
              <a:t>toInt</a:t>
            </a:r>
            <a:r>
              <a:rPr lang="tr-TR" b="1" dirty="0"/>
              <a:t>() : </a:t>
            </a:r>
            <a:r>
              <a:rPr lang="tr-TR" dirty="0" err="1"/>
              <a:t>Integer'a</a:t>
            </a:r>
            <a:r>
              <a:rPr lang="tr-TR" dirty="0"/>
              <a:t> dönüştürme</a:t>
            </a:r>
          </a:p>
          <a:p>
            <a:pPr algn="just"/>
            <a:r>
              <a:rPr lang="tr-TR" b="1" dirty="0" err="1"/>
              <a:t>toDouble</a:t>
            </a:r>
            <a:r>
              <a:rPr lang="tr-TR" b="1" dirty="0"/>
              <a:t>() : </a:t>
            </a:r>
            <a:r>
              <a:rPr lang="tr-TR" dirty="0" err="1"/>
              <a:t>Double'a</a:t>
            </a:r>
            <a:r>
              <a:rPr lang="tr-TR" dirty="0"/>
              <a:t> dönüştürme  </a:t>
            </a:r>
          </a:p>
          <a:p>
            <a:pPr algn="just"/>
            <a:r>
              <a:rPr lang="tr-TR" dirty="0"/>
              <a:t>Bir değişkenin veya sabitin veri tipini öğrenmek için </a:t>
            </a:r>
            <a:r>
              <a:rPr lang="tr-TR" b="1" dirty="0" err="1"/>
              <a:t>runtimeType</a:t>
            </a:r>
            <a:r>
              <a:rPr lang="tr-TR" dirty="0"/>
              <a:t> fonksiyonunu kullanabiliriz.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419" y="1354014"/>
            <a:ext cx="4049641" cy="149551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419" y="2990201"/>
            <a:ext cx="3988152" cy="1624207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98A3238A-2EA7-4AC7-BC7B-C814AD3C1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70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Veri Tipleri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Dart programlama dilinden 5 ana veri tipi vardır.</a:t>
            </a:r>
          </a:p>
          <a:p>
            <a:pPr algn="just"/>
            <a:endParaRPr lang="tr-TR" dirty="0"/>
          </a:p>
          <a:p>
            <a:pPr marL="971550" lvl="1" indent="-514350" algn="just">
              <a:buFont typeface="+mj-lt"/>
              <a:buAutoNum type="arabicPeriod"/>
            </a:pPr>
            <a:r>
              <a:rPr lang="tr-TR" dirty="0" err="1"/>
              <a:t>Number</a:t>
            </a:r>
            <a:endParaRPr lang="tr-TR" dirty="0"/>
          </a:p>
          <a:p>
            <a:pPr marL="971550" lvl="1" indent="-514350" algn="just">
              <a:buFont typeface="+mj-lt"/>
              <a:buAutoNum type="arabicPeriod"/>
            </a:pPr>
            <a:r>
              <a:rPr lang="tr-TR" dirty="0" err="1"/>
              <a:t>String</a:t>
            </a:r>
            <a:endParaRPr lang="tr-TR" dirty="0"/>
          </a:p>
          <a:p>
            <a:pPr marL="971550" lvl="1" indent="-514350" algn="just">
              <a:buFont typeface="+mj-lt"/>
              <a:buAutoNum type="arabicPeriod"/>
            </a:pPr>
            <a:r>
              <a:rPr lang="tr-TR" dirty="0" err="1"/>
              <a:t>Boolean</a:t>
            </a:r>
            <a:endParaRPr lang="tr-TR" dirty="0"/>
          </a:p>
          <a:p>
            <a:pPr marL="971550" lvl="1" indent="-514350" algn="just">
              <a:buFont typeface="+mj-lt"/>
              <a:buAutoNum type="arabicPeriod"/>
            </a:pPr>
            <a:r>
              <a:rPr lang="tr-TR" dirty="0" err="1"/>
              <a:t>List</a:t>
            </a:r>
            <a:endParaRPr lang="tr-TR" dirty="0"/>
          </a:p>
          <a:p>
            <a:pPr marL="971550" lvl="1" indent="-514350" algn="just">
              <a:buFont typeface="+mj-lt"/>
              <a:buAutoNum type="arabicPeriod"/>
            </a:pPr>
            <a:r>
              <a:rPr lang="tr-TR" dirty="0" err="1"/>
              <a:t>Map</a:t>
            </a:r>
            <a:endParaRPr lang="tr-TR" dirty="0"/>
          </a:p>
        </p:txBody>
      </p:sp>
      <p:pic>
        <p:nvPicPr>
          <p:cNvPr id="4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82CF6A9F-F77E-41F2-B9DB-2E4B22F6C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740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Veri Tipleri - </a:t>
            </a:r>
            <a:r>
              <a:rPr lang="tr-TR" b="1" dirty="0" err="1"/>
              <a:t>Number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b="1" dirty="0" err="1"/>
              <a:t>Number</a:t>
            </a:r>
            <a:r>
              <a:rPr lang="tr-TR" dirty="0"/>
              <a:t> ana tipi </a:t>
            </a:r>
            <a:r>
              <a:rPr lang="tr-TR" b="1" dirty="0"/>
              <a:t>numerik</a:t>
            </a:r>
            <a:r>
              <a:rPr lang="tr-TR" dirty="0"/>
              <a:t> değişkenleri hafızada tutmak içindir. </a:t>
            </a:r>
          </a:p>
          <a:p>
            <a:pPr algn="just"/>
            <a:r>
              <a:rPr lang="tr-TR" dirty="0"/>
              <a:t>İkiye ayrılır:</a:t>
            </a:r>
          </a:p>
          <a:p>
            <a:pPr algn="just"/>
            <a:r>
              <a:rPr lang="tr-TR" b="1" dirty="0"/>
              <a:t>1.1 </a:t>
            </a:r>
            <a:r>
              <a:rPr lang="tr-TR" b="1" dirty="0" err="1"/>
              <a:t>Integer</a:t>
            </a:r>
            <a:endParaRPr lang="tr-TR" b="1" dirty="0"/>
          </a:p>
          <a:p>
            <a:pPr algn="just"/>
            <a:r>
              <a:rPr lang="tr-TR" b="1" dirty="0"/>
              <a:t>Tam sayılar </a:t>
            </a:r>
            <a:r>
              <a:rPr lang="tr-TR" dirty="0"/>
              <a:t>için kullanılan tiptir. </a:t>
            </a:r>
          </a:p>
          <a:p>
            <a:pPr algn="just"/>
            <a:r>
              <a:rPr lang="tr-TR" b="1" dirty="0" err="1"/>
              <a:t>int</a:t>
            </a:r>
            <a:r>
              <a:rPr lang="tr-TR" dirty="0"/>
              <a:t> terimi ile kullanılır.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278" y="4153459"/>
            <a:ext cx="3379444" cy="969513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4892FE81-0F06-47B1-B75B-821FD8F9C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42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Veri Tipleri - </a:t>
            </a:r>
            <a:r>
              <a:rPr lang="tr-TR" b="1" dirty="0" err="1"/>
              <a:t>Number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b="1" dirty="0"/>
              <a:t>1.2 </a:t>
            </a:r>
            <a:r>
              <a:rPr lang="tr-TR" b="1" dirty="0" err="1"/>
              <a:t>Double</a:t>
            </a:r>
            <a:endParaRPr lang="tr-TR" b="1" dirty="0"/>
          </a:p>
          <a:p>
            <a:pPr algn="just"/>
            <a:r>
              <a:rPr lang="tr-TR" b="1" dirty="0"/>
              <a:t>Küsuratlı</a:t>
            </a:r>
            <a:r>
              <a:rPr lang="tr-TR" dirty="0"/>
              <a:t> sayılar için kullanılan tiptir. </a:t>
            </a:r>
          </a:p>
          <a:p>
            <a:pPr algn="just"/>
            <a:r>
              <a:rPr lang="tr-TR" b="1" dirty="0" err="1"/>
              <a:t>double</a:t>
            </a:r>
            <a:r>
              <a:rPr lang="tr-TR" dirty="0"/>
              <a:t> terimi ile kullanılır.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471" y="3351145"/>
            <a:ext cx="5573057" cy="1182164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D33607FE-810B-49F2-B447-FA76C798D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881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Veri Tipleri - </a:t>
            </a:r>
            <a:r>
              <a:rPr lang="tr-TR" b="1" dirty="0" err="1"/>
              <a:t>String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 err="1"/>
              <a:t>String</a:t>
            </a:r>
            <a:r>
              <a:rPr lang="tr-TR" dirty="0"/>
              <a:t> tipi </a:t>
            </a:r>
            <a:r>
              <a:rPr lang="tr-TR" b="1" dirty="0" err="1"/>
              <a:t>metinsel</a:t>
            </a:r>
            <a:r>
              <a:rPr lang="tr-TR" dirty="0"/>
              <a:t> ifadeleri hafızada tutmak için kullanılır. </a:t>
            </a:r>
          </a:p>
          <a:p>
            <a:pPr algn="just"/>
            <a:r>
              <a:rPr lang="tr-TR" b="1" dirty="0" err="1"/>
              <a:t>String</a:t>
            </a:r>
            <a:r>
              <a:rPr lang="tr-TR" dirty="0"/>
              <a:t> terimi ile kullanılır.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29" y="3291365"/>
            <a:ext cx="5472742" cy="948248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FD0CF22-66EE-49E1-A5D3-CD7740095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167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Veri Tipleri - </a:t>
            </a:r>
            <a:r>
              <a:rPr lang="tr-TR" b="1" dirty="0" err="1"/>
              <a:t>Boolean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 err="1"/>
              <a:t>Boolean</a:t>
            </a:r>
            <a:r>
              <a:rPr lang="tr-TR" dirty="0"/>
              <a:t> veri tipi </a:t>
            </a:r>
            <a:r>
              <a:rPr lang="tr-TR" b="1" dirty="0"/>
              <a:t>mantıksal</a:t>
            </a:r>
            <a:r>
              <a:rPr lang="tr-TR" dirty="0"/>
              <a:t> ifadeyi hafızada tutmak için kullanılır. </a:t>
            </a:r>
          </a:p>
          <a:p>
            <a:pPr algn="just"/>
            <a:r>
              <a:rPr lang="tr-TR" b="1" dirty="0" err="1"/>
              <a:t>bool</a:t>
            </a:r>
            <a:r>
              <a:rPr lang="tr-TR" dirty="0"/>
              <a:t> terimi ile kullanılır.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745" y="3263039"/>
            <a:ext cx="4270509" cy="931748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327219AB-383D-40A4-B74F-2F6B865A9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176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Veri Tipleri - </a:t>
            </a:r>
            <a:r>
              <a:rPr lang="tr-TR" b="1" dirty="0" err="1"/>
              <a:t>List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 err="1"/>
              <a:t>List</a:t>
            </a:r>
            <a:r>
              <a:rPr lang="tr-TR" dirty="0"/>
              <a:t> veri tipi </a:t>
            </a:r>
            <a:r>
              <a:rPr lang="tr-TR" b="1" dirty="0"/>
              <a:t>liste</a:t>
            </a:r>
            <a:r>
              <a:rPr lang="tr-TR" dirty="0"/>
              <a:t> oluşturmamızı sağlar. </a:t>
            </a:r>
          </a:p>
          <a:p>
            <a:pPr algn="just"/>
            <a:r>
              <a:rPr lang="tr-TR" b="1" dirty="0" err="1"/>
              <a:t>List</a:t>
            </a:r>
            <a:r>
              <a:rPr lang="tr-TR" dirty="0"/>
              <a:t> terimi ile kullanılır.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4BAEBAE6-DE7D-4F3A-A648-BC39B08A2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53C24AC-BA19-485C-B27E-68F41C1B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522" y="3249592"/>
            <a:ext cx="8018956" cy="57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64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Veri Tipleri - </a:t>
            </a:r>
            <a:r>
              <a:rPr lang="tr-TR" b="1" dirty="0" err="1"/>
              <a:t>Map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 err="1"/>
              <a:t>Map</a:t>
            </a:r>
            <a:r>
              <a:rPr lang="tr-TR" dirty="0"/>
              <a:t> veri tipi </a:t>
            </a:r>
            <a:r>
              <a:rPr lang="tr-TR" b="1" dirty="0"/>
              <a:t>anahtarlı</a:t>
            </a:r>
            <a:r>
              <a:rPr lang="tr-TR" dirty="0"/>
              <a:t> listeler oluşturmamızı sağlar. </a:t>
            </a:r>
            <a:endParaRPr lang="en-US" dirty="0"/>
          </a:p>
          <a:p>
            <a:pPr algn="just"/>
            <a:r>
              <a:rPr lang="tr-TR" b="1" dirty="0" err="1"/>
              <a:t>Map</a:t>
            </a:r>
            <a:r>
              <a:rPr lang="tr-TR" dirty="0"/>
              <a:t> terimi ile kullanılır.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6D971CA7-0F9F-42BB-8106-34DABD0C9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1E6C98A-B145-421C-B5CB-A9F1CE948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416" y="3429000"/>
            <a:ext cx="7721167" cy="5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6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>
            <a:extLst>
              <a:ext uri="{FF2B5EF4-FFF2-40B4-BE49-F238E27FC236}">
                <a16:creationId xmlns:a16="http://schemas.microsoft.com/office/drawing/2014/main" id="{0D7EEB21-5BF6-435C-9CCA-06728EC61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10439400" cy="738188"/>
          </a:xfrm>
        </p:spPr>
        <p:txBody>
          <a:bodyPr/>
          <a:lstStyle/>
          <a:p>
            <a:pPr eaLnBrk="1" hangingPunct="1"/>
            <a:r>
              <a:rPr lang="en-US" altLang="tr-TR" b="1">
                <a:solidFill>
                  <a:srgbClr val="04599C"/>
                </a:solidFill>
              </a:rPr>
              <a:t>Ajanda</a:t>
            </a:r>
            <a:endParaRPr lang="tr-TR" altLang="tr-TR">
              <a:solidFill>
                <a:srgbClr val="04599C"/>
              </a:solidFill>
            </a:endParaRPr>
          </a:p>
        </p:txBody>
      </p:sp>
      <p:sp>
        <p:nvSpPr>
          <p:cNvPr id="4099" name="İçerik Yer Tutucusu 2">
            <a:extLst>
              <a:ext uri="{FF2B5EF4-FFF2-40B4-BE49-F238E27FC236}">
                <a16:creationId xmlns:a16="http://schemas.microsoft.com/office/drawing/2014/main" id="{40429765-8C74-4852-887D-ADA88E3E191D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>
          <a:xfrm>
            <a:off x="914400" y="1268413"/>
            <a:ext cx="10439400" cy="511333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tr-TR" b="1" dirty="0">
                <a:solidFill>
                  <a:srgbClr val="04599C"/>
                </a:solidFill>
              </a:rPr>
              <a:t>Dart Programlama Dili</a:t>
            </a:r>
          </a:p>
          <a:p>
            <a:pPr algn="just"/>
            <a:r>
              <a:rPr lang="tr-TR" b="1" dirty="0">
                <a:solidFill>
                  <a:srgbClr val="04599C"/>
                </a:solidFill>
              </a:rPr>
              <a:t>Dart Hakkında </a:t>
            </a:r>
          </a:p>
          <a:p>
            <a:pPr algn="just"/>
            <a:r>
              <a:rPr lang="tr-TR" b="1" dirty="0">
                <a:solidFill>
                  <a:srgbClr val="04599C"/>
                </a:solidFill>
              </a:rPr>
              <a:t>Yorum Satırı</a:t>
            </a:r>
          </a:p>
          <a:p>
            <a:pPr algn="just"/>
            <a:r>
              <a:rPr lang="tr-TR" b="1" dirty="0">
                <a:solidFill>
                  <a:srgbClr val="04599C"/>
                </a:solidFill>
              </a:rPr>
              <a:t>Veri Tipleri</a:t>
            </a:r>
          </a:p>
          <a:p>
            <a:pPr algn="just"/>
            <a:r>
              <a:rPr lang="tr-TR" b="1" dirty="0">
                <a:solidFill>
                  <a:srgbClr val="04599C"/>
                </a:solidFill>
              </a:rPr>
              <a:t>Aritmetik Operatörler</a:t>
            </a:r>
          </a:p>
          <a:p>
            <a:pPr algn="just"/>
            <a:r>
              <a:rPr lang="tr-TR" b="1" dirty="0">
                <a:solidFill>
                  <a:srgbClr val="04599C"/>
                </a:solidFill>
              </a:rPr>
              <a:t>İlişkisel Operatörler</a:t>
            </a:r>
          </a:p>
          <a:p>
            <a:pPr algn="just"/>
            <a:r>
              <a:rPr lang="tr-TR" b="1" dirty="0">
                <a:solidFill>
                  <a:srgbClr val="04599C"/>
                </a:solidFill>
              </a:rPr>
              <a:t>Mantıksal Operatörler</a:t>
            </a:r>
          </a:p>
          <a:p>
            <a:pPr algn="just"/>
            <a:r>
              <a:rPr lang="tr-TR" b="1" dirty="0">
                <a:solidFill>
                  <a:srgbClr val="04599C"/>
                </a:solidFill>
              </a:rPr>
              <a:t>Atama Operatörleri</a:t>
            </a:r>
          </a:p>
          <a:p>
            <a:pPr algn="just"/>
            <a:r>
              <a:rPr lang="tr-TR" b="1" dirty="0">
                <a:solidFill>
                  <a:srgbClr val="04599C"/>
                </a:solidFill>
              </a:rPr>
              <a:t>Sabitler</a:t>
            </a:r>
          </a:p>
          <a:p>
            <a:pPr algn="just"/>
            <a:r>
              <a:rPr lang="tr-TR" b="1" dirty="0">
                <a:solidFill>
                  <a:srgbClr val="04599C"/>
                </a:solidFill>
              </a:rPr>
              <a:t>Tür Dönüşümü</a:t>
            </a:r>
          </a:p>
          <a:p>
            <a:pPr algn="just"/>
            <a:r>
              <a:rPr lang="tr-TR" b="1" dirty="0" err="1">
                <a:solidFill>
                  <a:srgbClr val="04599C"/>
                </a:solidFill>
              </a:rPr>
              <a:t>List</a:t>
            </a:r>
            <a:endParaRPr lang="tr-TR" b="1" dirty="0">
              <a:solidFill>
                <a:srgbClr val="04599C"/>
              </a:solidFill>
            </a:endParaRPr>
          </a:p>
          <a:p>
            <a:pPr algn="just"/>
            <a:r>
              <a:rPr lang="tr-TR" b="1" dirty="0" err="1">
                <a:solidFill>
                  <a:srgbClr val="04599C"/>
                </a:solidFill>
              </a:rPr>
              <a:t>Map</a:t>
            </a:r>
            <a:r>
              <a:rPr lang="tr-TR" b="1" dirty="0">
                <a:solidFill>
                  <a:srgbClr val="04599C"/>
                </a:solidFill>
              </a:rPr>
              <a:t> </a:t>
            </a:r>
          </a:p>
        </p:txBody>
      </p:sp>
      <p:pic>
        <p:nvPicPr>
          <p:cNvPr id="1030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FC4234FE-FC0C-4617-A169-FD428D767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926035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nn-NO" b="1" dirty="0"/>
              <a:t>Dynamic ve Var ile Değişken Tanımlama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b="1" dirty="0"/>
              <a:t>Var</a:t>
            </a:r>
            <a:r>
              <a:rPr lang="en-US" b="1" dirty="0"/>
              <a:t> : </a:t>
            </a:r>
            <a:r>
              <a:rPr lang="tr-TR" dirty="0"/>
              <a:t>Var ile atama yaparsak değişkenin tipini belirmemiz gerekmez. Yorumlayıcı yorumlama esnasında verilen değere göre değişkenin tipini belirler. </a:t>
            </a:r>
            <a:endParaRPr lang="en-US" dirty="0"/>
          </a:p>
          <a:p>
            <a:pPr algn="just"/>
            <a:r>
              <a:rPr lang="tr-TR" b="1" dirty="0"/>
              <a:t>var</a:t>
            </a:r>
            <a:r>
              <a:rPr lang="tr-TR" dirty="0"/>
              <a:t> terimi ile kullanılır.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780" y="3969373"/>
            <a:ext cx="4582439" cy="1774571"/>
          </a:xfrm>
          <a:prstGeom prst="rect">
            <a:avLst/>
          </a:prstGeom>
        </p:spPr>
      </p:pic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11035F49-D74B-4A78-BC31-8EFD86559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615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nn-NO" b="1" dirty="0"/>
              <a:t>Dynamic ve Var ile Değişken Tanımlama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b="1" dirty="0" err="1"/>
              <a:t>Dynamic</a:t>
            </a:r>
            <a:r>
              <a:rPr lang="en-US" b="1" dirty="0"/>
              <a:t> : </a:t>
            </a:r>
            <a:r>
              <a:rPr lang="en-US" dirty="0"/>
              <a:t>D</a:t>
            </a:r>
            <a:r>
              <a:rPr lang="tr-TR" dirty="0" err="1"/>
              <a:t>ynamic</a:t>
            </a:r>
            <a:r>
              <a:rPr lang="tr-TR" dirty="0"/>
              <a:t> veri tipi değerin tipinin yorumlayıcı tarafından algılanmasını sağlar. Var'dan farkı içerisine başka türde değer atandığında değişken </a:t>
            </a:r>
            <a:r>
              <a:rPr lang="tr-TR" b="1" dirty="0"/>
              <a:t>yeni atanan değerin tipine dönüşür.</a:t>
            </a:r>
            <a:r>
              <a:rPr lang="tr-TR" dirty="0"/>
              <a:t> </a:t>
            </a:r>
            <a:endParaRPr lang="en-US" dirty="0"/>
          </a:p>
          <a:p>
            <a:pPr algn="just"/>
            <a:r>
              <a:rPr lang="tr-TR" b="1" dirty="0" err="1"/>
              <a:t>dynamic</a:t>
            </a:r>
            <a:r>
              <a:rPr lang="tr-TR" dirty="0"/>
              <a:t> terimi ile kullanılır.</a:t>
            </a:r>
          </a:p>
          <a:p>
            <a:pPr algn="just"/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561" y="3709932"/>
            <a:ext cx="5306877" cy="1526012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BBF2112A-58B0-4F97-B546-8EDF8DF34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160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List</a:t>
            </a:r>
            <a:r>
              <a:rPr lang="tr-TR" b="1" dirty="0"/>
              <a:t> Yapısı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 err="1"/>
              <a:t>List</a:t>
            </a:r>
            <a:r>
              <a:rPr lang="tr-TR" dirty="0"/>
              <a:t>, </a:t>
            </a:r>
            <a:r>
              <a:rPr lang="tr-TR" b="1" dirty="0"/>
              <a:t>liste</a:t>
            </a:r>
            <a:r>
              <a:rPr lang="tr-TR" dirty="0"/>
              <a:t> oluşturmamızı sağlayan bir veri tipidir. </a:t>
            </a:r>
            <a:endParaRPr lang="en-US" dirty="0"/>
          </a:p>
          <a:p>
            <a:pPr algn="just"/>
            <a:r>
              <a:rPr lang="tr-TR" b="1" dirty="0" err="1"/>
              <a:t>List</a:t>
            </a:r>
            <a:r>
              <a:rPr lang="tr-TR" dirty="0"/>
              <a:t> terimi ile kullanılır.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BCB65C92-6BCA-4B40-919E-B066246A7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D11271E-C43B-48DB-B612-D37BA00AE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312" y="3372623"/>
            <a:ext cx="8403376" cy="43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04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/>
              <a:t>Index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Index, </a:t>
            </a:r>
            <a:r>
              <a:rPr lang="tr-TR" dirty="0" err="1"/>
              <a:t>List</a:t>
            </a:r>
            <a:r>
              <a:rPr lang="tr-TR" dirty="0"/>
              <a:t> içindeki elemanların </a:t>
            </a:r>
            <a:r>
              <a:rPr lang="tr-TR" b="1" dirty="0"/>
              <a:t>sıra numarası</a:t>
            </a:r>
            <a:r>
              <a:rPr lang="tr-TR" dirty="0"/>
              <a:t>dır. </a:t>
            </a:r>
            <a:endParaRPr lang="en-US" dirty="0"/>
          </a:p>
          <a:p>
            <a:pPr algn="just"/>
            <a:r>
              <a:rPr lang="tr-TR" dirty="0"/>
              <a:t>Index sırası </a:t>
            </a:r>
            <a:r>
              <a:rPr lang="tr-TR" b="1" dirty="0"/>
              <a:t>0</a:t>
            </a:r>
            <a:r>
              <a:rPr lang="tr-TR" dirty="0"/>
              <a:t>'dan başlar. </a:t>
            </a:r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63F909B7-88F1-4D12-8A29-4555A6269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6D856D8-CBF8-404F-8C56-C06596343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11" y="2969344"/>
            <a:ext cx="9972578" cy="144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58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List</a:t>
            </a:r>
            <a:r>
              <a:rPr lang="tr-TR" b="1" dirty="0"/>
              <a:t> Uzunluğu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 err="1"/>
              <a:t>List</a:t>
            </a:r>
            <a:r>
              <a:rPr lang="tr-TR" dirty="0"/>
              <a:t> uzunluğunu </a:t>
            </a:r>
            <a:r>
              <a:rPr lang="tr-TR" b="1" dirty="0" err="1"/>
              <a:t>length</a:t>
            </a:r>
            <a:r>
              <a:rPr lang="tr-TR" dirty="0"/>
              <a:t> fonksiyonu (</a:t>
            </a:r>
            <a:r>
              <a:rPr lang="tr-TR" dirty="0" err="1"/>
              <a:t>getter</a:t>
            </a:r>
            <a:r>
              <a:rPr lang="tr-TR" dirty="0"/>
              <a:t>) iliştirilerek öğrenilebilir.</a:t>
            </a:r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647DD567-CE08-4FFD-9140-019C48B21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0D0F7A6-738F-48EE-AEFD-0991CFAEA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20" y="2823310"/>
            <a:ext cx="10373980" cy="148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52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List</a:t>
            </a:r>
            <a:r>
              <a:rPr lang="tr-TR" b="1" dirty="0"/>
              <a:t> Ters Çevirme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87D203FA-3FD8-4ED7-B3D6-6FA9908ED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DA8C4E5E-3CC7-439A-A480-226297688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65" y="2847894"/>
            <a:ext cx="11784070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526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First ve </a:t>
            </a:r>
            <a:r>
              <a:rPr lang="tr-TR" b="1" dirty="0" err="1"/>
              <a:t>Last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540547D0-0B35-4604-A2BD-572F217CE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7436420-7657-4E07-8033-7BA20A817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96" y="2688385"/>
            <a:ext cx="10517797" cy="148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isEmpty</a:t>
            </a:r>
            <a:r>
              <a:rPr lang="tr-TR" b="1" dirty="0"/>
              <a:t> ve </a:t>
            </a:r>
            <a:r>
              <a:rPr lang="tr-TR" b="1" dirty="0" err="1"/>
              <a:t>isNotEmpty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 err="1"/>
              <a:t>isEmpty</a:t>
            </a:r>
            <a:r>
              <a:rPr lang="tr-TR" dirty="0"/>
              <a:t> boşsa </a:t>
            </a:r>
            <a:r>
              <a:rPr lang="tr-TR" b="1" dirty="0" err="1"/>
              <a:t>true</a:t>
            </a:r>
            <a:r>
              <a:rPr lang="tr-TR" dirty="0"/>
              <a:t>, </a:t>
            </a:r>
            <a:r>
              <a:rPr lang="tr-TR" dirty="0" err="1"/>
              <a:t>isNotEmpty</a:t>
            </a:r>
            <a:r>
              <a:rPr lang="tr-TR" dirty="0"/>
              <a:t> boş değilse </a:t>
            </a:r>
            <a:r>
              <a:rPr lang="tr-TR" b="1" dirty="0" err="1"/>
              <a:t>true</a:t>
            </a:r>
            <a:r>
              <a:rPr lang="tr-TR" dirty="0"/>
              <a:t> döndürür.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485" y="2897831"/>
            <a:ext cx="6407287" cy="1121276"/>
          </a:xfrm>
          <a:prstGeom prst="rect">
            <a:avLst/>
          </a:prstGeom>
        </p:spPr>
      </p:pic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9613F343-9F42-4F14-A7C3-FBB2F2B1F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381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runtimeType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 err="1"/>
              <a:t>List'in</a:t>
            </a:r>
            <a:r>
              <a:rPr lang="tr-TR" dirty="0"/>
              <a:t> veri tipini verir. </a:t>
            </a:r>
            <a:endParaRPr lang="en-US" dirty="0"/>
          </a:p>
          <a:p>
            <a:pPr algn="just"/>
            <a:r>
              <a:rPr lang="tr-TR" dirty="0"/>
              <a:t>Veri tipi belirlenmemişse </a:t>
            </a:r>
            <a:r>
              <a:rPr lang="tr-TR" b="1" dirty="0" err="1"/>
              <a:t>dynamic</a:t>
            </a:r>
            <a:r>
              <a:rPr lang="tr-TR" dirty="0" err="1"/>
              <a:t>'tir</a:t>
            </a:r>
            <a:r>
              <a:rPr lang="tr-TR" dirty="0"/>
              <a:t>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248" y="3200657"/>
            <a:ext cx="6600514" cy="733390"/>
          </a:xfrm>
          <a:prstGeom prst="rect">
            <a:avLst/>
          </a:prstGeom>
        </p:spPr>
      </p:pic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E5C8F0C8-D8CD-4966-A0A8-FBAEE76AE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08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add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 err="1"/>
              <a:t>List'e</a:t>
            </a:r>
            <a:r>
              <a:rPr lang="tr-TR" dirty="0"/>
              <a:t> eleman ekler.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CE0557E9-C5EE-451F-9507-E2E3581BA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DA53687-0625-4D94-A1B6-5A13B2612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68" y="2781209"/>
            <a:ext cx="10907789" cy="131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3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9BB52E-14C8-4F10-9483-6330C521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210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+mn-lt"/>
              </a:rPr>
              <a:t>Kullanılacak Kaynaklar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FABBCE-F408-4DAC-8609-43748F98A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155320"/>
            <a:ext cx="11379200" cy="53375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tr-TR" sz="3000" b="1" dirty="0">
              <a:solidFill>
                <a:srgbClr val="FF000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r>
              <a:rPr lang="en-US" sz="3000" b="1" dirty="0">
                <a:solidFill>
                  <a:srgbClr val="FF0000"/>
                </a:solidFill>
              </a:rPr>
              <a:t>https://github.com/SevdanurGENC/Flutter-Lecture-Notes</a:t>
            </a:r>
          </a:p>
          <a:p>
            <a:pPr marL="0" indent="0" algn="ctr">
              <a:buNone/>
            </a:pPr>
            <a:endParaRPr lang="tr-TR" sz="2400" dirty="0">
              <a:solidFill>
                <a:srgbClr val="0563C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just"/>
            <a:endParaRPr lang="tr-TR" sz="2400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1B7B0CB8-27F1-40AE-BA7F-D7BB65046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710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addAll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Başka bir </a:t>
            </a:r>
            <a:r>
              <a:rPr lang="tr-TR" dirty="0" err="1"/>
              <a:t>List'teki</a:t>
            </a:r>
            <a:r>
              <a:rPr lang="tr-TR" dirty="0"/>
              <a:t> elemanları ekler.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D185ECF2-F241-48EF-990E-6830D933A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9758408-D614-412F-A5BA-4AAFCE680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5" y="2661716"/>
            <a:ext cx="11995150" cy="150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26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asMap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 err="1"/>
              <a:t>Map'e</a:t>
            </a:r>
            <a:r>
              <a:rPr lang="tr-TR" dirty="0"/>
              <a:t> dönüştürür.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F2BD9B96-0FA3-4EA3-B7DA-7E705B75A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1045BA7-6E4A-4CCC-8D90-76DFF65A2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94" y="2816933"/>
            <a:ext cx="11455411" cy="122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1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clear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 err="1"/>
              <a:t>List</a:t>
            </a:r>
            <a:r>
              <a:rPr lang="tr-TR" dirty="0"/>
              <a:t> içeriğini temizler.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D7530583-AA50-44C6-BE28-5AF438CD8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EF6DFC9-223D-469C-A865-4EA763722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523" y="2550269"/>
            <a:ext cx="8922953" cy="175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46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fillRange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Belirlediğimiz </a:t>
            </a:r>
            <a:r>
              <a:rPr lang="tr-TR" dirty="0" err="1"/>
              <a:t>index</a:t>
            </a:r>
            <a:r>
              <a:rPr lang="tr-TR" dirty="0"/>
              <a:t> aralığını </a:t>
            </a:r>
            <a:r>
              <a:rPr lang="tr-TR" dirty="0" err="1"/>
              <a:t>null</a:t>
            </a:r>
            <a:r>
              <a:rPr lang="tr-TR" dirty="0"/>
              <a:t> ile doldurur. </a:t>
            </a:r>
            <a:endParaRPr lang="en-US" dirty="0"/>
          </a:p>
          <a:p>
            <a:pPr algn="just"/>
            <a:r>
              <a:rPr lang="tr-TR" dirty="0" err="1"/>
              <a:t>Null</a:t>
            </a:r>
            <a:r>
              <a:rPr lang="tr-TR" dirty="0"/>
              <a:t> belirlenmemiş veri tipidir. Yani boştur.</a:t>
            </a:r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DF727CAB-7532-4FF6-A92D-87EBAAEBA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3416BE1-6D0B-42BE-84D1-A7E5566C7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40" y="3266983"/>
            <a:ext cx="9812119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58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getRange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Belirlediğimiz aralığı verir.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EE9B00AC-D67B-482D-8A38-B2332B3C6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28BEE64-7CFB-4CDE-BAB7-74DB0C1D9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389" y="2793117"/>
            <a:ext cx="8221222" cy="127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76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indexOf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Yazılan nesnenin </a:t>
            </a:r>
            <a:r>
              <a:rPr lang="tr-TR" dirty="0" err="1"/>
              <a:t>indexini</a:t>
            </a:r>
            <a:r>
              <a:rPr lang="tr-TR" dirty="0"/>
              <a:t> verir.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3F23B80F-5DA0-4717-AB69-3EDE2D93C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AAF16B9-5714-45D9-B572-A6A09AE82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574" y="2835986"/>
            <a:ext cx="7182852" cy="118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53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/>
              <a:t>insert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r>
              <a:rPr lang="tr-TR" dirty="0"/>
              <a:t>Belirlenen </a:t>
            </a:r>
            <a:r>
              <a:rPr lang="tr-TR" dirty="0" err="1"/>
              <a:t>indexe</a:t>
            </a:r>
            <a:r>
              <a:rPr lang="tr-TR" dirty="0"/>
              <a:t> eleman ekleme.</a:t>
            </a:r>
          </a:p>
          <a:p>
            <a:pPr marL="0" indent="0">
              <a:buNone/>
            </a:pPr>
            <a:br>
              <a:rPr lang="tr-TR" dirty="0"/>
            </a:br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671D3103-1CAF-4E59-A6D1-D0C23DCCB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C91D28F-D28F-43F7-980C-47CEF7906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42" y="2659749"/>
            <a:ext cx="10769515" cy="153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70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insertAll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Belirlenen </a:t>
            </a:r>
            <a:r>
              <a:rPr lang="tr-TR" dirty="0" err="1"/>
              <a:t>indexe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 ekleme.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7611EE3E-BFAB-4EFC-80A2-E479154E1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8C6481C-576A-4D47-AF8D-84F005692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" y="2629533"/>
            <a:ext cx="11874500" cy="159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057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lastIndexOf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Aramaya sondan başlayarak yazılan elemanın </a:t>
            </a:r>
            <a:r>
              <a:rPr lang="tr-TR" dirty="0" err="1"/>
              <a:t>indexini</a:t>
            </a:r>
            <a:r>
              <a:rPr lang="tr-TR" dirty="0"/>
              <a:t> verir.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56F2F257-1858-46DC-A28C-4228CBF7A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7F59DE5-D734-47EA-90CB-24C86D744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932" y="2916952"/>
            <a:ext cx="9516136" cy="148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2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remove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Yazılan elemanı kaldırır.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9D48866-92B9-408D-8F2D-3B57B5086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2D52C1F-0173-43F1-ADCE-683594326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6" y="2808990"/>
            <a:ext cx="11265407" cy="148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83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Dart Hakkında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Dart, Google tarafından geliştirilen ECMA tarafından standart haline getirilen genel amaçlı bir programlama dilidir.</a:t>
            </a:r>
          </a:p>
          <a:p>
            <a:pPr algn="just"/>
            <a:r>
              <a:rPr lang="tr-TR" dirty="0"/>
              <a:t>Dart dili kullanılarak çapraz-platform web, sunucu, masaüstü, CLI, mobil ve </a:t>
            </a:r>
            <a:r>
              <a:rPr lang="tr-TR" dirty="0" err="1"/>
              <a:t>IoT</a:t>
            </a:r>
            <a:r>
              <a:rPr lang="tr-TR" dirty="0"/>
              <a:t> uygulamalar </a:t>
            </a:r>
            <a:r>
              <a:rPr lang="tr-TR" dirty="0" err="1"/>
              <a:t>gelitirilebilir</a:t>
            </a:r>
            <a:r>
              <a:rPr lang="tr-TR" dirty="0"/>
              <a:t>.</a:t>
            </a:r>
          </a:p>
          <a:p>
            <a:pPr algn="just"/>
            <a:r>
              <a:rPr lang="tr-TR" dirty="0" err="1"/>
              <a:t>Lars</a:t>
            </a:r>
            <a:r>
              <a:rPr lang="tr-TR" dirty="0"/>
              <a:t> Bak ve </a:t>
            </a:r>
            <a:r>
              <a:rPr lang="tr-TR" dirty="0" err="1"/>
              <a:t>Kasper</a:t>
            </a:r>
            <a:r>
              <a:rPr lang="tr-TR" dirty="0"/>
              <a:t> Lund tarafından 14 Kasım 2013 tarihinde tasarlanmıştır.</a:t>
            </a:r>
          </a:p>
          <a:p>
            <a:pPr algn="just"/>
            <a:r>
              <a:rPr lang="tr-TR" dirty="0"/>
              <a:t>Dosya uzantısı .dart şeklindedir.</a:t>
            </a:r>
          </a:p>
          <a:p>
            <a:pPr algn="just"/>
            <a:r>
              <a:rPr lang="tr-TR" dirty="0"/>
              <a:t>dart2js ile </a:t>
            </a:r>
            <a:r>
              <a:rPr lang="tr-TR" dirty="0" err="1"/>
              <a:t>JavaScript</a:t>
            </a:r>
            <a:r>
              <a:rPr lang="tr-TR" dirty="0"/>
              <a:t> koduna çevrilebilir ve dart2native ile </a:t>
            </a:r>
            <a:r>
              <a:rPr lang="tr-TR" dirty="0" err="1"/>
              <a:t>native</a:t>
            </a:r>
            <a:r>
              <a:rPr lang="tr-TR" dirty="0"/>
              <a:t> uygulama olarak derlenebilir.</a:t>
            </a:r>
          </a:p>
        </p:txBody>
      </p:sp>
      <p:pic>
        <p:nvPicPr>
          <p:cNvPr id="4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941EA24A-DA73-46FF-ACDC-04D1164EA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98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removeAt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Belirtilen </a:t>
            </a:r>
            <a:r>
              <a:rPr lang="tr-TR" dirty="0" err="1"/>
              <a:t>indexteki</a:t>
            </a:r>
            <a:r>
              <a:rPr lang="tr-TR" dirty="0"/>
              <a:t> elemanı kaldırır.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CBFD6734-659A-4B77-B292-BD502C8DB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654AD31-E698-47CD-969B-E2FA18D14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33" y="2724054"/>
            <a:ext cx="10907133" cy="155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384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removeLast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 err="1"/>
              <a:t>List'in</a:t>
            </a:r>
            <a:r>
              <a:rPr lang="tr-TR" dirty="0"/>
              <a:t> son elemanını kaldırır.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E922CF0D-9DFD-498A-9958-B0DCC4BED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50195F4-1E29-4170-B90E-446EB7279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08" y="2811370"/>
            <a:ext cx="10557384" cy="145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696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removeRange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Belirlenen aralığı kaldırır.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0EF7241D-40CB-4B09-B439-36AD9D42C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333BE1A-08D4-4E54-971C-5EB6D14BF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454" y="2762157"/>
            <a:ext cx="8807092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540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replaceRange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Belirtilen aralığı değiştirir.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D57A91DF-1FD8-4CB1-B966-520AAF81E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B266C79-9F56-4DEF-B584-DB428FDF8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50" y="2716907"/>
            <a:ext cx="10745700" cy="142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292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setAll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Belirtilen </a:t>
            </a:r>
            <a:r>
              <a:rPr lang="tr-TR" dirty="0" err="1"/>
              <a:t>indexten</a:t>
            </a:r>
            <a:r>
              <a:rPr lang="tr-TR" dirty="0"/>
              <a:t> itibaren belirtilen </a:t>
            </a:r>
            <a:r>
              <a:rPr lang="tr-TR" dirty="0" err="1"/>
              <a:t>List</a:t>
            </a:r>
            <a:r>
              <a:rPr lang="tr-TR" dirty="0"/>
              <a:t> elemanlarının atanması.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2546338A-2343-40D3-AB7B-B69A908A0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D56C209-DA43-49C9-B99F-AD40C1F48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558" y="2654985"/>
            <a:ext cx="10178883" cy="154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256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setRange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r>
              <a:rPr lang="tr-TR" dirty="0"/>
              <a:t>Belirtilen aralığa atama.</a:t>
            </a:r>
          </a:p>
          <a:p>
            <a:pPr marL="0" indent="0">
              <a:buNone/>
            </a:pPr>
            <a:br>
              <a:rPr lang="tr-TR" dirty="0"/>
            </a:br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1AEF733E-76D9-4A0F-862E-9CE5CEAD1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9D50009-FBFA-423B-8652-78B38C132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90" y="2755012"/>
            <a:ext cx="10264620" cy="134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411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shuffle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 err="1"/>
              <a:t>List'i</a:t>
            </a:r>
            <a:r>
              <a:rPr lang="tr-TR" dirty="0"/>
              <a:t> rastgele olarak karıştırır.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9605582D-6CD9-40C3-AB39-7B7991392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4513678-B817-4914-9C44-DA7995F8D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06" y="2764538"/>
            <a:ext cx="10216988" cy="132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349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sort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sv-SE" dirty="0"/>
              <a:t>List'i veri tipine göre sıralar.</a:t>
            </a:r>
          </a:p>
          <a:p>
            <a:pPr algn="just"/>
            <a:endParaRPr lang="sv-SE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78AED9FA-94CA-488E-97DD-F21CF9A19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5F198E2-60A9-49D5-A960-D3BEF463F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06" y="2721670"/>
            <a:ext cx="10216988" cy="141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14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sublist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 err="1"/>
              <a:t>List'i</a:t>
            </a:r>
            <a:r>
              <a:rPr lang="tr-TR" dirty="0"/>
              <a:t> verilen </a:t>
            </a:r>
            <a:r>
              <a:rPr lang="tr-TR" dirty="0" err="1"/>
              <a:t>indexten</a:t>
            </a:r>
            <a:r>
              <a:rPr lang="tr-TR" dirty="0"/>
              <a:t> başlatır.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BFD3285E-154A-42F2-9C3E-BB33CF576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13139A9-214F-4855-8ABC-95BC02262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415" y="2835986"/>
            <a:ext cx="8745170" cy="118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723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Map</a:t>
            </a:r>
            <a:r>
              <a:rPr lang="tr-TR" b="1" dirty="0"/>
              <a:t> Yapısı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Map</a:t>
            </a:r>
            <a:r>
              <a:rPr lang="tr-TR" dirty="0"/>
              <a:t>, birden fazla boyutu olan </a:t>
            </a:r>
            <a:r>
              <a:rPr lang="tr-TR" dirty="0" err="1"/>
              <a:t>List'tir</a:t>
            </a:r>
            <a:r>
              <a:rPr lang="tr-TR" dirty="0"/>
              <a:t>. </a:t>
            </a:r>
            <a:r>
              <a:rPr lang="en-US" dirty="0"/>
              <a:t>2 </a:t>
            </a:r>
            <a:r>
              <a:rPr lang="en-US" dirty="0" err="1"/>
              <a:t>boyutlu</a:t>
            </a:r>
            <a:r>
              <a:rPr lang="en-US" dirty="0"/>
              <a:t> map </a:t>
            </a:r>
            <a:r>
              <a:rPr lang="tr-TR" dirty="0"/>
              <a:t>örneği</a:t>
            </a:r>
            <a:r>
              <a:rPr lang="en-US" dirty="0"/>
              <a:t>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tr-TR" dirty="0"/>
              <a:t>Çok boyutlu bir örnek verecek olursak: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dirty="0" err="1"/>
              <a:t>Map</a:t>
            </a:r>
            <a:r>
              <a:rPr lang="tr-TR" dirty="0"/>
              <a:t> üzerinde istenilen bölgeyi göstermek için: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8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437B33FF-3FCF-480B-8356-9C3B136B4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ABADA9CE-2141-46D1-A0A5-6011AF5EF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844" y="1771709"/>
            <a:ext cx="9048311" cy="997787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165FE12-17C7-4CC8-82DB-1A3928FF9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852" y="3289300"/>
            <a:ext cx="3470296" cy="1173827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4B575A4B-B8DB-4F3A-92EB-D1EA72BA8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0177" y="4837543"/>
            <a:ext cx="9459645" cy="187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0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Yorum Satırı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Yorum satırı derleyici tarafından işlenmez. Yani görmezden gelinir. Bu bölüme kendiniz için açıklama vs. bilgiler yazabilirsiniz. </a:t>
            </a:r>
            <a:r>
              <a:rPr lang="tr-TR" sz="2400" dirty="0" err="1"/>
              <a:t>Dart’ta</a:t>
            </a:r>
            <a:r>
              <a:rPr lang="tr-TR" sz="2400" dirty="0"/>
              <a:t> yorum satırı oluşturmak için 2 yöntem mevcuttur.</a:t>
            </a:r>
          </a:p>
          <a:p>
            <a:pPr algn="just"/>
            <a:r>
              <a:rPr lang="tr-TR" sz="2400" b="1" dirty="0"/>
              <a:t>// Çift Taksim Yöntemi</a:t>
            </a:r>
          </a:p>
          <a:p>
            <a:pPr algn="just"/>
            <a:r>
              <a:rPr lang="tr-TR" sz="2400" b="1" dirty="0"/>
              <a:t> /* */ Taksim-Yıldız Yöntemi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43448"/>
            <a:ext cx="5466449" cy="70038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206" y="3661710"/>
            <a:ext cx="2997065" cy="1471932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1CF19913-4B99-4B8F-BA8F-C745E1514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6929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Map</a:t>
            </a:r>
            <a:r>
              <a:rPr lang="tr-TR" b="1" dirty="0"/>
              <a:t> Fonksiyonları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b="1" dirty="0" err="1"/>
              <a:t>isEmpty</a:t>
            </a:r>
            <a:endParaRPr lang="tr-TR" b="1" dirty="0"/>
          </a:p>
          <a:p>
            <a:pPr algn="just"/>
            <a:r>
              <a:rPr lang="tr-TR" dirty="0" err="1"/>
              <a:t>Map</a:t>
            </a:r>
            <a:r>
              <a:rPr lang="tr-TR" dirty="0"/>
              <a:t> boş ise </a:t>
            </a:r>
            <a:r>
              <a:rPr lang="tr-TR" dirty="0" err="1"/>
              <a:t>true</a:t>
            </a:r>
            <a:r>
              <a:rPr lang="tr-TR" dirty="0"/>
              <a:t> verir.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b="1" dirty="0" err="1"/>
              <a:t>isNotEmpty</a:t>
            </a:r>
            <a:endParaRPr lang="tr-TR" b="1" dirty="0"/>
          </a:p>
          <a:p>
            <a:pPr algn="just"/>
            <a:r>
              <a:rPr lang="tr-TR" dirty="0" err="1"/>
              <a:t>Map</a:t>
            </a:r>
            <a:r>
              <a:rPr lang="tr-TR" dirty="0"/>
              <a:t> boş değilse </a:t>
            </a:r>
            <a:r>
              <a:rPr lang="tr-TR" dirty="0" err="1"/>
              <a:t>true</a:t>
            </a:r>
            <a:r>
              <a:rPr lang="tr-TR" dirty="0"/>
              <a:t> verir.</a:t>
            </a:r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864" y="2402958"/>
            <a:ext cx="5509730" cy="80781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464" y="4742121"/>
            <a:ext cx="4930530" cy="670698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C50E1483-70CA-4779-B29C-0F33B3DBC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6485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Map</a:t>
            </a:r>
            <a:r>
              <a:rPr lang="tr-TR" b="1" dirty="0"/>
              <a:t> Fonksiyonları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b="1" dirty="0" err="1"/>
              <a:t>keys</a:t>
            </a:r>
            <a:endParaRPr lang="tr-TR" b="1" dirty="0"/>
          </a:p>
          <a:p>
            <a:pPr algn="just"/>
            <a:r>
              <a:rPr lang="tr-TR" dirty="0"/>
              <a:t>Anahtarları listeler.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b="1" dirty="0" err="1"/>
              <a:t>lenght</a:t>
            </a:r>
            <a:endParaRPr lang="tr-TR" b="1" dirty="0"/>
          </a:p>
          <a:p>
            <a:pPr algn="just"/>
            <a:r>
              <a:rPr lang="tr-TR" dirty="0" err="1"/>
              <a:t>Map'in</a:t>
            </a:r>
            <a:r>
              <a:rPr lang="tr-TR" dirty="0"/>
              <a:t> uzunluğunu verir.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587" y="2445489"/>
            <a:ext cx="5388800" cy="73925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568" y="4848446"/>
            <a:ext cx="4834864" cy="812582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41197453-868C-4D6A-9EC1-33D1F8A4B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6233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Map</a:t>
            </a:r>
            <a:r>
              <a:rPr lang="tr-TR" b="1" dirty="0"/>
              <a:t> Fonksiyonları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b="1" dirty="0" err="1"/>
              <a:t>Values</a:t>
            </a:r>
            <a:r>
              <a:rPr lang="tr-TR" b="1" dirty="0"/>
              <a:t> : </a:t>
            </a:r>
            <a:r>
              <a:rPr lang="tr-TR" dirty="0" err="1"/>
              <a:t>keys'in</a:t>
            </a:r>
            <a:r>
              <a:rPr lang="tr-TR" dirty="0"/>
              <a:t> tersi olarak değerleri listeler.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b="1" dirty="0" err="1"/>
              <a:t>addAll</a:t>
            </a:r>
            <a:r>
              <a:rPr lang="tr-TR" b="1" dirty="0"/>
              <a:t> : </a:t>
            </a:r>
            <a:r>
              <a:rPr lang="tr-TR" dirty="0"/>
              <a:t>Başka bir </a:t>
            </a:r>
            <a:r>
              <a:rPr lang="tr-TR" dirty="0" err="1"/>
              <a:t>Map'i</a:t>
            </a:r>
            <a:r>
              <a:rPr lang="tr-TR" dirty="0"/>
              <a:t> ekler. Aynı değerler var ise üzerine yazar.</a:t>
            </a:r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207" y="1954844"/>
            <a:ext cx="4108673" cy="800496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F6F91B87-00AD-44DE-844A-7DC4F495D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7E4582E3-3C8D-46EF-90A2-B42AE0FA8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03728"/>
            <a:ext cx="12192000" cy="25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342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Map</a:t>
            </a:r>
            <a:r>
              <a:rPr lang="tr-TR" b="1" dirty="0"/>
              <a:t> Fonksiyonları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b="1" dirty="0" err="1"/>
              <a:t>clear</a:t>
            </a:r>
            <a:endParaRPr lang="tr-TR" b="1" dirty="0"/>
          </a:p>
          <a:p>
            <a:pPr algn="just"/>
            <a:r>
              <a:rPr lang="tr-TR" dirty="0" err="1"/>
              <a:t>Map'in</a:t>
            </a:r>
            <a:r>
              <a:rPr lang="tr-TR" dirty="0"/>
              <a:t> içini boşaltır.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b="1" dirty="0" err="1"/>
              <a:t>containsKey</a:t>
            </a:r>
            <a:endParaRPr lang="tr-TR" b="1" dirty="0"/>
          </a:p>
          <a:p>
            <a:pPr algn="just"/>
            <a:r>
              <a:rPr lang="tr-TR" dirty="0"/>
              <a:t>Anahtarı içerip içermediğini kontrol eder.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739" y="2445489"/>
            <a:ext cx="2349261" cy="66593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143" y="4856779"/>
            <a:ext cx="6177713" cy="693416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F38297B6-A488-41EF-AF73-E2C62014D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2289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Map</a:t>
            </a:r>
            <a:r>
              <a:rPr lang="tr-TR" b="1" dirty="0"/>
              <a:t> Fonksiyonları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>
            <a:normAutofit/>
          </a:bodyPr>
          <a:lstStyle/>
          <a:p>
            <a:pPr algn="just"/>
            <a:r>
              <a:rPr lang="tr-TR" sz="2400" b="1" dirty="0" err="1"/>
              <a:t>containsValue</a:t>
            </a:r>
            <a:r>
              <a:rPr lang="tr-TR" sz="2400" b="1" dirty="0"/>
              <a:t> : </a:t>
            </a:r>
            <a:r>
              <a:rPr lang="tr-TR" sz="2400" dirty="0"/>
              <a:t>Değeri içerip içermediğini kontrol eder.</a:t>
            </a:r>
          </a:p>
          <a:p>
            <a:pPr algn="just"/>
            <a:endParaRPr lang="tr-TR" sz="2400" dirty="0"/>
          </a:p>
          <a:p>
            <a:pPr algn="just"/>
            <a:endParaRPr lang="tr-TR" sz="2400" dirty="0"/>
          </a:p>
          <a:p>
            <a:pPr algn="just"/>
            <a:endParaRPr lang="tr-TR" sz="2400" dirty="0"/>
          </a:p>
          <a:p>
            <a:pPr algn="just"/>
            <a:endParaRPr lang="tr-TR" sz="2400" dirty="0"/>
          </a:p>
          <a:p>
            <a:pPr algn="just"/>
            <a:r>
              <a:rPr lang="tr-TR" sz="2400" b="1" dirty="0" err="1"/>
              <a:t>forEach</a:t>
            </a:r>
            <a:r>
              <a:rPr lang="tr-TR" sz="2400" b="1" dirty="0"/>
              <a:t> : </a:t>
            </a:r>
            <a:r>
              <a:rPr lang="tr-TR" sz="2400" dirty="0" err="1"/>
              <a:t>Map'in</a:t>
            </a:r>
            <a:r>
              <a:rPr lang="tr-TR" sz="2400" dirty="0"/>
              <a:t> eleman sayısına </a:t>
            </a:r>
            <a:r>
              <a:rPr lang="tr-TR" sz="2400"/>
              <a:t>göre döngü </a:t>
            </a:r>
            <a:r>
              <a:rPr lang="tr-TR" sz="2400" dirty="0"/>
              <a:t>işlemi yapar. </a:t>
            </a:r>
            <a:r>
              <a:rPr lang="tr-TR" sz="2400" dirty="0" err="1"/>
              <a:t>forEach</a:t>
            </a:r>
            <a:r>
              <a:rPr lang="tr-TR" sz="2400" dirty="0"/>
              <a:t> fonksiyonu 2 parametre alır. 1. anahtar parametresi, 2. değer parametresidir.</a:t>
            </a:r>
          </a:p>
          <a:p>
            <a:pPr algn="just"/>
            <a:endParaRPr lang="tr-TR" sz="2400" dirty="0"/>
          </a:p>
        </p:txBody>
      </p:sp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F66EC078-5F82-4737-AB61-1FF128214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50FBA58-5923-4903-9B33-27F3465ED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785" y="1684196"/>
            <a:ext cx="6306430" cy="2029108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CF550EB1-6F5E-4570-99F6-DAA8DC1D0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24" y="4398009"/>
            <a:ext cx="10221751" cy="229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124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Map</a:t>
            </a:r>
            <a:r>
              <a:rPr lang="tr-TR" b="1" dirty="0"/>
              <a:t> Fonksiyonları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>
            <a:normAutofit/>
          </a:bodyPr>
          <a:lstStyle/>
          <a:p>
            <a:pPr algn="just"/>
            <a:r>
              <a:rPr lang="tr-TR" sz="2400" b="1" dirty="0" err="1"/>
              <a:t>Remove</a:t>
            </a:r>
            <a:r>
              <a:rPr lang="tr-TR" sz="2400" b="1" dirty="0"/>
              <a:t> : </a:t>
            </a:r>
            <a:r>
              <a:rPr lang="tr-TR" sz="2400" dirty="0"/>
              <a:t>Belirtilen anahtardaki değeri kaldırır.</a:t>
            </a:r>
          </a:p>
          <a:p>
            <a:pPr algn="just"/>
            <a:endParaRPr lang="tr-TR" sz="2400" dirty="0"/>
          </a:p>
          <a:p>
            <a:pPr algn="just"/>
            <a:endParaRPr lang="tr-TR" sz="2400" b="1" dirty="0"/>
          </a:p>
          <a:p>
            <a:pPr algn="just"/>
            <a:r>
              <a:rPr lang="tr-TR" sz="2400" b="1" dirty="0"/>
              <a:t>Update : </a:t>
            </a:r>
            <a:r>
              <a:rPr lang="tr-TR" sz="2400" dirty="0"/>
              <a:t>Belirtilen anahtardaki değeri günceller.</a:t>
            </a:r>
          </a:p>
          <a:p>
            <a:r>
              <a:rPr lang="tr-TR" sz="2400" b="1" dirty="0" err="1"/>
              <a:t>updateAll</a:t>
            </a:r>
            <a:r>
              <a:rPr lang="tr-TR" sz="2400" dirty="0"/>
              <a:t> : Tüm değerleri günceller.</a:t>
            </a:r>
          </a:p>
          <a:p>
            <a:r>
              <a:rPr lang="tr-TR" sz="2400" b="1" dirty="0" err="1"/>
              <a:t>runtimeType</a:t>
            </a:r>
            <a:r>
              <a:rPr lang="tr-TR" sz="2400" dirty="0"/>
              <a:t> : Çalışma zamanındaki veri tipini gösterir.</a:t>
            </a:r>
          </a:p>
          <a:p>
            <a:pPr algn="just"/>
            <a:endParaRPr lang="tr-TR" sz="2400" dirty="0"/>
          </a:p>
          <a:p>
            <a:pPr algn="just"/>
            <a:endParaRPr lang="tr-TR" sz="2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859" y="1722001"/>
            <a:ext cx="2994282" cy="894842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695EED7-93C5-4DB8-85E8-4D1D42DA3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AF15951-3CF4-4516-B7BC-57A927EC6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12570"/>
            <a:ext cx="12192000" cy="176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040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36AAF43-2E4B-449B-AB12-E11EC3619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43" y="1845357"/>
            <a:ext cx="11353800" cy="31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1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Aritmetik Operatörler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r>
              <a:rPr lang="tr-TR" dirty="0"/>
              <a:t>Aritmetik operatörler programlamada matematiksel işlemler yapabilmemize olanak sağlar.</a:t>
            </a:r>
          </a:p>
          <a:p>
            <a:pPr marL="0" indent="0" algn="just">
              <a:buNone/>
            </a:pPr>
            <a:br>
              <a:rPr lang="tr-TR" dirty="0"/>
            </a:b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123" y="2379109"/>
            <a:ext cx="5599753" cy="4185954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08B96C2A-068A-4FE5-A240-C13827DBC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43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İlişkisel Operatörler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İlişkisel operatörler programlamada iki veriyi birbiriyle karşılaştırabilmemize olanak sağlar. Karşılaştırma doğrulanıyorsa </a:t>
            </a:r>
            <a:r>
              <a:rPr lang="tr-TR" b="1" dirty="0" err="1"/>
              <a:t>true</a:t>
            </a:r>
            <a:r>
              <a:rPr lang="tr-TR" dirty="0"/>
              <a:t> değer, doğrulanmıyorsa </a:t>
            </a:r>
            <a:r>
              <a:rPr lang="tr-TR" b="1" dirty="0" err="1"/>
              <a:t>false</a:t>
            </a:r>
            <a:r>
              <a:rPr lang="tr-TR" dirty="0"/>
              <a:t> değer alır.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442" y="2797625"/>
            <a:ext cx="5449116" cy="3695250"/>
          </a:xfrm>
          <a:prstGeom prst="rect">
            <a:avLst/>
          </a:prstGeom>
        </p:spPr>
      </p:pic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DF47FE94-958E-4A5A-A81C-B69BAB274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812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Mantıksal Operatörler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Mantıksal operatörler birden fazla mantıksal veriyi kontrol eder ve kullandığımız operatöre göre mantıksal değer döndürür.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161" y="2907463"/>
            <a:ext cx="7449678" cy="3013498"/>
          </a:xfrm>
          <a:prstGeom prst="rect">
            <a:avLst/>
          </a:prstGeom>
        </p:spPr>
      </p:pic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7476D80C-21B9-4404-AF9C-BD56F83FE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339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Atama Operatörleri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Atama operatörleri değişkenlere ve sabitlere değer atamak için kullanılır.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045" y="2515144"/>
            <a:ext cx="6430293" cy="4007718"/>
          </a:xfrm>
          <a:prstGeom prst="rect">
            <a:avLst/>
          </a:prstGeom>
        </p:spPr>
      </p:pic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38AA2549-9DEC-4413-82FA-B15C6767B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119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3140</TotalTime>
  <Words>875</Words>
  <Application>Microsoft Office PowerPoint</Application>
  <PresentationFormat>Geniş ekran</PresentationFormat>
  <Paragraphs>216</Paragraphs>
  <Slides>56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Office Teması</vt:lpstr>
      <vt:lpstr>PowerPoint Sunusu</vt:lpstr>
      <vt:lpstr>Ajanda</vt:lpstr>
      <vt:lpstr>Kullanılacak Kaynaklar</vt:lpstr>
      <vt:lpstr>Dart Hakkında</vt:lpstr>
      <vt:lpstr>Yorum Satırı</vt:lpstr>
      <vt:lpstr>Aritmetik Operatörler</vt:lpstr>
      <vt:lpstr>İlişkisel Operatörler</vt:lpstr>
      <vt:lpstr>Mantıksal Operatörler</vt:lpstr>
      <vt:lpstr>Atama Operatörleri</vt:lpstr>
      <vt:lpstr>Sabitler</vt:lpstr>
      <vt:lpstr>Sabitler</vt:lpstr>
      <vt:lpstr>Tür Dönüşümü</vt:lpstr>
      <vt:lpstr>Veri Tipleri</vt:lpstr>
      <vt:lpstr>Veri Tipleri - Number</vt:lpstr>
      <vt:lpstr>Veri Tipleri - Number</vt:lpstr>
      <vt:lpstr>Veri Tipleri - String</vt:lpstr>
      <vt:lpstr>Veri Tipleri - Boolean</vt:lpstr>
      <vt:lpstr>Veri Tipleri - List</vt:lpstr>
      <vt:lpstr>Veri Tipleri - Map</vt:lpstr>
      <vt:lpstr>Dynamic ve Var ile Değişken Tanımlama</vt:lpstr>
      <vt:lpstr>Dynamic ve Var ile Değişken Tanımlama</vt:lpstr>
      <vt:lpstr>List Yapısı</vt:lpstr>
      <vt:lpstr>Index Nedir?</vt:lpstr>
      <vt:lpstr>List Uzunluğu</vt:lpstr>
      <vt:lpstr>List Ters Çevirme</vt:lpstr>
      <vt:lpstr>First ve Last</vt:lpstr>
      <vt:lpstr>isEmpty ve isNotEmpty</vt:lpstr>
      <vt:lpstr>runtimeType</vt:lpstr>
      <vt:lpstr>add</vt:lpstr>
      <vt:lpstr>addAll</vt:lpstr>
      <vt:lpstr>asMap</vt:lpstr>
      <vt:lpstr>clear</vt:lpstr>
      <vt:lpstr>fillRange</vt:lpstr>
      <vt:lpstr>getRange</vt:lpstr>
      <vt:lpstr>indexOf</vt:lpstr>
      <vt:lpstr>insert</vt:lpstr>
      <vt:lpstr>insertAll</vt:lpstr>
      <vt:lpstr>lastIndexOf</vt:lpstr>
      <vt:lpstr>remove</vt:lpstr>
      <vt:lpstr>removeAt</vt:lpstr>
      <vt:lpstr>removeLast</vt:lpstr>
      <vt:lpstr>removeRange</vt:lpstr>
      <vt:lpstr>replaceRange</vt:lpstr>
      <vt:lpstr>setAll</vt:lpstr>
      <vt:lpstr>setRange</vt:lpstr>
      <vt:lpstr>shuffle</vt:lpstr>
      <vt:lpstr>sort</vt:lpstr>
      <vt:lpstr>sublist</vt:lpstr>
      <vt:lpstr>Map Yapısı</vt:lpstr>
      <vt:lpstr>Map Fonksiyonları</vt:lpstr>
      <vt:lpstr>Map Fonksiyonları</vt:lpstr>
      <vt:lpstr>Map Fonksiyonları</vt:lpstr>
      <vt:lpstr>Map Fonksiyonları</vt:lpstr>
      <vt:lpstr>Map Fonksiyonları</vt:lpstr>
      <vt:lpstr>Map Fonksiyonları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Windows Kullanıcısı</dc:creator>
  <cp:lastModifiedBy>Nano</cp:lastModifiedBy>
  <cp:revision>221</cp:revision>
  <dcterms:created xsi:type="dcterms:W3CDTF">2021-03-10T07:06:56Z</dcterms:created>
  <dcterms:modified xsi:type="dcterms:W3CDTF">2022-04-08T01:06:13Z</dcterms:modified>
</cp:coreProperties>
</file>