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32" r:id="rId2"/>
    <p:sldId id="427" r:id="rId3"/>
    <p:sldId id="327" r:id="rId4"/>
    <p:sldId id="328" r:id="rId5"/>
    <p:sldId id="329" r:id="rId6"/>
    <p:sldId id="431" r:id="rId7"/>
    <p:sldId id="430" r:id="rId8"/>
    <p:sldId id="321" r:id="rId9"/>
    <p:sldId id="322" r:id="rId10"/>
    <p:sldId id="323" r:id="rId11"/>
    <p:sldId id="324" r:id="rId12"/>
    <p:sldId id="308" r:id="rId13"/>
    <p:sldId id="309" r:id="rId14"/>
    <p:sldId id="326" r:id="rId15"/>
    <p:sldId id="331" r:id="rId16"/>
    <p:sldId id="332" r:id="rId17"/>
    <p:sldId id="333" r:id="rId18"/>
    <p:sldId id="428" r:id="rId19"/>
    <p:sldId id="429" r:id="rId20"/>
    <p:sldId id="433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0" autoAdjust="0"/>
    <p:restoredTop sz="93367" autoAdjust="0"/>
  </p:normalViewPr>
  <p:slideViewPr>
    <p:cSldViewPr snapToGrid="0">
      <p:cViewPr varScale="1">
        <p:scale>
          <a:sx n="86" d="100"/>
          <a:sy n="86" d="100"/>
        </p:scale>
        <p:origin x="5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DBA1E-B934-4553-B99D-FED62389077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59545-FB0E-4C98-AF75-3C1377421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13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2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70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77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Hesapla_Toplam</a:t>
            </a:r>
            <a:r>
              <a:rPr lang="tr-TR" dirty="0"/>
              <a:t> { </a:t>
            </a:r>
          </a:p>
          <a:p>
            <a:r>
              <a:rPr lang="tr-TR" dirty="0"/>
              <a:t>   </a:t>
            </a:r>
            <a:r>
              <a:rPr lang="tr-TR" dirty="0" err="1"/>
              <a:t>int</a:t>
            </a:r>
            <a:r>
              <a:rPr lang="tr-TR" dirty="0"/>
              <a:t>? toplam() {} </a:t>
            </a:r>
          </a:p>
          <a:p>
            <a:r>
              <a:rPr lang="tr-TR" dirty="0"/>
              <a:t>}  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Hesapla_Indirim</a:t>
            </a:r>
            <a:r>
              <a:rPr lang="tr-TR" dirty="0"/>
              <a:t> { </a:t>
            </a:r>
          </a:p>
          <a:p>
            <a:r>
              <a:rPr lang="tr-TR" dirty="0"/>
              <a:t>   </a:t>
            </a:r>
            <a:r>
              <a:rPr lang="tr-TR" dirty="0" err="1"/>
              <a:t>int</a:t>
            </a:r>
            <a:r>
              <a:rPr lang="tr-TR" dirty="0"/>
              <a:t>? indirim() {} </a:t>
            </a:r>
          </a:p>
          <a:p>
            <a:r>
              <a:rPr lang="tr-TR" dirty="0"/>
              <a:t>}</a:t>
            </a:r>
          </a:p>
          <a:p>
            <a:r>
              <a:rPr lang="tr-TR" dirty="0" err="1"/>
              <a:t>class</a:t>
            </a:r>
            <a:r>
              <a:rPr lang="tr-TR" dirty="0"/>
              <a:t> Hesap </a:t>
            </a:r>
            <a:r>
              <a:rPr lang="tr-TR" dirty="0" err="1"/>
              <a:t>implements</a:t>
            </a:r>
            <a:r>
              <a:rPr lang="tr-TR" dirty="0"/>
              <a:t> </a:t>
            </a:r>
            <a:r>
              <a:rPr lang="tr-TR" dirty="0" err="1"/>
              <a:t>Hesapla_Toplam,Hesapla_Indirim</a:t>
            </a:r>
            <a:r>
              <a:rPr lang="tr-TR" dirty="0"/>
              <a:t> { </a:t>
            </a:r>
          </a:p>
          <a:p>
            <a:r>
              <a:rPr lang="tr-TR" dirty="0"/>
              <a:t>   </a:t>
            </a:r>
            <a:r>
              <a:rPr lang="tr-TR" dirty="0" err="1"/>
              <a:t>int</a:t>
            </a:r>
            <a:r>
              <a:rPr lang="tr-TR" dirty="0"/>
              <a:t> toplam() { </a:t>
            </a:r>
          </a:p>
          <a:p>
            <a:r>
              <a:rPr lang="tr-TR" dirty="0"/>
              <a:t>      </a:t>
            </a:r>
            <a:r>
              <a:rPr lang="tr-TR" dirty="0" err="1"/>
              <a:t>return</a:t>
            </a:r>
            <a:r>
              <a:rPr lang="tr-TR" dirty="0"/>
              <a:t> 1000; </a:t>
            </a:r>
          </a:p>
          <a:p>
            <a:r>
              <a:rPr lang="tr-TR" dirty="0"/>
              <a:t>   } </a:t>
            </a:r>
          </a:p>
          <a:p>
            <a:r>
              <a:rPr lang="tr-TR" dirty="0"/>
              <a:t>   </a:t>
            </a:r>
            <a:r>
              <a:rPr lang="tr-TR" dirty="0" err="1"/>
              <a:t>int</a:t>
            </a:r>
            <a:r>
              <a:rPr lang="tr-TR" dirty="0"/>
              <a:t> indirim() { </a:t>
            </a:r>
          </a:p>
          <a:p>
            <a:r>
              <a:rPr lang="tr-TR" dirty="0"/>
              <a:t>      </a:t>
            </a:r>
            <a:r>
              <a:rPr lang="tr-TR" dirty="0" err="1"/>
              <a:t>return</a:t>
            </a:r>
            <a:r>
              <a:rPr lang="tr-TR" dirty="0"/>
              <a:t> 50; </a:t>
            </a:r>
          </a:p>
          <a:p>
            <a:r>
              <a:rPr lang="tr-TR" dirty="0"/>
              <a:t>   } </a:t>
            </a:r>
          </a:p>
          <a:p>
            <a:r>
              <a:rPr lang="tr-TR" dirty="0"/>
              <a:t>}</a:t>
            </a:r>
          </a:p>
          <a:p>
            <a:endParaRPr lang="tr-TR" dirty="0"/>
          </a:p>
          <a:p>
            <a:r>
              <a:rPr lang="tr-TR" dirty="0" err="1"/>
              <a:t>void</a:t>
            </a:r>
            <a:r>
              <a:rPr lang="tr-TR" dirty="0"/>
              <a:t> main() { </a:t>
            </a:r>
          </a:p>
          <a:p>
            <a:r>
              <a:rPr lang="tr-TR" dirty="0"/>
              <a:t>   Hesap </a:t>
            </a:r>
            <a:r>
              <a:rPr lang="tr-TR" dirty="0" err="1"/>
              <a:t>hsp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Hesap(); </a:t>
            </a:r>
          </a:p>
          <a:p>
            <a:r>
              <a:rPr lang="tr-TR" dirty="0"/>
              <a:t>   </a:t>
            </a:r>
            <a:r>
              <a:rPr lang="tr-TR" dirty="0" err="1"/>
              <a:t>print</a:t>
            </a:r>
            <a:r>
              <a:rPr lang="tr-TR" dirty="0"/>
              <a:t>("</a:t>
            </a:r>
            <a:r>
              <a:rPr lang="tr-TR" dirty="0" err="1"/>
              <a:t>Brut</a:t>
            </a:r>
            <a:r>
              <a:rPr lang="tr-TR" dirty="0"/>
              <a:t> Toplam : ${</a:t>
            </a:r>
            <a:r>
              <a:rPr lang="tr-TR" dirty="0" err="1"/>
              <a:t>hsp.toplam</a:t>
            </a:r>
            <a:r>
              <a:rPr lang="tr-TR" dirty="0"/>
              <a:t>()}"); </a:t>
            </a:r>
          </a:p>
          <a:p>
            <a:r>
              <a:rPr lang="tr-TR" dirty="0"/>
              <a:t>   </a:t>
            </a:r>
            <a:r>
              <a:rPr lang="tr-TR" dirty="0" err="1"/>
              <a:t>print</a:t>
            </a:r>
            <a:r>
              <a:rPr lang="tr-TR" dirty="0"/>
              <a:t>("</a:t>
            </a:r>
            <a:r>
              <a:rPr lang="tr-TR" dirty="0" err="1"/>
              <a:t>Indirim</a:t>
            </a:r>
            <a:r>
              <a:rPr lang="tr-TR" dirty="0"/>
              <a:t> :${</a:t>
            </a:r>
            <a:r>
              <a:rPr lang="tr-TR" dirty="0" err="1"/>
              <a:t>hsp.indirim</a:t>
            </a:r>
            <a:r>
              <a:rPr lang="tr-TR" dirty="0"/>
              <a:t>()}"); </a:t>
            </a:r>
          </a:p>
          <a:p>
            <a:r>
              <a:rPr lang="tr-TR" dirty="0"/>
              <a:t>} 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04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36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72" y="2799157"/>
            <a:ext cx="102500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altLang="en-US" sz="4400" b="1" dirty="0" err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Uygulama Geliştirme</a:t>
            </a: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1" y="3835413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Bölüm</a:t>
            </a:r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3A587436-FF85-422A-B225-1EE93DCDD27C}"/>
              </a:ext>
            </a:extLst>
          </p:cNvPr>
          <p:cNvSpPr txBox="1">
            <a:spLocks/>
          </p:cNvSpPr>
          <p:nvPr/>
        </p:nvSpPr>
        <p:spPr>
          <a:xfrm>
            <a:off x="3298825" y="4921250"/>
            <a:ext cx="5594350" cy="1296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Dr. </a:t>
            </a:r>
            <a:r>
              <a:rPr lang="tr-TR" sz="2000" b="1" dirty="0" err="1">
                <a:solidFill>
                  <a:srgbClr val="04599C"/>
                </a:solidFill>
              </a:rPr>
              <a:t>Sevdanur</a:t>
            </a:r>
            <a:r>
              <a:rPr lang="tr-TR" sz="2000" b="1" dirty="0">
                <a:solidFill>
                  <a:srgbClr val="04599C"/>
                </a:solidFill>
              </a:rPr>
              <a:t> GENÇ</a:t>
            </a:r>
          </a:p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https://github.com/SevdanurGENC</a:t>
            </a:r>
            <a:endParaRPr lang="tr-TR" sz="2000" dirty="0">
              <a:solidFill>
                <a:srgbClr val="04599C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371D134-1433-4C50-9E38-6DFEBE7AA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1" y="3661971"/>
            <a:ext cx="3805438" cy="3167742"/>
          </a:xfrm>
          <a:prstGeom prst="rect">
            <a:avLst/>
          </a:prstGeom>
        </p:spPr>
      </p:pic>
      <p:pic>
        <p:nvPicPr>
          <p:cNvPr id="1026" name="Picture 2" descr="Execute Only Dart Code After Installing Flutter | by Jean Luc Kabulu |  Flutter Community | Medium">
            <a:extLst>
              <a:ext uri="{FF2B5EF4-FFF2-40B4-BE49-F238E27FC236}">
                <a16:creationId xmlns:a16="http://schemas.microsoft.com/office/drawing/2014/main" id="{C485946D-9F68-40C0-B19C-842ACD0E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55" y="384472"/>
            <a:ext cx="5507475" cy="20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techt">
            <a:extLst>
              <a:ext uri="{FF2B5EF4-FFF2-40B4-BE49-F238E27FC236}">
                <a16:creationId xmlns:a16="http://schemas.microsoft.com/office/drawing/2014/main" id="{358C9B1D-73FB-45AE-93FA-73674C62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50" y="4776892"/>
            <a:ext cx="37528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İsimlendirilmiş Yapıcılar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91654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Eğer sınıfımıza birden fazla yapıcı eklemek istiyorsak isimlendirilmiş yapıcıları kullanırız. </a:t>
            </a:r>
          </a:p>
          <a:p>
            <a:pPr algn="just"/>
            <a:r>
              <a:rPr lang="tr-TR" sz="2400" dirty="0"/>
              <a:t>insan sınıfımız hem insan adlı yapıcı fonksiyona sahip, hem de </a:t>
            </a:r>
            <a:r>
              <a:rPr lang="tr-TR" sz="2400" dirty="0" err="1"/>
              <a:t>insan.bos</a:t>
            </a:r>
            <a:r>
              <a:rPr lang="tr-TR" sz="2400" dirty="0"/>
              <a:t> adında isimlendirilmiş yapıcı fonksiyona sahip. </a:t>
            </a:r>
            <a:r>
              <a:rPr lang="tr-TR" sz="2400" dirty="0" err="1"/>
              <a:t>insan.bos</a:t>
            </a:r>
            <a:r>
              <a:rPr lang="tr-TR" sz="2400" dirty="0"/>
              <a:t> yapıcı fonksiyonumuz insan sınıfından üretilen nesnede kullanıldığında değişkenlere boş bilgiler giriyor.</a:t>
            </a:r>
          </a:p>
          <a:p>
            <a:pPr algn="just"/>
            <a:r>
              <a:rPr lang="tr-TR" sz="2400" dirty="0"/>
              <a:t>main fonksiyonumuzda nesne üretimini gözlemlediğimizde, nesnenin </a:t>
            </a:r>
            <a:r>
              <a:rPr lang="tr-TR" sz="2400" dirty="0" err="1"/>
              <a:t>insan.bos</a:t>
            </a:r>
            <a:r>
              <a:rPr lang="tr-TR" sz="2400" dirty="0"/>
              <a:t>() yapıcı fonksiyonu ile üretildiğini görüyoruz.</a:t>
            </a:r>
          </a:p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F18DE30-1947-46DB-8549-B0692899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5BCA442-1670-4F47-9B58-C6AC2BA4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97" y="4027300"/>
            <a:ext cx="4589405" cy="27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3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Sınıf-içi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Bir önceki konuda sınıf oluştururken insan üzerinden örnek vermiştik. Yine aynı örnek üzerinden gidelim.</a:t>
            </a:r>
          </a:p>
          <a:p>
            <a:pPr algn="just"/>
            <a:r>
              <a:rPr lang="tr-TR" dirty="0"/>
              <a:t>insan sınıfımıza bir özellik (yani fonksiyon) ekleyelim. Bu özelliği tıpkı gerçek bir insanda bulunan kendini tanıtabilme yeteneği olsun.</a:t>
            </a:r>
          </a:p>
          <a:p>
            <a:pPr algn="just"/>
            <a:r>
              <a:rPr lang="tr-TR" dirty="0"/>
              <a:t>insan sınıfımızın içerisine </a:t>
            </a:r>
            <a:r>
              <a:rPr lang="tr-TR" b="1" dirty="0" err="1"/>
              <a:t>kendiniTanit</a:t>
            </a:r>
            <a:r>
              <a:rPr lang="tr-TR" dirty="0"/>
              <a:t> adında bir fonksiyon ekledik. Fonksiyonumuz bir değer döndürmediği için tipini </a:t>
            </a:r>
            <a:r>
              <a:rPr lang="tr-TR" b="1" dirty="0" err="1"/>
              <a:t>void</a:t>
            </a:r>
            <a:r>
              <a:rPr lang="tr-TR" dirty="0"/>
              <a:t> yaptık. </a:t>
            </a:r>
            <a:r>
              <a:rPr lang="tr-TR" dirty="0" err="1"/>
              <a:t>print</a:t>
            </a:r>
            <a:r>
              <a:rPr lang="tr-TR" dirty="0"/>
              <a:t> fonksiyonu ile ekrana </a:t>
            </a:r>
            <a:r>
              <a:rPr lang="tr-TR" b="1" dirty="0" err="1"/>
              <a:t>this.isim</a:t>
            </a:r>
            <a:r>
              <a:rPr lang="tr-TR" b="1" dirty="0"/>
              <a:t> </a:t>
            </a:r>
            <a:r>
              <a:rPr lang="tr-TR" dirty="0"/>
              <a:t>ile nesneye özel olarak kendini tanıtacağı bir cümle bastırdık.</a:t>
            </a:r>
          </a:p>
          <a:p>
            <a:pPr algn="just"/>
            <a:r>
              <a:rPr lang="tr-TR" dirty="0"/>
              <a:t>main fonksiyonu içerisinde de, kisi1 adında bir insan nesnesi oluşturduk ve içerisine yapıcıya gidecek olan parametre değerlerini girdik. Hemen aşağısındaki koda dikkat edelim. </a:t>
            </a:r>
            <a:r>
              <a:rPr lang="tr-TR" dirty="0" err="1"/>
              <a:t>kendiniTanit</a:t>
            </a:r>
            <a:r>
              <a:rPr lang="tr-TR" dirty="0"/>
              <a:t> fonksiyonu insan sınıfına ait olduğu için ve kisi1 nesnesi de insan sınıfından türetildiği için </a:t>
            </a:r>
            <a:r>
              <a:rPr lang="tr-TR" dirty="0" err="1"/>
              <a:t>kendiniTanit</a:t>
            </a:r>
            <a:r>
              <a:rPr lang="tr-TR" dirty="0"/>
              <a:t> fonksiyonunu kisi1 nesnesine iliştirdik.</a:t>
            </a:r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9DC6C37-418D-403E-AE7E-1CAB0D9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Sınıf-içi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B43F6C0-675C-4AAF-BE70-80AD81DE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C2438F-8923-40B7-9051-8AEB59F6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6" y="1523024"/>
            <a:ext cx="10588327" cy="4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9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Get</a:t>
            </a:r>
            <a:r>
              <a:rPr lang="tr-TR" b="1" dirty="0"/>
              <a:t> ve Set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354015"/>
            <a:ext cx="5583865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Get</a:t>
            </a:r>
            <a:r>
              <a:rPr lang="tr-TR" sz="2400" dirty="0"/>
              <a:t> ve </a:t>
            </a:r>
            <a:r>
              <a:rPr lang="tr-TR" sz="2400" b="1" dirty="0"/>
              <a:t>Set</a:t>
            </a:r>
            <a:r>
              <a:rPr lang="tr-TR" sz="2400" dirty="0"/>
              <a:t> değişkenler üzerinde işlem yapabilmemizi sağlayan basit fonksiyonlardır. </a:t>
            </a:r>
            <a:r>
              <a:rPr lang="tr-TR" sz="2400" dirty="0" err="1"/>
              <a:t>Get</a:t>
            </a:r>
            <a:r>
              <a:rPr lang="tr-TR" sz="2400" dirty="0"/>
              <a:t> fonksiyonumuz değer döndürür. Set fonksiyonumuz da değer atar.</a:t>
            </a:r>
          </a:p>
          <a:p>
            <a:pPr algn="just"/>
            <a:r>
              <a:rPr lang="tr-TR" sz="2400" dirty="0"/>
              <a:t>kisi1 nesnesini oluşturuyorken </a:t>
            </a:r>
            <a:r>
              <a:rPr lang="tr-TR" sz="2400" dirty="0" err="1"/>
              <a:t>new</a:t>
            </a:r>
            <a:r>
              <a:rPr lang="tr-TR" sz="2400" dirty="0"/>
              <a:t> terimini kullanmadık. Bu terim Dart 2.2 beri zorunlu değildir.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01447E4-16E3-47B8-8C34-EC29B5C6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60D65A-D795-438B-9CCA-80A080EF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57" y="1434969"/>
            <a:ext cx="518708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Static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808181" cy="482294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400" dirty="0"/>
              <a:t>Sınıf yapısını oluşturuyorken, bazı nesnelerin dışarıyla olan etkileşimini ayarlamak gerekebilir.</a:t>
            </a:r>
          </a:p>
          <a:p>
            <a:pPr algn="just"/>
            <a:r>
              <a:rPr lang="tr-TR" sz="2400" dirty="0" err="1"/>
              <a:t>Static</a:t>
            </a:r>
            <a:r>
              <a:rPr lang="tr-TR" sz="2400" dirty="0"/>
              <a:t> ile oluşturulan değişken ve fonksiyonlara sınıf dışından erişilemezler.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Yukarıdaki insan sınıfında </a:t>
            </a:r>
            <a:r>
              <a:rPr lang="tr-TR" sz="2400" b="1" dirty="0" err="1"/>
              <a:t>static</a:t>
            </a:r>
            <a:r>
              <a:rPr lang="tr-TR" sz="2400" dirty="0"/>
              <a:t> insan değişkeni oluşturduk. Bu değişken sadece sınıf içerisindeki işlemlerde kullanılabilecek. Aynı şekilde fonksiyonum 'da.</a:t>
            </a:r>
          </a:p>
          <a:p>
            <a:pPr algn="just"/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32" y="2871111"/>
            <a:ext cx="2913116" cy="1788755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59E98D4-89D2-4841-8486-DA06FECD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0091888-D520-4234-9D05-E8C9C4B96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871" y="1354015"/>
            <a:ext cx="3939901" cy="4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Sınıflarda Kalıtım (</a:t>
            </a:r>
            <a:r>
              <a:rPr lang="tr-TR" b="1" dirty="0" err="1"/>
              <a:t>Inheritance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774712" cy="4822948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Bir sınıfa ait özellikleri başka bir sınıfta da kullanmak istiyorsak kalıtım özelliğinden faydalanabiliriz. insan adında bir sınıf oluşturduk ve bir insanda olacak özelliklerden referans alarak değişkenler oluşturduk.</a:t>
            </a:r>
          </a:p>
          <a:p>
            <a:pPr algn="just"/>
            <a:r>
              <a:rPr lang="tr-TR" dirty="0" err="1"/>
              <a:t>calisan</a:t>
            </a:r>
            <a:r>
              <a:rPr lang="tr-TR" dirty="0"/>
              <a:t> adında bir sınıf oluşturduk ve </a:t>
            </a:r>
            <a:r>
              <a:rPr lang="tr-TR" b="1" dirty="0" err="1"/>
              <a:t>extends</a:t>
            </a:r>
            <a:r>
              <a:rPr lang="tr-TR" dirty="0"/>
              <a:t> insan yazarak insan sınıfının özelliklerinden faydalanmasını sağladık. Sonuçta çalışanlar da bir insan </a:t>
            </a:r>
          </a:p>
          <a:p>
            <a:pPr algn="just"/>
            <a:r>
              <a:rPr lang="tr-TR" dirty="0"/>
              <a:t>Bir çalışanın özelliği olan maaş (</a:t>
            </a:r>
            <a:r>
              <a:rPr lang="tr-TR" dirty="0" err="1"/>
              <a:t>maas</a:t>
            </a:r>
            <a:r>
              <a:rPr lang="tr-TR" dirty="0"/>
              <a:t>) özelliğini ekledik. Yukarıdaki örneğimizde </a:t>
            </a:r>
            <a:r>
              <a:rPr lang="tr-TR" dirty="0" err="1"/>
              <a:t>calisan</a:t>
            </a:r>
            <a:r>
              <a:rPr lang="tr-TR" dirty="0"/>
              <a:t> sınıfı insan sınıfının özelliklerine de sahip olacaktır.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802" y="1354015"/>
            <a:ext cx="3837277" cy="288575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E93179A-1DE4-47CC-8EEB-2158D16B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2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Kalıtım İşleminde Yapıcı Fonksiyon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6396" y="1120053"/>
            <a:ext cx="4177768" cy="505691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tr-TR" dirty="0"/>
              <a:t>Yine bir insan sınıfı oluşturduk. Bu sınıf her zaman ki gibi bir yapıcı fonksiyona sahip.</a:t>
            </a:r>
          </a:p>
          <a:p>
            <a:pPr algn="just"/>
            <a:r>
              <a:rPr lang="tr-TR" dirty="0" err="1"/>
              <a:t>calisan</a:t>
            </a:r>
            <a:r>
              <a:rPr lang="tr-TR" dirty="0"/>
              <a:t> sınıfı oluşturduk ve bu sınıfı insan sınıfından miras aldık. </a:t>
            </a:r>
            <a:r>
              <a:rPr lang="tr-TR" dirty="0" err="1"/>
              <a:t>calisan</a:t>
            </a:r>
            <a:r>
              <a:rPr lang="tr-TR" dirty="0"/>
              <a:t> adlı yapıcı fonksiyonumuza dikkat ettiğimizde,</a:t>
            </a:r>
          </a:p>
          <a:p>
            <a:pPr algn="just"/>
            <a:r>
              <a:rPr lang="tr-TR" dirty="0"/>
              <a:t>Parametreler içerisine isim, yas ve kilo isminde parametreler aldık. Bu parametreler miras aldığımız sınıftan geldiği için türlerini belirtmedik. Son parametremiz ise </a:t>
            </a:r>
            <a:r>
              <a:rPr lang="tr-TR" dirty="0" err="1"/>
              <a:t>this.maas</a:t>
            </a:r>
            <a:r>
              <a:rPr lang="tr-TR" dirty="0"/>
              <a:t>. </a:t>
            </a:r>
            <a:r>
              <a:rPr lang="tr-TR" dirty="0" err="1"/>
              <a:t>maas</a:t>
            </a:r>
            <a:r>
              <a:rPr lang="tr-TR" dirty="0"/>
              <a:t> değişkenini </a:t>
            </a:r>
            <a:r>
              <a:rPr lang="tr-TR" dirty="0" err="1"/>
              <a:t>this</a:t>
            </a:r>
            <a:r>
              <a:rPr lang="tr-TR" dirty="0"/>
              <a:t> ile kolayca atadık. Parametrelerin yanındaki </a:t>
            </a:r>
            <a:r>
              <a:rPr lang="tr-TR" dirty="0" err="1"/>
              <a:t>super</a:t>
            </a:r>
            <a:r>
              <a:rPr lang="tr-TR" dirty="0"/>
              <a:t> fonksiyonu ise miras aldığımız sınıftan gelen parametrelerdir.</a:t>
            </a:r>
          </a:p>
          <a:p>
            <a:pPr algn="just"/>
            <a:r>
              <a:rPr lang="tr-TR" dirty="0"/>
              <a:t>Daha sonra </a:t>
            </a:r>
            <a:r>
              <a:rPr lang="tr-TR" dirty="0" err="1"/>
              <a:t>kendiniTanit</a:t>
            </a:r>
            <a:r>
              <a:rPr lang="tr-TR" dirty="0"/>
              <a:t> fonksiyonu oluşturarak </a:t>
            </a:r>
            <a:r>
              <a:rPr lang="tr-TR" dirty="0" err="1"/>
              <a:t>calisan</a:t>
            </a:r>
            <a:r>
              <a:rPr lang="tr-TR" dirty="0"/>
              <a:t> sınıfına ait bilgileri ekrana yazdırmasını sağlayan bir fonksiyon oluşturduk.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7F6265E-A2C7-4599-8E34-0E1C1155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F6B6722-57DC-46B3-BA2C-8A67E7D7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814" y="1097014"/>
            <a:ext cx="7492272" cy="56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Kalıtım İşleminde İsimli Yapıcı Fonksiyon Kullanma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20" y="2424223"/>
            <a:ext cx="4805760" cy="180461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4E4F088-FDF9-4181-AEF6-0BDAEDFB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D17E9-8761-4164-B4F3-E5C1BE6E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Sınıflarda </a:t>
            </a:r>
            <a:r>
              <a:rPr lang="en-US" b="1" dirty="0" err="1"/>
              <a:t>Aray</a:t>
            </a:r>
            <a:r>
              <a:rPr lang="tr-TR" b="1" dirty="0"/>
              <a:t>üz (</a:t>
            </a:r>
            <a:r>
              <a:rPr lang="tr-TR" b="1" dirty="0" err="1"/>
              <a:t>Interface</a:t>
            </a:r>
            <a:r>
              <a:rPr lang="tr-TR" b="1" dirty="0"/>
              <a:t>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640F25-D88D-4E32-8EAA-3BEE07B6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4409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tr-TR" sz="2400" b="0" i="0" dirty="0">
                <a:effectLst/>
              </a:rPr>
              <a:t>Normal bir </a:t>
            </a:r>
            <a:r>
              <a:rPr lang="tr-TR" sz="2400" b="0" i="0" dirty="0" err="1">
                <a:effectLst/>
              </a:rPr>
              <a:t>class</a:t>
            </a:r>
            <a:r>
              <a:rPr lang="tr-TR" sz="2400" b="0" i="0" dirty="0">
                <a:effectLst/>
              </a:rPr>
              <a:t> ı “</a:t>
            </a:r>
            <a:r>
              <a:rPr lang="tr-TR" sz="2400" b="0" i="0" dirty="0" err="1">
                <a:effectLst/>
              </a:rPr>
              <a:t>extends</a:t>
            </a:r>
            <a:r>
              <a:rPr lang="tr-TR" sz="2400" b="0" i="0" dirty="0">
                <a:effectLst/>
              </a:rPr>
              <a:t>” le miras aldığımızda normal miras almış oluruz. </a:t>
            </a:r>
            <a:r>
              <a:rPr lang="tr-TR" sz="2400" b="0" i="0" dirty="0" err="1">
                <a:effectLst/>
              </a:rPr>
              <a:t>implements</a:t>
            </a:r>
            <a:r>
              <a:rPr lang="tr-TR" sz="2400" b="0" i="0" dirty="0">
                <a:effectLst/>
              </a:rPr>
              <a:t> ile miras aldığımızda “</a:t>
            </a:r>
            <a:r>
              <a:rPr lang="tr-TR" sz="2400" b="0" i="0" dirty="0" err="1">
                <a:effectLst/>
              </a:rPr>
              <a:t>interface</a:t>
            </a:r>
            <a:r>
              <a:rPr lang="tr-TR" sz="2400" b="0" i="0" dirty="0">
                <a:effectLst/>
              </a:rPr>
              <a:t>” yapmış oluruz.</a:t>
            </a:r>
            <a:endParaRPr lang="en-US" sz="2400" b="0" i="0" dirty="0">
              <a:effectLst/>
            </a:endParaRPr>
          </a:p>
          <a:p>
            <a:pPr algn="just" fontAlgn="base"/>
            <a:r>
              <a:rPr lang="tr-TR" sz="2400" b="0" i="0" dirty="0">
                <a:effectLst/>
              </a:rPr>
              <a:t>“</a:t>
            </a:r>
            <a:r>
              <a:rPr lang="tr-TR" sz="2400" b="0" i="0" dirty="0" err="1">
                <a:effectLst/>
              </a:rPr>
              <a:t>implements</a:t>
            </a:r>
            <a:r>
              <a:rPr lang="tr-TR" sz="2400" b="0" i="0" dirty="0">
                <a:effectLst/>
              </a:rPr>
              <a:t>” edilen sınıfın her bir değişkeni, fonksiyonu miras alan sınıf tarafından yeniden tanımlanmak zorundadır.</a:t>
            </a:r>
            <a:endParaRPr lang="tr-TR" sz="2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2EE04DB-3DC8-4464-B3ED-D371C155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20" y="1825625"/>
            <a:ext cx="733527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D17E9-8761-4164-B4F3-E5C1BE6E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Sınıflarda Soyut Sınıf (</a:t>
            </a:r>
            <a:r>
              <a:rPr lang="tr-TR" b="1" dirty="0" err="1"/>
              <a:t>Abstract</a:t>
            </a:r>
            <a:r>
              <a:rPr lang="tr-TR" b="1" dirty="0"/>
              <a:t>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640F25-D88D-4E32-8EAA-3BEE07B6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660" y="1825625"/>
            <a:ext cx="3918140" cy="435133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Dart Dilinde </a:t>
            </a:r>
            <a:r>
              <a:rPr lang="tr-TR" sz="2400" dirty="0" err="1"/>
              <a:t>Abstract</a:t>
            </a:r>
            <a:r>
              <a:rPr lang="tr-TR" sz="2400" dirty="0"/>
              <a:t> Sınıflar genel tanımıyla nesne türetilemeyen sınıflardır.</a:t>
            </a:r>
            <a:r>
              <a:rPr lang="en-US" sz="2400" dirty="0"/>
              <a:t> </a:t>
            </a:r>
            <a:r>
              <a:rPr lang="tr-TR" sz="2400" dirty="0"/>
              <a:t>Aşağıdaki örnekte </a:t>
            </a:r>
            <a:r>
              <a:rPr lang="en-US" sz="2400" dirty="0" err="1"/>
              <a:t>OyunPc</a:t>
            </a:r>
            <a:r>
              <a:rPr lang="tr-TR" sz="2400" dirty="0"/>
              <a:t> sınıfının bağlı olduğu </a:t>
            </a:r>
            <a:r>
              <a:rPr lang="en-US" sz="2400" dirty="0" err="1"/>
              <a:t>Bilgisayar</a:t>
            </a:r>
            <a:r>
              <a:rPr lang="tr-TR" sz="2400" dirty="0"/>
              <a:t> sınıfı </a:t>
            </a:r>
            <a:r>
              <a:rPr lang="tr-TR" sz="2400" dirty="0" err="1"/>
              <a:t>Abstract</a:t>
            </a:r>
            <a:r>
              <a:rPr lang="tr-TR" sz="2400" dirty="0"/>
              <a:t> sınıf olduğundan dolayı nesne türetemedik fakat </a:t>
            </a:r>
            <a:r>
              <a:rPr lang="tr-TR" sz="2400" dirty="0" err="1"/>
              <a:t>super</a:t>
            </a:r>
            <a:r>
              <a:rPr lang="tr-TR" sz="2400" dirty="0"/>
              <a:t> anahtar kelimesiyle sınıfın içindeki metoda erişmiş olduk.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A097F4-717C-4468-99F3-B8C953C9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" y="2053223"/>
            <a:ext cx="7277793" cy="42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/>
          <a:lstStyle/>
          <a:p>
            <a:pPr algn="just"/>
            <a:r>
              <a:rPr lang="tr-TR" b="1" dirty="0">
                <a:solidFill>
                  <a:srgbClr val="04599C"/>
                </a:solidFill>
              </a:rPr>
              <a:t>NESNE TABANLI PROGRAMLAMA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Sınıflar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Sınıf-içi Fonksiyonlar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Sınıflarda Kalıtım (</a:t>
            </a:r>
            <a:r>
              <a:rPr lang="tr-TR" b="1" dirty="0" err="1">
                <a:solidFill>
                  <a:srgbClr val="04599C"/>
                </a:solidFill>
              </a:rPr>
              <a:t>Inheritance</a:t>
            </a:r>
            <a:r>
              <a:rPr lang="tr-TR" b="1" dirty="0">
                <a:solidFill>
                  <a:srgbClr val="04599C"/>
                </a:solidFill>
              </a:rPr>
              <a:t>)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Static</a:t>
            </a:r>
            <a:endParaRPr lang="tr-TR" b="1" dirty="0">
              <a:solidFill>
                <a:srgbClr val="04599C"/>
              </a:solidFill>
            </a:endParaRP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Get</a:t>
            </a:r>
            <a:r>
              <a:rPr lang="tr-TR" b="1" dirty="0">
                <a:solidFill>
                  <a:srgbClr val="04599C"/>
                </a:solidFill>
              </a:rPr>
              <a:t> ve Set Fonksiyonları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Soyut Sınıf (</a:t>
            </a:r>
            <a:r>
              <a:rPr lang="tr-TR" b="1" dirty="0" err="1">
                <a:solidFill>
                  <a:srgbClr val="04599C"/>
                </a:solidFill>
              </a:rPr>
              <a:t>Abstract</a:t>
            </a:r>
            <a:r>
              <a:rPr lang="tr-TR" b="1" dirty="0">
                <a:solidFill>
                  <a:srgbClr val="04599C"/>
                </a:solidFill>
              </a:rPr>
              <a:t>)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Arayüz</a:t>
            </a:r>
            <a:r>
              <a:rPr lang="tr-TR" b="1" dirty="0">
                <a:solidFill>
                  <a:srgbClr val="04599C"/>
                </a:solidFill>
              </a:rPr>
              <a:t> (</a:t>
            </a:r>
            <a:r>
              <a:rPr lang="tr-TR" b="1" dirty="0" err="1">
                <a:solidFill>
                  <a:srgbClr val="04599C"/>
                </a:solidFill>
              </a:rPr>
              <a:t>Interface</a:t>
            </a:r>
            <a:r>
              <a:rPr lang="tr-TR" b="1" dirty="0">
                <a:solidFill>
                  <a:srgbClr val="04599C"/>
                </a:solidFill>
              </a:rPr>
              <a:t>) </a:t>
            </a:r>
          </a:p>
          <a:p>
            <a:pPr algn="just"/>
            <a:endParaRPr lang="tr-TR" b="1" dirty="0">
              <a:solidFill>
                <a:srgbClr val="04599C"/>
              </a:solidFill>
            </a:endParaRPr>
          </a:p>
          <a:p>
            <a:pPr algn="just"/>
            <a:endParaRPr lang="tr-TR" b="1" dirty="0">
              <a:solidFill>
                <a:srgbClr val="04599C"/>
              </a:solidFill>
            </a:endParaRP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AAF43-2E4B-449B-AB12-E11EC36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" y="1845357"/>
            <a:ext cx="11353800" cy="31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349409" cy="4822948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Sınıf Oluşturma : </a:t>
            </a:r>
            <a:r>
              <a:rPr lang="tr-TR" dirty="0"/>
              <a:t>Sınıflar diğer birçok dildeki gibi </a:t>
            </a:r>
            <a:r>
              <a:rPr lang="tr-TR" dirty="0" err="1"/>
              <a:t>class</a:t>
            </a:r>
            <a:r>
              <a:rPr lang="tr-TR" dirty="0"/>
              <a:t> terimi ile oluşturulur.</a:t>
            </a:r>
          </a:p>
          <a:p>
            <a:pPr algn="just"/>
            <a:r>
              <a:rPr lang="tr-TR" dirty="0"/>
              <a:t>Bir insan sınıfı oluşturduk. Bu sınıf isim, yas ve kilo gibi özellikleri vardır. Tıpkı bir insanda bulunan özellikler gibi.</a:t>
            </a:r>
          </a:p>
          <a:p>
            <a:pPr algn="just"/>
            <a:r>
              <a:rPr lang="tr-TR" dirty="0"/>
              <a:t>kisi1 adından insan sınıfında bir nesne ürettik.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97" y="1354015"/>
            <a:ext cx="4523258" cy="3348614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DAAD2E-3E64-48A3-AADA-302EE720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840933" cy="4822948"/>
          </a:xfrm>
        </p:spPr>
        <p:txBody>
          <a:bodyPr/>
          <a:lstStyle/>
          <a:p>
            <a:pPr algn="just"/>
            <a:r>
              <a:rPr lang="tr-TR" dirty="0"/>
              <a:t>Artık kisi1 tamamen insan oldu diyebiliriz. </a:t>
            </a:r>
            <a:r>
              <a:rPr lang="tr-TR" dirty="0" err="1"/>
              <a:t>print</a:t>
            </a:r>
            <a:r>
              <a:rPr lang="tr-TR" dirty="0"/>
              <a:t>(kisi1.isim); yazarak kisi1'in isim değişkenini yazdırabiliriz. Ama olaya biraz dikkat ettiğimizde değerlerin kisi1'e ait değil de insan sınıfında ait olduğunu görebiliriz. Yani insan sınıfı için oluşturulmuş nesnelerin varsayılan değerini girmiş olduk. 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2F5E7B7-A4EE-45A9-9EBE-12EB470E0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A4422E3-9FD2-4C58-980E-35C0E25D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62" y="3495230"/>
            <a:ext cx="6532261" cy="268173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D5BE9CE-D245-4BC3-9384-D2A4612D3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20" y="3495229"/>
            <a:ext cx="2640791" cy="26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Constructors</a:t>
            </a:r>
            <a:r>
              <a:rPr lang="tr-TR" b="1" dirty="0"/>
              <a:t> (Yapıcılar)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Yapıcılar bir sınıf nesnesi üretirken değerlerin tanımlanmasında kullanılır. </a:t>
            </a:r>
          </a:p>
          <a:p>
            <a:pPr algn="just"/>
            <a:r>
              <a:rPr lang="tr-TR" sz="2000" dirty="0"/>
              <a:t>Yapıcılar sınıfların içerisine fonksiyon olarak tanımlanır. </a:t>
            </a:r>
          </a:p>
          <a:p>
            <a:pPr algn="just"/>
            <a:r>
              <a:rPr lang="tr-TR" sz="2000" dirty="0"/>
              <a:t>Bir fonksiyonun yapıcı fonksiyon olması için </a:t>
            </a:r>
            <a:r>
              <a:rPr lang="tr-TR" sz="2000" b="1" dirty="0"/>
              <a:t>sınıf ile aynı isme sahip olması gerekir</a:t>
            </a:r>
            <a:r>
              <a:rPr lang="tr-TR" sz="2000" dirty="0"/>
              <a:t>. </a:t>
            </a:r>
          </a:p>
          <a:p>
            <a:pPr algn="just"/>
            <a:r>
              <a:rPr lang="tr-TR" sz="2000" dirty="0"/>
              <a:t>Yapıcı fonksiyonlardaki mantık, dışarıdan alınan değerleri sınıf içerisindeki değişkenlere yerleştirmektir. Yapıcı fonksiyondaki parametrelerin isimleri ile sınıf değişkenlerinin isimlerinin aynı olmadığına dikkat edilmelidir. </a:t>
            </a:r>
          </a:p>
          <a:p>
            <a:pPr algn="just"/>
            <a:r>
              <a:rPr lang="tr-TR" sz="2000" dirty="0"/>
              <a:t>Bu işlemi </a:t>
            </a:r>
            <a:r>
              <a:rPr lang="tr-TR" sz="2000" b="1" dirty="0" err="1"/>
              <a:t>this</a:t>
            </a:r>
            <a:r>
              <a:rPr lang="tr-TR" sz="2000" dirty="0"/>
              <a:t> işaretçisi ile de yapabiliriz.</a:t>
            </a: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0C46639-1B80-4CD4-8BE8-F7DA3EC8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08" y="3884784"/>
            <a:ext cx="6777983" cy="29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15C81-6CCD-4081-959D-864F9271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Constructors</a:t>
            </a:r>
            <a:r>
              <a:rPr lang="tr-TR" b="1" dirty="0"/>
              <a:t> (Yapıcılar)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14A831-74C5-4485-87CD-B622A17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A12F10-5EC3-4285-89D2-2ADAC590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23" y="1638050"/>
            <a:ext cx="835935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8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717EB6-20CB-4E10-B7C4-C660DCFB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Constructors</a:t>
            </a:r>
            <a:r>
              <a:rPr lang="tr-TR" b="1" dirty="0"/>
              <a:t> (Yapıcılar)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F313A3-7D45-4877-96C9-64FB3EEC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87BBE2-F225-4B27-BF2B-BA020218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726168"/>
            <a:ext cx="8573696" cy="34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This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This</a:t>
            </a:r>
            <a:r>
              <a:rPr lang="tr-TR" dirty="0"/>
              <a:t> işaretçisi, sınıfa özel tanımlı değişkenleri kullanabilmeyi sağlayan işaretçidir. Yapıcımızı bir de </a:t>
            </a:r>
            <a:r>
              <a:rPr lang="tr-TR" dirty="0" err="1"/>
              <a:t>this</a:t>
            </a:r>
            <a:r>
              <a:rPr lang="tr-TR" dirty="0"/>
              <a:t> ile oluşturalım.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this</a:t>
            </a:r>
            <a:r>
              <a:rPr lang="tr-TR" dirty="0"/>
              <a:t> = bu. isim parametresinden gelen değer, </a:t>
            </a:r>
            <a:r>
              <a:rPr lang="tr-TR" dirty="0" err="1"/>
              <a:t>this.isim</a:t>
            </a:r>
            <a:r>
              <a:rPr lang="tr-TR" dirty="0"/>
              <a:t> ile bu sınıfın isim değişkenine atansın.</a:t>
            </a:r>
          </a:p>
          <a:p>
            <a:pPr algn="just"/>
            <a:r>
              <a:rPr lang="tr-TR" b="1" dirty="0" err="1"/>
              <a:t>This</a:t>
            </a:r>
            <a:r>
              <a:rPr lang="tr-TR" b="1" dirty="0"/>
              <a:t> ile Yapıcı oluştururken Kolay Yöntem :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08" y="2203348"/>
            <a:ext cx="4954664" cy="14777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3" y="5288346"/>
            <a:ext cx="7506478" cy="88861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19F0659-55A9-4D3D-831C-875E13D5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4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dirty="0"/>
              <a:t>Sınıf Nesnesi Oluştururken Belirli ve Varsayılan Yapıcı Parametresi Girme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862835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Fonksiyonlar konusunda gördüğümüz gibi parametrelere değer yollarken hangi değişkene yollayacağımızı seçebiliriz.</a:t>
            </a:r>
          </a:p>
          <a:p>
            <a:pPr algn="just"/>
            <a:r>
              <a:rPr lang="tr-TR" sz="2400" dirty="0"/>
              <a:t>main fonksiyonuna baktığımızda,</a:t>
            </a:r>
          </a:p>
          <a:p>
            <a:pPr algn="just"/>
            <a:r>
              <a:rPr lang="tr-TR" sz="2400" dirty="0"/>
              <a:t>kisi1 adında insan nesnesi oluştururken yapıcı fonksiyona sadece isim ve kilo değerlerini yolladık. yas değişkeninin değeri yapıcı fonksiyonda varsayılan değer aldı.</a:t>
            </a:r>
          </a:p>
          <a:p>
            <a:pPr algn="just"/>
            <a:endParaRPr lang="tr-TR" sz="24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F8DCADE-BB86-4E9E-BBE2-820D05C1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77DF025-C68C-4095-9F6F-D3F34E137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422" y="3363295"/>
            <a:ext cx="9515156" cy="32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2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947</Words>
  <Application>Microsoft Office PowerPoint</Application>
  <PresentationFormat>Geniş ekran</PresentationFormat>
  <Paragraphs>100</Paragraphs>
  <Slides>20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PowerPoint Sunusu</vt:lpstr>
      <vt:lpstr>Ajanda</vt:lpstr>
      <vt:lpstr>Sınıflar</vt:lpstr>
      <vt:lpstr>Sınıf Oluşturma</vt:lpstr>
      <vt:lpstr>Constructors (Yapıcılar)</vt:lpstr>
      <vt:lpstr>Constructors (Yapıcılar)</vt:lpstr>
      <vt:lpstr>Constructors (Yapıcılar)</vt:lpstr>
      <vt:lpstr>This</vt:lpstr>
      <vt:lpstr>Sınıf Nesnesi Oluştururken Belirli ve Varsayılan Yapıcı Parametresi Girme</vt:lpstr>
      <vt:lpstr>İsimlendirilmiş Yapıcılar</vt:lpstr>
      <vt:lpstr>Sınıf-içi Fonksiyonlar</vt:lpstr>
      <vt:lpstr>Sınıf-içi Fonksiyonlar</vt:lpstr>
      <vt:lpstr>Get ve Set Fonksiyonları</vt:lpstr>
      <vt:lpstr>Static</vt:lpstr>
      <vt:lpstr>Sınıflarda Kalıtım (Inheritance)</vt:lpstr>
      <vt:lpstr>Kalıtım İşleminde Yapıcı Fonksiyon Kullanımı</vt:lpstr>
      <vt:lpstr>Kalıtım İşleminde İsimli Yapıcı Fonksiyon Kullanma</vt:lpstr>
      <vt:lpstr>Sınıflarda Arayüz (Interface)</vt:lpstr>
      <vt:lpstr>Sınıflarda Soyut Sınıf (Abstract)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252</cp:revision>
  <dcterms:created xsi:type="dcterms:W3CDTF">2021-03-10T07:06:56Z</dcterms:created>
  <dcterms:modified xsi:type="dcterms:W3CDTF">2022-04-08T01:04:11Z</dcterms:modified>
</cp:coreProperties>
</file>