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54" r:id="rId2"/>
    <p:sldId id="427" r:id="rId3"/>
    <p:sldId id="259" r:id="rId4"/>
    <p:sldId id="275" r:id="rId5"/>
    <p:sldId id="265" r:id="rId6"/>
    <p:sldId id="266" r:id="rId7"/>
    <p:sldId id="267" r:id="rId8"/>
    <p:sldId id="258" r:id="rId9"/>
    <p:sldId id="268" r:id="rId10"/>
    <p:sldId id="269" r:id="rId11"/>
    <p:sldId id="270" r:id="rId12"/>
    <p:sldId id="271" r:id="rId13"/>
    <p:sldId id="260" r:id="rId14"/>
    <p:sldId id="261" r:id="rId15"/>
    <p:sldId id="262" r:id="rId16"/>
    <p:sldId id="263" r:id="rId17"/>
    <p:sldId id="264" r:id="rId18"/>
    <p:sldId id="272" r:id="rId19"/>
    <p:sldId id="273" r:id="rId20"/>
    <p:sldId id="274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2" r:id="rId45"/>
    <p:sldId id="303" r:id="rId46"/>
    <p:sldId id="304" r:id="rId47"/>
    <p:sldId id="305" r:id="rId48"/>
    <p:sldId id="307" r:id="rId49"/>
    <p:sldId id="314" r:id="rId50"/>
    <p:sldId id="315" r:id="rId51"/>
    <p:sldId id="316" r:id="rId52"/>
    <p:sldId id="317" r:id="rId53"/>
    <p:sldId id="318" r:id="rId54"/>
    <p:sldId id="319" r:id="rId55"/>
    <p:sldId id="428" r:id="rId56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59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29" autoAdjust="0"/>
    <p:restoredTop sz="94660"/>
  </p:normalViewPr>
  <p:slideViewPr>
    <p:cSldViewPr snapToGrid="0">
      <p:cViewPr varScale="1">
        <p:scale>
          <a:sx n="87" d="100"/>
          <a:sy n="87" d="100"/>
        </p:scale>
        <p:origin x="22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7C9D7-77CB-44B4-97E9-9309E31D5E07}" type="datetimeFigureOut">
              <a:rPr lang="tr-TR" smtClean="0"/>
              <a:t>8.04.2022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25255-DD07-4049-A42A-2CE31CE86C1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97177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7C9D7-77CB-44B4-97E9-9309E31D5E07}" type="datetimeFigureOut">
              <a:rPr lang="tr-TR" smtClean="0"/>
              <a:t>8.04.2022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25255-DD07-4049-A42A-2CE31CE86C1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73469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7C9D7-77CB-44B4-97E9-9309E31D5E07}" type="datetimeFigureOut">
              <a:rPr lang="tr-TR" smtClean="0"/>
              <a:t>8.04.2022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25255-DD07-4049-A42A-2CE31CE86C1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874343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3" y="2367094"/>
            <a:ext cx="10363827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CDDEA5-E721-4693-AE19-51BA708DB5D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39A31D-2E92-4ED1-BC87-5A60FBA3566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BC7E72-76AC-4E9A-A27D-3AF33E07793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2EE39A-FF8F-444D-91F0-82F6DA5E4050}" type="slidenum">
              <a:rPr lang="tr-TR" altLang="en-US"/>
              <a:pPr>
                <a:defRPr/>
              </a:pPr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179767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7C9D7-77CB-44B4-97E9-9309E31D5E07}" type="datetimeFigureOut">
              <a:rPr lang="tr-TR" smtClean="0"/>
              <a:t>8.04.2022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25255-DD07-4049-A42A-2CE31CE86C1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94564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7C9D7-77CB-44B4-97E9-9309E31D5E07}" type="datetimeFigureOut">
              <a:rPr lang="tr-TR" smtClean="0"/>
              <a:t>8.04.2022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25255-DD07-4049-A42A-2CE31CE86C1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52060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7C9D7-77CB-44B4-97E9-9309E31D5E07}" type="datetimeFigureOut">
              <a:rPr lang="tr-TR" smtClean="0"/>
              <a:t>8.04.2022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25255-DD07-4049-A42A-2CE31CE86C1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75412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7C9D7-77CB-44B4-97E9-9309E31D5E07}" type="datetimeFigureOut">
              <a:rPr lang="tr-TR" smtClean="0"/>
              <a:t>8.04.2022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25255-DD07-4049-A42A-2CE31CE86C1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85564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7C9D7-77CB-44B4-97E9-9309E31D5E07}" type="datetimeFigureOut">
              <a:rPr lang="tr-TR" smtClean="0"/>
              <a:t>8.04.2022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25255-DD07-4049-A42A-2CE31CE86C1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95033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7C9D7-77CB-44B4-97E9-9309E31D5E07}" type="datetimeFigureOut">
              <a:rPr lang="tr-TR" smtClean="0"/>
              <a:t>8.04.2022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25255-DD07-4049-A42A-2CE31CE86C1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60590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7C9D7-77CB-44B4-97E9-9309E31D5E07}" type="datetimeFigureOut">
              <a:rPr lang="tr-TR" smtClean="0"/>
              <a:t>8.04.2022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25255-DD07-4049-A42A-2CE31CE86C1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97432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7C9D7-77CB-44B4-97E9-9309E31D5E07}" type="datetimeFigureOut">
              <a:rPr lang="tr-TR" smtClean="0"/>
              <a:t>8.04.2022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25255-DD07-4049-A42A-2CE31CE86C1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79541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27C9D7-77CB-44B4-97E9-9309E31D5E07}" type="datetimeFigureOut">
              <a:rPr lang="tr-TR" smtClean="0"/>
              <a:t>8.04.2022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225255-DD07-4049-A42A-2CE31CE86C1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37393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Text Box 32">
            <a:extLst>
              <a:ext uri="{FF2B5EF4-FFF2-40B4-BE49-F238E27FC236}">
                <a16:creationId xmlns:a16="http://schemas.microsoft.com/office/drawing/2014/main" id="{1765663F-DC3D-43E7-BFAC-39F514B324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672" y="2799157"/>
            <a:ext cx="1025004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4400" b="1" dirty="0">
                <a:solidFill>
                  <a:srgbClr val="0459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Flutter </a:t>
            </a:r>
            <a:r>
              <a:rPr lang="en-US" altLang="en-US" sz="4400" b="1" dirty="0" err="1">
                <a:solidFill>
                  <a:srgbClr val="0459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ile</a:t>
            </a:r>
            <a:r>
              <a:rPr lang="en-US" altLang="en-US" sz="4400" b="1" dirty="0">
                <a:solidFill>
                  <a:srgbClr val="0459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altLang="en-US" sz="4400" b="1" dirty="0">
                <a:solidFill>
                  <a:srgbClr val="0459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Mobil Uygulama Geliştirme</a:t>
            </a:r>
          </a:p>
        </p:txBody>
      </p:sp>
      <p:sp>
        <p:nvSpPr>
          <p:cNvPr id="3079" name="Text Box 32">
            <a:extLst>
              <a:ext uri="{FF2B5EF4-FFF2-40B4-BE49-F238E27FC236}">
                <a16:creationId xmlns:a16="http://schemas.microsoft.com/office/drawing/2014/main" id="{35023D38-19C1-4CB3-9CB1-4D0FB6089C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8211" y="3835413"/>
            <a:ext cx="82089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tr-TR" altLang="en-US" sz="1800" b="1" dirty="0">
                <a:solidFill>
                  <a:srgbClr val="0459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Bölüm</a:t>
            </a:r>
          </a:p>
        </p:txBody>
      </p:sp>
      <p:sp>
        <p:nvSpPr>
          <p:cNvPr id="8" name="Metin Yer Tutucusu 2">
            <a:extLst>
              <a:ext uri="{FF2B5EF4-FFF2-40B4-BE49-F238E27FC236}">
                <a16:creationId xmlns:a16="http://schemas.microsoft.com/office/drawing/2014/main" id="{3A587436-FF85-422A-B225-1EE93DCDD27C}"/>
              </a:ext>
            </a:extLst>
          </p:cNvPr>
          <p:cNvSpPr txBox="1">
            <a:spLocks/>
          </p:cNvSpPr>
          <p:nvPr/>
        </p:nvSpPr>
        <p:spPr>
          <a:xfrm>
            <a:off x="3298825" y="4921250"/>
            <a:ext cx="5594350" cy="129629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r-TR" sz="2000" b="1" dirty="0">
                <a:solidFill>
                  <a:srgbClr val="04599C"/>
                </a:solidFill>
              </a:rPr>
              <a:t>Dr. </a:t>
            </a:r>
            <a:r>
              <a:rPr lang="tr-TR" sz="2000" b="1" dirty="0" err="1">
                <a:solidFill>
                  <a:srgbClr val="04599C"/>
                </a:solidFill>
              </a:rPr>
              <a:t>Sevdanur</a:t>
            </a:r>
            <a:r>
              <a:rPr lang="tr-TR" sz="2000" b="1" dirty="0">
                <a:solidFill>
                  <a:srgbClr val="04599C"/>
                </a:solidFill>
              </a:rPr>
              <a:t> GENÇ</a:t>
            </a:r>
          </a:p>
          <a:p>
            <a:pPr marL="0" indent="0" algn="ctr">
              <a:buNone/>
            </a:pPr>
            <a:r>
              <a:rPr lang="tr-TR" sz="2000" b="1" dirty="0">
                <a:solidFill>
                  <a:srgbClr val="04599C"/>
                </a:solidFill>
              </a:rPr>
              <a:t>https://github.com/SevdanurGENC</a:t>
            </a:r>
            <a:endParaRPr lang="tr-TR" sz="2000" dirty="0">
              <a:solidFill>
                <a:srgbClr val="04599C"/>
              </a:solidFill>
            </a:endParaRPr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F371D134-1433-4C50-9E38-6DFEBE7AA0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661" y="3661971"/>
            <a:ext cx="3805438" cy="3167742"/>
          </a:xfrm>
          <a:prstGeom prst="rect">
            <a:avLst/>
          </a:prstGeom>
        </p:spPr>
      </p:pic>
      <p:pic>
        <p:nvPicPr>
          <p:cNvPr id="1026" name="Picture 2" descr="Execute Only Dart Code After Installing Flutter | by Jean Luc Kabulu |  Flutter Community | Medium">
            <a:extLst>
              <a:ext uri="{FF2B5EF4-FFF2-40B4-BE49-F238E27FC236}">
                <a16:creationId xmlns:a16="http://schemas.microsoft.com/office/drawing/2014/main" id="{C485946D-9F68-40C0-B19C-842ACD0E6F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8955" y="384472"/>
            <a:ext cx="5507475" cy="2080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rchitecht">
            <a:extLst>
              <a:ext uri="{FF2B5EF4-FFF2-40B4-BE49-F238E27FC236}">
                <a16:creationId xmlns:a16="http://schemas.microsoft.com/office/drawing/2014/main" id="{358C9B1D-73FB-45AE-93FA-73674C6286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4550" y="4776892"/>
            <a:ext cx="3752850" cy="138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8213"/>
          </a:xfrm>
        </p:spPr>
        <p:txBody>
          <a:bodyPr/>
          <a:lstStyle/>
          <a:p>
            <a:r>
              <a:rPr lang="tr-TR" b="1" dirty="0"/>
              <a:t>Sabitler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354015"/>
            <a:ext cx="10515600" cy="4822948"/>
          </a:xfrm>
        </p:spPr>
        <p:txBody>
          <a:bodyPr/>
          <a:lstStyle/>
          <a:p>
            <a:pPr algn="just"/>
            <a:r>
              <a:rPr lang="tr-TR" b="1" dirty="0"/>
              <a:t>2. </a:t>
            </a:r>
            <a:r>
              <a:rPr lang="tr-TR" b="1" dirty="0" err="1"/>
              <a:t>Const</a:t>
            </a:r>
            <a:r>
              <a:rPr lang="tr-TR" b="1" dirty="0"/>
              <a:t> ve Tip ile</a:t>
            </a:r>
          </a:p>
          <a:p>
            <a:pPr algn="just"/>
            <a:endParaRPr lang="tr-TR" dirty="0"/>
          </a:p>
          <a:p>
            <a:pPr algn="just"/>
            <a:endParaRPr lang="tr-TR" dirty="0"/>
          </a:p>
          <a:p>
            <a:pPr algn="just"/>
            <a:endParaRPr lang="tr-TR" dirty="0"/>
          </a:p>
          <a:p>
            <a:pPr algn="just"/>
            <a:r>
              <a:rPr lang="tr-TR" dirty="0" err="1"/>
              <a:t>sayi'nin</a:t>
            </a:r>
            <a:r>
              <a:rPr lang="tr-TR" dirty="0"/>
              <a:t> </a:t>
            </a:r>
            <a:r>
              <a:rPr lang="tr-TR" dirty="0" err="1"/>
              <a:t>integer</a:t>
            </a:r>
            <a:r>
              <a:rPr lang="tr-TR" dirty="0"/>
              <a:t> tipinde bir sabit olduğunu belirttik.</a:t>
            </a: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8744" y="2105247"/>
            <a:ext cx="4626171" cy="805680"/>
          </a:xfrm>
          <a:prstGeom prst="rect">
            <a:avLst/>
          </a:prstGeom>
        </p:spPr>
      </p:pic>
      <p:pic>
        <p:nvPicPr>
          <p:cNvPr id="5" name="Picture 6" descr="Building Basic Backend Servers with Dart's Core Library - Dart Tutorial  Part 4 — Steemit">
            <a:extLst>
              <a:ext uri="{FF2B5EF4-FFF2-40B4-BE49-F238E27FC236}">
                <a16:creationId xmlns:a16="http://schemas.microsoft.com/office/drawing/2014/main" id="{13581083-451D-4013-B41E-32DAF5AA8A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1257" y="84207"/>
            <a:ext cx="1680028" cy="940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91917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8213"/>
          </a:xfrm>
        </p:spPr>
        <p:txBody>
          <a:bodyPr/>
          <a:lstStyle/>
          <a:p>
            <a:r>
              <a:rPr lang="tr-TR" b="1" dirty="0"/>
              <a:t>Tür Dönüşümü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1" y="1354015"/>
            <a:ext cx="7029450" cy="4822948"/>
          </a:xfrm>
        </p:spPr>
        <p:txBody>
          <a:bodyPr>
            <a:normAutofit/>
          </a:bodyPr>
          <a:lstStyle/>
          <a:p>
            <a:pPr algn="just"/>
            <a:r>
              <a:rPr lang="tr-TR" dirty="0"/>
              <a:t>Dart üzerinde veri tiplerini birbirine dönüştürebiliriz.</a:t>
            </a:r>
          </a:p>
          <a:p>
            <a:pPr algn="just"/>
            <a:r>
              <a:rPr lang="tr-TR" b="1" dirty="0" err="1"/>
              <a:t>toString</a:t>
            </a:r>
            <a:r>
              <a:rPr lang="tr-TR" b="1" dirty="0"/>
              <a:t>() : </a:t>
            </a:r>
            <a:r>
              <a:rPr lang="tr-TR" dirty="0" err="1"/>
              <a:t>String'e</a:t>
            </a:r>
            <a:r>
              <a:rPr lang="tr-TR" dirty="0"/>
              <a:t> dönüştürme</a:t>
            </a:r>
          </a:p>
          <a:p>
            <a:pPr algn="just"/>
            <a:r>
              <a:rPr lang="tr-TR" b="1" dirty="0" err="1"/>
              <a:t>toInt</a:t>
            </a:r>
            <a:r>
              <a:rPr lang="tr-TR" b="1" dirty="0"/>
              <a:t>() : </a:t>
            </a:r>
            <a:r>
              <a:rPr lang="tr-TR" dirty="0" err="1"/>
              <a:t>Integer'a</a:t>
            </a:r>
            <a:r>
              <a:rPr lang="tr-TR" dirty="0"/>
              <a:t> dönüştürme</a:t>
            </a:r>
          </a:p>
          <a:p>
            <a:pPr algn="just"/>
            <a:r>
              <a:rPr lang="tr-TR" b="1" dirty="0" err="1"/>
              <a:t>toDouble</a:t>
            </a:r>
            <a:r>
              <a:rPr lang="tr-TR" b="1" dirty="0"/>
              <a:t>() : </a:t>
            </a:r>
            <a:r>
              <a:rPr lang="tr-TR" dirty="0" err="1"/>
              <a:t>Double'a</a:t>
            </a:r>
            <a:r>
              <a:rPr lang="tr-TR" dirty="0"/>
              <a:t> dönüştürme  </a:t>
            </a:r>
          </a:p>
          <a:p>
            <a:pPr algn="just"/>
            <a:r>
              <a:rPr lang="tr-TR" dirty="0"/>
              <a:t>Bir değişkenin veya sabitin veri tipini öğrenmek için </a:t>
            </a:r>
            <a:r>
              <a:rPr lang="tr-TR" b="1" dirty="0" err="1"/>
              <a:t>runtimeType</a:t>
            </a:r>
            <a:r>
              <a:rPr lang="tr-TR" dirty="0"/>
              <a:t> fonksiyonunu kullanabiliriz.</a:t>
            </a: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4419" y="1354014"/>
            <a:ext cx="4049641" cy="1495511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4419" y="2990201"/>
            <a:ext cx="3988152" cy="1624207"/>
          </a:xfrm>
          <a:prstGeom prst="rect">
            <a:avLst/>
          </a:prstGeom>
        </p:spPr>
      </p:pic>
      <p:pic>
        <p:nvPicPr>
          <p:cNvPr id="6" name="Picture 6" descr="Building Basic Backend Servers with Dart's Core Library - Dart Tutorial  Part 4 — Steemit">
            <a:extLst>
              <a:ext uri="{FF2B5EF4-FFF2-40B4-BE49-F238E27FC236}">
                <a16:creationId xmlns:a16="http://schemas.microsoft.com/office/drawing/2014/main" id="{98A3238A-2EA7-4AC7-BC7B-C814AD3C16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1257" y="84207"/>
            <a:ext cx="1680028" cy="940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47090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8213"/>
          </a:xfrm>
        </p:spPr>
        <p:txBody>
          <a:bodyPr/>
          <a:lstStyle/>
          <a:p>
            <a:r>
              <a:rPr lang="tr-TR" b="1" dirty="0"/>
              <a:t>Veri Tipleri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354015"/>
            <a:ext cx="10515600" cy="4822948"/>
          </a:xfrm>
        </p:spPr>
        <p:txBody>
          <a:bodyPr/>
          <a:lstStyle/>
          <a:p>
            <a:pPr algn="just"/>
            <a:r>
              <a:rPr lang="tr-TR" dirty="0"/>
              <a:t>Dart programlama dilinden 5 ana veri tipi vardır.</a:t>
            </a:r>
          </a:p>
          <a:p>
            <a:pPr algn="just"/>
            <a:endParaRPr lang="tr-TR" dirty="0"/>
          </a:p>
          <a:p>
            <a:pPr marL="971550" lvl="1" indent="-514350" algn="just">
              <a:buFont typeface="+mj-lt"/>
              <a:buAutoNum type="arabicPeriod"/>
            </a:pPr>
            <a:r>
              <a:rPr lang="tr-TR" dirty="0" err="1"/>
              <a:t>Number</a:t>
            </a:r>
            <a:endParaRPr lang="tr-TR" dirty="0"/>
          </a:p>
          <a:p>
            <a:pPr marL="971550" lvl="1" indent="-514350" algn="just">
              <a:buFont typeface="+mj-lt"/>
              <a:buAutoNum type="arabicPeriod"/>
            </a:pPr>
            <a:r>
              <a:rPr lang="tr-TR" dirty="0" err="1"/>
              <a:t>String</a:t>
            </a:r>
            <a:endParaRPr lang="tr-TR" dirty="0"/>
          </a:p>
          <a:p>
            <a:pPr marL="971550" lvl="1" indent="-514350" algn="just">
              <a:buFont typeface="+mj-lt"/>
              <a:buAutoNum type="arabicPeriod"/>
            </a:pPr>
            <a:r>
              <a:rPr lang="tr-TR" dirty="0" err="1"/>
              <a:t>Boolean</a:t>
            </a:r>
            <a:endParaRPr lang="tr-TR" dirty="0"/>
          </a:p>
          <a:p>
            <a:pPr marL="971550" lvl="1" indent="-514350" algn="just">
              <a:buFont typeface="+mj-lt"/>
              <a:buAutoNum type="arabicPeriod"/>
            </a:pPr>
            <a:r>
              <a:rPr lang="tr-TR" dirty="0" err="1"/>
              <a:t>List</a:t>
            </a:r>
            <a:endParaRPr lang="tr-TR" dirty="0"/>
          </a:p>
          <a:p>
            <a:pPr marL="971550" lvl="1" indent="-514350" algn="just">
              <a:buFont typeface="+mj-lt"/>
              <a:buAutoNum type="arabicPeriod"/>
            </a:pPr>
            <a:r>
              <a:rPr lang="tr-TR" dirty="0" err="1"/>
              <a:t>Map</a:t>
            </a:r>
            <a:endParaRPr lang="tr-TR" dirty="0"/>
          </a:p>
        </p:txBody>
      </p:sp>
      <p:pic>
        <p:nvPicPr>
          <p:cNvPr id="4" name="Picture 6" descr="Building Basic Backend Servers with Dart's Core Library - Dart Tutorial  Part 4 — Steemit">
            <a:extLst>
              <a:ext uri="{FF2B5EF4-FFF2-40B4-BE49-F238E27FC236}">
                <a16:creationId xmlns:a16="http://schemas.microsoft.com/office/drawing/2014/main" id="{82CF6A9F-F77E-41F2-B9DB-2E4B22F6CE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1257" y="84207"/>
            <a:ext cx="1680028" cy="940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17409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8213"/>
          </a:xfrm>
        </p:spPr>
        <p:txBody>
          <a:bodyPr/>
          <a:lstStyle/>
          <a:p>
            <a:r>
              <a:rPr lang="tr-TR" b="1" dirty="0"/>
              <a:t>Veri Tipleri - </a:t>
            </a:r>
            <a:r>
              <a:rPr lang="tr-TR" b="1" dirty="0" err="1"/>
              <a:t>Number</a:t>
            </a:r>
            <a:endParaRPr lang="tr-TR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354015"/>
            <a:ext cx="10515600" cy="4822948"/>
          </a:xfrm>
        </p:spPr>
        <p:txBody>
          <a:bodyPr/>
          <a:lstStyle/>
          <a:p>
            <a:pPr algn="just"/>
            <a:r>
              <a:rPr lang="tr-TR" b="1" dirty="0" err="1"/>
              <a:t>Number</a:t>
            </a:r>
            <a:r>
              <a:rPr lang="tr-TR" dirty="0"/>
              <a:t> ana tipi </a:t>
            </a:r>
            <a:r>
              <a:rPr lang="tr-TR" b="1" dirty="0"/>
              <a:t>numerik</a:t>
            </a:r>
            <a:r>
              <a:rPr lang="tr-TR" dirty="0"/>
              <a:t> değişkenleri hafızada tutmak içindir. </a:t>
            </a:r>
          </a:p>
          <a:p>
            <a:pPr algn="just"/>
            <a:r>
              <a:rPr lang="tr-TR" dirty="0"/>
              <a:t>İkiye ayrılır:</a:t>
            </a:r>
          </a:p>
          <a:p>
            <a:pPr algn="just"/>
            <a:r>
              <a:rPr lang="tr-TR" b="1" dirty="0"/>
              <a:t>1.1 </a:t>
            </a:r>
            <a:r>
              <a:rPr lang="tr-TR" b="1" dirty="0" err="1"/>
              <a:t>Integer</a:t>
            </a:r>
            <a:endParaRPr lang="tr-TR" b="1" dirty="0"/>
          </a:p>
          <a:p>
            <a:pPr algn="just"/>
            <a:r>
              <a:rPr lang="tr-TR" b="1" dirty="0"/>
              <a:t>Tam sayılar </a:t>
            </a:r>
            <a:r>
              <a:rPr lang="tr-TR" dirty="0"/>
              <a:t>için kullanılan tiptir. </a:t>
            </a:r>
          </a:p>
          <a:p>
            <a:pPr algn="just"/>
            <a:r>
              <a:rPr lang="tr-TR" b="1" dirty="0" err="1"/>
              <a:t>int</a:t>
            </a:r>
            <a:r>
              <a:rPr lang="tr-TR" dirty="0"/>
              <a:t> terimi ile kullanılır.</a:t>
            </a:r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6278" y="4153459"/>
            <a:ext cx="3379444" cy="969513"/>
          </a:xfrm>
          <a:prstGeom prst="rect">
            <a:avLst/>
          </a:prstGeom>
        </p:spPr>
      </p:pic>
      <p:pic>
        <p:nvPicPr>
          <p:cNvPr id="6" name="Picture 6" descr="Building Basic Backend Servers with Dart's Core Library - Dart Tutorial  Part 4 — Steemit">
            <a:extLst>
              <a:ext uri="{FF2B5EF4-FFF2-40B4-BE49-F238E27FC236}">
                <a16:creationId xmlns:a16="http://schemas.microsoft.com/office/drawing/2014/main" id="{4892FE81-0F06-47B1-B75B-821FD8F9C2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1257" y="84207"/>
            <a:ext cx="1680028" cy="940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4423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8213"/>
          </a:xfrm>
        </p:spPr>
        <p:txBody>
          <a:bodyPr/>
          <a:lstStyle/>
          <a:p>
            <a:r>
              <a:rPr lang="tr-TR" b="1" dirty="0"/>
              <a:t>Veri Tipleri - </a:t>
            </a:r>
            <a:r>
              <a:rPr lang="tr-TR" b="1" dirty="0" err="1"/>
              <a:t>Number</a:t>
            </a:r>
            <a:endParaRPr lang="tr-TR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354015"/>
            <a:ext cx="10515600" cy="4822948"/>
          </a:xfrm>
        </p:spPr>
        <p:txBody>
          <a:bodyPr/>
          <a:lstStyle/>
          <a:p>
            <a:pPr algn="just"/>
            <a:r>
              <a:rPr lang="tr-TR" b="1" dirty="0"/>
              <a:t>1.2 </a:t>
            </a:r>
            <a:r>
              <a:rPr lang="tr-TR" b="1" dirty="0" err="1"/>
              <a:t>Double</a:t>
            </a:r>
            <a:endParaRPr lang="tr-TR" b="1" dirty="0"/>
          </a:p>
          <a:p>
            <a:pPr algn="just"/>
            <a:r>
              <a:rPr lang="tr-TR" b="1" dirty="0"/>
              <a:t>Küsuratlı</a:t>
            </a:r>
            <a:r>
              <a:rPr lang="tr-TR" dirty="0"/>
              <a:t> sayılar için kullanılan tiptir. </a:t>
            </a:r>
          </a:p>
          <a:p>
            <a:pPr algn="just"/>
            <a:r>
              <a:rPr lang="tr-TR" b="1" dirty="0" err="1"/>
              <a:t>double</a:t>
            </a:r>
            <a:r>
              <a:rPr lang="tr-TR" dirty="0"/>
              <a:t> terimi ile kullanılır.</a:t>
            </a:r>
          </a:p>
          <a:p>
            <a:pPr algn="just"/>
            <a:endParaRPr lang="tr-TR" dirty="0"/>
          </a:p>
          <a:p>
            <a:pPr algn="just"/>
            <a:endParaRPr lang="tr-TR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9471" y="3351145"/>
            <a:ext cx="5573057" cy="1182164"/>
          </a:xfrm>
          <a:prstGeom prst="rect">
            <a:avLst/>
          </a:prstGeom>
        </p:spPr>
      </p:pic>
      <p:pic>
        <p:nvPicPr>
          <p:cNvPr id="6" name="Picture 6" descr="Building Basic Backend Servers with Dart's Core Library - Dart Tutorial  Part 4 — Steemit">
            <a:extLst>
              <a:ext uri="{FF2B5EF4-FFF2-40B4-BE49-F238E27FC236}">
                <a16:creationId xmlns:a16="http://schemas.microsoft.com/office/drawing/2014/main" id="{D33607FE-810B-49F2-B447-FA76C798DD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1257" y="84207"/>
            <a:ext cx="1680028" cy="940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78815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8213"/>
          </a:xfrm>
        </p:spPr>
        <p:txBody>
          <a:bodyPr/>
          <a:lstStyle/>
          <a:p>
            <a:r>
              <a:rPr lang="tr-TR" b="1" dirty="0"/>
              <a:t>Veri Tipleri - </a:t>
            </a:r>
            <a:r>
              <a:rPr lang="tr-TR" b="1" dirty="0" err="1"/>
              <a:t>String</a:t>
            </a:r>
            <a:endParaRPr lang="tr-TR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354015"/>
            <a:ext cx="10515600" cy="4822948"/>
          </a:xfrm>
        </p:spPr>
        <p:txBody>
          <a:bodyPr/>
          <a:lstStyle/>
          <a:p>
            <a:pPr algn="just"/>
            <a:r>
              <a:rPr lang="tr-TR" dirty="0" err="1"/>
              <a:t>String</a:t>
            </a:r>
            <a:r>
              <a:rPr lang="tr-TR" dirty="0"/>
              <a:t> tipi </a:t>
            </a:r>
            <a:r>
              <a:rPr lang="tr-TR" b="1" dirty="0" err="1"/>
              <a:t>metinsel</a:t>
            </a:r>
            <a:r>
              <a:rPr lang="tr-TR" dirty="0"/>
              <a:t> ifadeleri hafızada tutmak için kullanılır. </a:t>
            </a:r>
          </a:p>
          <a:p>
            <a:pPr algn="just"/>
            <a:r>
              <a:rPr lang="tr-TR" b="1" dirty="0" err="1"/>
              <a:t>String</a:t>
            </a:r>
            <a:r>
              <a:rPr lang="tr-TR" dirty="0"/>
              <a:t> terimi ile kullanılır.</a:t>
            </a:r>
          </a:p>
          <a:p>
            <a:pPr algn="just"/>
            <a:endParaRPr lang="tr-TR" dirty="0"/>
          </a:p>
          <a:p>
            <a:pPr algn="just"/>
            <a:endParaRPr lang="tr-TR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9629" y="3291365"/>
            <a:ext cx="5472742" cy="948248"/>
          </a:xfrm>
          <a:prstGeom prst="rect">
            <a:avLst/>
          </a:prstGeom>
        </p:spPr>
      </p:pic>
      <p:pic>
        <p:nvPicPr>
          <p:cNvPr id="6" name="Picture 6" descr="Building Basic Backend Servers with Dart's Core Library - Dart Tutorial  Part 4 — Steemit">
            <a:extLst>
              <a:ext uri="{FF2B5EF4-FFF2-40B4-BE49-F238E27FC236}">
                <a16:creationId xmlns:a16="http://schemas.microsoft.com/office/drawing/2014/main" id="{AFD0CF22-66EE-49E1-A5D3-CD77400952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1257" y="84207"/>
            <a:ext cx="1680028" cy="940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61677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8213"/>
          </a:xfrm>
        </p:spPr>
        <p:txBody>
          <a:bodyPr/>
          <a:lstStyle/>
          <a:p>
            <a:r>
              <a:rPr lang="tr-TR" b="1" dirty="0"/>
              <a:t>Veri Tipleri - </a:t>
            </a:r>
            <a:r>
              <a:rPr lang="tr-TR" b="1" dirty="0" err="1"/>
              <a:t>Boolean</a:t>
            </a:r>
            <a:endParaRPr lang="tr-TR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354015"/>
            <a:ext cx="10515600" cy="4822948"/>
          </a:xfrm>
        </p:spPr>
        <p:txBody>
          <a:bodyPr/>
          <a:lstStyle/>
          <a:p>
            <a:pPr algn="just"/>
            <a:r>
              <a:rPr lang="tr-TR" dirty="0" err="1"/>
              <a:t>Boolean</a:t>
            </a:r>
            <a:r>
              <a:rPr lang="tr-TR" dirty="0"/>
              <a:t> veri tipi </a:t>
            </a:r>
            <a:r>
              <a:rPr lang="tr-TR" b="1" dirty="0"/>
              <a:t>mantıksal</a:t>
            </a:r>
            <a:r>
              <a:rPr lang="tr-TR" dirty="0"/>
              <a:t> ifadeyi hafızada tutmak için kullanılır. </a:t>
            </a:r>
          </a:p>
          <a:p>
            <a:pPr algn="just"/>
            <a:r>
              <a:rPr lang="tr-TR" b="1" dirty="0" err="1"/>
              <a:t>bool</a:t>
            </a:r>
            <a:r>
              <a:rPr lang="tr-TR" dirty="0"/>
              <a:t> terimi ile kullanılır.</a:t>
            </a:r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0745" y="3263039"/>
            <a:ext cx="4270509" cy="931748"/>
          </a:xfrm>
          <a:prstGeom prst="rect">
            <a:avLst/>
          </a:prstGeom>
        </p:spPr>
      </p:pic>
      <p:pic>
        <p:nvPicPr>
          <p:cNvPr id="6" name="Picture 6" descr="Building Basic Backend Servers with Dart's Core Library - Dart Tutorial  Part 4 — Steemit">
            <a:extLst>
              <a:ext uri="{FF2B5EF4-FFF2-40B4-BE49-F238E27FC236}">
                <a16:creationId xmlns:a16="http://schemas.microsoft.com/office/drawing/2014/main" id="{327219AB-383D-40A4-B74F-2F6B865A99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1257" y="84207"/>
            <a:ext cx="1680028" cy="940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71761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8213"/>
          </a:xfrm>
        </p:spPr>
        <p:txBody>
          <a:bodyPr/>
          <a:lstStyle/>
          <a:p>
            <a:r>
              <a:rPr lang="tr-TR" b="1" dirty="0"/>
              <a:t>Veri Tipleri - </a:t>
            </a:r>
            <a:r>
              <a:rPr lang="tr-TR" b="1" dirty="0" err="1"/>
              <a:t>List</a:t>
            </a:r>
            <a:endParaRPr lang="tr-TR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354015"/>
            <a:ext cx="10515600" cy="4822948"/>
          </a:xfrm>
        </p:spPr>
        <p:txBody>
          <a:bodyPr/>
          <a:lstStyle/>
          <a:p>
            <a:pPr algn="just"/>
            <a:r>
              <a:rPr lang="tr-TR" dirty="0" err="1"/>
              <a:t>List</a:t>
            </a:r>
            <a:r>
              <a:rPr lang="tr-TR" dirty="0"/>
              <a:t> veri tipi </a:t>
            </a:r>
            <a:r>
              <a:rPr lang="tr-TR" b="1" dirty="0"/>
              <a:t>liste</a:t>
            </a:r>
            <a:r>
              <a:rPr lang="tr-TR" dirty="0"/>
              <a:t> oluşturmamızı sağlar. </a:t>
            </a:r>
          </a:p>
          <a:p>
            <a:pPr algn="just"/>
            <a:r>
              <a:rPr lang="tr-TR" b="1" dirty="0" err="1"/>
              <a:t>List</a:t>
            </a:r>
            <a:r>
              <a:rPr lang="tr-TR" dirty="0"/>
              <a:t> terimi ile kullanılır.</a:t>
            </a:r>
          </a:p>
          <a:p>
            <a:pPr algn="just"/>
            <a:endParaRPr lang="tr-TR" dirty="0"/>
          </a:p>
          <a:p>
            <a:pPr algn="just"/>
            <a:endParaRPr lang="tr-TR" dirty="0"/>
          </a:p>
        </p:txBody>
      </p:sp>
      <p:pic>
        <p:nvPicPr>
          <p:cNvPr id="5" name="Picture 6" descr="Building Basic Backend Servers with Dart's Core Library - Dart Tutorial  Part 4 — Steemit">
            <a:extLst>
              <a:ext uri="{FF2B5EF4-FFF2-40B4-BE49-F238E27FC236}">
                <a16:creationId xmlns:a16="http://schemas.microsoft.com/office/drawing/2014/main" id="{4BAEBAE6-DE7D-4F3A-A648-BC39B08A24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1257" y="84207"/>
            <a:ext cx="1680028" cy="940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A53C24AC-BA19-485C-B27E-68F41C1BB3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6522" y="3249592"/>
            <a:ext cx="8018956" cy="579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8645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8213"/>
          </a:xfrm>
        </p:spPr>
        <p:txBody>
          <a:bodyPr/>
          <a:lstStyle/>
          <a:p>
            <a:r>
              <a:rPr lang="tr-TR" b="1" dirty="0"/>
              <a:t>Veri Tipleri - </a:t>
            </a:r>
            <a:r>
              <a:rPr lang="tr-TR" b="1" dirty="0" err="1"/>
              <a:t>Map</a:t>
            </a:r>
            <a:endParaRPr lang="tr-TR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354015"/>
            <a:ext cx="10515600" cy="4822948"/>
          </a:xfrm>
        </p:spPr>
        <p:txBody>
          <a:bodyPr/>
          <a:lstStyle/>
          <a:p>
            <a:pPr algn="just"/>
            <a:r>
              <a:rPr lang="tr-TR" dirty="0" err="1"/>
              <a:t>Map</a:t>
            </a:r>
            <a:r>
              <a:rPr lang="tr-TR" dirty="0"/>
              <a:t> veri tipi </a:t>
            </a:r>
            <a:r>
              <a:rPr lang="tr-TR" b="1" dirty="0"/>
              <a:t>anahtarlı</a:t>
            </a:r>
            <a:r>
              <a:rPr lang="tr-TR" dirty="0"/>
              <a:t> listeler oluşturmamızı sağlar. </a:t>
            </a:r>
            <a:endParaRPr lang="en-US" dirty="0"/>
          </a:p>
          <a:p>
            <a:pPr algn="just"/>
            <a:r>
              <a:rPr lang="tr-TR" b="1" dirty="0" err="1"/>
              <a:t>Map</a:t>
            </a:r>
            <a:r>
              <a:rPr lang="tr-TR" dirty="0"/>
              <a:t> terimi ile kullanılır.</a:t>
            </a:r>
          </a:p>
          <a:p>
            <a:pPr algn="just"/>
            <a:endParaRPr lang="tr-TR" dirty="0"/>
          </a:p>
          <a:p>
            <a:pPr algn="just"/>
            <a:endParaRPr lang="tr-TR" dirty="0"/>
          </a:p>
        </p:txBody>
      </p:sp>
      <p:pic>
        <p:nvPicPr>
          <p:cNvPr id="6" name="Picture 6" descr="Building Basic Backend Servers with Dart's Core Library - Dart Tutorial  Part 4 — Steemit">
            <a:extLst>
              <a:ext uri="{FF2B5EF4-FFF2-40B4-BE49-F238E27FC236}">
                <a16:creationId xmlns:a16="http://schemas.microsoft.com/office/drawing/2014/main" id="{6D971CA7-0F9F-42BB-8106-34DABD0C9A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1257" y="84207"/>
            <a:ext cx="1680028" cy="940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51E6C98A-B145-421C-B5CB-A9F1CE9483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5416" y="3429000"/>
            <a:ext cx="7721167" cy="53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0652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8213"/>
          </a:xfrm>
        </p:spPr>
        <p:txBody>
          <a:bodyPr>
            <a:normAutofit/>
          </a:bodyPr>
          <a:lstStyle/>
          <a:p>
            <a:r>
              <a:rPr lang="nn-NO" b="1" dirty="0"/>
              <a:t>Dynamic ve Var ile Değişken Tanımlama</a:t>
            </a:r>
            <a:endParaRPr lang="tr-TR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354015"/>
            <a:ext cx="10515600" cy="4822948"/>
          </a:xfrm>
        </p:spPr>
        <p:txBody>
          <a:bodyPr/>
          <a:lstStyle/>
          <a:p>
            <a:pPr algn="just"/>
            <a:r>
              <a:rPr lang="tr-TR" b="1" dirty="0"/>
              <a:t>Var</a:t>
            </a:r>
            <a:r>
              <a:rPr lang="en-US" b="1" dirty="0"/>
              <a:t> : </a:t>
            </a:r>
            <a:r>
              <a:rPr lang="tr-TR" dirty="0"/>
              <a:t>Var ile atama yaparsak değişkenin tipini belirmemiz gerekmez. Yorumlayıcı yorumlama esnasında verilen değere göre değişkenin tipini belirler. </a:t>
            </a:r>
            <a:endParaRPr lang="en-US" dirty="0"/>
          </a:p>
          <a:p>
            <a:pPr algn="just"/>
            <a:r>
              <a:rPr lang="tr-TR" b="1" dirty="0"/>
              <a:t>var</a:t>
            </a:r>
            <a:r>
              <a:rPr lang="tr-TR" dirty="0"/>
              <a:t> terimi ile kullanılır.</a:t>
            </a: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4780" y="3969373"/>
            <a:ext cx="4582439" cy="1774571"/>
          </a:xfrm>
          <a:prstGeom prst="rect">
            <a:avLst/>
          </a:prstGeom>
        </p:spPr>
      </p:pic>
      <p:pic>
        <p:nvPicPr>
          <p:cNvPr id="5" name="Picture 6" descr="Building Basic Backend Servers with Dart's Core Library - Dart Tutorial  Part 4 — Steemit">
            <a:extLst>
              <a:ext uri="{FF2B5EF4-FFF2-40B4-BE49-F238E27FC236}">
                <a16:creationId xmlns:a16="http://schemas.microsoft.com/office/drawing/2014/main" id="{11035F49-D74B-4A78-BC31-8EFD865595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1257" y="84207"/>
            <a:ext cx="1680028" cy="940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3615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Başlık 1">
            <a:extLst>
              <a:ext uri="{FF2B5EF4-FFF2-40B4-BE49-F238E27FC236}">
                <a16:creationId xmlns:a16="http://schemas.microsoft.com/office/drawing/2014/main" id="{0D7EEB21-5BF6-435C-9CCA-06728EC61B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14400" y="365125"/>
            <a:ext cx="10439400" cy="738188"/>
          </a:xfrm>
        </p:spPr>
        <p:txBody>
          <a:bodyPr/>
          <a:lstStyle/>
          <a:p>
            <a:pPr eaLnBrk="1" hangingPunct="1"/>
            <a:r>
              <a:rPr lang="en-US" altLang="tr-TR" b="1">
                <a:solidFill>
                  <a:srgbClr val="04599C"/>
                </a:solidFill>
              </a:rPr>
              <a:t>Ajanda</a:t>
            </a:r>
            <a:endParaRPr lang="tr-TR" altLang="tr-TR">
              <a:solidFill>
                <a:srgbClr val="04599C"/>
              </a:solidFill>
            </a:endParaRPr>
          </a:p>
        </p:txBody>
      </p:sp>
      <p:sp>
        <p:nvSpPr>
          <p:cNvPr id="4099" name="İçerik Yer Tutucusu 2">
            <a:extLst>
              <a:ext uri="{FF2B5EF4-FFF2-40B4-BE49-F238E27FC236}">
                <a16:creationId xmlns:a16="http://schemas.microsoft.com/office/drawing/2014/main" id="{40429765-8C74-4852-887D-ADA88E3E191D}"/>
              </a:ext>
            </a:extLst>
          </p:cNvPr>
          <p:cNvSpPr>
            <a:spLocks noGrp="1" noChangeArrowheads="1"/>
          </p:cNvSpPr>
          <p:nvPr>
            <p:ph sz="quarter" idx="13"/>
          </p:nvPr>
        </p:nvSpPr>
        <p:spPr>
          <a:xfrm>
            <a:off x="914400" y="1268413"/>
            <a:ext cx="10439400" cy="5113337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tr-TR" b="1" dirty="0">
                <a:solidFill>
                  <a:srgbClr val="04599C"/>
                </a:solidFill>
              </a:rPr>
              <a:t>Dart Programlama Dili</a:t>
            </a:r>
          </a:p>
          <a:p>
            <a:pPr algn="just"/>
            <a:r>
              <a:rPr lang="tr-TR" b="1" dirty="0">
                <a:solidFill>
                  <a:srgbClr val="04599C"/>
                </a:solidFill>
              </a:rPr>
              <a:t>Dart Hakkında </a:t>
            </a:r>
          </a:p>
          <a:p>
            <a:pPr algn="just"/>
            <a:r>
              <a:rPr lang="tr-TR" b="1" dirty="0">
                <a:solidFill>
                  <a:srgbClr val="04599C"/>
                </a:solidFill>
              </a:rPr>
              <a:t>Yorum Satırı</a:t>
            </a:r>
          </a:p>
          <a:p>
            <a:pPr algn="just"/>
            <a:r>
              <a:rPr lang="tr-TR" b="1" dirty="0">
                <a:solidFill>
                  <a:srgbClr val="04599C"/>
                </a:solidFill>
              </a:rPr>
              <a:t>Veri Tipleri</a:t>
            </a:r>
          </a:p>
          <a:p>
            <a:pPr algn="just"/>
            <a:r>
              <a:rPr lang="tr-TR" b="1" dirty="0">
                <a:solidFill>
                  <a:srgbClr val="04599C"/>
                </a:solidFill>
              </a:rPr>
              <a:t>Aritmetik Operatörler</a:t>
            </a:r>
          </a:p>
          <a:p>
            <a:pPr algn="just"/>
            <a:r>
              <a:rPr lang="tr-TR" b="1" dirty="0">
                <a:solidFill>
                  <a:srgbClr val="04599C"/>
                </a:solidFill>
              </a:rPr>
              <a:t>İlişkisel Operatörler</a:t>
            </a:r>
          </a:p>
          <a:p>
            <a:pPr algn="just"/>
            <a:r>
              <a:rPr lang="tr-TR" b="1" dirty="0">
                <a:solidFill>
                  <a:srgbClr val="04599C"/>
                </a:solidFill>
              </a:rPr>
              <a:t>Mantıksal Operatörler</a:t>
            </a:r>
          </a:p>
          <a:p>
            <a:pPr algn="just"/>
            <a:r>
              <a:rPr lang="tr-TR" b="1" dirty="0">
                <a:solidFill>
                  <a:srgbClr val="04599C"/>
                </a:solidFill>
              </a:rPr>
              <a:t>Atama Operatörleri</a:t>
            </a:r>
          </a:p>
          <a:p>
            <a:pPr algn="just"/>
            <a:r>
              <a:rPr lang="tr-TR" b="1" dirty="0">
                <a:solidFill>
                  <a:srgbClr val="04599C"/>
                </a:solidFill>
              </a:rPr>
              <a:t>Sabitler</a:t>
            </a:r>
          </a:p>
          <a:p>
            <a:pPr algn="just"/>
            <a:r>
              <a:rPr lang="tr-TR" b="1" dirty="0">
                <a:solidFill>
                  <a:srgbClr val="04599C"/>
                </a:solidFill>
              </a:rPr>
              <a:t>Tür Dönüşümü</a:t>
            </a:r>
          </a:p>
          <a:p>
            <a:pPr algn="just"/>
            <a:r>
              <a:rPr lang="tr-TR" b="1" dirty="0" err="1">
                <a:solidFill>
                  <a:srgbClr val="04599C"/>
                </a:solidFill>
              </a:rPr>
              <a:t>List</a:t>
            </a:r>
            <a:endParaRPr lang="tr-TR" b="1" dirty="0">
              <a:solidFill>
                <a:srgbClr val="04599C"/>
              </a:solidFill>
            </a:endParaRPr>
          </a:p>
          <a:p>
            <a:pPr algn="just"/>
            <a:r>
              <a:rPr lang="tr-TR" b="1" dirty="0" err="1">
                <a:solidFill>
                  <a:srgbClr val="04599C"/>
                </a:solidFill>
              </a:rPr>
              <a:t>Map</a:t>
            </a:r>
            <a:r>
              <a:rPr lang="tr-TR" b="1" dirty="0">
                <a:solidFill>
                  <a:srgbClr val="04599C"/>
                </a:solidFill>
              </a:rPr>
              <a:t> </a:t>
            </a:r>
          </a:p>
        </p:txBody>
      </p:sp>
      <p:pic>
        <p:nvPicPr>
          <p:cNvPr id="1030" name="Picture 6" descr="Building Basic Backend Servers with Dart's Core Library - Dart Tutorial  Part 4 — Steemit">
            <a:extLst>
              <a:ext uri="{FF2B5EF4-FFF2-40B4-BE49-F238E27FC236}">
                <a16:creationId xmlns:a16="http://schemas.microsoft.com/office/drawing/2014/main" id="{FC4234FE-FC0C-4617-A169-FD428D7670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926035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ipe dir="r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8213"/>
          </a:xfrm>
        </p:spPr>
        <p:txBody>
          <a:bodyPr/>
          <a:lstStyle/>
          <a:p>
            <a:r>
              <a:rPr lang="nn-NO" b="1" dirty="0"/>
              <a:t>Dynamic ve Var ile Değişken Tanımlama</a:t>
            </a:r>
            <a:endParaRPr lang="tr-TR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354015"/>
            <a:ext cx="10515600" cy="4822948"/>
          </a:xfrm>
        </p:spPr>
        <p:txBody>
          <a:bodyPr/>
          <a:lstStyle/>
          <a:p>
            <a:pPr algn="just"/>
            <a:r>
              <a:rPr lang="tr-TR" b="1" dirty="0" err="1"/>
              <a:t>Dynamic</a:t>
            </a:r>
            <a:r>
              <a:rPr lang="en-US" b="1" dirty="0"/>
              <a:t> : </a:t>
            </a:r>
            <a:r>
              <a:rPr lang="en-US" dirty="0"/>
              <a:t>D</a:t>
            </a:r>
            <a:r>
              <a:rPr lang="tr-TR" dirty="0" err="1"/>
              <a:t>ynamic</a:t>
            </a:r>
            <a:r>
              <a:rPr lang="tr-TR" dirty="0"/>
              <a:t> veri tipi değerin tipinin yorumlayıcı tarafından algılanmasını sağlar. Var'dan farkı içerisine başka türde değer atandığında değişken </a:t>
            </a:r>
            <a:r>
              <a:rPr lang="tr-TR" b="1" dirty="0"/>
              <a:t>yeni atanan değerin tipine dönüşür.</a:t>
            </a:r>
            <a:r>
              <a:rPr lang="tr-TR" dirty="0"/>
              <a:t> </a:t>
            </a:r>
            <a:endParaRPr lang="en-US" dirty="0"/>
          </a:p>
          <a:p>
            <a:pPr algn="just"/>
            <a:r>
              <a:rPr lang="tr-TR" b="1" dirty="0" err="1"/>
              <a:t>dynamic</a:t>
            </a:r>
            <a:r>
              <a:rPr lang="tr-TR" dirty="0"/>
              <a:t> terimi ile kullanılır.</a:t>
            </a:r>
          </a:p>
          <a:p>
            <a:pPr algn="just"/>
            <a:endParaRPr lang="tr-TR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2561" y="3709932"/>
            <a:ext cx="5306877" cy="1526012"/>
          </a:xfrm>
          <a:prstGeom prst="rect">
            <a:avLst/>
          </a:prstGeom>
        </p:spPr>
      </p:pic>
      <p:pic>
        <p:nvPicPr>
          <p:cNvPr id="6" name="Picture 6" descr="Building Basic Backend Servers with Dart's Core Library - Dart Tutorial  Part 4 — Steemit">
            <a:extLst>
              <a:ext uri="{FF2B5EF4-FFF2-40B4-BE49-F238E27FC236}">
                <a16:creationId xmlns:a16="http://schemas.microsoft.com/office/drawing/2014/main" id="{BBF2112A-58B0-4F97-B546-8EDF8DF34C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1257" y="84207"/>
            <a:ext cx="1680028" cy="940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41605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8213"/>
          </a:xfrm>
        </p:spPr>
        <p:txBody>
          <a:bodyPr/>
          <a:lstStyle/>
          <a:p>
            <a:r>
              <a:rPr lang="tr-TR" b="1" dirty="0" err="1"/>
              <a:t>List</a:t>
            </a:r>
            <a:r>
              <a:rPr lang="tr-TR" b="1" dirty="0"/>
              <a:t> Yapısı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354015"/>
            <a:ext cx="10515600" cy="4822948"/>
          </a:xfrm>
        </p:spPr>
        <p:txBody>
          <a:bodyPr/>
          <a:lstStyle/>
          <a:p>
            <a:pPr algn="just"/>
            <a:r>
              <a:rPr lang="tr-TR" dirty="0" err="1"/>
              <a:t>List</a:t>
            </a:r>
            <a:r>
              <a:rPr lang="tr-TR" dirty="0"/>
              <a:t>, </a:t>
            </a:r>
            <a:r>
              <a:rPr lang="tr-TR" b="1" dirty="0"/>
              <a:t>liste</a:t>
            </a:r>
            <a:r>
              <a:rPr lang="tr-TR" dirty="0"/>
              <a:t> oluşturmamızı sağlayan bir veri tipidir. </a:t>
            </a:r>
            <a:endParaRPr lang="en-US" dirty="0"/>
          </a:p>
          <a:p>
            <a:pPr algn="just"/>
            <a:r>
              <a:rPr lang="tr-TR" b="1" dirty="0" err="1"/>
              <a:t>List</a:t>
            </a:r>
            <a:r>
              <a:rPr lang="tr-TR" dirty="0"/>
              <a:t> terimi ile kullanılır.</a:t>
            </a:r>
          </a:p>
          <a:p>
            <a:pPr algn="just"/>
            <a:endParaRPr lang="tr-TR" dirty="0"/>
          </a:p>
          <a:p>
            <a:pPr algn="just"/>
            <a:endParaRPr lang="tr-TR" dirty="0"/>
          </a:p>
        </p:txBody>
      </p:sp>
      <p:pic>
        <p:nvPicPr>
          <p:cNvPr id="6" name="Picture 6" descr="Building Basic Backend Servers with Dart's Core Library - Dart Tutorial  Part 4 — Steemit">
            <a:extLst>
              <a:ext uri="{FF2B5EF4-FFF2-40B4-BE49-F238E27FC236}">
                <a16:creationId xmlns:a16="http://schemas.microsoft.com/office/drawing/2014/main" id="{BCB65C92-6BCA-4B40-919E-B066246A7B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55439"/>
            <a:ext cx="1348086" cy="75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9D11271E-C43B-48DB-B612-D37BA00AE3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4312" y="3372623"/>
            <a:ext cx="8403376" cy="437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4043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8213"/>
          </a:xfrm>
        </p:spPr>
        <p:txBody>
          <a:bodyPr>
            <a:normAutofit/>
          </a:bodyPr>
          <a:lstStyle/>
          <a:p>
            <a:r>
              <a:rPr lang="tr-TR" b="1" dirty="0"/>
              <a:t>Index Nedir?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354015"/>
            <a:ext cx="10515600" cy="4822948"/>
          </a:xfrm>
        </p:spPr>
        <p:txBody>
          <a:bodyPr/>
          <a:lstStyle/>
          <a:p>
            <a:pPr algn="just"/>
            <a:r>
              <a:rPr lang="tr-TR" dirty="0"/>
              <a:t>Index, </a:t>
            </a:r>
            <a:r>
              <a:rPr lang="tr-TR" dirty="0" err="1"/>
              <a:t>List</a:t>
            </a:r>
            <a:r>
              <a:rPr lang="tr-TR" dirty="0"/>
              <a:t> içindeki elemanların </a:t>
            </a:r>
            <a:r>
              <a:rPr lang="tr-TR" b="1" dirty="0"/>
              <a:t>sıra numarası</a:t>
            </a:r>
            <a:r>
              <a:rPr lang="tr-TR" dirty="0"/>
              <a:t>dır. </a:t>
            </a:r>
            <a:endParaRPr lang="en-US" dirty="0"/>
          </a:p>
          <a:p>
            <a:pPr algn="just"/>
            <a:r>
              <a:rPr lang="tr-TR" dirty="0"/>
              <a:t>Index sırası </a:t>
            </a:r>
            <a:r>
              <a:rPr lang="tr-TR" b="1" dirty="0"/>
              <a:t>0</a:t>
            </a:r>
            <a:r>
              <a:rPr lang="tr-TR" dirty="0"/>
              <a:t>'dan başlar. </a:t>
            </a:r>
          </a:p>
          <a:p>
            <a:pPr algn="just"/>
            <a:endParaRPr lang="tr-TR" dirty="0"/>
          </a:p>
        </p:txBody>
      </p:sp>
      <p:pic>
        <p:nvPicPr>
          <p:cNvPr id="5" name="Picture 6" descr="Building Basic Backend Servers with Dart's Core Library - Dart Tutorial  Part 4 — Steemit">
            <a:extLst>
              <a:ext uri="{FF2B5EF4-FFF2-40B4-BE49-F238E27FC236}">
                <a16:creationId xmlns:a16="http://schemas.microsoft.com/office/drawing/2014/main" id="{63F909B7-88F1-4D12-8A29-4555A6269B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55439"/>
            <a:ext cx="1348086" cy="75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46D856D8-CBF8-404F-8C56-C06596343C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711" y="2969344"/>
            <a:ext cx="9972578" cy="1443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0585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8213"/>
          </a:xfrm>
        </p:spPr>
        <p:txBody>
          <a:bodyPr/>
          <a:lstStyle/>
          <a:p>
            <a:r>
              <a:rPr lang="tr-TR" b="1" dirty="0" err="1"/>
              <a:t>List</a:t>
            </a:r>
            <a:r>
              <a:rPr lang="tr-TR" b="1" dirty="0"/>
              <a:t> Uzunluğu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354015"/>
            <a:ext cx="10515600" cy="4822948"/>
          </a:xfrm>
        </p:spPr>
        <p:txBody>
          <a:bodyPr/>
          <a:lstStyle/>
          <a:p>
            <a:pPr algn="just"/>
            <a:r>
              <a:rPr lang="tr-TR" dirty="0" err="1"/>
              <a:t>List</a:t>
            </a:r>
            <a:r>
              <a:rPr lang="tr-TR" dirty="0"/>
              <a:t> uzunluğunu </a:t>
            </a:r>
            <a:r>
              <a:rPr lang="tr-TR" b="1" dirty="0" err="1"/>
              <a:t>length</a:t>
            </a:r>
            <a:r>
              <a:rPr lang="tr-TR" dirty="0"/>
              <a:t> fonksiyonu (</a:t>
            </a:r>
            <a:r>
              <a:rPr lang="tr-TR" dirty="0" err="1"/>
              <a:t>getter</a:t>
            </a:r>
            <a:r>
              <a:rPr lang="tr-TR" dirty="0"/>
              <a:t>) iliştirilerek öğrenilebilir.</a:t>
            </a:r>
          </a:p>
        </p:txBody>
      </p:sp>
      <p:pic>
        <p:nvPicPr>
          <p:cNvPr id="5" name="Picture 6" descr="Building Basic Backend Servers with Dart's Core Library - Dart Tutorial  Part 4 — Steemit">
            <a:extLst>
              <a:ext uri="{FF2B5EF4-FFF2-40B4-BE49-F238E27FC236}">
                <a16:creationId xmlns:a16="http://schemas.microsoft.com/office/drawing/2014/main" id="{647DD567-CE08-4FFD-9140-019C48B21E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55439"/>
            <a:ext cx="1348086" cy="75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50D0F7A6-738F-48EE-AEFD-0991CFAEA0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820" y="2823310"/>
            <a:ext cx="10373980" cy="1482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6522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8213"/>
          </a:xfrm>
        </p:spPr>
        <p:txBody>
          <a:bodyPr/>
          <a:lstStyle/>
          <a:p>
            <a:r>
              <a:rPr lang="tr-TR" b="1" dirty="0" err="1"/>
              <a:t>List</a:t>
            </a:r>
            <a:r>
              <a:rPr lang="tr-TR" b="1" dirty="0"/>
              <a:t> Ters Çevirme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354015"/>
            <a:ext cx="10515600" cy="4822948"/>
          </a:xfrm>
        </p:spPr>
        <p:txBody>
          <a:bodyPr/>
          <a:lstStyle/>
          <a:p>
            <a:pPr algn="just"/>
            <a:endParaRPr lang="tr-TR" dirty="0"/>
          </a:p>
          <a:p>
            <a:pPr algn="just"/>
            <a:endParaRPr lang="tr-TR" dirty="0"/>
          </a:p>
        </p:txBody>
      </p:sp>
      <p:pic>
        <p:nvPicPr>
          <p:cNvPr id="5" name="Picture 6" descr="Building Basic Backend Servers with Dart's Core Library - Dart Tutorial  Part 4 — Steemit">
            <a:extLst>
              <a:ext uri="{FF2B5EF4-FFF2-40B4-BE49-F238E27FC236}">
                <a16:creationId xmlns:a16="http://schemas.microsoft.com/office/drawing/2014/main" id="{87D203FA-3FD8-4ED7-B3D6-6FA9908ED0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55439"/>
            <a:ext cx="1348086" cy="75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DA8C4E5E-3CC7-439A-A480-226297688B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965" y="2847894"/>
            <a:ext cx="11784070" cy="1162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5266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8213"/>
          </a:xfrm>
        </p:spPr>
        <p:txBody>
          <a:bodyPr/>
          <a:lstStyle/>
          <a:p>
            <a:r>
              <a:rPr lang="tr-TR" b="1" dirty="0"/>
              <a:t>First ve </a:t>
            </a:r>
            <a:r>
              <a:rPr lang="tr-TR" b="1" dirty="0" err="1"/>
              <a:t>Last</a:t>
            </a:r>
            <a:endParaRPr lang="tr-TR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354015"/>
            <a:ext cx="10515600" cy="4822948"/>
          </a:xfrm>
        </p:spPr>
        <p:txBody>
          <a:bodyPr/>
          <a:lstStyle/>
          <a:p>
            <a:pPr algn="just"/>
            <a:endParaRPr lang="tr-TR" dirty="0"/>
          </a:p>
          <a:p>
            <a:pPr algn="just"/>
            <a:endParaRPr lang="tr-TR" dirty="0"/>
          </a:p>
        </p:txBody>
      </p:sp>
      <p:pic>
        <p:nvPicPr>
          <p:cNvPr id="5" name="Picture 6" descr="Building Basic Backend Servers with Dart's Core Library - Dart Tutorial  Part 4 — Steemit">
            <a:extLst>
              <a:ext uri="{FF2B5EF4-FFF2-40B4-BE49-F238E27FC236}">
                <a16:creationId xmlns:a16="http://schemas.microsoft.com/office/drawing/2014/main" id="{540547D0-0B35-4604-A2BD-572F217CEB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55439"/>
            <a:ext cx="1348086" cy="75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F7436420-7657-4E07-8033-7BA20A8178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496" y="2688385"/>
            <a:ext cx="10517797" cy="1481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53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8213"/>
          </a:xfrm>
        </p:spPr>
        <p:txBody>
          <a:bodyPr/>
          <a:lstStyle/>
          <a:p>
            <a:r>
              <a:rPr lang="tr-TR" b="1" dirty="0" err="1"/>
              <a:t>isEmpty</a:t>
            </a:r>
            <a:r>
              <a:rPr lang="tr-TR" b="1" dirty="0"/>
              <a:t> ve </a:t>
            </a:r>
            <a:r>
              <a:rPr lang="tr-TR" b="1" dirty="0" err="1"/>
              <a:t>isNotEmpty</a:t>
            </a:r>
            <a:endParaRPr lang="tr-TR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354015"/>
            <a:ext cx="10515600" cy="4822948"/>
          </a:xfrm>
        </p:spPr>
        <p:txBody>
          <a:bodyPr/>
          <a:lstStyle/>
          <a:p>
            <a:pPr algn="just"/>
            <a:r>
              <a:rPr lang="tr-TR" dirty="0" err="1"/>
              <a:t>isEmpty</a:t>
            </a:r>
            <a:r>
              <a:rPr lang="tr-TR" dirty="0"/>
              <a:t> boşsa </a:t>
            </a:r>
            <a:r>
              <a:rPr lang="tr-TR" b="1" dirty="0" err="1"/>
              <a:t>true</a:t>
            </a:r>
            <a:r>
              <a:rPr lang="tr-TR" dirty="0"/>
              <a:t>, </a:t>
            </a:r>
            <a:r>
              <a:rPr lang="tr-TR" dirty="0" err="1"/>
              <a:t>isNotEmpty</a:t>
            </a:r>
            <a:r>
              <a:rPr lang="tr-TR" dirty="0"/>
              <a:t> boş değilse </a:t>
            </a:r>
            <a:r>
              <a:rPr lang="tr-TR" b="1" dirty="0" err="1"/>
              <a:t>true</a:t>
            </a:r>
            <a:r>
              <a:rPr lang="tr-TR" dirty="0"/>
              <a:t> döndürür.</a:t>
            </a:r>
          </a:p>
          <a:p>
            <a:pPr algn="just"/>
            <a:endParaRPr lang="tr-TR" dirty="0"/>
          </a:p>
          <a:p>
            <a:pPr algn="just"/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9485" y="2897831"/>
            <a:ext cx="6407287" cy="1121276"/>
          </a:xfrm>
          <a:prstGeom prst="rect">
            <a:avLst/>
          </a:prstGeom>
        </p:spPr>
      </p:pic>
      <p:pic>
        <p:nvPicPr>
          <p:cNvPr id="5" name="Picture 6" descr="Building Basic Backend Servers with Dart's Core Library - Dart Tutorial  Part 4 — Steemit">
            <a:extLst>
              <a:ext uri="{FF2B5EF4-FFF2-40B4-BE49-F238E27FC236}">
                <a16:creationId xmlns:a16="http://schemas.microsoft.com/office/drawing/2014/main" id="{9613F343-9F42-4F14-A7C3-FBB2F2B1FC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55439"/>
            <a:ext cx="1348086" cy="75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43819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8213"/>
          </a:xfrm>
        </p:spPr>
        <p:txBody>
          <a:bodyPr/>
          <a:lstStyle/>
          <a:p>
            <a:r>
              <a:rPr lang="tr-TR" b="1" dirty="0" err="1"/>
              <a:t>runtimeType</a:t>
            </a:r>
            <a:endParaRPr lang="tr-TR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354015"/>
            <a:ext cx="10515600" cy="4822948"/>
          </a:xfrm>
        </p:spPr>
        <p:txBody>
          <a:bodyPr/>
          <a:lstStyle/>
          <a:p>
            <a:pPr algn="just"/>
            <a:r>
              <a:rPr lang="tr-TR" dirty="0" err="1"/>
              <a:t>List'in</a:t>
            </a:r>
            <a:r>
              <a:rPr lang="tr-TR" dirty="0"/>
              <a:t> veri tipini verir. </a:t>
            </a:r>
            <a:endParaRPr lang="en-US" dirty="0"/>
          </a:p>
          <a:p>
            <a:pPr algn="just"/>
            <a:r>
              <a:rPr lang="tr-TR" dirty="0"/>
              <a:t>Veri tipi belirlenmemişse </a:t>
            </a:r>
            <a:r>
              <a:rPr lang="tr-TR" b="1" dirty="0" err="1"/>
              <a:t>dynamic</a:t>
            </a:r>
            <a:r>
              <a:rPr lang="tr-TR" dirty="0" err="1"/>
              <a:t>'tir</a:t>
            </a:r>
            <a:r>
              <a:rPr lang="tr-TR" dirty="0"/>
              <a:t>.</a:t>
            </a:r>
          </a:p>
          <a:p>
            <a:pPr algn="just"/>
            <a:endParaRPr lang="tr-TR" dirty="0"/>
          </a:p>
          <a:p>
            <a:pPr algn="just"/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5248" y="3200657"/>
            <a:ext cx="6600514" cy="733390"/>
          </a:xfrm>
          <a:prstGeom prst="rect">
            <a:avLst/>
          </a:prstGeom>
        </p:spPr>
      </p:pic>
      <p:pic>
        <p:nvPicPr>
          <p:cNvPr id="5" name="Picture 6" descr="Building Basic Backend Servers with Dart's Core Library - Dart Tutorial  Part 4 — Steemit">
            <a:extLst>
              <a:ext uri="{FF2B5EF4-FFF2-40B4-BE49-F238E27FC236}">
                <a16:creationId xmlns:a16="http://schemas.microsoft.com/office/drawing/2014/main" id="{E5C8F0C8-D8CD-4966-A0A8-FBAEE76AEE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55439"/>
            <a:ext cx="1348086" cy="75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0087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8213"/>
          </a:xfrm>
        </p:spPr>
        <p:txBody>
          <a:bodyPr/>
          <a:lstStyle/>
          <a:p>
            <a:r>
              <a:rPr lang="tr-TR" b="1" dirty="0" err="1"/>
              <a:t>add</a:t>
            </a:r>
            <a:endParaRPr lang="tr-TR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354015"/>
            <a:ext cx="10515600" cy="4822948"/>
          </a:xfrm>
        </p:spPr>
        <p:txBody>
          <a:bodyPr/>
          <a:lstStyle/>
          <a:p>
            <a:pPr algn="just"/>
            <a:r>
              <a:rPr lang="tr-TR" dirty="0" err="1"/>
              <a:t>List'e</a:t>
            </a:r>
            <a:r>
              <a:rPr lang="tr-TR" dirty="0"/>
              <a:t> eleman ekler.</a:t>
            </a:r>
          </a:p>
          <a:p>
            <a:pPr algn="just"/>
            <a:endParaRPr lang="tr-TR" dirty="0"/>
          </a:p>
          <a:p>
            <a:pPr algn="just"/>
            <a:endParaRPr lang="tr-TR" dirty="0"/>
          </a:p>
          <a:p>
            <a:pPr algn="just"/>
            <a:endParaRPr lang="tr-TR" dirty="0"/>
          </a:p>
        </p:txBody>
      </p:sp>
      <p:pic>
        <p:nvPicPr>
          <p:cNvPr id="5" name="Picture 6" descr="Building Basic Backend Servers with Dart's Core Library - Dart Tutorial  Part 4 — Steemit">
            <a:extLst>
              <a:ext uri="{FF2B5EF4-FFF2-40B4-BE49-F238E27FC236}">
                <a16:creationId xmlns:a16="http://schemas.microsoft.com/office/drawing/2014/main" id="{CE0557E9-C5EE-451F-9507-E2E3581BA8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55439"/>
            <a:ext cx="1348086" cy="75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3DA53687-0625-4D94-A1B6-5A13B2612E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768" y="2781209"/>
            <a:ext cx="10907789" cy="1314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0300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8213"/>
          </a:xfrm>
        </p:spPr>
        <p:txBody>
          <a:bodyPr/>
          <a:lstStyle/>
          <a:p>
            <a:r>
              <a:rPr lang="tr-TR" b="1" dirty="0" err="1"/>
              <a:t>addAll</a:t>
            </a:r>
            <a:endParaRPr lang="tr-TR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354015"/>
            <a:ext cx="10515600" cy="4822948"/>
          </a:xfrm>
        </p:spPr>
        <p:txBody>
          <a:bodyPr/>
          <a:lstStyle/>
          <a:p>
            <a:pPr algn="just"/>
            <a:r>
              <a:rPr lang="tr-TR" dirty="0"/>
              <a:t>Başka bir </a:t>
            </a:r>
            <a:r>
              <a:rPr lang="tr-TR" dirty="0" err="1"/>
              <a:t>List'teki</a:t>
            </a:r>
            <a:r>
              <a:rPr lang="tr-TR" dirty="0"/>
              <a:t> elemanları ekler.</a:t>
            </a:r>
          </a:p>
          <a:p>
            <a:pPr algn="just"/>
            <a:endParaRPr lang="tr-TR" dirty="0"/>
          </a:p>
          <a:p>
            <a:pPr algn="just"/>
            <a:endParaRPr lang="tr-TR" dirty="0"/>
          </a:p>
        </p:txBody>
      </p:sp>
      <p:pic>
        <p:nvPicPr>
          <p:cNvPr id="5" name="Picture 6" descr="Building Basic Backend Servers with Dart's Core Library - Dart Tutorial  Part 4 — Steemit">
            <a:extLst>
              <a:ext uri="{FF2B5EF4-FFF2-40B4-BE49-F238E27FC236}">
                <a16:creationId xmlns:a16="http://schemas.microsoft.com/office/drawing/2014/main" id="{D185ECF2-F241-48EF-990E-6830D933A5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55439"/>
            <a:ext cx="1348086" cy="75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19758408-D614-412F-A5BA-4AAFCE6804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25" y="2661716"/>
            <a:ext cx="11995150" cy="1505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426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8213"/>
          </a:xfrm>
        </p:spPr>
        <p:txBody>
          <a:bodyPr/>
          <a:lstStyle/>
          <a:p>
            <a:r>
              <a:rPr lang="tr-TR" b="1" dirty="0"/>
              <a:t>Dart Hakkında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354015"/>
            <a:ext cx="10515600" cy="4822948"/>
          </a:xfrm>
        </p:spPr>
        <p:txBody>
          <a:bodyPr>
            <a:normAutofit/>
          </a:bodyPr>
          <a:lstStyle/>
          <a:p>
            <a:pPr algn="just"/>
            <a:r>
              <a:rPr lang="tr-TR" dirty="0"/>
              <a:t>Dart, Google tarafından geliştirilen ECMA tarafından standart haline getirilen genel amaçlı bir programlama dilidir.</a:t>
            </a:r>
          </a:p>
          <a:p>
            <a:pPr algn="just"/>
            <a:r>
              <a:rPr lang="tr-TR" dirty="0"/>
              <a:t>Dart dili kullanılarak çapraz-platform web, sunucu, masaüstü, CLI, mobil ve </a:t>
            </a:r>
            <a:r>
              <a:rPr lang="tr-TR" dirty="0" err="1"/>
              <a:t>IoT</a:t>
            </a:r>
            <a:r>
              <a:rPr lang="tr-TR" dirty="0"/>
              <a:t> uygulamalar </a:t>
            </a:r>
            <a:r>
              <a:rPr lang="tr-TR" dirty="0" err="1"/>
              <a:t>gelitirilebilir</a:t>
            </a:r>
            <a:r>
              <a:rPr lang="tr-TR" dirty="0"/>
              <a:t>.</a:t>
            </a:r>
          </a:p>
          <a:p>
            <a:pPr algn="just"/>
            <a:r>
              <a:rPr lang="tr-TR" dirty="0" err="1"/>
              <a:t>Lars</a:t>
            </a:r>
            <a:r>
              <a:rPr lang="tr-TR" dirty="0"/>
              <a:t> Bak ve </a:t>
            </a:r>
            <a:r>
              <a:rPr lang="tr-TR" dirty="0" err="1"/>
              <a:t>Kasper</a:t>
            </a:r>
            <a:r>
              <a:rPr lang="tr-TR" dirty="0"/>
              <a:t> Lund tarafından 14 Kasım 2013 tarihinde tasarlanmıştır.</a:t>
            </a:r>
          </a:p>
          <a:p>
            <a:pPr algn="just"/>
            <a:r>
              <a:rPr lang="tr-TR" dirty="0"/>
              <a:t>Dosya uzantısı .dart şeklindedir.</a:t>
            </a:r>
          </a:p>
          <a:p>
            <a:pPr algn="just"/>
            <a:r>
              <a:rPr lang="tr-TR" dirty="0"/>
              <a:t>dart2js ile </a:t>
            </a:r>
            <a:r>
              <a:rPr lang="tr-TR" dirty="0" err="1"/>
              <a:t>JavaScript</a:t>
            </a:r>
            <a:r>
              <a:rPr lang="tr-TR" dirty="0"/>
              <a:t> koduna çevrilebilir ve dart2native ile </a:t>
            </a:r>
            <a:r>
              <a:rPr lang="tr-TR" dirty="0" err="1"/>
              <a:t>native</a:t>
            </a:r>
            <a:r>
              <a:rPr lang="tr-TR" dirty="0"/>
              <a:t> uygulama olarak derlenebilir.</a:t>
            </a:r>
          </a:p>
        </p:txBody>
      </p:sp>
      <p:pic>
        <p:nvPicPr>
          <p:cNvPr id="4" name="Picture 6" descr="Building Basic Backend Servers with Dart's Core Library - Dart Tutorial  Part 4 — Steemit">
            <a:extLst>
              <a:ext uri="{FF2B5EF4-FFF2-40B4-BE49-F238E27FC236}">
                <a16:creationId xmlns:a16="http://schemas.microsoft.com/office/drawing/2014/main" id="{941EA24A-DA73-46FF-ACDC-04D1164EAE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1257" y="84207"/>
            <a:ext cx="1680028" cy="940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8985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8213"/>
          </a:xfrm>
        </p:spPr>
        <p:txBody>
          <a:bodyPr/>
          <a:lstStyle/>
          <a:p>
            <a:r>
              <a:rPr lang="tr-TR" b="1" dirty="0" err="1"/>
              <a:t>asMap</a:t>
            </a:r>
            <a:endParaRPr lang="tr-TR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354015"/>
            <a:ext cx="10515600" cy="4822948"/>
          </a:xfrm>
        </p:spPr>
        <p:txBody>
          <a:bodyPr/>
          <a:lstStyle/>
          <a:p>
            <a:pPr algn="just"/>
            <a:r>
              <a:rPr lang="tr-TR" dirty="0" err="1"/>
              <a:t>Map'e</a:t>
            </a:r>
            <a:r>
              <a:rPr lang="tr-TR" dirty="0"/>
              <a:t> dönüştürür.</a:t>
            </a:r>
          </a:p>
          <a:p>
            <a:pPr algn="just"/>
            <a:endParaRPr lang="tr-TR" dirty="0"/>
          </a:p>
          <a:p>
            <a:pPr algn="just"/>
            <a:endParaRPr lang="tr-TR" dirty="0"/>
          </a:p>
          <a:p>
            <a:pPr algn="just"/>
            <a:endParaRPr lang="tr-TR" dirty="0"/>
          </a:p>
        </p:txBody>
      </p:sp>
      <p:pic>
        <p:nvPicPr>
          <p:cNvPr id="5" name="Picture 6" descr="Building Basic Backend Servers with Dart's Core Library - Dart Tutorial  Part 4 — Steemit">
            <a:extLst>
              <a:ext uri="{FF2B5EF4-FFF2-40B4-BE49-F238E27FC236}">
                <a16:creationId xmlns:a16="http://schemas.microsoft.com/office/drawing/2014/main" id="{F2BD9B96-0FA3-4EA3-B7DA-7E705B75AD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55439"/>
            <a:ext cx="1348086" cy="75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61045BA7-6E4A-4CCC-8D90-76DFF65A29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294" y="2816933"/>
            <a:ext cx="11455411" cy="1224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313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8213"/>
          </a:xfrm>
        </p:spPr>
        <p:txBody>
          <a:bodyPr/>
          <a:lstStyle/>
          <a:p>
            <a:r>
              <a:rPr lang="tr-TR" b="1" dirty="0" err="1"/>
              <a:t>clear</a:t>
            </a:r>
            <a:endParaRPr lang="tr-TR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354015"/>
            <a:ext cx="10515600" cy="4822948"/>
          </a:xfrm>
        </p:spPr>
        <p:txBody>
          <a:bodyPr/>
          <a:lstStyle/>
          <a:p>
            <a:pPr algn="just"/>
            <a:r>
              <a:rPr lang="tr-TR" dirty="0" err="1"/>
              <a:t>List</a:t>
            </a:r>
            <a:r>
              <a:rPr lang="tr-TR" dirty="0"/>
              <a:t> içeriğini temizler.</a:t>
            </a:r>
          </a:p>
          <a:p>
            <a:pPr algn="just"/>
            <a:endParaRPr lang="tr-TR" dirty="0"/>
          </a:p>
          <a:p>
            <a:pPr algn="just"/>
            <a:endParaRPr lang="tr-TR" dirty="0"/>
          </a:p>
          <a:p>
            <a:pPr algn="just"/>
            <a:endParaRPr lang="tr-TR" dirty="0"/>
          </a:p>
        </p:txBody>
      </p:sp>
      <p:pic>
        <p:nvPicPr>
          <p:cNvPr id="5" name="Picture 6" descr="Building Basic Backend Servers with Dart's Core Library - Dart Tutorial  Part 4 — Steemit">
            <a:extLst>
              <a:ext uri="{FF2B5EF4-FFF2-40B4-BE49-F238E27FC236}">
                <a16:creationId xmlns:a16="http://schemas.microsoft.com/office/drawing/2014/main" id="{D7530583-AA50-44C6-BE28-5AF438CD8B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55439"/>
            <a:ext cx="1348086" cy="75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AEF6DFC9-223D-469C-A865-4EA763722C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4523" y="2550269"/>
            <a:ext cx="8922953" cy="1757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4462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8213"/>
          </a:xfrm>
        </p:spPr>
        <p:txBody>
          <a:bodyPr>
            <a:normAutofit/>
          </a:bodyPr>
          <a:lstStyle/>
          <a:p>
            <a:r>
              <a:rPr lang="tr-TR" b="1" dirty="0" err="1"/>
              <a:t>fillRange</a:t>
            </a:r>
            <a:endParaRPr lang="tr-TR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354015"/>
            <a:ext cx="10515600" cy="4822948"/>
          </a:xfrm>
        </p:spPr>
        <p:txBody>
          <a:bodyPr/>
          <a:lstStyle/>
          <a:p>
            <a:pPr algn="just"/>
            <a:r>
              <a:rPr lang="tr-TR" dirty="0"/>
              <a:t>Belirlediğimiz </a:t>
            </a:r>
            <a:r>
              <a:rPr lang="tr-TR" dirty="0" err="1"/>
              <a:t>index</a:t>
            </a:r>
            <a:r>
              <a:rPr lang="tr-TR" dirty="0"/>
              <a:t> aralığını </a:t>
            </a:r>
            <a:r>
              <a:rPr lang="tr-TR" dirty="0" err="1"/>
              <a:t>null</a:t>
            </a:r>
            <a:r>
              <a:rPr lang="tr-TR" dirty="0"/>
              <a:t> ile doldurur. </a:t>
            </a:r>
            <a:endParaRPr lang="en-US" dirty="0"/>
          </a:p>
          <a:p>
            <a:pPr algn="just"/>
            <a:r>
              <a:rPr lang="tr-TR" dirty="0" err="1"/>
              <a:t>Null</a:t>
            </a:r>
            <a:r>
              <a:rPr lang="tr-TR" dirty="0"/>
              <a:t> belirlenmemiş veri tipidir. Yani boştur.</a:t>
            </a:r>
          </a:p>
          <a:p>
            <a:pPr algn="just"/>
            <a:endParaRPr lang="tr-TR" dirty="0"/>
          </a:p>
        </p:txBody>
      </p:sp>
      <p:pic>
        <p:nvPicPr>
          <p:cNvPr id="5" name="Picture 6" descr="Building Basic Backend Servers with Dart's Core Library - Dart Tutorial  Part 4 — Steemit">
            <a:extLst>
              <a:ext uri="{FF2B5EF4-FFF2-40B4-BE49-F238E27FC236}">
                <a16:creationId xmlns:a16="http://schemas.microsoft.com/office/drawing/2014/main" id="{DF727CAB-7532-4FF6-A92D-87EBAAEBAD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55439"/>
            <a:ext cx="1348086" cy="75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F3416BE1-6D0B-42BE-84D1-A7E5566C7C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9940" y="3266983"/>
            <a:ext cx="9812119" cy="1314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6584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8213"/>
          </a:xfrm>
        </p:spPr>
        <p:txBody>
          <a:bodyPr/>
          <a:lstStyle/>
          <a:p>
            <a:r>
              <a:rPr lang="tr-TR" b="1" dirty="0" err="1"/>
              <a:t>getRange</a:t>
            </a:r>
            <a:endParaRPr lang="tr-TR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354015"/>
            <a:ext cx="10515600" cy="4822948"/>
          </a:xfrm>
        </p:spPr>
        <p:txBody>
          <a:bodyPr/>
          <a:lstStyle/>
          <a:p>
            <a:pPr algn="just"/>
            <a:r>
              <a:rPr lang="tr-TR" dirty="0"/>
              <a:t>Belirlediğimiz aralığı verir.</a:t>
            </a:r>
          </a:p>
          <a:p>
            <a:pPr algn="just"/>
            <a:endParaRPr lang="tr-TR" dirty="0"/>
          </a:p>
          <a:p>
            <a:pPr algn="just"/>
            <a:endParaRPr lang="tr-TR" dirty="0"/>
          </a:p>
        </p:txBody>
      </p:sp>
      <p:pic>
        <p:nvPicPr>
          <p:cNvPr id="5" name="Picture 6" descr="Building Basic Backend Servers with Dart's Core Library - Dart Tutorial  Part 4 — Steemit">
            <a:extLst>
              <a:ext uri="{FF2B5EF4-FFF2-40B4-BE49-F238E27FC236}">
                <a16:creationId xmlns:a16="http://schemas.microsoft.com/office/drawing/2014/main" id="{EE9B00AC-D67B-482D-8A38-B2332B3C64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55439"/>
            <a:ext cx="1348086" cy="75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928BEE64-7CFB-4CDE-BAB7-74DB0C1D90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5389" y="2793117"/>
            <a:ext cx="8221222" cy="1271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4761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8213"/>
          </a:xfrm>
        </p:spPr>
        <p:txBody>
          <a:bodyPr>
            <a:normAutofit/>
          </a:bodyPr>
          <a:lstStyle/>
          <a:p>
            <a:r>
              <a:rPr lang="tr-TR" b="1" dirty="0" err="1"/>
              <a:t>indexOf</a:t>
            </a:r>
            <a:endParaRPr lang="tr-TR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354015"/>
            <a:ext cx="10515600" cy="4822948"/>
          </a:xfrm>
        </p:spPr>
        <p:txBody>
          <a:bodyPr/>
          <a:lstStyle/>
          <a:p>
            <a:pPr algn="just"/>
            <a:r>
              <a:rPr lang="tr-TR" dirty="0"/>
              <a:t>Yazılan nesnenin </a:t>
            </a:r>
            <a:r>
              <a:rPr lang="tr-TR" dirty="0" err="1"/>
              <a:t>indexini</a:t>
            </a:r>
            <a:r>
              <a:rPr lang="tr-TR" dirty="0"/>
              <a:t> verir.</a:t>
            </a:r>
          </a:p>
          <a:p>
            <a:pPr algn="just"/>
            <a:endParaRPr lang="tr-TR" dirty="0"/>
          </a:p>
          <a:p>
            <a:pPr algn="just"/>
            <a:endParaRPr lang="tr-TR" dirty="0"/>
          </a:p>
        </p:txBody>
      </p:sp>
      <p:pic>
        <p:nvPicPr>
          <p:cNvPr id="5" name="Picture 6" descr="Building Basic Backend Servers with Dart's Core Library - Dart Tutorial  Part 4 — Steemit">
            <a:extLst>
              <a:ext uri="{FF2B5EF4-FFF2-40B4-BE49-F238E27FC236}">
                <a16:creationId xmlns:a16="http://schemas.microsoft.com/office/drawing/2014/main" id="{3F23B80F-5DA0-4717-AB69-3EDE2D93C6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55439"/>
            <a:ext cx="1348086" cy="75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4AAF16B9-5714-45D9-B572-A6A09AE825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4574" y="2835986"/>
            <a:ext cx="7182852" cy="1186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4531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8213"/>
          </a:xfrm>
        </p:spPr>
        <p:txBody>
          <a:bodyPr>
            <a:normAutofit/>
          </a:bodyPr>
          <a:lstStyle/>
          <a:p>
            <a:r>
              <a:rPr lang="tr-TR" b="1" dirty="0"/>
              <a:t>insert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354015"/>
            <a:ext cx="10515600" cy="4822948"/>
          </a:xfrm>
        </p:spPr>
        <p:txBody>
          <a:bodyPr/>
          <a:lstStyle/>
          <a:p>
            <a:r>
              <a:rPr lang="tr-TR" dirty="0"/>
              <a:t>Belirlenen </a:t>
            </a:r>
            <a:r>
              <a:rPr lang="tr-TR" dirty="0" err="1"/>
              <a:t>indexe</a:t>
            </a:r>
            <a:r>
              <a:rPr lang="tr-TR" dirty="0"/>
              <a:t> eleman ekleme.</a:t>
            </a:r>
          </a:p>
          <a:p>
            <a:pPr marL="0" indent="0">
              <a:buNone/>
            </a:pPr>
            <a:br>
              <a:rPr lang="tr-TR" dirty="0"/>
            </a:br>
            <a:endParaRPr lang="tr-TR" dirty="0"/>
          </a:p>
        </p:txBody>
      </p:sp>
      <p:pic>
        <p:nvPicPr>
          <p:cNvPr id="5" name="Picture 6" descr="Building Basic Backend Servers with Dart's Core Library - Dart Tutorial  Part 4 — Steemit">
            <a:extLst>
              <a:ext uri="{FF2B5EF4-FFF2-40B4-BE49-F238E27FC236}">
                <a16:creationId xmlns:a16="http://schemas.microsoft.com/office/drawing/2014/main" id="{671D3103-1CAF-4E59-A6D1-D0C23DCCB0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55439"/>
            <a:ext cx="1348086" cy="75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8C91D28F-D28F-43F7-980C-47CEF7906B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242" y="2659749"/>
            <a:ext cx="10769515" cy="1538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4702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8213"/>
          </a:xfrm>
        </p:spPr>
        <p:txBody>
          <a:bodyPr>
            <a:normAutofit/>
          </a:bodyPr>
          <a:lstStyle/>
          <a:p>
            <a:r>
              <a:rPr lang="tr-TR" b="1" dirty="0" err="1"/>
              <a:t>insertAll</a:t>
            </a:r>
            <a:endParaRPr lang="tr-TR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354015"/>
            <a:ext cx="10515600" cy="4822948"/>
          </a:xfrm>
        </p:spPr>
        <p:txBody>
          <a:bodyPr/>
          <a:lstStyle/>
          <a:p>
            <a:pPr algn="just"/>
            <a:r>
              <a:rPr lang="tr-TR" dirty="0"/>
              <a:t>Belirlenen </a:t>
            </a:r>
            <a:r>
              <a:rPr lang="tr-TR" dirty="0" err="1"/>
              <a:t>indexe</a:t>
            </a:r>
            <a:r>
              <a:rPr lang="tr-TR" dirty="0"/>
              <a:t> </a:t>
            </a:r>
            <a:r>
              <a:rPr lang="tr-TR" dirty="0" err="1"/>
              <a:t>List</a:t>
            </a:r>
            <a:r>
              <a:rPr lang="tr-TR" dirty="0"/>
              <a:t> ekleme.</a:t>
            </a:r>
          </a:p>
          <a:p>
            <a:pPr algn="just"/>
            <a:endParaRPr lang="tr-TR" dirty="0"/>
          </a:p>
          <a:p>
            <a:pPr algn="just"/>
            <a:endParaRPr lang="tr-TR" dirty="0"/>
          </a:p>
        </p:txBody>
      </p:sp>
      <p:pic>
        <p:nvPicPr>
          <p:cNvPr id="5" name="Picture 6" descr="Building Basic Backend Servers with Dart's Core Library - Dart Tutorial  Part 4 — Steemit">
            <a:extLst>
              <a:ext uri="{FF2B5EF4-FFF2-40B4-BE49-F238E27FC236}">
                <a16:creationId xmlns:a16="http://schemas.microsoft.com/office/drawing/2014/main" id="{7611EE3E-BFAB-4EFC-80A2-E479154E17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55439"/>
            <a:ext cx="1348086" cy="75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08C6481C-576A-4D47-AF8D-84F005692A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750" y="2629533"/>
            <a:ext cx="11874500" cy="1598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0057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8213"/>
          </a:xfrm>
        </p:spPr>
        <p:txBody>
          <a:bodyPr>
            <a:normAutofit/>
          </a:bodyPr>
          <a:lstStyle/>
          <a:p>
            <a:r>
              <a:rPr lang="tr-TR" b="1" dirty="0" err="1"/>
              <a:t>lastIndexOf</a:t>
            </a:r>
            <a:endParaRPr lang="tr-TR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354015"/>
            <a:ext cx="10515600" cy="4822948"/>
          </a:xfrm>
        </p:spPr>
        <p:txBody>
          <a:bodyPr/>
          <a:lstStyle/>
          <a:p>
            <a:pPr algn="just"/>
            <a:r>
              <a:rPr lang="tr-TR" dirty="0"/>
              <a:t>Aramaya sondan başlayarak yazılan elemanın </a:t>
            </a:r>
            <a:r>
              <a:rPr lang="tr-TR" dirty="0" err="1"/>
              <a:t>indexini</a:t>
            </a:r>
            <a:r>
              <a:rPr lang="tr-TR" dirty="0"/>
              <a:t> verir.</a:t>
            </a:r>
          </a:p>
          <a:p>
            <a:pPr algn="just"/>
            <a:endParaRPr lang="tr-TR" dirty="0"/>
          </a:p>
          <a:p>
            <a:pPr algn="just"/>
            <a:endParaRPr lang="tr-TR" dirty="0"/>
          </a:p>
          <a:p>
            <a:pPr algn="just"/>
            <a:endParaRPr lang="tr-TR" dirty="0"/>
          </a:p>
        </p:txBody>
      </p:sp>
      <p:pic>
        <p:nvPicPr>
          <p:cNvPr id="5" name="Picture 6" descr="Building Basic Backend Servers with Dart's Core Library - Dart Tutorial  Part 4 — Steemit">
            <a:extLst>
              <a:ext uri="{FF2B5EF4-FFF2-40B4-BE49-F238E27FC236}">
                <a16:creationId xmlns:a16="http://schemas.microsoft.com/office/drawing/2014/main" id="{56F2F257-1858-46DC-A28C-4228CBF7A0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55439"/>
            <a:ext cx="1348086" cy="75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F7F59DE5-D734-47EA-90CB-24C86D7447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7932" y="2916952"/>
            <a:ext cx="9516136" cy="1483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420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8213"/>
          </a:xfrm>
        </p:spPr>
        <p:txBody>
          <a:bodyPr>
            <a:normAutofit/>
          </a:bodyPr>
          <a:lstStyle/>
          <a:p>
            <a:r>
              <a:rPr lang="tr-TR" b="1" dirty="0" err="1"/>
              <a:t>remove</a:t>
            </a:r>
            <a:endParaRPr lang="tr-TR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354015"/>
            <a:ext cx="10515600" cy="4822948"/>
          </a:xfrm>
        </p:spPr>
        <p:txBody>
          <a:bodyPr/>
          <a:lstStyle/>
          <a:p>
            <a:pPr algn="just"/>
            <a:r>
              <a:rPr lang="tr-TR" dirty="0"/>
              <a:t>Yazılan elemanı kaldırır.</a:t>
            </a:r>
          </a:p>
          <a:p>
            <a:pPr algn="just"/>
            <a:endParaRPr lang="tr-TR" dirty="0"/>
          </a:p>
          <a:p>
            <a:pPr algn="just"/>
            <a:endParaRPr lang="tr-TR" dirty="0"/>
          </a:p>
          <a:p>
            <a:pPr algn="just"/>
            <a:endParaRPr lang="tr-TR" dirty="0"/>
          </a:p>
        </p:txBody>
      </p:sp>
      <p:pic>
        <p:nvPicPr>
          <p:cNvPr id="5" name="Picture 6" descr="Building Basic Backend Servers with Dart's Core Library - Dart Tutorial  Part 4 — Steemit">
            <a:extLst>
              <a:ext uri="{FF2B5EF4-FFF2-40B4-BE49-F238E27FC236}">
                <a16:creationId xmlns:a16="http://schemas.microsoft.com/office/drawing/2014/main" id="{A9D48866-92B9-408D-8F2D-3B57B50865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55439"/>
            <a:ext cx="1348086" cy="75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22D52C1F-0173-43F1-ADCE-6835943261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296" y="2808990"/>
            <a:ext cx="11265407" cy="1489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9839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8213"/>
          </a:xfrm>
        </p:spPr>
        <p:txBody>
          <a:bodyPr>
            <a:normAutofit/>
          </a:bodyPr>
          <a:lstStyle/>
          <a:p>
            <a:r>
              <a:rPr lang="tr-TR" b="1" dirty="0" err="1"/>
              <a:t>removeAt</a:t>
            </a:r>
            <a:endParaRPr lang="tr-TR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354015"/>
            <a:ext cx="10515600" cy="4822948"/>
          </a:xfrm>
        </p:spPr>
        <p:txBody>
          <a:bodyPr/>
          <a:lstStyle/>
          <a:p>
            <a:pPr algn="just"/>
            <a:r>
              <a:rPr lang="tr-TR" dirty="0"/>
              <a:t>Belirtilen </a:t>
            </a:r>
            <a:r>
              <a:rPr lang="tr-TR" dirty="0" err="1"/>
              <a:t>indexteki</a:t>
            </a:r>
            <a:r>
              <a:rPr lang="tr-TR" dirty="0"/>
              <a:t> elemanı kaldırır.</a:t>
            </a:r>
          </a:p>
          <a:p>
            <a:pPr algn="just"/>
            <a:endParaRPr lang="tr-TR" dirty="0"/>
          </a:p>
          <a:p>
            <a:pPr algn="just"/>
            <a:endParaRPr lang="tr-TR" dirty="0"/>
          </a:p>
          <a:p>
            <a:pPr algn="just"/>
            <a:endParaRPr lang="tr-TR" dirty="0"/>
          </a:p>
        </p:txBody>
      </p:sp>
      <p:pic>
        <p:nvPicPr>
          <p:cNvPr id="5" name="Picture 6" descr="Building Basic Backend Servers with Dart's Core Library - Dart Tutorial  Part 4 — Steemit">
            <a:extLst>
              <a:ext uri="{FF2B5EF4-FFF2-40B4-BE49-F238E27FC236}">
                <a16:creationId xmlns:a16="http://schemas.microsoft.com/office/drawing/2014/main" id="{CBFD6734-659A-4B77-B292-BD502C8DBB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55439"/>
            <a:ext cx="1348086" cy="75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E654AD31-E698-47CD-969B-E2FA18D14B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433" y="2724054"/>
            <a:ext cx="10907133" cy="1555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338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8213"/>
          </a:xfrm>
        </p:spPr>
        <p:txBody>
          <a:bodyPr/>
          <a:lstStyle/>
          <a:p>
            <a:r>
              <a:rPr lang="tr-TR" b="1" dirty="0"/>
              <a:t>Yorum Satırı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354015"/>
            <a:ext cx="10515600" cy="4822948"/>
          </a:xfrm>
        </p:spPr>
        <p:txBody>
          <a:bodyPr>
            <a:normAutofit/>
          </a:bodyPr>
          <a:lstStyle/>
          <a:p>
            <a:pPr algn="just"/>
            <a:r>
              <a:rPr lang="tr-TR" sz="2400" dirty="0"/>
              <a:t>Yorum satırı derleyici tarafından işlenmez. Yani görmezden gelinir. Bu bölüme kendiniz için açıklama vs. bilgiler yazabilirsiniz. </a:t>
            </a:r>
            <a:r>
              <a:rPr lang="tr-TR" sz="2400" dirty="0" err="1"/>
              <a:t>Dart’ta</a:t>
            </a:r>
            <a:r>
              <a:rPr lang="tr-TR" sz="2400" dirty="0"/>
              <a:t> yorum satırı oluşturmak için 2 yöntem mevcuttur.</a:t>
            </a:r>
          </a:p>
          <a:p>
            <a:pPr algn="just"/>
            <a:r>
              <a:rPr lang="tr-TR" sz="2400" b="1" dirty="0"/>
              <a:t>// Çift Taksim Yöntemi</a:t>
            </a:r>
          </a:p>
          <a:p>
            <a:pPr algn="just"/>
            <a:r>
              <a:rPr lang="tr-TR" sz="2400" b="1" dirty="0"/>
              <a:t> /* */ Taksim-Yıldız Yöntemi</a:t>
            </a: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943448"/>
            <a:ext cx="5466449" cy="700389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4206" y="3661710"/>
            <a:ext cx="2997065" cy="1471932"/>
          </a:xfrm>
          <a:prstGeom prst="rect">
            <a:avLst/>
          </a:prstGeom>
        </p:spPr>
      </p:pic>
      <p:pic>
        <p:nvPicPr>
          <p:cNvPr id="6" name="Picture 6" descr="Building Basic Backend Servers with Dart's Core Library - Dart Tutorial  Part 4 — Steemit">
            <a:extLst>
              <a:ext uri="{FF2B5EF4-FFF2-40B4-BE49-F238E27FC236}">
                <a16:creationId xmlns:a16="http://schemas.microsoft.com/office/drawing/2014/main" id="{1CF19913-4B99-4B8F-BA8F-C745E15142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1257" y="84207"/>
            <a:ext cx="1680028" cy="940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36929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8213"/>
          </a:xfrm>
        </p:spPr>
        <p:txBody>
          <a:bodyPr/>
          <a:lstStyle/>
          <a:p>
            <a:r>
              <a:rPr lang="tr-TR" b="1" dirty="0" err="1"/>
              <a:t>removeLast</a:t>
            </a:r>
            <a:endParaRPr lang="tr-TR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354015"/>
            <a:ext cx="10515600" cy="4822948"/>
          </a:xfrm>
        </p:spPr>
        <p:txBody>
          <a:bodyPr/>
          <a:lstStyle/>
          <a:p>
            <a:pPr algn="just"/>
            <a:r>
              <a:rPr lang="tr-TR" dirty="0" err="1"/>
              <a:t>List'in</a:t>
            </a:r>
            <a:r>
              <a:rPr lang="tr-TR" dirty="0"/>
              <a:t> son elemanını kaldırır.</a:t>
            </a:r>
          </a:p>
          <a:p>
            <a:pPr algn="just"/>
            <a:endParaRPr lang="tr-TR" dirty="0"/>
          </a:p>
          <a:p>
            <a:pPr algn="just"/>
            <a:endParaRPr lang="tr-TR" dirty="0"/>
          </a:p>
          <a:p>
            <a:pPr algn="just"/>
            <a:endParaRPr lang="tr-TR" dirty="0"/>
          </a:p>
        </p:txBody>
      </p:sp>
      <p:pic>
        <p:nvPicPr>
          <p:cNvPr id="5" name="Picture 6" descr="Building Basic Backend Servers with Dart's Core Library - Dart Tutorial  Part 4 — Steemit">
            <a:extLst>
              <a:ext uri="{FF2B5EF4-FFF2-40B4-BE49-F238E27FC236}">
                <a16:creationId xmlns:a16="http://schemas.microsoft.com/office/drawing/2014/main" id="{E922CF0D-9DFD-498A-9958-B0DCC4BEDE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55439"/>
            <a:ext cx="1348086" cy="75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850195F4-1E29-4170-B90E-446EB7279D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308" y="2811370"/>
            <a:ext cx="10557384" cy="1455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36961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8213"/>
          </a:xfrm>
        </p:spPr>
        <p:txBody>
          <a:bodyPr>
            <a:normAutofit/>
          </a:bodyPr>
          <a:lstStyle/>
          <a:p>
            <a:r>
              <a:rPr lang="tr-TR" b="1" dirty="0" err="1"/>
              <a:t>removeRange</a:t>
            </a:r>
            <a:endParaRPr lang="tr-TR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354015"/>
            <a:ext cx="10515600" cy="4822948"/>
          </a:xfrm>
        </p:spPr>
        <p:txBody>
          <a:bodyPr/>
          <a:lstStyle/>
          <a:p>
            <a:pPr algn="just"/>
            <a:r>
              <a:rPr lang="tr-TR" dirty="0"/>
              <a:t>Belirlenen aralığı kaldırır.</a:t>
            </a:r>
          </a:p>
          <a:p>
            <a:pPr algn="just"/>
            <a:endParaRPr lang="tr-TR" dirty="0"/>
          </a:p>
          <a:p>
            <a:pPr algn="just"/>
            <a:endParaRPr lang="tr-TR" dirty="0"/>
          </a:p>
        </p:txBody>
      </p:sp>
      <p:pic>
        <p:nvPicPr>
          <p:cNvPr id="5" name="Picture 6" descr="Building Basic Backend Servers with Dart's Core Library - Dart Tutorial  Part 4 — Steemit">
            <a:extLst>
              <a:ext uri="{FF2B5EF4-FFF2-40B4-BE49-F238E27FC236}">
                <a16:creationId xmlns:a16="http://schemas.microsoft.com/office/drawing/2014/main" id="{0EF7241D-40CB-4B09-B439-36AD9D42C1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55439"/>
            <a:ext cx="1348086" cy="75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4333BE1A-08D4-4E54-971C-5EB6D14BFF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2454" y="2762157"/>
            <a:ext cx="8807092" cy="1333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05405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8213"/>
          </a:xfrm>
        </p:spPr>
        <p:txBody>
          <a:bodyPr>
            <a:normAutofit/>
          </a:bodyPr>
          <a:lstStyle/>
          <a:p>
            <a:r>
              <a:rPr lang="tr-TR" b="1" dirty="0" err="1"/>
              <a:t>replaceRange</a:t>
            </a:r>
            <a:endParaRPr lang="tr-TR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354015"/>
            <a:ext cx="10515600" cy="4822948"/>
          </a:xfrm>
        </p:spPr>
        <p:txBody>
          <a:bodyPr/>
          <a:lstStyle/>
          <a:p>
            <a:pPr algn="just"/>
            <a:r>
              <a:rPr lang="tr-TR" dirty="0"/>
              <a:t>Belirtilen aralığı değiştirir.</a:t>
            </a:r>
          </a:p>
          <a:p>
            <a:pPr algn="just"/>
            <a:endParaRPr lang="tr-TR" dirty="0"/>
          </a:p>
          <a:p>
            <a:pPr algn="just"/>
            <a:endParaRPr lang="tr-TR" dirty="0"/>
          </a:p>
        </p:txBody>
      </p:sp>
      <p:pic>
        <p:nvPicPr>
          <p:cNvPr id="5" name="Picture 6" descr="Building Basic Backend Servers with Dart's Core Library - Dart Tutorial  Part 4 — Steemit">
            <a:extLst>
              <a:ext uri="{FF2B5EF4-FFF2-40B4-BE49-F238E27FC236}">
                <a16:creationId xmlns:a16="http://schemas.microsoft.com/office/drawing/2014/main" id="{D57A91DF-1FD8-4CB1-B966-520AAF81E4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55439"/>
            <a:ext cx="1348086" cy="75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FB266C79-9F56-4DEF-B584-DB428FDF89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150" y="2716907"/>
            <a:ext cx="10745700" cy="1424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42928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8213"/>
          </a:xfrm>
        </p:spPr>
        <p:txBody>
          <a:bodyPr/>
          <a:lstStyle/>
          <a:p>
            <a:r>
              <a:rPr lang="tr-TR" b="1" dirty="0" err="1"/>
              <a:t>setAll</a:t>
            </a:r>
            <a:endParaRPr lang="tr-TR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354015"/>
            <a:ext cx="10515600" cy="4822948"/>
          </a:xfrm>
        </p:spPr>
        <p:txBody>
          <a:bodyPr/>
          <a:lstStyle/>
          <a:p>
            <a:pPr algn="just"/>
            <a:r>
              <a:rPr lang="tr-TR" dirty="0"/>
              <a:t>Belirtilen </a:t>
            </a:r>
            <a:r>
              <a:rPr lang="tr-TR" dirty="0" err="1"/>
              <a:t>indexten</a:t>
            </a:r>
            <a:r>
              <a:rPr lang="tr-TR" dirty="0"/>
              <a:t> itibaren belirtilen </a:t>
            </a:r>
            <a:r>
              <a:rPr lang="tr-TR" dirty="0" err="1"/>
              <a:t>List</a:t>
            </a:r>
            <a:r>
              <a:rPr lang="tr-TR" dirty="0"/>
              <a:t> elemanlarının atanması.</a:t>
            </a:r>
          </a:p>
          <a:p>
            <a:pPr algn="just"/>
            <a:endParaRPr lang="tr-TR" dirty="0"/>
          </a:p>
          <a:p>
            <a:pPr algn="just"/>
            <a:endParaRPr lang="tr-TR" dirty="0"/>
          </a:p>
          <a:p>
            <a:pPr algn="just"/>
            <a:endParaRPr lang="tr-TR" dirty="0"/>
          </a:p>
        </p:txBody>
      </p:sp>
      <p:pic>
        <p:nvPicPr>
          <p:cNvPr id="5" name="Picture 6" descr="Building Basic Backend Servers with Dart's Core Library - Dart Tutorial  Part 4 — Steemit">
            <a:extLst>
              <a:ext uri="{FF2B5EF4-FFF2-40B4-BE49-F238E27FC236}">
                <a16:creationId xmlns:a16="http://schemas.microsoft.com/office/drawing/2014/main" id="{2546338A-2343-40D3-AB7B-B69A908A09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55439"/>
            <a:ext cx="1348086" cy="75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5D56C209-DA43-49C9-B99F-AD40C1F488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6558" y="2654985"/>
            <a:ext cx="10178883" cy="1548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82568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8213"/>
          </a:xfrm>
        </p:spPr>
        <p:txBody>
          <a:bodyPr>
            <a:normAutofit/>
          </a:bodyPr>
          <a:lstStyle/>
          <a:p>
            <a:r>
              <a:rPr lang="tr-TR" b="1" dirty="0" err="1"/>
              <a:t>setRange</a:t>
            </a:r>
            <a:endParaRPr lang="tr-TR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354015"/>
            <a:ext cx="10515600" cy="4822948"/>
          </a:xfrm>
        </p:spPr>
        <p:txBody>
          <a:bodyPr/>
          <a:lstStyle/>
          <a:p>
            <a:r>
              <a:rPr lang="tr-TR" dirty="0"/>
              <a:t>Belirtilen aralığa atama.</a:t>
            </a:r>
          </a:p>
          <a:p>
            <a:pPr marL="0" indent="0">
              <a:buNone/>
            </a:pPr>
            <a:br>
              <a:rPr lang="tr-TR" dirty="0"/>
            </a:br>
            <a:endParaRPr lang="tr-TR" dirty="0"/>
          </a:p>
          <a:p>
            <a:pPr algn="just"/>
            <a:endParaRPr lang="tr-TR" dirty="0"/>
          </a:p>
        </p:txBody>
      </p:sp>
      <p:pic>
        <p:nvPicPr>
          <p:cNvPr id="5" name="Picture 6" descr="Building Basic Backend Servers with Dart's Core Library - Dart Tutorial  Part 4 — Steemit">
            <a:extLst>
              <a:ext uri="{FF2B5EF4-FFF2-40B4-BE49-F238E27FC236}">
                <a16:creationId xmlns:a16="http://schemas.microsoft.com/office/drawing/2014/main" id="{1AEF733E-76D9-4A0F-862E-9CE5CEAD1C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55439"/>
            <a:ext cx="1348086" cy="75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69D50009-FBFA-423B-8652-78B38C1329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690" y="2755012"/>
            <a:ext cx="10264620" cy="1347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44116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8213"/>
          </a:xfrm>
        </p:spPr>
        <p:txBody>
          <a:bodyPr>
            <a:normAutofit/>
          </a:bodyPr>
          <a:lstStyle/>
          <a:p>
            <a:r>
              <a:rPr lang="tr-TR" b="1" dirty="0" err="1"/>
              <a:t>shuffle</a:t>
            </a:r>
            <a:endParaRPr lang="tr-TR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354015"/>
            <a:ext cx="10515600" cy="4822948"/>
          </a:xfrm>
        </p:spPr>
        <p:txBody>
          <a:bodyPr/>
          <a:lstStyle/>
          <a:p>
            <a:pPr algn="just"/>
            <a:r>
              <a:rPr lang="tr-TR" dirty="0" err="1"/>
              <a:t>List'i</a:t>
            </a:r>
            <a:r>
              <a:rPr lang="tr-TR" dirty="0"/>
              <a:t> rastgele olarak karıştırır.</a:t>
            </a:r>
          </a:p>
          <a:p>
            <a:pPr algn="just"/>
            <a:endParaRPr lang="tr-TR" dirty="0"/>
          </a:p>
          <a:p>
            <a:pPr algn="just"/>
            <a:endParaRPr lang="tr-TR" dirty="0"/>
          </a:p>
          <a:p>
            <a:pPr algn="just"/>
            <a:endParaRPr lang="tr-TR" dirty="0"/>
          </a:p>
        </p:txBody>
      </p:sp>
      <p:pic>
        <p:nvPicPr>
          <p:cNvPr id="6" name="Picture 6" descr="Building Basic Backend Servers with Dart's Core Library - Dart Tutorial  Part 4 — Steemit">
            <a:extLst>
              <a:ext uri="{FF2B5EF4-FFF2-40B4-BE49-F238E27FC236}">
                <a16:creationId xmlns:a16="http://schemas.microsoft.com/office/drawing/2014/main" id="{9605582D-6CD9-40C3-AB39-7B79913926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55439"/>
            <a:ext cx="1348086" cy="75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B4513678-B817-4914-9C44-DA7995F8D7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506" y="2764538"/>
            <a:ext cx="10216988" cy="1328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83495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8213"/>
          </a:xfrm>
        </p:spPr>
        <p:txBody>
          <a:bodyPr>
            <a:normAutofit/>
          </a:bodyPr>
          <a:lstStyle/>
          <a:p>
            <a:r>
              <a:rPr lang="tr-TR" b="1" dirty="0" err="1"/>
              <a:t>sort</a:t>
            </a:r>
            <a:endParaRPr lang="tr-TR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354015"/>
            <a:ext cx="10515600" cy="4822948"/>
          </a:xfrm>
        </p:spPr>
        <p:txBody>
          <a:bodyPr/>
          <a:lstStyle/>
          <a:p>
            <a:pPr algn="just"/>
            <a:r>
              <a:rPr lang="sv-SE" dirty="0"/>
              <a:t>List'i veri tipine göre sıralar.</a:t>
            </a:r>
          </a:p>
          <a:p>
            <a:pPr algn="just"/>
            <a:endParaRPr lang="sv-SE" dirty="0"/>
          </a:p>
          <a:p>
            <a:pPr algn="just"/>
            <a:endParaRPr lang="tr-TR" dirty="0"/>
          </a:p>
          <a:p>
            <a:pPr algn="just"/>
            <a:endParaRPr lang="tr-TR" dirty="0"/>
          </a:p>
        </p:txBody>
      </p:sp>
      <p:pic>
        <p:nvPicPr>
          <p:cNvPr id="5" name="Picture 6" descr="Building Basic Backend Servers with Dart's Core Library - Dart Tutorial  Part 4 — Steemit">
            <a:extLst>
              <a:ext uri="{FF2B5EF4-FFF2-40B4-BE49-F238E27FC236}">
                <a16:creationId xmlns:a16="http://schemas.microsoft.com/office/drawing/2014/main" id="{78AED9FA-94CA-488E-97DD-F21CF9A192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55439"/>
            <a:ext cx="1348086" cy="75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45F198E2-60A9-49D5-A960-D3BEF463F4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506" y="2721670"/>
            <a:ext cx="10216988" cy="1414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2141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8213"/>
          </a:xfrm>
        </p:spPr>
        <p:txBody>
          <a:bodyPr>
            <a:normAutofit/>
          </a:bodyPr>
          <a:lstStyle/>
          <a:p>
            <a:r>
              <a:rPr lang="tr-TR" b="1" dirty="0" err="1"/>
              <a:t>sublist</a:t>
            </a:r>
            <a:endParaRPr lang="tr-TR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354015"/>
            <a:ext cx="10515600" cy="4822948"/>
          </a:xfrm>
        </p:spPr>
        <p:txBody>
          <a:bodyPr/>
          <a:lstStyle/>
          <a:p>
            <a:pPr algn="just"/>
            <a:r>
              <a:rPr lang="tr-TR" dirty="0" err="1"/>
              <a:t>List'i</a:t>
            </a:r>
            <a:r>
              <a:rPr lang="tr-TR" dirty="0"/>
              <a:t> verilen </a:t>
            </a:r>
            <a:r>
              <a:rPr lang="tr-TR" dirty="0" err="1"/>
              <a:t>indexten</a:t>
            </a:r>
            <a:r>
              <a:rPr lang="tr-TR" dirty="0"/>
              <a:t> başlatır.</a:t>
            </a:r>
          </a:p>
          <a:p>
            <a:pPr algn="just"/>
            <a:endParaRPr lang="tr-TR" dirty="0"/>
          </a:p>
          <a:p>
            <a:pPr algn="just"/>
            <a:endParaRPr lang="tr-TR" dirty="0"/>
          </a:p>
          <a:p>
            <a:pPr algn="just"/>
            <a:endParaRPr lang="tr-TR" dirty="0"/>
          </a:p>
        </p:txBody>
      </p:sp>
      <p:pic>
        <p:nvPicPr>
          <p:cNvPr id="5" name="Picture 6" descr="Building Basic Backend Servers with Dart's Core Library - Dart Tutorial  Part 4 — Steemit">
            <a:extLst>
              <a:ext uri="{FF2B5EF4-FFF2-40B4-BE49-F238E27FC236}">
                <a16:creationId xmlns:a16="http://schemas.microsoft.com/office/drawing/2014/main" id="{BFD3285E-154A-42F2-9C3E-BB33CF5765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55439"/>
            <a:ext cx="1348086" cy="75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113139A9-214F-4855-8ABC-95BC022620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3415" y="2835986"/>
            <a:ext cx="8745170" cy="1186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97237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8213"/>
          </a:xfrm>
        </p:spPr>
        <p:txBody>
          <a:bodyPr/>
          <a:lstStyle/>
          <a:p>
            <a:r>
              <a:rPr lang="tr-TR" b="1" dirty="0" err="1"/>
              <a:t>Map</a:t>
            </a:r>
            <a:r>
              <a:rPr lang="tr-TR" b="1" dirty="0"/>
              <a:t> Yapısı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354015"/>
            <a:ext cx="10515600" cy="4822948"/>
          </a:xfrm>
        </p:spPr>
        <p:txBody>
          <a:bodyPr>
            <a:normAutofit/>
          </a:bodyPr>
          <a:lstStyle/>
          <a:p>
            <a:pPr algn="just"/>
            <a:r>
              <a:rPr lang="tr-TR" dirty="0" err="1"/>
              <a:t>Map</a:t>
            </a:r>
            <a:r>
              <a:rPr lang="tr-TR" dirty="0"/>
              <a:t>, birden fazla boyutu olan </a:t>
            </a:r>
            <a:r>
              <a:rPr lang="tr-TR" dirty="0" err="1"/>
              <a:t>List'tir</a:t>
            </a:r>
            <a:r>
              <a:rPr lang="tr-TR" dirty="0"/>
              <a:t>. </a:t>
            </a:r>
            <a:r>
              <a:rPr lang="en-US" dirty="0"/>
              <a:t>2 </a:t>
            </a:r>
            <a:r>
              <a:rPr lang="en-US" dirty="0" err="1"/>
              <a:t>boyutlu</a:t>
            </a:r>
            <a:r>
              <a:rPr lang="en-US" dirty="0"/>
              <a:t> map </a:t>
            </a:r>
            <a:r>
              <a:rPr lang="tr-TR" dirty="0"/>
              <a:t>örneği</a:t>
            </a:r>
            <a:r>
              <a:rPr lang="en-US" dirty="0"/>
              <a:t>: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r>
              <a:rPr lang="tr-TR" dirty="0"/>
              <a:t>Çok boyutlu bir örnek verecek olursak:</a:t>
            </a:r>
          </a:p>
          <a:p>
            <a:pPr algn="just"/>
            <a:endParaRPr lang="tr-TR" dirty="0"/>
          </a:p>
          <a:p>
            <a:pPr algn="just"/>
            <a:endParaRPr lang="tr-TR" dirty="0"/>
          </a:p>
          <a:p>
            <a:pPr algn="just"/>
            <a:r>
              <a:rPr lang="tr-TR" dirty="0" err="1"/>
              <a:t>Map</a:t>
            </a:r>
            <a:r>
              <a:rPr lang="tr-TR" dirty="0"/>
              <a:t> üzerinde istenilen bölgeyi göstermek için:</a:t>
            </a:r>
          </a:p>
          <a:p>
            <a:pPr algn="just"/>
            <a:endParaRPr lang="tr-TR" dirty="0"/>
          </a:p>
          <a:p>
            <a:pPr algn="just"/>
            <a:endParaRPr lang="tr-TR" dirty="0"/>
          </a:p>
          <a:p>
            <a:pPr algn="just"/>
            <a:endParaRPr lang="tr-TR" dirty="0"/>
          </a:p>
          <a:p>
            <a:pPr algn="just"/>
            <a:endParaRPr lang="tr-TR" dirty="0"/>
          </a:p>
          <a:p>
            <a:pPr algn="just"/>
            <a:endParaRPr lang="tr-TR" dirty="0"/>
          </a:p>
        </p:txBody>
      </p:sp>
      <p:pic>
        <p:nvPicPr>
          <p:cNvPr id="8" name="Picture 6" descr="Building Basic Backend Servers with Dart's Core Library - Dart Tutorial  Part 4 — Steemit">
            <a:extLst>
              <a:ext uri="{FF2B5EF4-FFF2-40B4-BE49-F238E27FC236}">
                <a16:creationId xmlns:a16="http://schemas.microsoft.com/office/drawing/2014/main" id="{437B33FF-3FCF-480B-8356-9C3B136B49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55439"/>
            <a:ext cx="1348086" cy="75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ABADA9CE-2141-46D1-A0A5-6011AF5EFF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1844" y="1771709"/>
            <a:ext cx="9048311" cy="997787"/>
          </a:xfrm>
          <a:prstGeom prst="rect">
            <a:avLst/>
          </a:prstGeom>
        </p:spPr>
      </p:pic>
      <p:pic>
        <p:nvPicPr>
          <p:cNvPr id="11" name="Resim 10">
            <a:extLst>
              <a:ext uri="{FF2B5EF4-FFF2-40B4-BE49-F238E27FC236}">
                <a16:creationId xmlns:a16="http://schemas.microsoft.com/office/drawing/2014/main" id="{4165FE12-17C7-4CC8-82DB-1A3928FF9A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0852" y="3289300"/>
            <a:ext cx="3470296" cy="1173827"/>
          </a:xfrm>
          <a:prstGeom prst="rect">
            <a:avLst/>
          </a:prstGeom>
        </p:spPr>
      </p:pic>
      <p:pic>
        <p:nvPicPr>
          <p:cNvPr id="13" name="Resim 12">
            <a:extLst>
              <a:ext uri="{FF2B5EF4-FFF2-40B4-BE49-F238E27FC236}">
                <a16:creationId xmlns:a16="http://schemas.microsoft.com/office/drawing/2014/main" id="{4B575A4B-B8DB-4F3A-92EB-D1EA72BA83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20177" y="4837543"/>
            <a:ext cx="9459645" cy="1871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40033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8213"/>
          </a:xfrm>
        </p:spPr>
        <p:txBody>
          <a:bodyPr>
            <a:normAutofit/>
          </a:bodyPr>
          <a:lstStyle/>
          <a:p>
            <a:r>
              <a:rPr lang="tr-TR" b="1" dirty="0" err="1"/>
              <a:t>Map</a:t>
            </a:r>
            <a:r>
              <a:rPr lang="tr-TR" b="1" dirty="0"/>
              <a:t> Fonksiyonları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354015"/>
            <a:ext cx="10515600" cy="4822948"/>
          </a:xfrm>
        </p:spPr>
        <p:txBody>
          <a:bodyPr/>
          <a:lstStyle/>
          <a:p>
            <a:pPr algn="just"/>
            <a:r>
              <a:rPr lang="tr-TR" b="1" dirty="0" err="1"/>
              <a:t>isEmpty</a:t>
            </a:r>
            <a:endParaRPr lang="tr-TR" b="1" dirty="0"/>
          </a:p>
          <a:p>
            <a:pPr algn="just"/>
            <a:r>
              <a:rPr lang="tr-TR" dirty="0" err="1"/>
              <a:t>Map</a:t>
            </a:r>
            <a:r>
              <a:rPr lang="tr-TR" dirty="0"/>
              <a:t> boş ise </a:t>
            </a:r>
            <a:r>
              <a:rPr lang="tr-TR" dirty="0" err="1"/>
              <a:t>true</a:t>
            </a:r>
            <a:r>
              <a:rPr lang="tr-TR" dirty="0"/>
              <a:t> verir.</a:t>
            </a:r>
          </a:p>
          <a:p>
            <a:pPr algn="just"/>
            <a:endParaRPr lang="tr-TR" dirty="0"/>
          </a:p>
          <a:p>
            <a:pPr algn="just"/>
            <a:endParaRPr lang="tr-TR" dirty="0"/>
          </a:p>
          <a:p>
            <a:pPr algn="just"/>
            <a:r>
              <a:rPr lang="tr-TR" b="1" dirty="0" err="1"/>
              <a:t>isNotEmpty</a:t>
            </a:r>
            <a:endParaRPr lang="tr-TR" b="1" dirty="0"/>
          </a:p>
          <a:p>
            <a:pPr algn="just"/>
            <a:r>
              <a:rPr lang="tr-TR" dirty="0" err="1"/>
              <a:t>Map</a:t>
            </a:r>
            <a:r>
              <a:rPr lang="tr-TR" dirty="0"/>
              <a:t> boş değilse </a:t>
            </a:r>
            <a:r>
              <a:rPr lang="tr-TR" dirty="0" err="1"/>
              <a:t>true</a:t>
            </a:r>
            <a:r>
              <a:rPr lang="tr-TR" dirty="0"/>
              <a:t> verir.</a:t>
            </a:r>
          </a:p>
          <a:p>
            <a:pPr algn="just"/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6864" y="2402958"/>
            <a:ext cx="5509730" cy="807817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6464" y="4742121"/>
            <a:ext cx="4930530" cy="670698"/>
          </a:xfrm>
          <a:prstGeom prst="rect">
            <a:avLst/>
          </a:prstGeom>
        </p:spPr>
      </p:pic>
      <p:pic>
        <p:nvPicPr>
          <p:cNvPr id="6" name="Picture 6" descr="Building Basic Backend Servers with Dart's Core Library - Dart Tutorial  Part 4 — Steemit">
            <a:extLst>
              <a:ext uri="{FF2B5EF4-FFF2-40B4-BE49-F238E27FC236}">
                <a16:creationId xmlns:a16="http://schemas.microsoft.com/office/drawing/2014/main" id="{C50E1483-70CA-4779-B29C-0F33B3DBCF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55439"/>
            <a:ext cx="1348086" cy="75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2648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8213"/>
          </a:xfrm>
        </p:spPr>
        <p:txBody>
          <a:bodyPr/>
          <a:lstStyle/>
          <a:p>
            <a:r>
              <a:rPr lang="tr-TR" b="1" dirty="0"/>
              <a:t>Aritmetik Operatörler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354015"/>
            <a:ext cx="10515600" cy="4822948"/>
          </a:xfrm>
        </p:spPr>
        <p:txBody>
          <a:bodyPr/>
          <a:lstStyle/>
          <a:p>
            <a:r>
              <a:rPr lang="tr-TR" dirty="0"/>
              <a:t>Aritmetik operatörler programlamada matematiksel işlemler yapabilmemize olanak sağlar.</a:t>
            </a:r>
          </a:p>
          <a:p>
            <a:pPr marL="0" indent="0" algn="just">
              <a:buNone/>
            </a:pPr>
            <a:br>
              <a:rPr lang="tr-TR" dirty="0"/>
            </a:br>
            <a:endParaRPr lang="tr-TR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6123" y="2379109"/>
            <a:ext cx="5599753" cy="4185954"/>
          </a:xfrm>
          <a:prstGeom prst="rect">
            <a:avLst/>
          </a:prstGeom>
        </p:spPr>
      </p:pic>
      <p:pic>
        <p:nvPicPr>
          <p:cNvPr id="6" name="Picture 6" descr="Building Basic Backend Servers with Dart's Core Library - Dart Tutorial  Part 4 — Steemit">
            <a:extLst>
              <a:ext uri="{FF2B5EF4-FFF2-40B4-BE49-F238E27FC236}">
                <a16:creationId xmlns:a16="http://schemas.microsoft.com/office/drawing/2014/main" id="{08B96C2A-068A-4FE5-A240-C13827DBCF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1257" y="84207"/>
            <a:ext cx="1680028" cy="940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343132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8213"/>
          </a:xfrm>
        </p:spPr>
        <p:txBody>
          <a:bodyPr/>
          <a:lstStyle/>
          <a:p>
            <a:r>
              <a:rPr lang="tr-TR" b="1" dirty="0" err="1"/>
              <a:t>Map</a:t>
            </a:r>
            <a:r>
              <a:rPr lang="tr-TR" b="1" dirty="0"/>
              <a:t> Fonksiyonları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354015"/>
            <a:ext cx="10515600" cy="4822948"/>
          </a:xfrm>
        </p:spPr>
        <p:txBody>
          <a:bodyPr/>
          <a:lstStyle/>
          <a:p>
            <a:pPr algn="just"/>
            <a:r>
              <a:rPr lang="tr-TR" b="1" dirty="0" err="1"/>
              <a:t>keys</a:t>
            </a:r>
            <a:endParaRPr lang="tr-TR" b="1" dirty="0"/>
          </a:p>
          <a:p>
            <a:pPr algn="just"/>
            <a:r>
              <a:rPr lang="tr-TR" dirty="0"/>
              <a:t>Anahtarları listeler.</a:t>
            </a:r>
          </a:p>
          <a:p>
            <a:pPr algn="just"/>
            <a:endParaRPr lang="tr-TR" dirty="0"/>
          </a:p>
          <a:p>
            <a:pPr algn="just"/>
            <a:endParaRPr lang="tr-TR" dirty="0"/>
          </a:p>
          <a:p>
            <a:pPr algn="just"/>
            <a:r>
              <a:rPr lang="tr-TR" b="1" dirty="0" err="1"/>
              <a:t>lenght</a:t>
            </a:r>
            <a:endParaRPr lang="tr-TR" b="1" dirty="0"/>
          </a:p>
          <a:p>
            <a:pPr algn="just"/>
            <a:r>
              <a:rPr lang="tr-TR" dirty="0" err="1"/>
              <a:t>Map'in</a:t>
            </a:r>
            <a:r>
              <a:rPr lang="tr-TR" dirty="0"/>
              <a:t> uzunluğunu verir.</a:t>
            </a:r>
          </a:p>
          <a:p>
            <a:pPr algn="just"/>
            <a:endParaRPr lang="tr-TR" dirty="0"/>
          </a:p>
          <a:p>
            <a:pPr algn="just"/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1587" y="2445489"/>
            <a:ext cx="5388800" cy="739257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8568" y="4848446"/>
            <a:ext cx="4834864" cy="812582"/>
          </a:xfrm>
          <a:prstGeom prst="rect">
            <a:avLst/>
          </a:prstGeom>
        </p:spPr>
      </p:pic>
      <p:pic>
        <p:nvPicPr>
          <p:cNvPr id="6" name="Picture 6" descr="Building Basic Backend Servers with Dart's Core Library - Dart Tutorial  Part 4 — Steemit">
            <a:extLst>
              <a:ext uri="{FF2B5EF4-FFF2-40B4-BE49-F238E27FC236}">
                <a16:creationId xmlns:a16="http://schemas.microsoft.com/office/drawing/2014/main" id="{41197453-868C-4D6A-9EC1-33D1F8A4B0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55439"/>
            <a:ext cx="1348086" cy="75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662336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8213"/>
          </a:xfrm>
        </p:spPr>
        <p:txBody>
          <a:bodyPr/>
          <a:lstStyle/>
          <a:p>
            <a:r>
              <a:rPr lang="tr-TR" b="1" dirty="0" err="1"/>
              <a:t>Map</a:t>
            </a:r>
            <a:r>
              <a:rPr lang="tr-TR" b="1" dirty="0"/>
              <a:t> Fonksiyonları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354015"/>
            <a:ext cx="10515600" cy="4822948"/>
          </a:xfrm>
        </p:spPr>
        <p:txBody>
          <a:bodyPr/>
          <a:lstStyle/>
          <a:p>
            <a:pPr algn="just"/>
            <a:r>
              <a:rPr lang="tr-TR" b="1" dirty="0" err="1"/>
              <a:t>Values</a:t>
            </a:r>
            <a:r>
              <a:rPr lang="tr-TR" b="1" dirty="0"/>
              <a:t> : </a:t>
            </a:r>
            <a:r>
              <a:rPr lang="tr-TR" dirty="0" err="1"/>
              <a:t>keys'in</a:t>
            </a:r>
            <a:r>
              <a:rPr lang="tr-TR" dirty="0"/>
              <a:t> tersi olarak değerleri listeler.</a:t>
            </a:r>
          </a:p>
          <a:p>
            <a:pPr algn="just"/>
            <a:endParaRPr lang="tr-TR" dirty="0"/>
          </a:p>
          <a:p>
            <a:pPr algn="just"/>
            <a:endParaRPr lang="tr-TR" dirty="0"/>
          </a:p>
          <a:p>
            <a:pPr algn="just"/>
            <a:r>
              <a:rPr lang="tr-TR" b="1" dirty="0" err="1"/>
              <a:t>addAll</a:t>
            </a:r>
            <a:r>
              <a:rPr lang="tr-TR" b="1" dirty="0"/>
              <a:t> : </a:t>
            </a:r>
            <a:r>
              <a:rPr lang="tr-TR" dirty="0"/>
              <a:t>Başka bir </a:t>
            </a:r>
            <a:r>
              <a:rPr lang="tr-TR" dirty="0" err="1"/>
              <a:t>Map'i</a:t>
            </a:r>
            <a:r>
              <a:rPr lang="tr-TR" dirty="0"/>
              <a:t> ekler. Aynı değerler var ise üzerine yazar.</a:t>
            </a:r>
          </a:p>
          <a:p>
            <a:pPr algn="just"/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8207" y="1954844"/>
            <a:ext cx="4108673" cy="800496"/>
          </a:xfrm>
          <a:prstGeom prst="rect">
            <a:avLst/>
          </a:prstGeom>
        </p:spPr>
      </p:pic>
      <p:pic>
        <p:nvPicPr>
          <p:cNvPr id="6" name="Picture 6" descr="Building Basic Backend Servers with Dart's Core Library - Dart Tutorial  Part 4 — Steemit">
            <a:extLst>
              <a:ext uri="{FF2B5EF4-FFF2-40B4-BE49-F238E27FC236}">
                <a16:creationId xmlns:a16="http://schemas.microsoft.com/office/drawing/2014/main" id="{F6F91B87-00AD-44DE-844A-7DC4F495D8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55439"/>
            <a:ext cx="1348086" cy="75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7E4582E3-3C8D-46EF-90A2-B42AE0FA8C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603728"/>
            <a:ext cx="12192000" cy="2508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93429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8213"/>
          </a:xfrm>
        </p:spPr>
        <p:txBody>
          <a:bodyPr/>
          <a:lstStyle/>
          <a:p>
            <a:r>
              <a:rPr lang="tr-TR" b="1" dirty="0" err="1"/>
              <a:t>Map</a:t>
            </a:r>
            <a:r>
              <a:rPr lang="tr-TR" b="1" dirty="0"/>
              <a:t> Fonksiyonları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354015"/>
            <a:ext cx="10515600" cy="4822948"/>
          </a:xfrm>
        </p:spPr>
        <p:txBody>
          <a:bodyPr/>
          <a:lstStyle/>
          <a:p>
            <a:pPr algn="just"/>
            <a:r>
              <a:rPr lang="tr-TR" b="1" dirty="0" err="1"/>
              <a:t>clear</a:t>
            </a:r>
            <a:endParaRPr lang="tr-TR" b="1" dirty="0"/>
          </a:p>
          <a:p>
            <a:pPr algn="just"/>
            <a:r>
              <a:rPr lang="tr-TR" dirty="0" err="1"/>
              <a:t>Map'in</a:t>
            </a:r>
            <a:r>
              <a:rPr lang="tr-TR" dirty="0"/>
              <a:t> içini boşaltır.</a:t>
            </a:r>
          </a:p>
          <a:p>
            <a:pPr algn="just"/>
            <a:endParaRPr lang="tr-TR" dirty="0"/>
          </a:p>
          <a:p>
            <a:pPr algn="just"/>
            <a:endParaRPr lang="tr-TR" dirty="0"/>
          </a:p>
          <a:p>
            <a:pPr algn="just"/>
            <a:r>
              <a:rPr lang="tr-TR" b="1" dirty="0" err="1"/>
              <a:t>containsKey</a:t>
            </a:r>
            <a:endParaRPr lang="tr-TR" b="1" dirty="0"/>
          </a:p>
          <a:p>
            <a:pPr algn="just"/>
            <a:r>
              <a:rPr lang="tr-TR" dirty="0"/>
              <a:t>Anahtarı içerip içermediğini kontrol eder.</a:t>
            </a:r>
          </a:p>
          <a:p>
            <a:pPr algn="just"/>
            <a:endParaRPr lang="tr-TR" dirty="0"/>
          </a:p>
          <a:p>
            <a:pPr algn="just"/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6739" y="2445489"/>
            <a:ext cx="2349261" cy="665933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7143" y="4856779"/>
            <a:ext cx="6177713" cy="693416"/>
          </a:xfrm>
          <a:prstGeom prst="rect">
            <a:avLst/>
          </a:prstGeom>
        </p:spPr>
      </p:pic>
      <p:pic>
        <p:nvPicPr>
          <p:cNvPr id="6" name="Picture 6" descr="Building Basic Backend Servers with Dart's Core Library - Dart Tutorial  Part 4 — Steemit">
            <a:extLst>
              <a:ext uri="{FF2B5EF4-FFF2-40B4-BE49-F238E27FC236}">
                <a16:creationId xmlns:a16="http://schemas.microsoft.com/office/drawing/2014/main" id="{F38297B6-A488-41EF-AF73-E2C62014D9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55439"/>
            <a:ext cx="1348086" cy="75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222895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8213"/>
          </a:xfrm>
        </p:spPr>
        <p:txBody>
          <a:bodyPr/>
          <a:lstStyle/>
          <a:p>
            <a:r>
              <a:rPr lang="tr-TR" b="1" dirty="0" err="1"/>
              <a:t>Map</a:t>
            </a:r>
            <a:r>
              <a:rPr lang="tr-TR" b="1" dirty="0"/>
              <a:t> Fonksiyonları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354015"/>
            <a:ext cx="10515600" cy="4822948"/>
          </a:xfrm>
        </p:spPr>
        <p:txBody>
          <a:bodyPr>
            <a:normAutofit/>
          </a:bodyPr>
          <a:lstStyle/>
          <a:p>
            <a:pPr algn="just"/>
            <a:r>
              <a:rPr lang="tr-TR" sz="2400" b="1" dirty="0" err="1"/>
              <a:t>containsValue</a:t>
            </a:r>
            <a:r>
              <a:rPr lang="tr-TR" sz="2400" b="1" dirty="0"/>
              <a:t> : </a:t>
            </a:r>
            <a:r>
              <a:rPr lang="tr-TR" sz="2400" dirty="0"/>
              <a:t>Değeri içerip içermediğini kontrol eder.</a:t>
            </a:r>
          </a:p>
          <a:p>
            <a:pPr algn="just"/>
            <a:endParaRPr lang="tr-TR" sz="2400" dirty="0"/>
          </a:p>
          <a:p>
            <a:pPr algn="just"/>
            <a:endParaRPr lang="tr-TR" sz="2400" dirty="0"/>
          </a:p>
          <a:p>
            <a:pPr algn="just"/>
            <a:endParaRPr lang="tr-TR" sz="2400" dirty="0"/>
          </a:p>
          <a:p>
            <a:pPr algn="just"/>
            <a:endParaRPr lang="tr-TR" sz="2400" dirty="0"/>
          </a:p>
          <a:p>
            <a:pPr algn="just"/>
            <a:r>
              <a:rPr lang="tr-TR" sz="2400" b="1" dirty="0" err="1"/>
              <a:t>forEach</a:t>
            </a:r>
            <a:r>
              <a:rPr lang="tr-TR" sz="2400" b="1" dirty="0"/>
              <a:t> : </a:t>
            </a:r>
            <a:r>
              <a:rPr lang="tr-TR" sz="2400" dirty="0" err="1"/>
              <a:t>Map'in</a:t>
            </a:r>
            <a:r>
              <a:rPr lang="tr-TR" sz="2400" dirty="0"/>
              <a:t> eleman sayısına </a:t>
            </a:r>
            <a:r>
              <a:rPr lang="tr-TR" sz="2400"/>
              <a:t>göre döngü </a:t>
            </a:r>
            <a:r>
              <a:rPr lang="tr-TR" sz="2400" dirty="0"/>
              <a:t>işlemi yapar. </a:t>
            </a:r>
            <a:r>
              <a:rPr lang="tr-TR" sz="2400" dirty="0" err="1"/>
              <a:t>forEach</a:t>
            </a:r>
            <a:r>
              <a:rPr lang="tr-TR" sz="2400" dirty="0"/>
              <a:t> fonksiyonu 2 parametre alır. 1. anahtar parametresi, 2. değer parametresidir.</a:t>
            </a:r>
          </a:p>
          <a:p>
            <a:pPr algn="just"/>
            <a:endParaRPr lang="tr-TR" sz="2400" dirty="0"/>
          </a:p>
        </p:txBody>
      </p:sp>
      <p:pic>
        <p:nvPicPr>
          <p:cNvPr id="6" name="Picture 6" descr="Building Basic Backend Servers with Dart's Core Library - Dart Tutorial  Part 4 — Steemit">
            <a:extLst>
              <a:ext uri="{FF2B5EF4-FFF2-40B4-BE49-F238E27FC236}">
                <a16:creationId xmlns:a16="http://schemas.microsoft.com/office/drawing/2014/main" id="{F66EC078-5F82-4737-AB61-1FF1282140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55439"/>
            <a:ext cx="1348086" cy="75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050FBA58-5923-4903-9B33-27F3465ED4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2785" y="1684196"/>
            <a:ext cx="6306430" cy="2029108"/>
          </a:xfrm>
          <a:prstGeom prst="rect">
            <a:avLst/>
          </a:prstGeom>
        </p:spPr>
      </p:pic>
      <p:pic>
        <p:nvPicPr>
          <p:cNvPr id="10" name="Resim 9">
            <a:extLst>
              <a:ext uri="{FF2B5EF4-FFF2-40B4-BE49-F238E27FC236}">
                <a16:creationId xmlns:a16="http://schemas.microsoft.com/office/drawing/2014/main" id="{CF550EB1-6F5E-4570-99F6-DAA8DC1D0F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5124" y="4398009"/>
            <a:ext cx="10221751" cy="2291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31249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8213"/>
          </a:xfrm>
        </p:spPr>
        <p:txBody>
          <a:bodyPr/>
          <a:lstStyle/>
          <a:p>
            <a:r>
              <a:rPr lang="tr-TR" b="1" dirty="0" err="1"/>
              <a:t>Map</a:t>
            </a:r>
            <a:r>
              <a:rPr lang="tr-TR" b="1" dirty="0"/>
              <a:t> Fonksiyonları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354015"/>
            <a:ext cx="10515600" cy="4822948"/>
          </a:xfrm>
        </p:spPr>
        <p:txBody>
          <a:bodyPr>
            <a:normAutofit/>
          </a:bodyPr>
          <a:lstStyle/>
          <a:p>
            <a:pPr algn="just"/>
            <a:r>
              <a:rPr lang="tr-TR" sz="2400" b="1" dirty="0" err="1"/>
              <a:t>Remove</a:t>
            </a:r>
            <a:r>
              <a:rPr lang="tr-TR" sz="2400" b="1" dirty="0"/>
              <a:t> : </a:t>
            </a:r>
            <a:r>
              <a:rPr lang="tr-TR" sz="2400" dirty="0"/>
              <a:t>Belirtilen anahtardaki değeri kaldırır.</a:t>
            </a:r>
          </a:p>
          <a:p>
            <a:pPr algn="just"/>
            <a:endParaRPr lang="tr-TR" sz="2400" dirty="0"/>
          </a:p>
          <a:p>
            <a:pPr algn="just"/>
            <a:endParaRPr lang="tr-TR" sz="2400" b="1" dirty="0"/>
          </a:p>
          <a:p>
            <a:pPr algn="just"/>
            <a:r>
              <a:rPr lang="tr-TR" sz="2400" b="1" dirty="0"/>
              <a:t>Update : </a:t>
            </a:r>
            <a:r>
              <a:rPr lang="tr-TR" sz="2400" dirty="0"/>
              <a:t>Belirtilen anahtardaki değeri günceller.</a:t>
            </a:r>
          </a:p>
          <a:p>
            <a:r>
              <a:rPr lang="tr-TR" sz="2400" b="1" dirty="0" err="1"/>
              <a:t>updateAll</a:t>
            </a:r>
            <a:r>
              <a:rPr lang="tr-TR" sz="2400" dirty="0"/>
              <a:t> : Tüm değerleri günceller.</a:t>
            </a:r>
          </a:p>
          <a:p>
            <a:r>
              <a:rPr lang="tr-TR" sz="2400" b="1" dirty="0" err="1"/>
              <a:t>runtimeType</a:t>
            </a:r>
            <a:r>
              <a:rPr lang="tr-TR" sz="2400" dirty="0"/>
              <a:t> : Çalışma zamanındaki veri tipini gösterir.</a:t>
            </a:r>
          </a:p>
          <a:p>
            <a:pPr algn="just"/>
            <a:endParaRPr lang="tr-TR" sz="2400" dirty="0"/>
          </a:p>
          <a:p>
            <a:pPr algn="just"/>
            <a:endParaRPr lang="tr-TR" sz="2400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8859" y="1722001"/>
            <a:ext cx="2994282" cy="894842"/>
          </a:xfrm>
          <a:prstGeom prst="rect">
            <a:avLst/>
          </a:prstGeom>
        </p:spPr>
      </p:pic>
      <p:pic>
        <p:nvPicPr>
          <p:cNvPr id="6" name="Picture 6" descr="Building Basic Backend Servers with Dart's Core Library - Dart Tutorial  Part 4 — Steemit">
            <a:extLst>
              <a:ext uri="{FF2B5EF4-FFF2-40B4-BE49-F238E27FC236}">
                <a16:creationId xmlns:a16="http://schemas.microsoft.com/office/drawing/2014/main" id="{A695EED7-93C5-4DB8-85E8-4D1D42DA3C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55439"/>
            <a:ext cx="1348086" cy="75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0AF15951-3CF4-4516-B7BC-57A927EC6F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412570"/>
            <a:ext cx="12192000" cy="1764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50402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236AAF43-2E4B-449B-AB12-E11EC36198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843" y="1845357"/>
            <a:ext cx="11353800" cy="3167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411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8213"/>
          </a:xfrm>
        </p:spPr>
        <p:txBody>
          <a:bodyPr/>
          <a:lstStyle/>
          <a:p>
            <a:r>
              <a:rPr lang="tr-TR" b="1" dirty="0"/>
              <a:t>İlişkisel Operatörler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354015"/>
            <a:ext cx="10515600" cy="4822948"/>
          </a:xfrm>
        </p:spPr>
        <p:txBody>
          <a:bodyPr/>
          <a:lstStyle/>
          <a:p>
            <a:pPr algn="just"/>
            <a:r>
              <a:rPr lang="tr-TR" dirty="0"/>
              <a:t>İlişkisel operatörler programlamada iki veriyi birbiriyle karşılaştırabilmemize olanak sağlar. Karşılaştırma doğrulanıyorsa </a:t>
            </a:r>
            <a:r>
              <a:rPr lang="tr-TR" b="1" dirty="0" err="1"/>
              <a:t>true</a:t>
            </a:r>
            <a:r>
              <a:rPr lang="tr-TR" dirty="0"/>
              <a:t> değer, doğrulanmıyorsa </a:t>
            </a:r>
            <a:r>
              <a:rPr lang="tr-TR" b="1" dirty="0" err="1"/>
              <a:t>false</a:t>
            </a:r>
            <a:r>
              <a:rPr lang="tr-TR" dirty="0"/>
              <a:t> değer alır.</a:t>
            </a: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1442" y="2797625"/>
            <a:ext cx="5449116" cy="3695250"/>
          </a:xfrm>
          <a:prstGeom prst="rect">
            <a:avLst/>
          </a:prstGeom>
        </p:spPr>
      </p:pic>
      <p:pic>
        <p:nvPicPr>
          <p:cNvPr id="5" name="Picture 6" descr="Building Basic Backend Servers with Dart's Core Library - Dart Tutorial  Part 4 — Steemit">
            <a:extLst>
              <a:ext uri="{FF2B5EF4-FFF2-40B4-BE49-F238E27FC236}">
                <a16:creationId xmlns:a16="http://schemas.microsoft.com/office/drawing/2014/main" id="{DF47FE94-958E-4A5A-A81C-B69BAB274E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1257" y="84207"/>
            <a:ext cx="1680028" cy="940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7812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8213"/>
          </a:xfrm>
        </p:spPr>
        <p:txBody>
          <a:bodyPr/>
          <a:lstStyle/>
          <a:p>
            <a:r>
              <a:rPr lang="tr-TR" b="1" dirty="0"/>
              <a:t>Mantıksal Operatörler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354015"/>
            <a:ext cx="10515600" cy="4822948"/>
          </a:xfrm>
        </p:spPr>
        <p:txBody>
          <a:bodyPr/>
          <a:lstStyle/>
          <a:p>
            <a:pPr algn="just"/>
            <a:r>
              <a:rPr lang="tr-TR" dirty="0"/>
              <a:t>Mantıksal operatörler birden fazla mantıksal veriyi kontrol eder ve kullandığımız operatöre göre mantıksal değer döndürür.</a:t>
            </a: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1161" y="2907463"/>
            <a:ext cx="7449678" cy="3013498"/>
          </a:xfrm>
          <a:prstGeom prst="rect">
            <a:avLst/>
          </a:prstGeom>
        </p:spPr>
      </p:pic>
      <p:pic>
        <p:nvPicPr>
          <p:cNvPr id="5" name="Picture 6" descr="Building Basic Backend Servers with Dart's Core Library - Dart Tutorial  Part 4 — Steemit">
            <a:extLst>
              <a:ext uri="{FF2B5EF4-FFF2-40B4-BE49-F238E27FC236}">
                <a16:creationId xmlns:a16="http://schemas.microsoft.com/office/drawing/2014/main" id="{7476D80C-21B9-4404-AF9C-BD56F83FEF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1257" y="84207"/>
            <a:ext cx="1680028" cy="940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8339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8213"/>
          </a:xfrm>
        </p:spPr>
        <p:txBody>
          <a:bodyPr/>
          <a:lstStyle/>
          <a:p>
            <a:r>
              <a:rPr lang="tr-TR" b="1" dirty="0"/>
              <a:t>Atama Operatörleri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354015"/>
            <a:ext cx="10515600" cy="4822948"/>
          </a:xfrm>
        </p:spPr>
        <p:txBody>
          <a:bodyPr/>
          <a:lstStyle/>
          <a:p>
            <a:pPr algn="just"/>
            <a:r>
              <a:rPr lang="tr-TR" dirty="0"/>
              <a:t>Atama operatörleri değişkenlere ve sabitlere değer atamak için kullanılır.</a:t>
            </a: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3045" y="2515144"/>
            <a:ext cx="6430293" cy="4007718"/>
          </a:xfrm>
          <a:prstGeom prst="rect">
            <a:avLst/>
          </a:prstGeom>
        </p:spPr>
      </p:pic>
      <p:pic>
        <p:nvPicPr>
          <p:cNvPr id="5" name="Picture 6" descr="Building Basic Backend Servers with Dart's Core Library - Dart Tutorial  Part 4 — Steemit">
            <a:extLst>
              <a:ext uri="{FF2B5EF4-FFF2-40B4-BE49-F238E27FC236}">
                <a16:creationId xmlns:a16="http://schemas.microsoft.com/office/drawing/2014/main" id="{38AA2549-9DEC-4413-82FA-B15C6767B6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1257" y="84207"/>
            <a:ext cx="1680028" cy="940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31191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8213"/>
          </a:xfrm>
        </p:spPr>
        <p:txBody>
          <a:bodyPr/>
          <a:lstStyle/>
          <a:p>
            <a:r>
              <a:rPr lang="tr-TR" b="1" dirty="0"/>
              <a:t>Sabitler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354015"/>
            <a:ext cx="10515600" cy="4822948"/>
          </a:xfrm>
        </p:spPr>
        <p:txBody>
          <a:bodyPr/>
          <a:lstStyle/>
          <a:p>
            <a:pPr algn="just"/>
            <a:r>
              <a:rPr lang="tr-TR" dirty="0"/>
              <a:t>Sabitler bir kere tanımlandıktan sonra değiştirilemeyen verilerdir.</a:t>
            </a:r>
          </a:p>
          <a:p>
            <a:pPr algn="just"/>
            <a:r>
              <a:rPr lang="tr-TR" b="1" dirty="0" err="1"/>
              <a:t>const</a:t>
            </a:r>
            <a:r>
              <a:rPr lang="tr-TR" dirty="0"/>
              <a:t> terimi ile kullanılırlar.</a:t>
            </a:r>
          </a:p>
          <a:p>
            <a:pPr algn="just"/>
            <a:r>
              <a:rPr lang="tr-TR" dirty="0"/>
              <a:t>İki adet tanımlama yöntemi vardır.</a:t>
            </a:r>
          </a:p>
          <a:p>
            <a:pPr algn="just"/>
            <a:r>
              <a:rPr lang="tr-TR" b="1" dirty="0"/>
              <a:t>1. Sadece </a:t>
            </a:r>
            <a:r>
              <a:rPr lang="tr-TR" b="1" dirty="0" err="1"/>
              <a:t>const</a:t>
            </a:r>
            <a:r>
              <a:rPr lang="tr-TR" b="1" dirty="0"/>
              <a:t> ile</a:t>
            </a:r>
          </a:p>
          <a:p>
            <a:pPr algn="just"/>
            <a:endParaRPr lang="tr-TR" b="1" dirty="0"/>
          </a:p>
          <a:p>
            <a:pPr algn="just"/>
            <a:endParaRPr lang="tr-TR" b="1" dirty="0"/>
          </a:p>
          <a:p>
            <a:pPr algn="just"/>
            <a:endParaRPr lang="tr-TR" b="1" dirty="0"/>
          </a:p>
          <a:p>
            <a:pPr algn="just"/>
            <a:r>
              <a:rPr lang="tr-TR" dirty="0" err="1"/>
              <a:t>piSayisi'nın</a:t>
            </a:r>
            <a:r>
              <a:rPr lang="tr-TR" dirty="0"/>
              <a:t> tipini belirtmedik sadece </a:t>
            </a:r>
            <a:r>
              <a:rPr lang="tr-TR" dirty="0" err="1"/>
              <a:t>const</a:t>
            </a:r>
            <a:r>
              <a:rPr lang="tr-TR" dirty="0"/>
              <a:t> terimini kullandık.</a:t>
            </a:r>
          </a:p>
          <a:p>
            <a:pPr algn="just"/>
            <a:endParaRPr lang="tr-TR" b="1" dirty="0"/>
          </a:p>
          <a:p>
            <a:pPr algn="just"/>
            <a:endParaRPr lang="tr-TR" b="1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5732" y="3649356"/>
            <a:ext cx="4591896" cy="860980"/>
          </a:xfrm>
          <a:prstGeom prst="rect">
            <a:avLst/>
          </a:prstGeom>
        </p:spPr>
      </p:pic>
      <p:pic>
        <p:nvPicPr>
          <p:cNvPr id="6" name="Picture 6" descr="Building Basic Backend Servers with Dart's Core Library - Dart Tutorial  Part 4 — Steemit">
            <a:extLst>
              <a:ext uri="{FF2B5EF4-FFF2-40B4-BE49-F238E27FC236}">
                <a16:creationId xmlns:a16="http://schemas.microsoft.com/office/drawing/2014/main" id="{BE623D2A-2AEC-4F2B-95F3-0E9F425D9F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1257" y="84207"/>
            <a:ext cx="1680028" cy="940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50929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3140</TotalTime>
  <Words>864</Words>
  <Application>Microsoft Office PowerPoint</Application>
  <PresentationFormat>Geniş ekran</PresentationFormat>
  <Paragraphs>213</Paragraphs>
  <Slides>55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55</vt:i4>
      </vt:variant>
    </vt:vector>
  </HeadingPairs>
  <TitlesOfParts>
    <vt:vector size="59" baseType="lpstr">
      <vt:lpstr>Arial</vt:lpstr>
      <vt:lpstr>Calibri</vt:lpstr>
      <vt:lpstr>Calibri Light</vt:lpstr>
      <vt:lpstr>Office Teması</vt:lpstr>
      <vt:lpstr>PowerPoint Sunusu</vt:lpstr>
      <vt:lpstr>Ajanda</vt:lpstr>
      <vt:lpstr>Dart Hakkında</vt:lpstr>
      <vt:lpstr>Yorum Satırı</vt:lpstr>
      <vt:lpstr>Aritmetik Operatörler</vt:lpstr>
      <vt:lpstr>İlişkisel Operatörler</vt:lpstr>
      <vt:lpstr>Mantıksal Operatörler</vt:lpstr>
      <vt:lpstr>Atama Operatörleri</vt:lpstr>
      <vt:lpstr>Sabitler</vt:lpstr>
      <vt:lpstr>Sabitler</vt:lpstr>
      <vt:lpstr>Tür Dönüşümü</vt:lpstr>
      <vt:lpstr>Veri Tipleri</vt:lpstr>
      <vt:lpstr>Veri Tipleri - Number</vt:lpstr>
      <vt:lpstr>Veri Tipleri - Number</vt:lpstr>
      <vt:lpstr>Veri Tipleri - String</vt:lpstr>
      <vt:lpstr>Veri Tipleri - Boolean</vt:lpstr>
      <vt:lpstr>Veri Tipleri - List</vt:lpstr>
      <vt:lpstr>Veri Tipleri - Map</vt:lpstr>
      <vt:lpstr>Dynamic ve Var ile Değişken Tanımlama</vt:lpstr>
      <vt:lpstr>Dynamic ve Var ile Değişken Tanımlama</vt:lpstr>
      <vt:lpstr>List Yapısı</vt:lpstr>
      <vt:lpstr>Index Nedir?</vt:lpstr>
      <vt:lpstr>List Uzunluğu</vt:lpstr>
      <vt:lpstr>List Ters Çevirme</vt:lpstr>
      <vt:lpstr>First ve Last</vt:lpstr>
      <vt:lpstr>isEmpty ve isNotEmpty</vt:lpstr>
      <vt:lpstr>runtimeType</vt:lpstr>
      <vt:lpstr>add</vt:lpstr>
      <vt:lpstr>addAll</vt:lpstr>
      <vt:lpstr>asMap</vt:lpstr>
      <vt:lpstr>clear</vt:lpstr>
      <vt:lpstr>fillRange</vt:lpstr>
      <vt:lpstr>getRange</vt:lpstr>
      <vt:lpstr>indexOf</vt:lpstr>
      <vt:lpstr>insert</vt:lpstr>
      <vt:lpstr>insertAll</vt:lpstr>
      <vt:lpstr>lastIndexOf</vt:lpstr>
      <vt:lpstr>remove</vt:lpstr>
      <vt:lpstr>removeAt</vt:lpstr>
      <vt:lpstr>removeLast</vt:lpstr>
      <vt:lpstr>removeRange</vt:lpstr>
      <vt:lpstr>replaceRange</vt:lpstr>
      <vt:lpstr>setAll</vt:lpstr>
      <vt:lpstr>setRange</vt:lpstr>
      <vt:lpstr>shuffle</vt:lpstr>
      <vt:lpstr>sort</vt:lpstr>
      <vt:lpstr>sublist</vt:lpstr>
      <vt:lpstr>Map Yapısı</vt:lpstr>
      <vt:lpstr>Map Fonksiyonları</vt:lpstr>
      <vt:lpstr>Map Fonksiyonları</vt:lpstr>
      <vt:lpstr>Map Fonksiyonları</vt:lpstr>
      <vt:lpstr>Map Fonksiyonları</vt:lpstr>
      <vt:lpstr>Map Fonksiyonları</vt:lpstr>
      <vt:lpstr>Map Fonksiyonları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Windows Kullanıcısı</dc:creator>
  <cp:lastModifiedBy>Nano</cp:lastModifiedBy>
  <cp:revision>222</cp:revision>
  <dcterms:created xsi:type="dcterms:W3CDTF">2021-03-10T07:06:56Z</dcterms:created>
  <dcterms:modified xsi:type="dcterms:W3CDTF">2022-04-08T01:07:28Z</dcterms:modified>
</cp:coreProperties>
</file>