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6" r:id="rId2"/>
    <p:sldId id="257" r:id="rId3"/>
    <p:sldId id="298" r:id="rId4"/>
    <p:sldId id="299" r:id="rId5"/>
    <p:sldId id="300" r:id="rId6"/>
    <p:sldId id="301" r:id="rId7"/>
    <p:sldId id="362" r:id="rId8"/>
    <p:sldId id="363" r:id="rId9"/>
    <p:sldId id="364" r:id="rId10"/>
    <p:sldId id="365" r:id="rId11"/>
    <p:sldId id="366" r:id="rId12"/>
    <p:sldId id="367" r:id="rId13"/>
    <p:sldId id="306" r:id="rId14"/>
    <p:sldId id="307" r:id="rId15"/>
    <p:sldId id="308" r:id="rId16"/>
    <p:sldId id="368" r:id="rId17"/>
    <p:sldId id="369" r:id="rId18"/>
    <p:sldId id="309" r:id="rId19"/>
    <p:sldId id="310" r:id="rId20"/>
    <p:sldId id="311" r:id="rId21"/>
    <p:sldId id="312" r:id="rId22"/>
    <p:sldId id="304" r:id="rId23"/>
    <p:sldId id="313" r:id="rId24"/>
    <p:sldId id="315" r:id="rId25"/>
    <p:sldId id="314" r:id="rId26"/>
    <p:sldId id="316" r:id="rId27"/>
    <p:sldId id="317" r:id="rId28"/>
    <p:sldId id="318" r:id="rId29"/>
    <p:sldId id="319" r:id="rId30"/>
    <p:sldId id="320" r:id="rId31"/>
    <p:sldId id="321" r:id="rId32"/>
    <p:sldId id="322" r:id="rId33"/>
    <p:sldId id="323" r:id="rId34"/>
    <p:sldId id="324" r:id="rId35"/>
    <p:sldId id="325" r:id="rId36"/>
    <p:sldId id="326" r:id="rId37"/>
    <p:sldId id="327" r:id="rId38"/>
    <p:sldId id="328" r:id="rId39"/>
    <p:sldId id="329" r:id="rId40"/>
    <p:sldId id="330" r:id="rId41"/>
    <p:sldId id="331" r:id="rId42"/>
    <p:sldId id="332" r:id="rId43"/>
    <p:sldId id="333" r:id="rId44"/>
    <p:sldId id="334" r:id="rId45"/>
    <p:sldId id="335" r:id="rId46"/>
    <p:sldId id="336" r:id="rId47"/>
    <p:sldId id="337" r:id="rId48"/>
    <p:sldId id="339" r:id="rId49"/>
    <p:sldId id="340" r:id="rId50"/>
    <p:sldId id="341" r:id="rId51"/>
    <p:sldId id="342" r:id="rId52"/>
    <p:sldId id="343" r:id="rId53"/>
    <p:sldId id="344" r:id="rId54"/>
    <p:sldId id="345" r:id="rId55"/>
    <p:sldId id="346" r:id="rId56"/>
    <p:sldId id="347" r:id="rId57"/>
    <p:sldId id="348" r:id="rId58"/>
    <p:sldId id="349" r:id="rId59"/>
    <p:sldId id="350" r:id="rId60"/>
    <p:sldId id="353" r:id="rId61"/>
    <p:sldId id="351" r:id="rId62"/>
    <p:sldId id="352" r:id="rId63"/>
    <p:sldId id="354" r:id="rId64"/>
    <p:sldId id="355" r:id="rId65"/>
    <p:sldId id="356" r:id="rId66"/>
    <p:sldId id="357" r:id="rId67"/>
    <p:sldId id="358" r:id="rId68"/>
    <p:sldId id="359" r:id="rId69"/>
    <p:sldId id="297"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4" autoAdjust="0"/>
    <p:restoredTop sz="90490" autoAdjust="0"/>
  </p:normalViewPr>
  <p:slideViewPr>
    <p:cSldViewPr snapToGrid="0">
      <p:cViewPr>
        <p:scale>
          <a:sx n="90" d="100"/>
          <a:sy n="90" d="100"/>
        </p:scale>
        <p:origin x="538" y="18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6C5312-AC23-4532-98A3-D1F14AD8D612}" type="datetimeFigureOut">
              <a:rPr lang="en-US" smtClean="0"/>
              <a:t>10/5/2023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466E8F-81DD-4168-A2D1-7041F0A2FD49}" type="slidenum">
              <a:rPr lang="en-US" smtClean="0"/>
              <a:t>‹#›</a:t>
            </a:fld>
            <a:endParaRPr lang="en-US"/>
          </a:p>
        </p:txBody>
      </p:sp>
    </p:spTree>
    <p:extLst>
      <p:ext uri="{BB962C8B-B14F-4D97-AF65-F5344CB8AC3E}">
        <p14:creationId xmlns:p14="http://schemas.microsoft.com/office/powerpoint/2010/main" val="3177974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8C11F-ED59-FB4D-9393-A5AED7CFE9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5598DC-F2A5-F851-451C-01A8462858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A31786-D8D0-2A3A-44E9-0AFE5FB9D2CB}"/>
              </a:ext>
            </a:extLst>
          </p:cNvPr>
          <p:cNvSpPr>
            <a:spLocks noGrp="1"/>
          </p:cNvSpPr>
          <p:nvPr>
            <p:ph type="dt" sz="half" idx="10"/>
          </p:nvPr>
        </p:nvSpPr>
        <p:spPr/>
        <p:txBody>
          <a:bodyPr/>
          <a:lstStyle/>
          <a:p>
            <a:fld id="{1EF65BA3-D42C-4D83-83AF-D4390FDCAD1F}" type="datetimeFigureOut">
              <a:rPr lang="en-US" smtClean="0"/>
              <a:t>10/5/2023</a:t>
            </a:fld>
            <a:endParaRPr lang="en-US"/>
          </a:p>
        </p:txBody>
      </p:sp>
      <p:sp>
        <p:nvSpPr>
          <p:cNvPr id="5" name="Footer Placeholder 4">
            <a:extLst>
              <a:ext uri="{FF2B5EF4-FFF2-40B4-BE49-F238E27FC236}">
                <a16:creationId xmlns:a16="http://schemas.microsoft.com/office/drawing/2014/main" id="{17C9912A-EF90-31AE-E393-45F88003E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5CC363-0E0F-9460-288A-AEC7E399701C}"/>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1084033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580D9-09DA-7755-19F7-62369B44ED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07C681-BD01-CA98-BE4C-CD7618AB10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5FA906-B12B-B4AF-85DA-B4276D57D848}"/>
              </a:ext>
            </a:extLst>
          </p:cNvPr>
          <p:cNvSpPr>
            <a:spLocks noGrp="1"/>
          </p:cNvSpPr>
          <p:nvPr>
            <p:ph type="dt" sz="half" idx="10"/>
          </p:nvPr>
        </p:nvSpPr>
        <p:spPr/>
        <p:txBody>
          <a:bodyPr/>
          <a:lstStyle/>
          <a:p>
            <a:fld id="{1EF65BA3-D42C-4D83-83AF-D4390FDCAD1F}" type="datetimeFigureOut">
              <a:rPr lang="en-US" smtClean="0"/>
              <a:t>10/5/2023</a:t>
            </a:fld>
            <a:endParaRPr lang="en-US"/>
          </a:p>
        </p:txBody>
      </p:sp>
      <p:sp>
        <p:nvSpPr>
          <p:cNvPr id="5" name="Footer Placeholder 4">
            <a:extLst>
              <a:ext uri="{FF2B5EF4-FFF2-40B4-BE49-F238E27FC236}">
                <a16:creationId xmlns:a16="http://schemas.microsoft.com/office/drawing/2014/main" id="{98039901-4344-44DD-ADB9-FC62BF371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43ECCA-8B72-154E-6C55-437AFBA0ECB7}"/>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171124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5A7D50-91F6-A600-A143-A865A17D50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BF56B7-65E4-3245-2CA6-5FA3E661A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BCD790-B6AF-671B-4116-85986AC505FC}"/>
              </a:ext>
            </a:extLst>
          </p:cNvPr>
          <p:cNvSpPr>
            <a:spLocks noGrp="1"/>
          </p:cNvSpPr>
          <p:nvPr>
            <p:ph type="dt" sz="half" idx="10"/>
          </p:nvPr>
        </p:nvSpPr>
        <p:spPr/>
        <p:txBody>
          <a:bodyPr/>
          <a:lstStyle/>
          <a:p>
            <a:fld id="{1EF65BA3-D42C-4D83-83AF-D4390FDCAD1F}" type="datetimeFigureOut">
              <a:rPr lang="en-US" smtClean="0"/>
              <a:t>10/5/2023</a:t>
            </a:fld>
            <a:endParaRPr lang="en-US"/>
          </a:p>
        </p:txBody>
      </p:sp>
      <p:sp>
        <p:nvSpPr>
          <p:cNvPr id="5" name="Footer Placeholder 4">
            <a:extLst>
              <a:ext uri="{FF2B5EF4-FFF2-40B4-BE49-F238E27FC236}">
                <a16:creationId xmlns:a16="http://schemas.microsoft.com/office/drawing/2014/main" id="{C2D8A4A2-ED94-F588-6E98-11B01A468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C8B585-2B07-8C0D-074F-270D654B405E}"/>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60131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142EF-9D67-384D-6616-A505437204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DF5DC5-E18C-77F2-4503-C1DA92C881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8098BB-9006-3654-AEB7-29892CDF5BDF}"/>
              </a:ext>
            </a:extLst>
          </p:cNvPr>
          <p:cNvSpPr>
            <a:spLocks noGrp="1"/>
          </p:cNvSpPr>
          <p:nvPr>
            <p:ph type="dt" sz="half" idx="10"/>
          </p:nvPr>
        </p:nvSpPr>
        <p:spPr/>
        <p:txBody>
          <a:bodyPr/>
          <a:lstStyle/>
          <a:p>
            <a:fld id="{1EF65BA3-D42C-4D83-83AF-D4390FDCAD1F}" type="datetimeFigureOut">
              <a:rPr lang="en-US" smtClean="0"/>
              <a:t>10/5/2023</a:t>
            </a:fld>
            <a:endParaRPr lang="en-US"/>
          </a:p>
        </p:txBody>
      </p:sp>
      <p:sp>
        <p:nvSpPr>
          <p:cNvPr id="5" name="Footer Placeholder 4">
            <a:extLst>
              <a:ext uri="{FF2B5EF4-FFF2-40B4-BE49-F238E27FC236}">
                <a16:creationId xmlns:a16="http://schemas.microsoft.com/office/drawing/2014/main" id="{48D0FFC6-B28C-B7F1-9786-8AD95A8A09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C10E72-0CBB-1443-B681-258867E06EF0}"/>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4259258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5F9A-4783-6037-4B63-EE0E273BE7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C375E9-2111-A633-107E-025C2D5982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AC0990-81F8-88F2-874B-27801DA20C8C}"/>
              </a:ext>
            </a:extLst>
          </p:cNvPr>
          <p:cNvSpPr>
            <a:spLocks noGrp="1"/>
          </p:cNvSpPr>
          <p:nvPr>
            <p:ph type="dt" sz="half" idx="10"/>
          </p:nvPr>
        </p:nvSpPr>
        <p:spPr/>
        <p:txBody>
          <a:bodyPr/>
          <a:lstStyle/>
          <a:p>
            <a:fld id="{1EF65BA3-D42C-4D83-83AF-D4390FDCAD1F}" type="datetimeFigureOut">
              <a:rPr lang="en-US" smtClean="0"/>
              <a:t>10/5/2023</a:t>
            </a:fld>
            <a:endParaRPr lang="en-US"/>
          </a:p>
        </p:txBody>
      </p:sp>
      <p:sp>
        <p:nvSpPr>
          <p:cNvPr id="5" name="Footer Placeholder 4">
            <a:extLst>
              <a:ext uri="{FF2B5EF4-FFF2-40B4-BE49-F238E27FC236}">
                <a16:creationId xmlns:a16="http://schemas.microsoft.com/office/drawing/2014/main" id="{AF0731EA-D2D5-B6A0-66F7-505C1DD21D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515B0E-8AC5-3CB4-5F15-A42AACC279D5}"/>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1039161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6E572-DDFD-45BF-3921-83078DABAF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8A60C4-DB6A-5D01-19BD-A8303336B5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FFB7DA-F03D-1D6F-3F7C-A270FCD347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AA1A08-E224-F7C4-5AFF-D346C736F963}"/>
              </a:ext>
            </a:extLst>
          </p:cNvPr>
          <p:cNvSpPr>
            <a:spLocks noGrp="1"/>
          </p:cNvSpPr>
          <p:nvPr>
            <p:ph type="dt" sz="half" idx="10"/>
          </p:nvPr>
        </p:nvSpPr>
        <p:spPr/>
        <p:txBody>
          <a:bodyPr/>
          <a:lstStyle/>
          <a:p>
            <a:fld id="{1EF65BA3-D42C-4D83-83AF-D4390FDCAD1F}" type="datetimeFigureOut">
              <a:rPr lang="en-US" smtClean="0"/>
              <a:t>10/5/2023</a:t>
            </a:fld>
            <a:endParaRPr lang="en-US"/>
          </a:p>
        </p:txBody>
      </p:sp>
      <p:sp>
        <p:nvSpPr>
          <p:cNvPr id="6" name="Footer Placeholder 5">
            <a:extLst>
              <a:ext uri="{FF2B5EF4-FFF2-40B4-BE49-F238E27FC236}">
                <a16:creationId xmlns:a16="http://schemas.microsoft.com/office/drawing/2014/main" id="{CF3F98D6-9E41-C017-64A4-0ABB5E6353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8D44A5-D281-D2AC-1155-231D51F57FA9}"/>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2111040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7EA1E-2F72-3FB3-F583-090721E660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4F95BA-21BB-282F-1B5F-8D18770431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54D88A-E0EE-9A5C-8AD2-0DDDF2AC24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017624-86E0-948B-133C-039278857E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67FA83-3227-1FB8-B86C-2DC9AA3FBA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276443-2923-2F45-46D5-39163EFE0CD3}"/>
              </a:ext>
            </a:extLst>
          </p:cNvPr>
          <p:cNvSpPr>
            <a:spLocks noGrp="1"/>
          </p:cNvSpPr>
          <p:nvPr>
            <p:ph type="dt" sz="half" idx="10"/>
          </p:nvPr>
        </p:nvSpPr>
        <p:spPr/>
        <p:txBody>
          <a:bodyPr/>
          <a:lstStyle/>
          <a:p>
            <a:fld id="{1EF65BA3-D42C-4D83-83AF-D4390FDCAD1F}" type="datetimeFigureOut">
              <a:rPr lang="en-US" smtClean="0"/>
              <a:t>10/5/2023</a:t>
            </a:fld>
            <a:endParaRPr lang="en-US"/>
          </a:p>
        </p:txBody>
      </p:sp>
      <p:sp>
        <p:nvSpPr>
          <p:cNvPr id="8" name="Footer Placeholder 7">
            <a:extLst>
              <a:ext uri="{FF2B5EF4-FFF2-40B4-BE49-F238E27FC236}">
                <a16:creationId xmlns:a16="http://schemas.microsoft.com/office/drawing/2014/main" id="{B9B7CA58-92A4-CB74-C44C-1FA6C4FB3F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0AC179-C049-6F7A-21CB-E352482DD936}"/>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2554377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3F95B-C1DF-725F-3936-44E0B25536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CE784B-A66A-8E25-B10A-A9E1E3264546}"/>
              </a:ext>
            </a:extLst>
          </p:cNvPr>
          <p:cNvSpPr>
            <a:spLocks noGrp="1"/>
          </p:cNvSpPr>
          <p:nvPr>
            <p:ph type="dt" sz="half" idx="10"/>
          </p:nvPr>
        </p:nvSpPr>
        <p:spPr/>
        <p:txBody>
          <a:bodyPr/>
          <a:lstStyle/>
          <a:p>
            <a:fld id="{1EF65BA3-D42C-4D83-83AF-D4390FDCAD1F}" type="datetimeFigureOut">
              <a:rPr lang="en-US" smtClean="0"/>
              <a:t>10/5/2023</a:t>
            </a:fld>
            <a:endParaRPr lang="en-US"/>
          </a:p>
        </p:txBody>
      </p:sp>
      <p:sp>
        <p:nvSpPr>
          <p:cNvPr id="4" name="Footer Placeholder 3">
            <a:extLst>
              <a:ext uri="{FF2B5EF4-FFF2-40B4-BE49-F238E27FC236}">
                <a16:creationId xmlns:a16="http://schemas.microsoft.com/office/drawing/2014/main" id="{00F28B82-1750-DDF1-67AB-78E56195D2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768F23-4791-E02B-4925-8325A5B2B15A}"/>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3879564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4A4545-5A01-3E5A-4944-79F595E89877}"/>
              </a:ext>
            </a:extLst>
          </p:cNvPr>
          <p:cNvSpPr>
            <a:spLocks noGrp="1"/>
          </p:cNvSpPr>
          <p:nvPr>
            <p:ph type="dt" sz="half" idx="10"/>
          </p:nvPr>
        </p:nvSpPr>
        <p:spPr/>
        <p:txBody>
          <a:bodyPr/>
          <a:lstStyle/>
          <a:p>
            <a:fld id="{1EF65BA3-D42C-4D83-83AF-D4390FDCAD1F}" type="datetimeFigureOut">
              <a:rPr lang="en-US" smtClean="0"/>
              <a:t>10/5/2023</a:t>
            </a:fld>
            <a:endParaRPr lang="en-US"/>
          </a:p>
        </p:txBody>
      </p:sp>
      <p:sp>
        <p:nvSpPr>
          <p:cNvPr id="3" name="Footer Placeholder 2">
            <a:extLst>
              <a:ext uri="{FF2B5EF4-FFF2-40B4-BE49-F238E27FC236}">
                <a16:creationId xmlns:a16="http://schemas.microsoft.com/office/drawing/2014/main" id="{550EA87E-024B-AA46-9082-E28823D271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0BCFDB-CB0E-79F2-F7CD-A2741B189BC2}"/>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3606671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C4BFB-6939-6581-1603-9D9E6F18A5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FCC455-1FB0-4CF8-AEA1-45B78D3751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B68884-F06F-11B7-0A66-FAEC53CACF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4A9652-6985-0B4D-45CC-D909F2F54808}"/>
              </a:ext>
            </a:extLst>
          </p:cNvPr>
          <p:cNvSpPr>
            <a:spLocks noGrp="1"/>
          </p:cNvSpPr>
          <p:nvPr>
            <p:ph type="dt" sz="half" idx="10"/>
          </p:nvPr>
        </p:nvSpPr>
        <p:spPr/>
        <p:txBody>
          <a:bodyPr/>
          <a:lstStyle/>
          <a:p>
            <a:fld id="{1EF65BA3-D42C-4D83-83AF-D4390FDCAD1F}" type="datetimeFigureOut">
              <a:rPr lang="en-US" smtClean="0"/>
              <a:t>10/5/2023</a:t>
            </a:fld>
            <a:endParaRPr lang="en-US"/>
          </a:p>
        </p:txBody>
      </p:sp>
      <p:sp>
        <p:nvSpPr>
          <p:cNvPr id="6" name="Footer Placeholder 5">
            <a:extLst>
              <a:ext uri="{FF2B5EF4-FFF2-40B4-BE49-F238E27FC236}">
                <a16:creationId xmlns:a16="http://schemas.microsoft.com/office/drawing/2014/main" id="{AA766AD1-9207-2BC6-D1C8-472FF6D917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1C18E6-5675-0194-7B93-AC7476A2922C}"/>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767266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4FC53-2467-6D70-1F0C-C7BFC19523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56199D-38F4-5A76-9236-B8BB0B42C2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BF1289-B98F-DFB1-330B-F675AD7F78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B06E98-DA86-D750-9288-8241C19D5313}"/>
              </a:ext>
            </a:extLst>
          </p:cNvPr>
          <p:cNvSpPr>
            <a:spLocks noGrp="1"/>
          </p:cNvSpPr>
          <p:nvPr>
            <p:ph type="dt" sz="half" idx="10"/>
          </p:nvPr>
        </p:nvSpPr>
        <p:spPr/>
        <p:txBody>
          <a:bodyPr/>
          <a:lstStyle/>
          <a:p>
            <a:fld id="{1EF65BA3-D42C-4D83-83AF-D4390FDCAD1F}" type="datetimeFigureOut">
              <a:rPr lang="en-US" smtClean="0"/>
              <a:t>10/5/2023</a:t>
            </a:fld>
            <a:endParaRPr lang="en-US"/>
          </a:p>
        </p:txBody>
      </p:sp>
      <p:sp>
        <p:nvSpPr>
          <p:cNvPr id="6" name="Footer Placeholder 5">
            <a:extLst>
              <a:ext uri="{FF2B5EF4-FFF2-40B4-BE49-F238E27FC236}">
                <a16:creationId xmlns:a16="http://schemas.microsoft.com/office/drawing/2014/main" id="{FDE74DEF-1704-1A74-4AEF-14951AFB60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46D4F9-E8BB-2AB8-B127-C1A071A0DB9B}"/>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514436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6C0CE9-664B-B1EA-A977-081F250FF1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DCAF78-DC40-8FA6-11C5-75DC318086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5EA425-9013-70DF-85B8-FF5CA8F854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65BA3-D42C-4D83-83AF-D4390FDCAD1F}" type="datetimeFigureOut">
              <a:rPr lang="en-US" smtClean="0"/>
              <a:t>10/5/2023</a:t>
            </a:fld>
            <a:endParaRPr lang="en-US"/>
          </a:p>
        </p:txBody>
      </p:sp>
      <p:sp>
        <p:nvSpPr>
          <p:cNvPr id="5" name="Footer Placeholder 4">
            <a:extLst>
              <a:ext uri="{FF2B5EF4-FFF2-40B4-BE49-F238E27FC236}">
                <a16:creationId xmlns:a16="http://schemas.microsoft.com/office/drawing/2014/main" id="{63B29DF6-29D4-F171-A557-F24CCA7A13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ECD566-33B7-4841-5FDD-F2DC97F6BA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04CF5D-09B3-4895-9CAB-3FDFB23CC835}" type="slidenum">
              <a:rPr lang="en-US" smtClean="0"/>
              <a:t>‹#›</a:t>
            </a:fld>
            <a:endParaRPr lang="en-US"/>
          </a:p>
        </p:txBody>
      </p:sp>
    </p:spTree>
    <p:extLst>
      <p:ext uri="{BB962C8B-B14F-4D97-AF65-F5344CB8AC3E}">
        <p14:creationId xmlns:p14="http://schemas.microsoft.com/office/powerpoint/2010/main" val="3948667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79C6-53CC-499B-25C5-19424E24D8EE}"/>
              </a:ext>
            </a:extLst>
          </p:cNvPr>
          <p:cNvSpPr>
            <a:spLocks noGrp="1"/>
          </p:cNvSpPr>
          <p:nvPr>
            <p:ph type="ctrTitle"/>
          </p:nvPr>
        </p:nvSpPr>
        <p:spPr/>
        <p:txBody>
          <a:bodyPr>
            <a:normAutofit/>
          </a:bodyPr>
          <a:lstStyle/>
          <a:p>
            <a:r>
              <a:rPr lang="tr-TR" b="1" dirty="0">
                <a:solidFill>
                  <a:srgbClr val="002060"/>
                </a:solidFill>
              </a:rPr>
              <a:t>Oyun Programlama</a:t>
            </a:r>
            <a:br>
              <a:rPr lang="tr-TR" b="1" dirty="0">
                <a:solidFill>
                  <a:srgbClr val="002060"/>
                </a:solidFill>
              </a:rPr>
            </a:br>
            <a:br>
              <a:rPr lang="en-US" b="1" dirty="0">
                <a:solidFill>
                  <a:srgbClr val="002060"/>
                </a:solidFill>
              </a:rPr>
            </a:br>
            <a:r>
              <a:rPr lang="en-US" sz="3200" b="1" dirty="0">
                <a:solidFill>
                  <a:srgbClr val="002060"/>
                </a:solidFill>
              </a:rPr>
              <a:t>B</a:t>
            </a:r>
            <a:r>
              <a:rPr lang="tr-TR" sz="3200" b="1" dirty="0">
                <a:solidFill>
                  <a:srgbClr val="002060"/>
                </a:solidFill>
              </a:rPr>
              <a:t>ölüm - I</a:t>
            </a:r>
            <a:endParaRPr lang="en-US" b="1" dirty="0">
              <a:solidFill>
                <a:srgbClr val="002060"/>
              </a:solidFill>
            </a:endParaRPr>
          </a:p>
        </p:txBody>
      </p:sp>
      <p:sp>
        <p:nvSpPr>
          <p:cNvPr id="3" name="Subtitle 2">
            <a:extLst>
              <a:ext uri="{FF2B5EF4-FFF2-40B4-BE49-F238E27FC236}">
                <a16:creationId xmlns:a16="http://schemas.microsoft.com/office/drawing/2014/main" id="{8E94F0E5-560C-5BEA-67DE-1A23AFFD6968}"/>
              </a:ext>
            </a:extLst>
          </p:cNvPr>
          <p:cNvSpPr>
            <a:spLocks noGrp="1"/>
          </p:cNvSpPr>
          <p:nvPr>
            <p:ph type="subTitle" idx="1"/>
          </p:nvPr>
        </p:nvSpPr>
        <p:spPr/>
        <p:txBody>
          <a:bodyPr>
            <a:normAutofit lnSpcReduction="10000"/>
          </a:bodyPr>
          <a:lstStyle/>
          <a:p>
            <a:endParaRPr lang="tr-TR" b="1" dirty="0">
              <a:solidFill>
                <a:srgbClr val="002060"/>
              </a:solidFill>
            </a:endParaRPr>
          </a:p>
          <a:p>
            <a:endParaRPr lang="tr-TR" b="1" dirty="0">
              <a:solidFill>
                <a:srgbClr val="002060"/>
              </a:solidFill>
            </a:endParaRPr>
          </a:p>
          <a:p>
            <a:r>
              <a:rPr lang="en-US" b="1" dirty="0">
                <a:solidFill>
                  <a:srgbClr val="002060"/>
                </a:solidFill>
              </a:rPr>
              <a:t>Dr. </a:t>
            </a:r>
            <a:r>
              <a:rPr lang="tr-TR" b="1" dirty="0">
                <a:solidFill>
                  <a:srgbClr val="002060"/>
                </a:solidFill>
              </a:rPr>
              <a:t>Öğr. Üyesi Sevdanur GENÇ</a:t>
            </a:r>
          </a:p>
          <a:p>
            <a:r>
              <a:rPr lang="en-US" sz="1800" b="1" dirty="0">
                <a:solidFill>
                  <a:srgbClr val="002060"/>
                </a:solidFill>
              </a:rPr>
              <a:t>sgenc@kastamonu.edu.tr</a:t>
            </a:r>
          </a:p>
        </p:txBody>
      </p:sp>
    </p:spTree>
    <p:extLst>
      <p:ext uri="{BB962C8B-B14F-4D97-AF65-F5344CB8AC3E}">
        <p14:creationId xmlns:p14="http://schemas.microsoft.com/office/powerpoint/2010/main" val="1399783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307C9-5F0F-67CA-44B4-F70C5C14EB76}"/>
              </a:ext>
            </a:extLst>
          </p:cNvPr>
          <p:cNvSpPr>
            <a:spLocks noGrp="1"/>
          </p:cNvSpPr>
          <p:nvPr>
            <p:ph type="title"/>
          </p:nvPr>
        </p:nvSpPr>
        <p:spPr/>
        <p:txBody>
          <a:bodyPr/>
          <a:lstStyle/>
          <a:p>
            <a:r>
              <a:rPr lang="tr-TR" sz="4400" b="1" dirty="0">
                <a:latin typeface="Times New Roman" panose="02020603050405020304" pitchFamily="18" charset="0"/>
                <a:cs typeface="Times New Roman" panose="02020603050405020304" pitchFamily="18" charset="0"/>
              </a:rPr>
              <a:t>Grafik Motorları ve API’ler</a:t>
            </a:r>
            <a:endParaRPr lang="en-US" b="1" dirty="0"/>
          </a:p>
        </p:txBody>
      </p:sp>
      <p:sp>
        <p:nvSpPr>
          <p:cNvPr id="3" name="Content Placeholder 2">
            <a:extLst>
              <a:ext uri="{FF2B5EF4-FFF2-40B4-BE49-F238E27FC236}">
                <a16:creationId xmlns:a16="http://schemas.microsoft.com/office/drawing/2014/main" id="{B09EFE44-5160-F9C5-AED1-B52E9FF68591}"/>
              </a:ext>
            </a:extLst>
          </p:cNvPr>
          <p:cNvSpPr>
            <a:spLocks noGrp="1"/>
          </p:cNvSpPr>
          <p:nvPr>
            <p:ph idx="1"/>
          </p:nvPr>
        </p:nvSpPr>
        <p:spPr>
          <a:xfrm>
            <a:off x="838200" y="1825625"/>
            <a:ext cx="6431564" cy="4351338"/>
          </a:xfrm>
        </p:spPr>
        <p:txBody>
          <a:bodyPr>
            <a:normAutofit lnSpcReduction="10000"/>
          </a:bodyPr>
          <a:lstStyle/>
          <a:p>
            <a:pPr algn="just"/>
            <a:r>
              <a:rPr lang="tr-TR" sz="2800" dirty="0">
                <a:latin typeface="Times New Roman" panose="02020603050405020304" pitchFamily="18" charset="0"/>
                <a:cs typeface="Times New Roman" panose="02020603050405020304" pitchFamily="18" charset="0"/>
              </a:rPr>
              <a:t>Grafik motorları ve API'ler, oyunların görsel yönünü yönetmek için kullanılır. </a:t>
            </a:r>
            <a:r>
              <a:rPr lang="tr-TR" sz="2800" b="1" dirty="0">
                <a:latin typeface="Times New Roman" panose="02020603050405020304" pitchFamily="18" charset="0"/>
                <a:cs typeface="Times New Roman" panose="02020603050405020304" pitchFamily="18" charset="0"/>
              </a:rPr>
              <a:t>DirectX ve OpenGL </a:t>
            </a:r>
            <a:r>
              <a:rPr lang="tr-TR" sz="2800" dirty="0">
                <a:latin typeface="Times New Roman" panose="02020603050405020304" pitchFamily="18" charset="0"/>
                <a:cs typeface="Times New Roman" panose="02020603050405020304" pitchFamily="18" charset="0"/>
              </a:rPr>
              <a:t>gibi API'ler, grafiklerin ve 3D efektlerin oluşturulması ve işlenmesinde kullanılır. </a:t>
            </a:r>
            <a:endParaRPr lang="en-US" sz="2800" dirty="0">
              <a:latin typeface="Times New Roman" panose="02020603050405020304" pitchFamily="18" charset="0"/>
              <a:cs typeface="Times New Roman" panose="02020603050405020304" pitchFamily="18" charset="0"/>
            </a:endParaRPr>
          </a:p>
          <a:p>
            <a:pPr algn="just"/>
            <a:r>
              <a:rPr lang="tr-TR" sz="2800" b="1" dirty="0">
                <a:latin typeface="Times New Roman" panose="02020603050405020304" pitchFamily="18" charset="0"/>
                <a:cs typeface="Times New Roman" panose="02020603050405020304" pitchFamily="18" charset="0"/>
              </a:rPr>
              <a:t>Vulkan ve Metal </a:t>
            </a:r>
            <a:r>
              <a:rPr lang="tr-TR" sz="2800" dirty="0">
                <a:latin typeface="Times New Roman" panose="02020603050405020304" pitchFamily="18" charset="0"/>
                <a:cs typeface="Times New Roman" panose="02020603050405020304" pitchFamily="18" charset="0"/>
              </a:rPr>
              <a:t>gibi yeni nesil API'ler ise yüksek performans ve çoklu platform desteği sağlar. </a:t>
            </a:r>
            <a:endParaRPr lang="en-US" sz="2800" dirty="0">
              <a:latin typeface="Times New Roman" panose="02020603050405020304" pitchFamily="18" charset="0"/>
              <a:cs typeface="Times New Roman" panose="02020603050405020304" pitchFamily="18" charset="0"/>
            </a:endParaRPr>
          </a:p>
          <a:p>
            <a:pPr algn="just"/>
            <a:r>
              <a:rPr lang="tr-TR" sz="2800" dirty="0">
                <a:latin typeface="Times New Roman" panose="02020603050405020304" pitchFamily="18" charset="0"/>
                <a:cs typeface="Times New Roman" panose="02020603050405020304" pitchFamily="18" charset="0"/>
              </a:rPr>
              <a:t>Oyun motorları içinde bulunan grafik motorları da oyunların görsel kalitesini artırmak için kullanılan önemli araçlardır. </a:t>
            </a:r>
          </a:p>
          <a:p>
            <a:endParaRPr lang="en-US" dirty="0"/>
          </a:p>
        </p:txBody>
      </p:sp>
      <p:pic>
        <p:nvPicPr>
          <p:cNvPr id="2052" name="Picture 4" descr="Need for Speed™ No Limits | Vulkan vs Metal - YouTube">
            <a:extLst>
              <a:ext uri="{FF2B5EF4-FFF2-40B4-BE49-F238E27FC236}">
                <a16:creationId xmlns:a16="http://schemas.microsoft.com/office/drawing/2014/main" id="{C158FB96-8218-E988-549B-E70EAC7492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2624" y="1825625"/>
            <a:ext cx="4350973" cy="2436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3759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6B9E5-F87F-2C3C-157F-4FD4A3DF1DA7}"/>
              </a:ext>
            </a:extLst>
          </p:cNvPr>
          <p:cNvSpPr>
            <a:spLocks noGrp="1"/>
          </p:cNvSpPr>
          <p:nvPr>
            <p:ph type="title"/>
          </p:nvPr>
        </p:nvSpPr>
        <p:spPr/>
        <p:txBody>
          <a:bodyPr/>
          <a:lstStyle/>
          <a:p>
            <a:r>
              <a:rPr lang="tr-TR" sz="4400" b="1" dirty="0">
                <a:latin typeface="Times New Roman" panose="02020603050405020304" pitchFamily="18" charset="0"/>
                <a:cs typeface="Times New Roman" panose="02020603050405020304" pitchFamily="18" charset="0"/>
              </a:rPr>
              <a:t>Veritabanı ve Ağ Teknolojileri</a:t>
            </a:r>
            <a:endParaRPr lang="en-US" b="1" dirty="0"/>
          </a:p>
        </p:txBody>
      </p:sp>
      <p:sp>
        <p:nvSpPr>
          <p:cNvPr id="3" name="Content Placeholder 2">
            <a:extLst>
              <a:ext uri="{FF2B5EF4-FFF2-40B4-BE49-F238E27FC236}">
                <a16:creationId xmlns:a16="http://schemas.microsoft.com/office/drawing/2014/main" id="{B21C944E-4847-A9AE-89EA-F478A43948C9}"/>
              </a:ext>
            </a:extLst>
          </p:cNvPr>
          <p:cNvSpPr>
            <a:spLocks noGrp="1"/>
          </p:cNvSpPr>
          <p:nvPr>
            <p:ph idx="1"/>
          </p:nvPr>
        </p:nvSpPr>
        <p:spPr/>
        <p:txBody>
          <a:bodyPr/>
          <a:lstStyle/>
          <a:p>
            <a:pPr algn="just"/>
            <a:r>
              <a:rPr lang="tr-TR" sz="2800" dirty="0">
                <a:latin typeface="Times New Roman" panose="02020603050405020304" pitchFamily="18" charset="0"/>
                <a:cs typeface="Times New Roman" panose="02020603050405020304" pitchFamily="18" charset="0"/>
              </a:rPr>
              <a:t>Çok oyunculu veya çevrimiçi oyunlar gibi durumlarda veritabanı ve ağ teknolojileri kullanılır. Veritabanı teknolojileri, oyuncu verilerini saklamak, oyun ilerlemesini yönetmek veya liderlik tablolarını tutmak gibi işlevlerde kullanılır. </a:t>
            </a:r>
            <a:endParaRPr lang="en-US" sz="2800" dirty="0">
              <a:latin typeface="Times New Roman" panose="02020603050405020304" pitchFamily="18" charset="0"/>
              <a:cs typeface="Times New Roman" panose="02020603050405020304" pitchFamily="18" charset="0"/>
            </a:endParaRPr>
          </a:p>
          <a:p>
            <a:pPr algn="just"/>
            <a:r>
              <a:rPr lang="tr-TR" sz="2800" b="1" dirty="0">
                <a:latin typeface="Times New Roman" panose="02020603050405020304" pitchFamily="18" charset="0"/>
                <a:cs typeface="Times New Roman" panose="02020603050405020304" pitchFamily="18" charset="0"/>
              </a:rPr>
              <a:t>MySQL, PostgreSQL </a:t>
            </a:r>
            <a:r>
              <a:rPr lang="tr-TR" sz="2800" dirty="0">
                <a:latin typeface="Times New Roman" panose="02020603050405020304" pitchFamily="18" charset="0"/>
                <a:cs typeface="Times New Roman" panose="02020603050405020304" pitchFamily="18" charset="0"/>
              </a:rPr>
              <a:t>gibi ilişkisel veritabanları veya </a:t>
            </a:r>
            <a:r>
              <a:rPr lang="tr-TR" sz="2800" b="1" dirty="0">
                <a:latin typeface="Times New Roman" panose="02020603050405020304" pitchFamily="18" charset="0"/>
                <a:cs typeface="Times New Roman" panose="02020603050405020304" pitchFamily="18" charset="0"/>
              </a:rPr>
              <a:t>Redis, MongoDB gibi NoSQL </a:t>
            </a:r>
            <a:r>
              <a:rPr lang="tr-TR" sz="2800" dirty="0">
                <a:latin typeface="Times New Roman" panose="02020603050405020304" pitchFamily="18" charset="0"/>
                <a:cs typeface="Times New Roman" panose="02020603050405020304" pitchFamily="18" charset="0"/>
              </a:rPr>
              <a:t>veritabanları bu amaçla kullanılabilir. </a:t>
            </a:r>
            <a:endParaRPr lang="en-US" sz="2800" dirty="0">
              <a:latin typeface="Times New Roman" panose="02020603050405020304" pitchFamily="18" charset="0"/>
              <a:cs typeface="Times New Roman" panose="02020603050405020304" pitchFamily="18" charset="0"/>
            </a:endParaRPr>
          </a:p>
          <a:p>
            <a:pPr algn="just"/>
            <a:r>
              <a:rPr lang="tr-TR" sz="2800" dirty="0">
                <a:latin typeface="Times New Roman" panose="02020603050405020304" pitchFamily="18" charset="0"/>
                <a:cs typeface="Times New Roman" panose="02020603050405020304" pitchFamily="18" charset="0"/>
              </a:rPr>
              <a:t>Ağ teknolojileri ise oyuncular arasındaki etkileşimi yönetir, çok oyunculu oyunlar için sunucu tarafı kodlamayı ve ağ bağlantısını sağlar. </a:t>
            </a:r>
            <a:r>
              <a:rPr lang="tr-TR" sz="2800" b="1" dirty="0">
                <a:latin typeface="Times New Roman" panose="02020603050405020304" pitchFamily="18" charset="0"/>
                <a:cs typeface="Times New Roman" panose="02020603050405020304" pitchFamily="18" charset="0"/>
              </a:rPr>
              <a:t>TCP/IP, UDP, WebSocket, Photon Server </a:t>
            </a:r>
            <a:r>
              <a:rPr lang="tr-TR" sz="2800" dirty="0">
                <a:latin typeface="Times New Roman" panose="02020603050405020304" pitchFamily="18" charset="0"/>
                <a:cs typeface="Times New Roman" panose="02020603050405020304" pitchFamily="18" charset="0"/>
              </a:rPr>
              <a:t>gibi teknolojiler bu alanda kullanılan örneklerdir.</a:t>
            </a:r>
            <a:endParaRPr lang="en-US" dirty="0"/>
          </a:p>
        </p:txBody>
      </p:sp>
    </p:spTree>
    <p:extLst>
      <p:ext uri="{BB962C8B-B14F-4D97-AF65-F5344CB8AC3E}">
        <p14:creationId xmlns:p14="http://schemas.microsoft.com/office/powerpoint/2010/main" val="2144959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C038A-5F2B-FCE8-2DA4-7D88338642D0}"/>
              </a:ext>
            </a:extLst>
          </p:cNvPr>
          <p:cNvSpPr>
            <a:spLocks noGrp="1"/>
          </p:cNvSpPr>
          <p:nvPr>
            <p:ph type="title"/>
          </p:nvPr>
        </p:nvSpPr>
        <p:spPr/>
        <p:txBody>
          <a:bodyPr/>
          <a:lstStyle/>
          <a:p>
            <a:r>
              <a:rPr lang="tr-TR" sz="4400" b="1" dirty="0">
                <a:latin typeface="Times New Roman" panose="02020603050405020304" pitchFamily="18" charset="0"/>
                <a:cs typeface="Times New Roman" panose="02020603050405020304" pitchFamily="18" charset="0"/>
              </a:rPr>
              <a:t>Yapay Zeka Nedir?</a:t>
            </a:r>
            <a:endParaRPr lang="en-US" b="1" dirty="0"/>
          </a:p>
        </p:txBody>
      </p:sp>
      <p:sp>
        <p:nvSpPr>
          <p:cNvPr id="3" name="Content Placeholder 2">
            <a:extLst>
              <a:ext uri="{FF2B5EF4-FFF2-40B4-BE49-F238E27FC236}">
                <a16:creationId xmlns:a16="http://schemas.microsoft.com/office/drawing/2014/main" id="{91F93899-422F-35D9-62B4-1AE2F7F9E6AD}"/>
              </a:ext>
            </a:extLst>
          </p:cNvPr>
          <p:cNvSpPr>
            <a:spLocks noGrp="1"/>
          </p:cNvSpPr>
          <p:nvPr>
            <p:ph idx="1"/>
          </p:nvPr>
        </p:nvSpPr>
        <p:spPr/>
        <p:txBody>
          <a:bodyPr>
            <a:normAutofit fontScale="92500" lnSpcReduction="20000"/>
          </a:bodyPr>
          <a:lstStyle/>
          <a:p>
            <a:pPr algn="just"/>
            <a:r>
              <a:rPr lang="tr-TR" sz="2800" dirty="0">
                <a:latin typeface="Times New Roman" panose="02020603050405020304" pitchFamily="18" charset="0"/>
                <a:cs typeface="Times New Roman" panose="02020603050405020304" pitchFamily="18" charset="0"/>
              </a:rPr>
              <a:t>Yapay zeka, bilgisayar sistemlerinin insan benzeri zekaya sahip olabilmesini hedefleyen bir disiplindir. Yapay zeka, bilgisayarların karmaşık problemleri çözebilmesi, öğrenme yeteneği kazanabilmesi, kararlar alabilmesi ve insan benzeri düşünme süreçlerini taklit edebilmesi üzerine odaklanır. </a:t>
            </a:r>
            <a:endParaRPr lang="en-US" sz="2800" dirty="0">
              <a:latin typeface="Times New Roman" panose="02020603050405020304" pitchFamily="18" charset="0"/>
              <a:cs typeface="Times New Roman" panose="02020603050405020304" pitchFamily="18" charset="0"/>
            </a:endParaRPr>
          </a:p>
          <a:p>
            <a:pPr algn="just"/>
            <a:r>
              <a:rPr lang="tr-TR" sz="2800" dirty="0">
                <a:latin typeface="Times New Roman" panose="02020603050405020304" pitchFamily="18" charset="0"/>
                <a:cs typeface="Times New Roman" panose="02020603050405020304" pitchFamily="18" charset="0"/>
              </a:rPr>
              <a:t>Yapay zeka, </a:t>
            </a:r>
            <a:r>
              <a:rPr lang="tr-TR" sz="2800" b="1" dirty="0">
                <a:latin typeface="Times New Roman" panose="02020603050405020304" pitchFamily="18" charset="0"/>
                <a:cs typeface="Times New Roman" panose="02020603050405020304" pitchFamily="18" charset="0"/>
              </a:rPr>
              <a:t>veri analizi, desen tanıma, örüntü tanıma, doğal dil işleme ve makine öğrenimi </a:t>
            </a:r>
            <a:r>
              <a:rPr lang="tr-TR" sz="2800" dirty="0">
                <a:latin typeface="Times New Roman" panose="02020603050405020304" pitchFamily="18" charset="0"/>
                <a:cs typeface="Times New Roman" panose="02020603050405020304" pitchFamily="18" charset="0"/>
              </a:rPr>
              <a:t>gibi alanları içerir. </a:t>
            </a:r>
            <a:endParaRPr lang="en-US" sz="2800" dirty="0">
              <a:latin typeface="Times New Roman" panose="02020603050405020304" pitchFamily="18" charset="0"/>
              <a:cs typeface="Times New Roman" panose="02020603050405020304" pitchFamily="18" charset="0"/>
            </a:endParaRPr>
          </a:p>
          <a:p>
            <a:pPr algn="just"/>
            <a:r>
              <a:rPr lang="tr-TR" sz="2800" dirty="0">
                <a:latin typeface="Times New Roman" panose="02020603050405020304" pitchFamily="18" charset="0"/>
                <a:cs typeface="Times New Roman" panose="02020603050405020304" pitchFamily="18" charset="0"/>
              </a:rPr>
              <a:t>Bilgisayarlar, büyük miktardaki veriyi analiz ederek </a:t>
            </a:r>
            <a:r>
              <a:rPr lang="tr-TR" sz="2800" b="1" dirty="0">
                <a:latin typeface="Times New Roman" panose="02020603050405020304" pitchFamily="18" charset="0"/>
                <a:cs typeface="Times New Roman" panose="02020603050405020304" pitchFamily="18" charset="0"/>
              </a:rPr>
              <a:t>örüntüler ve ilişkiler </a:t>
            </a:r>
            <a:r>
              <a:rPr lang="tr-TR" sz="2800" dirty="0">
                <a:latin typeface="Times New Roman" panose="02020603050405020304" pitchFamily="18" charset="0"/>
                <a:cs typeface="Times New Roman" panose="02020603050405020304" pitchFamily="18" charset="0"/>
              </a:rPr>
              <a:t>keşfedebilir, dilin anlamını anlayabilir, görüntüleri tanıyabilir ve öğrenme süreciyle bilgi ve deneyim kazanabilir. </a:t>
            </a:r>
            <a:endParaRPr lang="en-US" sz="2800" dirty="0">
              <a:latin typeface="Times New Roman" panose="02020603050405020304" pitchFamily="18" charset="0"/>
              <a:cs typeface="Times New Roman" panose="02020603050405020304" pitchFamily="18" charset="0"/>
            </a:endParaRPr>
          </a:p>
          <a:p>
            <a:pPr algn="just"/>
            <a:r>
              <a:rPr lang="tr-TR" sz="2800" b="1" dirty="0">
                <a:latin typeface="Times New Roman" panose="02020603050405020304" pitchFamily="18" charset="0"/>
                <a:cs typeface="Times New Roman" panose="02020603050405020304" pitchFamily="18" charset="0"/>
              </a:rPr>
              <a:t>Makine öğrenimi, yapay zekanın temel bir parçasıdır. </a:t>
            </a:r>
            <a:r>
              <a:rPr lang="tr-TR" sz="2800" dirty="0">
                <a:latin typeface="Times New Roman" panose="02020603050405020304" pitchFamily="18" charset="0"/>
                <a:cs typeface="Times New Roman" panose="02020603050405020304" pitchFamily="18" charset="0"/>
              </a:rPr>
              <a:t>Makine öğrenimi, bilgisayarların veriye dayalı olarak öğrenme yeteneği kazanmasını sağlar. Algoritmalar ve istatistiksel modeller kullanılarak, bilgisayarlar veri setlerini analiz eder, kalıpları tanır ve gelecekteki verileri tahmin edebilir.</a:t>
            </a:r>
          </a:p>
          <a:p>
            <a:endParaRPr lang="en-US" dirty="0"/>
          </a:p>
        </p:txBody>
      </p:sp>
    </p:spTree>
    <p:extLst>
      <p:ext uri="{BB962C8B-B14F-4D97-AF65-F5344CB8AC3E}">
        <p14:creationId xmlns:p14="http://schemas.microsoft.com/office/powerpoint/2010/main" val="1521420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1230826" y="728419"/>
            <a:ext cx="9463005" cy="5394458"/>
          </a:xfrm>
          <a:prstGeom prst="rect">
            <a:avLst/>
          </a:prstGeom>
        </p:spPr>
      </p:pic>
    </p:spTree>
    <p:extLst>
      <p:ext uri="{BB962C8B-B14F-4D97-AF65-F5344CB8AC3E}">
        <p14:creationId xmlns:p14="http://schemas.microsoft.com/office/powerpoint/2010/main" val="203149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45210" y="991893"/>
            <a:ext cx="10515600" cy="4463512"/>
          </a:xfrm>
        </p:spPr>
        <p:txBody>
          <a:bodyPr>
            <a:normAutofit/>
          </a:bodyPr>
          <a:lstStyle/>
          <a:p>
            <a:pPr algn="just"/>
            <a:r>
              <a:rPr lang="tr-TR" sz="2400" dirty="0">
                <a:latin typeface="Times New Roman" panose="02020603050405020304" pitchFamily="18" charset="0"/>
                <a:cs typeface="Times New Roman" panose="02020603050405020304" pitchFamily="18" charset="0"/>
              </a:rPr>
              <a:t>Yapay zeka, </a:t>
            </a:r>
            <a:r>
              <a:rPr lang="tr-TR" sz="2400" b="1" dirty="0">
                <a:latin typeface="Times New Roman" panose="02020603050405020304" pitchFamily="18" charset="0"/>
                <a:cs typeface="Times New Roman" panose="02020603050405020304" pitchFamily="18" charset="0"/>
              </a:rPr>
              <a:t>birçok sektörde kullanılmaktadır. </a:t>
            </a:r>
            <a:r>
              <a:rPr lang="tr-TR" sz="2400" dirty="0">
                <a:latin typeface="Times New Roman" panose="02020603050405020304" pitchFamily="18" charset="0"/>
                <a:cs typeface="Times New Roman" panose="02020603050405020304" pitchFamily="18" charset="0"/>
              </a:rPr>
              <a:t>Örneğin, otomotiv endüstrisinde </a:t>
            </a:r>
            <a:r>
              <a:rPr lang="tr-TR" sz="2400" b="1" dirty="0">
                <a:latin typeface="Times New Roman" panose="02020603050405020304" pitchFamily="18" charset="0"/>
                <a:cs typeface="Times New Roman" panose="02020603050405020304" pitchFamily="18" charset="0"/>
              </a:rPr>
              <a:t>sürücüsüz araçlar</a:t>
            </a:r>
            <a:r>
              <a:rPr lang="tr-TR" sz="2400" dirty="0">
                <a:latin typeface="Times New Roman" panose="02020603050405020304" pitchFamily="18" charset="0"/>
                <a:cs typeface="Times New Roman" panose="02020603050405020304" pitchFamily="18" charset="0"/>
              </a:rPr>
              <a:t>, sağlık sektöründe </a:t>
            </a:r>
            <a:r>
              <a:rPr lang="tr-TR" sz="2400" b="1" dirty="0">
                <a:latin typeface="Times New Roman" panose="02020603050405020304" pitchFamily="18" charset="0"/>
                <a:cs typeface="Times New Roman" panose="02020603050405020304" pitchFamily="18" charset="0"/>
              </a:rPr>
              <a:t>tanı ve tedavi </a:t>
            </a:r>
            <a:r>
              <a:rPr lang="tr-TR" sz="2400" dirty="0">
                <a:latin typeface="Times New Roman" panose="02020603050405020304" pitchFamily="18" charset="0"/>
                <a:cs typeface="Times New Roman" panose="02020603050405020304" pitchFamily="18" charset="0"/>
              </a:rPr>
              <a:t>destek sistemleri, finansal hizmetlerde </a:t>
            </a:r>
            <a:r>
              <a:rPr lang="tr-TR" sz="2400" b="1" dirty="0">
                <a:latin typeface="Times New Roman" panose="02020603050405020304" pitchFamily="18" charset="0"/>
                <a:cs typeface="Times New Roman" panose="02020603050405020304" pitchFamily="18" charset="0"/>
              </a:rPr>
              <a:t>risk analizi ve pazarlama </a:t>
            </a:r>
            <a:r>
              <a:rPr lang="tr-TR" sz="2400" dirty="0">
                <a:latin typeface="Times New Roman" panose="02020603050405020304" pitchFamily="18" charset="0"/>
                <a:cs typeface="Times New Roman" panose="02020603050405020304" pitchFamily="18" charset="0"/>
              </a:rPr>
              <a:t>alanında kişiselleştirilmiş öneriler gibi birçok uygulama yapay zekaya dayanmaktadır. </a:t>
            </a:r>
          </a:p>
          <a:p>
            <a:pPr algn="just"/>
            <a:r>
              <a:rPr lang="tr-TR" sz="2400" dirty="0">
                <a:latin typeface="Times New Roman" panose="02020603050405020304" pitchFamily="18" charset="0"/>
                <a:cs typeface="Times New Roman" panose="02020603050405020304" pitchFamily="18" charset="0"/>
              </a:rPr>
              <a:t>Yapay zekanın </a:t>
            </a:r>
            <a:r>
              <a:rPr lang="tr-TR" sz="2400" b="1" dirty="0">
                <a:latin typeface="Times New Roman" panose="02020603050405020304" pitchFamily="18" charset="0"/>
                <a:cs typeface="Times New Roman" panose="02020603050405020304" pitchFamily="18" charset="0"/>
              </a:rPr>
              <a:t>ileri düzey formları</a:t>
            </a:r>
            <a:r>
              <a:rPr lang="tr-TR" sz="2400" dirty="0">
                <a:latin typeface="Times New Roman" panose="02020603050405020304" pitchFamily="18" charset="0"/>
                <a:cs typeface="Times New Roman" panose="02020603050405020304" pitchFamily="18" charset="0"/>
              </a:rPr>
              <a:t>, </a:t>
            </a:r>
            <a:r>
              <a:rPr lang="tr-TR" sz="2400" b="1" dirty="0">
                <a:latin typeface="Times New Roman" panose="02020603050405020304" pitchFamily="18" charset="0"/>
                <a:cs typeface="Times New Roman" panose="02020603050405020304" pitchFamily="18" charset="0"/>
              </a:rPr>
              <a:t>derin öğrenme ve sinir ağları </a:t>
            </a:r>
            <a:r>
              <a:rPr lang="tr-TR" sz="2400" dirty="0">
                <a:latin typeface="Times New Roman" panose="02020603050405020304" pitchFamily="18" charset="0"/>
                <a:cs typeface="Times New Roman" panose="02020603050405020304" pitchFamily="18" charset="0"/>
              </a:rPr>
              <a:t>gibi teknikleri içerir. Bu teknikler, insan beyninin işleyişine benzer bir şekilde çalışan yapay sinir ağları kullanarak karmaşık problemleri çözebilme yeteneğini sağlar. </a:t>
            </a:r>
          </a:p>
          <a:p>
            <a:pPr algn="just"/>
            <a:r>
              <a:rPr lang="tr-TR" sz="2400" dirty="0">
                <a:latin typeface="Times New Roman" panose="02020603050405020304" pitchFamily="18" charset="0"/>
                <a:cs typeface="Times New Roman" panose="02020603050405020304" pitchFamily="18" charset="0"/>
              </a:rPr>
              <a:t>Yapay zeka, teknoloji alanında sürekli olarak gelişmekte olan bir alan olup gelecekte daha da önem kazanması beklenmektedir. Potansiyeli, insan yaşamını daha da kolaylaştırma, </a:t>
            </a:r>
            <a:r>
              <a:rPr lang="tr-TR" sz="2400" b="1" dirty="0">
                <a:latin typeface="Times New Roman" panose="02020603050405020304" pitchFamily="18" charset="0"/>
                <a:cs typeface="Times New Roman" panose="02020603050405020304" pitchFamily="18" charset="0"/>
              </a:rPr>
              <a:t>yenilikçilik ve verimlilik </a:t>
            </a:r>
            <a:r>
              <a:rPr lang="tr-TR" sz="2400" dirty="0">
                <a:latin typeface="Times New Roman" panose="02020603050405020304" pitchFamily="18" charset="0"/>
                <a:cs typeface="Times New Roman" panose="02020603050405020304" pitchFamily="18" charset="0"/>
              </a:rPr>
              <a:t>alanlarında sınırsız olanaklar sunmaktadır.</a:t>
            </a:r>
          </a:p>
        </p:txBody>
      </p:sp>
    </p:spTree>
    <p:extLst>
      <p:ext uri="{BB962C8B-B14F-4D97-AF65-F5344CB8AC3E}">
        <p14:creationId xmlns:p14="http://schemas.microsoft.com/office/powerpoint/2010/main" val="3888188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0741" y="569229"/>
            <a:ext cx="7960528" cy="6043518"/>
          </a:xfrm>
        </p:spPr>
        <p:txBody>
          <a:bodyPr>
            <a:normAutofit/>
          </a:bodyPr>
          <a:lstStyle/>
          <a:p>
            <a:pPr marL="0" indent="0" algn="just">
              <a:buNone/>
            </a:pPr>
            <a:r>
              <a:rPr lang="tr-TR" b="1" dirty="0">
                <a:latin typeface="Times New Roman" panose="02020603050405020304" pitchFamily="18" charset="0"/>
                <a:cs typeface="Times New Roman" panose="02020603050405020304" pitchFamily="18" charset="0"/>
              </a:rPr>
              <a:t>Yapay Zeka Tarihçesi</a:t>
            </a:r>
          </a:p>
          <a:p>
            <a:pPr algn="just"/>
            <a:r>
              <a:rPr lang="tr-TR" sz="2400" dirty="0">
                <a:latin typeface="Times New Roman" panose="02020603050405020304" pitchFamily="18" charset="0"/>
                <a:cs typeface="Times New Roman" panose="02020603050405020304" pitchFamily="18" charset="0"/>
              </a:rPr>
              <a:t>Yapay zeka (YA) kavramı, insan benzeri düşünme ve zeka yeteneklerini bilgisayar sistemlerine aktarma fikriyle ortaya çıkmıştır. </a:t>
            </a:r>
          </a:p>
          <a:p>
            <a:pPr algn="just"/>
            <a:r>
              <a:rPr lang="tr-TR" sz="2400" dirty="0">
                <a:latin typeface="Times New Roman" panose="02020603050405020304" pitchFamily="18" charset="0"/>
                <a:cs typeface="Times New Roman" panose="02020603050405020304" pitchFamily="18" charset="0"/>
              </a:rPr>
              <a:t>Yapay zeka çalışmaları, </a:t>
            </a:r>
            <a:r>
              <a:rPr lang="tr-TR" sz="2400" b="1" dirty="0">
                <a:latin typeface="Times New Roman" panose="02020603050405020304" pitchFamily="18" charset="0"/>
                <a:cs typeface="Times New Roman" panose="02020603050405020304" pitchFamily="18" charset="0"/>
              </a:rPr>
              <a:t>1950'lerin ortalarında başlamış ve o zamandan beri büyük bir evrim geçirmiştir. </a:t>
            </a:r>
          </a:p>
          <a:p>
            <a:pPr algn="just"/>
            <a:r>
              <a:rPr lang="tr-TR" sz="2400" dirty="0">
                <a:latin typeface="Times New Roman" panose="02020603050405020304" pitchFamily="18" charset="0"/>
                <a:cs typeface="Times New Roman" panose="02020603050405020304" pitchFamily="18" charset="0"/>
              </a:rPr>
              <a:t>Yapay zeka çalışmalarının temelleri, 1950'lerin ortalarında </a:t>
            </a:r>
            <a:r>
              <a:rPr lang="tr-TR" sz="2400" b="1" dirty="0">
                <a:latin typeface="Times New Roman" panose="02020603050405020304" pitchFamily="18" charset="0"/>
                <a:cs typeface="Times New Roman" panose="02020603050405020304" pitchFamily="18" charset="0"/>
              </a:rPr>
              <a:t>Alan Turing, John McCarthy, Marvin Minsky, Nathaniel Rochester ve Claude Shannon </a:t>
            </a:r>
            <a:r>
              <a:rPr lang="tr-TR" sz="2400" dirty="0">
                <a:latin typeface="Times New Roman" panose="02020603050405020304" pitchFamily="18" charset="0"/>
                <a:cs typeface="Times New Roman" panose="02020603050405020304" pitchFamily="18" charset="0"/>
              </a:rPr>
              <a:t>gibi bilim insanları tarafından atıldı. </a:t>
            </a:r>
          </a:p>
          <a:p>
            <a:pPr algn="just"/>
            <a:r>
              <a:rPr lang="tr-TR" sz="2400" b="1" dirty="0">
                <a:latin typeface="Times New Roman" panose="02020603050405020304" pitchFamily="18" charset="0"/>
                <a:cs typeface="Times New Roman" panose="02020603050405020304" pitchFamily="18" charset="0"/>
              </a:rPr>
              <a:t>Turing Testi, </a:t>
            </a:r>
            <a:r>
              <a:rPr lang="tr-TR" sz="2400" dirty="0">
                <a:latin typeface="Times New Roman" panose="02020603050405020304" pitchFamily="18" charset="0"/>
                <a:cs typeface="Times New Roman" panose="02020603050405020304" pitchFamily="18" charset="0"/>
              </a:rPr>
              <a:t>bilgisayarların insan gibi düşünebilme yeteneğine sahip olup olmadığını belirlemek için geliştirildi. </a:t>
            </a:r>
          </a:p>
          <a:p>
            <a:pPr algn="just"/>
            <a:r>
              <a:rPr lang="tr-TR" sz="2400" dirty="0">
                <a:latin typeface="Times New Roman" panose="02020603050405020304" pitchFamily="18" charset="0"/>
                <a:cs typeface="Times New Roman" panose="02020603050405020304" pitchFamily="18" charset="0"/>
              </a:rPr>
              <a:t>1956'da Dartmouth Konferansı, yapay zeka araştırmalarının resmi olarak başladığı dönüm noktası oldu.</a:t>
            </a:r>
          </a:p>
        </p:txBody>
      </p:sp>
      <p:pic>
        <p:nvPicPr>
          <p:cNvPr id="3076" name="Picture 4" descr="Yapay Zeka Nasıl Ortaya Çıktı? | Klemsan">
            <a:extLst>
              <a:ext uri="{FF2B5EF4-FFF2-40B4-BE49-F238E27FC236}">
                <a16:creationId xmlns:a16="http://schemas.microsoft.com/office/drawing/2014/main" id="{5D45C5B5-87AA-8577-2803-5078ED8D78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0209" y="2261257"/>
            <a:ext cx="3509610" cy="2335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166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Yapay Zekanın Kısa Bir Tarihçesi – Bilişim IO">
            <a:extLst>
              <a:ext uri="{FF2B5EF4-FFF2-40B4-BE49-F238E27FC236}">
                <a16:creationId xmlns:a16="http://schemas.microsoft.com/office/drawing/2014/main" id="{FC1873DF-EA61-A306-D3C1-3A14D9826E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264" y="767298"/>
            <a:ext cx="11685472" cy="5494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275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71B2C-CB2B-7EF7-A508-7F9B388CE36A}"/>
              </a:ext>
            </a:extLst>
          </p:cNvPr>
          <p:cNvSpPr>
            <a:spLocks noGrp="1"/>
          </p:cNvSpPr>
          <p:nvPr>
            <p:ph type="title"/>
          </p:nvPr>
        </p:nvSpPr>
        <p:spPr>
          <a:xfrm>
            <a:off x="877410" y="-69143"/>
            <a:ext cx="9526715" cy="1260719"/>
          </a:xfrm>
        </p:spPr>
        <p:txBody>
          <a:bodyPr/>
          <a:lstStyle/>
          <a:p>
            <a:endParaRPr lang="en-US"/>
          </a:p>
        </p:txBody>
      </p:sp>
      <p:sp>
        <p:nvSpPr>
          <p:cNvPr id="3" name="Content Placeholder 2">
            <a:extLst>
              <a:ext uri="{FF2B5EF4-FFF2-40B4-BE49-F238E27FC236}">
                <a16:creationId xmlns:a16="http://schemas.microsoft.com/office/drawing/2014/main" id="{897D3CDE-E20A-20E8-2760-5CC65F055A57}"/>
              </a:ext>
            </a:extLst>
          </p:cNvPr>
          <p:cNvSpPr>
            <a:spLocks noGrp="1"/>
          </p:cNvSpPr>
          <p:nvPr>
            <p:ph idx="1"/>
          </p:nvPr>
        </p:nvSpPr>
        <p:spPr>
          <a:xfrm>
            <a:off x="877410" y="1754717"/>
            <a:ext cx="9526715" cy="4138479"/>
          </a:xfrm>
        </p:spPr>
        <p:txBody>
          <a:bodyPr/>
          <a:lstStyle/>
          <a:p>
            <a:endParaRPr lang="en-US"/>
          </a:p>
        </p:txBody>
      </p:sp>
      <p:pic>
        <p:nvPicPr>
          <p:cNvPr id="5122" name="Picture 2" descr="Yapay Zeka Zaman Çizelgesi | Türkiye Yapay Zekâ İnisiyatifi">
            <a:extLst>
              <a:ext uri="{FF2B5EF4-FFF2-40B4-BE49-F238E27FC236}">
                <a16:creationId xmlns:a16="http://schemas.microsoft.com/office/drawing/2014/main" id="{B1AFE7CB-ED77-E9ED-2EE7-BFEBC92F54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059" y="162744"/>
            <a:ext cx="11725046" cy="6595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473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35841" y="697424"/>
            <a:ext cx="11003077" cy="5479539"/>
          </a:xfrm>
        </p:spPr>
        <p:txBody>
          <a:bodyPr>
            <a:normAutofit/>
          </a:bodyPr>
          <a:lstStyle/>
          <a:p>
            <a:pPr algn="just"/>
            <a:r>
              <a:rPr lang="tr-TR" sz="2400" b="1" dirty="0">
                <a:latin typeface="Times New Roman" panose="02020603050405020304" pitchFamily="18" charset="0"/>
                <a:cs typeface="Times New Roman" panose="02020603050405020304" pitchFamily="18" charset="0"/>
              </a:rPr>
              <a:t>1970’ler ve 1980’ler </a:t>
            </a:r>
            <a:r>
              <a:rPr lang="tr-TR" sz="2400" dirty="0">
                <a:latin typeface="Times New Roman" panose="02020603050405020304" pitchFamily="18" charset="0"/>
                <a:cs typeface="Times New Roman" panose="02020603050405020304" pitchFamily="18" charset="0"/>
              </a:rPr>
              <a:t>döneminde </a:t>
            </a:r>
            <a:r>
              <a:rPr lang="tr-TR" sz="2400" b="1" dirty="0">
                <a:latin typeface="Times New Roman" panose="02020603050405020304" pitchFamily="18" charset="0"/>
                <a:cs typeface="Times New Roman" panose="02020603050405020304" pitchFamily="18" charset="0"/>
              </a:rPr>
              <a:t>sembolik yapay zeka </a:t>
            </a:r>
            <a:r>
              <a:rPr lang="tr-TR" sz="2400" dirty="0">
                <a:latin typeface="Times New Roman" panose="02020603050405020304" pitchFamily="18" charset="0"/>
                <a:cs typeface="Times New Roman" panose="02020603050405020304" pitchFamily="18" charset="0"/>
              </a:rPr>
              <a:t>yöntemleri popülerlik kazandı. Bilgisayarlar, semboller ve sembolik işlemler kullanarak problemleri çözmeye çalıştı. Örnek olarak, </a:t>
            </a:r>
            <a:r>
              <a:rPr lang="tr-TR" sz="2400" b="1" dirty="0">
                <a:latin typeface="Times New Roman" panose="02020603050405020304" pitchFamily="18" charset="0"/>
                <a:cs typeface="Times New Roman" panose="02020603050405020304" pitchFamily="18" charset="0"/>
              </a:rPr>
              <a:t>uzman sistemler ve dil işleme </a:t>
            </a:r>
            <a:r>
              <a:rPr lang="tr-TR" sz="2400" dirty="0">
                <a:latin typeface="Times New Roman" panose="02020603050405020304" pitchFamily="18" charset="0"/>
                <a:cs typeface="Times New Roman" panose="02020603050405020304" pitchFamily="18" charset="0"/>
              </a:rPr>
              <a:t>alanında çalışmalar yapıldı. Ancak sembolik yaklaşımın sınırlamaları nedeniyle, yapay zeka alanında bir hayal kırıklığı yaşandı ve </a:t>
            </a:r>
            <a:r>
              <a:rPr lang="tr-TR" sz="2400" b="1" dirty="0">
                <a:latin typeface="Times New Roman" panose="02020603050405020304" pitchFamily="18" charset="0"/>
                <a:cs typeface="Times New Roman" panose="02020603050405020304" pitchFamily="18" charset="0"/>
              </a:rPr>
              <a:t>"yapay zeka kışı" </a:t>
            </a:r>
            <a:r>
              <a:rPr lang="tr-TR" sz="2400" dirty="0">
                <a:latin typeface="Times New Roman" panose="02020603050405020304" pitchFamily="18" charset="0"/>
                <a:cs typeface="Times New Roman" panose="02020603050405020304" pitchFamily="18" charset="0"/>
              </a:rPr>
              <a:t>dönemi olarak adlandırılan bir gerileme dönemi başladı. </a:t>
            </a:r>
          </a:p>
          <a:p>
            <a:pPr algn="just"/>
            <a:r>
              <a:rPr lang="tr-TR" sz="2400" b="1" dirty="0">
                <a:latin typeface="Times New Roman" panose="02020603050405020304" pitchFamily="18" charset="0"/>
                <a:cs typeface="Times New Roman" panose="02020603050405020304" pitchFamily="18" charset="0"/>
              </a:rPr>
              <a:t>1990’lar ve 2000’ler </a:t>
            </a:r>
            <a:r>
              <a:rPr lang="tr-TR" sz="2400" dirty="0">
                <a:latin typeface="Times New Roman" panose="02020603050405020304" pitchFamily="18" charset="0"/>
                <a:cs typeface="Times New Roman" panose="02020603050405020304" pitchFamily="18" charset="0"/>
              </a:rPr>
              <a:t>döneminde yapay zeka araştırmaları yeniden canlandı. </a:t>
            </a:r>
            <a:r>
              <a:rPr lang="tr-TR" sz="2400" b="1" dirty="0">
                <a:latin typeface="Times New Roman" panose="02020603050405020304" pitchFamily="18" charset="0"/>
                <a:cs typeface="Times New Roman" panose="02020603050405020304" pitchFamily="18" charset="0"/>
              </a:rPr>
              <a:t>İstatistiksel yöntemlerin ve makine öğreniminin </a:t>
            </a:r>
            <a:r>
              <a:rPr lang="tr-TR" sz="2400" dirty="0">
                <a:latin typeface="Times New Roman" panose="02020603050405020304" pitchFamily="18" charset="0"/>
                <a:cs typeface="Times New Roman" panose="02020603050405020304" pitchFamily="18" charset="0"/>
              </a:rPr>
              <a:t>gelişmesiyle birlikte yeni yaklaşımlar ortaya çıktı</a:t>
            </a:r>
            <a:r>
              <a:rPr lang="tr-TR" sz="2400" b="1" dirty="0">
                <a:latin typeface="Times New Roman" panose="02020603050405020304" pitchFamily="18" charset="0"/>
                <a:cs typeface="Times New Roman" panose="02020603050405020304" pitchFamily="18" charset="0"/>
              </a:rPr>
              <a:t>. Destek vektör makineleri, karar ağaçları ve derin öğrenme </a:t>
            </a:r>
            <a:r>
              <a:rPr lang="tr-TR" sz="2400" dirty="0">
                <a:latin typeface="Times New Roman" panose="02020603050405020304" pitchFamily="18" charset="0"/>
                <a:cs typeface="Times New Roman" panose="02020603050405020304" pitchFamily="18" charset="0"/>
              </a:rPr>
              <a:t>gibi teknikler, yapay zekanın sınıflandırma, </a:t>
            </a:r>
            <a:r>
              <a:rPr lang="tr-TR" sz="2400" b="1" dirty="0">
                <a:latin typeface="Times New Roman" panose="02020603050405020304" pitchFamily="18" charset="0"/>
                <a:cs typeface="Times New Roman" panose="02020603050405020304" pitchFamily="18" charset="0"/>
              </a:rPr>
              <a:t>tanıma ve tahmin </a:t>
            </a:r>
            <a:r>
              <a:rPr lang="tr-TR" sz="2400" dirty="0">
                <a:latin typeface="Times New Roman" panose="02020603050405020304" pitchFamily="18" charset="0"/>
                <a:cs typeface="Times New Roman" panose="02020603050405020304" pitchFamily="18" charset="0"/>
              </a:rPr>
              <a:t>gibi alanlarda büyük ilerlemeler kaydetmesini sağladı.</a:t>
            </a:r>
          </a:p>
        </p:txBody>
      </p:sp>
    </p:spTree>
    <p:extLst>
      <p:ext uri="{BB962C8B-B14F-4D97-AF65-F5344CB8AC3E}">
        <p14:creationId xmlns:p14="http://schemas.microsoft.com/office/powerpoint/2010/main" val="1083461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763009"/>
            <a:ext cx="10728052" cy="5413954"/>
          </a:xfrm>
        </p:spPr>
        <p:txBody>
          <a:bodyPr>
            <a:normAutofit/>
          </a:bodyPr>
          <a:lstStyle/>
          <a:p>
            <a:pPr algn="just"/>
            <a:r>
              <a:rPr lang="tr-TR" sz="2400" b="1" dirty="0">
                <a:latin typeface="Times New Roman" panose="02020603050405020304" pitchFamily="18" charset="0"/>
                <a:cs typeface="Times New Roman" panose="02020603050405020304" pitchFamily="18" charset="0"/>
              </a:rPr>
              <a:t>2010 ve sonrasında yapay zeka</a:t>
            </a:r>
            <a:r>
              <a:rPr lang="tr-TR" sz="2400" dirty="0">
                <a:latin typeface="Times New Roman" panose="02020603050405020304" pitchFamily="18" charset="0"/>
                <a:cs typeface="Times New Roman" panose="02020603050405020304" pitchFamily="18" charset="0"/>
              </a:rPr>
              <a:t>, büyük bir ivme kazandı. </a:t>
            </a:r>
            <a:r>
              <a:rPr lang="tr-TR" sz="2400" b="1" dirty="0">
                <a:latin typeface="Times New Roman" panose="02020603050405020304" pitchFamily="18" charset="0"/>
                <a:cs typeface="Times New Roman" panose="02020603050405020304" pitchFamily="18" charset="0"/>
              </a:rPr>
              <a:t>Derin öğrenme ve sinir ağları </a:t>
            </a:r>
            <a:r>
              <a:rPr lang="tr-TR" sz="2400" dirty="0">
                <a:latin typeface="Times New Roman" panose="02020603050405020304" pitchFamily="18" charset="0"/>
                <a:cs typeface="Times New Roman" panose="02020603050405020304" pitchFamily="18" charset="0"/>
              </a:rPr>
              <a:t>gibi teknikler, </a:t>
            </a:r>
            <a:r>
              <a:rPr lang="tr-TR" sz="2400" b="1" dirty="0">
                <a:latin typeface="Times New Roman" panose="02020603050405020304" pitchFamily="18" charset="0"/>
                <a:cs typeface="Times New Roman" panose="02020603050405020304" pitchFamily="18" charset="0"/>
              </a:rPr>
              <a:t>otonom araçlar, sesli asistanlar, görüntü tanıma sistemleri ve doğal dil işleme </a:t>
            </a:r>
            <a:r>
              <a:rPr lang="tr-TR" sz="2400" dirty="0">
                <a:latin typeface="Times New Roman" panose="02020603050405020304" pitchFamily="18" charset="0"/>
                <a:cs typeface="Times New Roman" panose="02020603050405020304" pitchFamily="18" charset="0"/>
              </a:rPr>
              <a:t>uygulamaları gibi birçok alanda çığır açıcı gelişmeler sağladı. Büyük veri ve daha güçlü bilgisayar donanımları, yapay zekanın potansiyelini daha da artırdı. </a:t>
            </a:r>
          </a:p>
          <a:p>
            <a:pPr algn="just"/>
            <a:r>
              <a:rPr lang="tr-TR" sz="2400" dirty="0">
                <a:latin typeface="Times New Roman" panose="02020603050405020304" pitchFamily="18" charset="0"/>
                <a:cs typeface="Times New Roman" panose="02020603050405020304" pitchFamily="18" charset="0"/>
              </a:rPr>
              <a:t>Geliştiriciler, </a:t>
            </a:r>
            <a:r>
              <a:rPr lang="tr-TR" sz="2400" b="1" dirty="0">
                <a:latin typeface="Times New Roman" panose="02020603050405020304" pitchFamily="18" charset="0"/>
                <a:cs typeface="Times New Roman" panose="02020603050405020304" pitchFamily="18" charset="0"/>
              </a:rPr>
              <a:t>açık kaynaklı yapay zeka kütüphaneleri ve bulut tabanlı hizmetlerle </a:t>
            </a:r>
            <a:r>
              <a:rPr lang="tr-TR" sz="2400" dirty="0">
                <a:latin typeface="Times New Roman" panose="02020603050405020304" pitchFamily="18" charset="0"/>
                <a:cs typeface="Times New Roman" panose="02020603050405020304" pitchFamily="18" charset="0"/>
              </a:rPr>
              <a:t>daha kolay erişilebilir ve uygulanabilir çözümler geliştirebilmektedir. </a:t>
            </a:r>
          </a:p>
          <a:p>
            <a:pPr algn="just"/>
            <a:r>
              <a:rPr lang="tr-TR" sz="2400" dirty="0">
                <a:latin typeface="Times New Roman" panose="02020603050405020304" pitchFamily="18" charset="0"/>
                <a:cs typeface="Times New Roman" panose="02020603050405020304" pitchFamily="18" charset="0"/>
              </a:rPr>
              <a:t>Bugün, yapay zeka, </a:t>
            </a:r>
            <a:r>
              <a:rPr lang="tr-TR" sz="2400" b="1" dirty="0">
                <a:latin typeface="Times New Roman" panose="02020603050405020304" pitchFamily="18" charset="0"/>
                <a:cs typeface="Times New Roman" panose="02020603050405020304" pitchFamily="18" charset="0"/>
              </a:rPr>
              <a:t>otomasyon, sağlık, ulaşım, güvenlik, finans ve eğitim </a:t>
            </a:r>
            <a:r>
              <a:rPr lang="tr-TR" sz="2400" dirty="0">
                <a:latin typeface="Times New Roman" panose="02020603050405020304" pitchFamily="18" charset="0"/>
                <a:cs typeface="Times New Roman" panose="02020603050405020304" pitchFamily="18" charset="0"/>
              </a:rPr>
              <a:t>gibi birçok sektörde kullanılmaktadır. </a:t>
            </a:r>
          </a:p>
          <a:p>
            <a:pPr algn="just"/>
            <a:r>
              <a:rPr lang="tr-TR" sz="2400" dirty="0">
                <a:latin typeface="Times New Roman" panose="02020603050405020304" pitchFamily="18" charset="0"/>
                <a:cs typeface="Times New Roman" panose="02020603050405020304" pitchFamily="18" charset="0"/>
              </a:rPr>
              <a:t>Yapay zeka teknolojileri, insan yaşamını kolaylaştırmak, problemleri çözmek ve yeni keşifler yapmak için büyük bir potansiyele sahiptir. Gelecekte yapay zeka alanında daha da büyük ilerlemeler ve yenilikler beklenmektedir</a:t>
            </a:r>
          </a:p>
        </p:txBody>
      </p:sp>
    </p:spTree>
    <p:extLst>
      <p:ext uri="{BB962C8B-B14F-4D97-AF65-F5344CB8AC3E}">
        <p14:creationId xmlns:p14="http://schemas.microsoft.com/office/powerpoint/2010/main" val="860264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D6AF7-3E25-DC81-D153-246522170A28}"/>
              </a:ext>
            </a:extLst>
          </p:cNvPr>
          <p:cNvSpPr>
            <a:spLocks noGrp="1"/>
          </p:cNvSpPr>
          <p:nvPr>
            <p:ph type="title"/>
          </p:nvPr>
        </p:nvSpPr>
        <p:spPr/>
        <p:txBody>
          <a:bodyPr/>
          <a:lstStyle/>
          <a:p>
            <a:r>
              <a:rPr lang="tr-TR" b="1" dirty="0">
                <a:solidFill>
                  <a:srgbClr val="002060"/>
                </a:solidFill>
              </a:rPr>
              <a:t>Ajanda</a:t>
            </a:r>
            <a:endParaRPr lang="en-US" b="1" dirty="0">
              <a:solidFill>
                <a:srgbClr val="002060"/>
              </a:solidFill>
            </a:endParaRPr>
          </a:p>
        </p:txBody>
      </p:sp>
      <p:sp>
        <p:nvSpPr>
          <p:cNvPr id="3" name="Content Placeholder 2">
            <a:extLst>
              <a:ext uri="{FF2B5EF4-FFF2-40B4-BE49-F238E27FC236}">
                <a16:creationId xmlns:a16="http://schemas.microsoft.com/office/drawing/2014/main" id="{6FF1F17F-483A-4A84-2D68-4816F6D7D761}"/>
              </a:ext>
            </a:extLst>
          </p:cNvPr>
          <p:cNvSpPr>
            <a:spLocks noGrp="1"/>
          </p:cNvSpPr>
          <p:nvPr>
            <p:ph idx="1"/>
          </p:nvPr>
        </p:nvSpPr>
        <p:spPr/>
        <p:txBody>
          <a:bodyPr/>
          <a:lstStyle/>
          <a:p>
            <a:r>
              <a:rPr lang="en-US" dirty="0"/>
              <a:t>Oyun </a:t>
            </a:r>
            <a:r>
              <a:rPr lang="en-US" dirty="0" err="1"/>
              <a:t>Programlama</a:t>
            </a:r>
            <a:endParaRPr lang="en-US" dirty="0"/>
          </a:p>
          <a:p>
            <a:r>
              <a:rPr lang="en-US" dirty="0" err="1"/>
              <a:t>Yapay</a:t>
            </a:r>
            <a:r>
              <a:rPr lang="en-US" dirty="0"/>
              <a:t> </a:t>
            </a:r>
            <a:r>
              <a:rPr lang="en-US" dirty="0" err="1"/>
              <a:t>Zeka</a:t>
            </a:r>
            <a:endParaRPr lang="en-US" dirty="0"/>
          </a:p>
          <a:p>
            <a:r>
              <a:rPr lang="en-US" dirty="0"/>
              <a:t>Oyun </a:t>
            </a:r>
            <a:r>
              <a:rPr lang="en-US" dirty="0" err="1"/>
              <a:t>Programlama’da</a:t>
            </a:r>
            <a:r>
              <a:rPr lang="en-US" dirty="0"/>
              <a:t> </a:t>
            </a:r>
            <a:r>
              <a:rPr lang="en-US" dirty="0" err="1"/>
              <a:t>Yapay</a:t>
            </a:r>
            <a:r>
              <a:rPr lang="en-US" dirty="0"/>
              <a:t> </a:t>
            </a:r>
            <a:r>
              <a:rPr lang="en-US" dirty="0" err="1"/>
              <a:t>Zekan</a:t>
            </a:r>
            <a:r>
              <a:rPr lang="tr-TR" dirty="0"/>
              <a:t>ın Önemi</a:t>
            </a:r>
          </a:p>
          <a:p>
            <a:endParaRPr lang="en-US" dirty="0"/>
          </a:p>
        </p:txBody>
      </p:sp>
      <p:pic>
        <p:nvPicPr>
          <p:cNvPr id="8194" name="Picture 2" descr="Oyun Programlama İçin Neden Unity 3D?">
            <a:extLst>
              <a:ext uri="{FF2B5EF4-FFF2-40B4-BE49-F238E27FC236}">
                <a16:creationId xmlns:a16="http://schemas.microsoft.com/office/drawing/2014/main" id="{3E3E45E7-40B5-CC5C-0DD6-41576A5AFB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6008" y="3345230"/>
            <a:ext cx="6887774" cy="3443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165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633584"/>
            <a:ext cx="10515600" cy="2650209"/>
          </a:xfrm>
        </p:spPr>
        <p:txBody>
          <a:bodyPr>
            <a:normAutofit/>
          </a:bodyPr>
          <a:lstStyle/>
          <a:p>
            <a:pPr marL="0" indent="0" algn="just">
              <a:buNone/>
            </a:pPr>
            <a:r>
              <a:rPr lang="tr-TR" b="1" dirty="0">
                <a:latin typeface="Times New Roman" panose="02020603050405020304" pitchFamily="18" charset="0"/>
                <a:cs typeface="Times New Roman" panose="02020603050405020304" pitchFamily="18" charset="0"/>
              </a:rPr>
              <a:t>Yapay Zekanın Kullanım Alanları </a:t>
            </a:r>
          </a:p>
          <a:p>
            <a:pPr algn="just"/>
            <a:r>
              <a:rPr lang="tr-TR" sz="2400" b="1" dirty="0">
                <a:latin typeface="Times New Roman" panose="02020603050405020304" pitchFamily="18" charset="0"/>
                <a:cs typeface="Times New Roman" panose="02020603050405020304" pitchFamily="18" charset="0"/>
              </a:rPr>
              <a:t>Otomasyon: </a:t>
            </a:r>
            <a:r>
              <a:rPr lang="tr-TR" sz="2400" dirty="0">
                <a:latin typeface="Times New Roman" panose="02020603050405020304" pitchFamily="18" charset="0"/>
                <a:cs typeface="Times New Roman" panose="02020603050405020304" pitchFamily="18" charset="0"/>
              </a:rPr>
              <a:t>Yapay zeka, endüstriyel otomasyon süreçlerinde büyük bir rol oynamaktadır. Makine öğrenme algoritmaları ve yapay sinir ağları, üretim hatlarının optimize edilmesi, robotik sistemlerin kontrol edilmesi, tedarik zinciri yönetimi ve veri analizi gibi birçok otomasyon görevinde kullanılmaktadır. Bu sayede iş süreçlerinde verimlilik artmakta, hata oranları düşmektedir.</a:t>
            </a:r>
          </a:p>
        </p:txBody>
      </p:sp>
      <p:pic>
        <p:nvPicPr>
          <p:cNvPr id="4" name="Resim 3"/>
          <p:cNvPicPr>
            <a:picLocks noChangeAspect="1"/>
          </p:cNvPicPr>
          <p:nvPr/>
        </p:nvPicPr>
        <p:blipFill>
          <a:blip r:embed="rId2"/>
          <a:stretch>
            <a:fillRect/>
          </a:stretch>
        </p:blipFill>
        <p:spPr>
          <a:xfrm>
            <a:off x="2695360" y="3429000"/>
            <a:ext cx="6445157" cy="311515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19208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38951" y="260296"/>
            <a:ext cx="6842861" cy="6394840"/>
          </a:xfrm>
        </p:spPr>
        <p:txBody>
          <a:bodyPr>
            <a:normAutofit/>
          </a:bodyPr>
          <a:lstStyle/>
          <a:p>
            <a:pPr algn="just"/>
            <a:r>
              <a:rPr lang="tr-TR" sz="2400" b="1" dirty="0">
                <a:latin typeface="Times New Roman" panose="02020603050405020304" pitchFamily="18" charset="0"/>
                <a:cs typeface="Times New Roman" panose="02020603050405020304" pitchFamily="18" charset="0"/>
              </a:rPr>
              <a:t>Sağlık Hizmetleri: </a:t>
            </a:r>
            <a:r>
              <a:rPr lang="tr-TR" sz="2400" dirty="0">
                <a:latin typeface="Times New Roman" panose="02020603050405020304" pitchFamily="18" charset="0"/>
                <a:cs typeface="Times New Roman" panose="02020603050405020304" pitchFamily="18" charset="0"/>
              </a:rPr>
              <a:t>Yapay zeka, sağlık sektöründe birçok alanda kullanılmaktadır. </a:t>
            </a:r>
            <a:r>
              <a:rPr lang="tr-TR" sz="2400" b="1" dirty="0">
                <a:latin typeface="Times New Roman" panose="02020603050405020304" pitchFamily="18" charset="0"/>
                <a:cs typeface="Times New Roman" panose="02020603050405020304" pitchFamily="18" charset="0"/>
              </a:rPr>
              <a:t>Tıbbi görüntüleme </a:t>
            </a:r>
            <a:r>
              <a:rPr lang="tr-TR" sz="2400" dirty="0">
                <a:latin typeface="Times New Roman" panose="02020603050405020304" pitchFamily="18" charset="0"/>
                <a:cs typeface="Times New Roman" panose="02020603050405020304" pitchFamily="18" charset="0"/>
              </a:rPr>
              <a:t>alanında, yapay zeka tabanlı algoritmalar, röntgen, MR ve CT taramaları gibi görüntüleme verilerini analiz ederek hastalıkların teşhis edilmesine yardımcı olmaktadır. Ayrıca, </a:t>
            </a:r>
            <a:r>
              <a:rPr lang="tr-TR" sz="2400" b="1" dirty="0">
                <a:latin typeface="Times New Roman" panose="02020603050405020304" pitchFamily="18" charset="0"/>
                <a:cs typeface="Times New Roman" panose="02020603050405020304" pitchFamily="18" charset="0"/>
              </a:rPr>
              <a:t>hastaların sağlık geçmişlerinden veri analizi </a:t>
            </a:r>
            <a:r>
              <a:rPr lang="tr-TR" sz="2400" dirty="0">
                <a:latin typeface="Times New Roman" panose="02020603050405020304" pitchFamily="18" charset="0"/>
                <a:cs typeface="Times New Roman" panose="02020603050405020304" pitchFamily="18" charset="0"/>
              </a:rPr>
              <a:t>yaparak risk faktörlerini tahmin etme ve kişiselleştirilmiş tedavi planları oluşturma gibi görevlerde de yapay zeka kullanılmaktadır.</a:t>
            </a:r>
          </a:p>
          <a:p>
            <a:pPr algn="just"/>
            <a:r>
              <a:rPr lang="tr-TR" sz="2400" b="1" dirty="0">
                <a:latin typeface="Times New Roman" panose="02020603050405020304" pitchFamily="18" charset="0"/>
                <a:cs typeface="Times New Roman" panose="02020603050405020304" pitchFamily="18" charset="0"/>
              </a:rPr>
              <a:t>Otomotiv: </a:t>
            </a:r>
            <a:r>
              <a:rPr lang="tr-TR" sz="2400" dirty="0">
                <a:latin typeface="Times New Roman" panose="02020603050405020304" pitchFamily="18" charset="0"/>
                <a:cs typeface="Times New Roman" panose="02020603050405020304" pitchFamily="18" charset="0"/>
              </a:rPr>
              <a:t>Yapay zeka, otonom araç teknolojilerinin temelini oluşturmaktadır. Yapay zeka algoritmaları, araçların çevresini algılamak için kullanılan </a:t>
            </a:r>
            <a:r>
              <a:rPr lang="tr-TR" sz="2400" dirty="0" err="1">
                <a:latin typeface="Times New Roman" panose="02020603050405020304" pitchFamily="18" charset="0"/>
                <a:cs typeface="Times New Roman" panose="02020603050405020304" pitchFamily="18" charset="0"/>
              </a:rPr>
              <a:t>sensör</a:t>
            </a:r>
            <a:r>
              <a:rPr lang="tr-TR" sz="2400" dirty="0">
                <a:latin typeface="Times New Roman" panose="02020603050405020304" pitchFamily="18" charset="0"/>
                <a:cs typeface="Times New Roman" panose="02020603050405020304" pitchFamily="18" charset="0"/>
              </a:rPr>
              <a:t> verilerini işleyerek araçların güvenli bir şekilde seyretmelerini sağlamaktadır. Ayrıca, trafik optimizasyonu, kaza önleme sistemleri ve sürücülerin tercihlerini anlama gibi alanlarda da yapay zeka kullanılmaktadır. </a:t>
            </a:r>
          </a:p>
        </p:txBody>
      </p:sp>
      <p:pic>
        <p:nvPicPr>
          <p:cNvPr id="4" name="Resim 3"/>
          <p:cNvPicPr>
            <a:picLocks noChangeAspect="1"/>
          </p:cNvPicPr>
          <p:nvPr/>
        </p:nvPicPr>
        <p:blipFill>
          <a:blip r:embed="rId2"/>
          <a:stretch>
            <a:fillRect/>
          </a:stretch>
        </p:blipFill>
        <p:spPr>
          <a:xfrm>
            <a:off x="7501331" y="2170153"/>
            <a:ext cx="4511703" cy="2575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20704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43731" y="569133"/>
            <a:ext cx="6741191" cy="5855890"/>
          </a:xfrm>
        </p:spPr>
        <p:txBody>
          <a:bodyPr>
            <a:normAutofit/>
          </a:bodyPr>
          <a:lstStyle/>
          <a:p>
            <a:pPr algn="just"/>
            <a:r>
              <a:rPr lang="tr-TR" sz="2400" b="1" dirty="0">
                <a:latin typeface="Times New Roman" panose="02020603050405020304" pitchFamily="18" charset="0"/>
                <a:cs typeface="Times New Roman" panose="02020603050405020304" pitchFamily="18" charset="0"/>
              </a:rPr>
              <a:t>Doğal Dil İşleme: </a:t>
            </a:r>
            <a:r>
              <a:rPr lang="tr-TR" sz="2400" dirty="0">
                <a:latin typeface="Times New Roman" panose="02020603050405020304" pitchFamily="18" charset="0"/>
                <a:cs typeface="Times New Roman" panose="02020603050405020304" pitchFamily="18" charset="0"/>
              </a:rPr>
              <a:t>Yapay zeka, doğal dil işleme (NLP) teknikleriyle metin tabanlı verileri analiz etme ve anlama yeteneğine sahiptir. Metin analizi, metin çevirisi, metin sınıflandırma, konuşma tanıma ve metin tabanlı soru-cevap sistemleri gibi birçok uygulama, yapay zeka algoritmalarıyla desteklenmektedir. Bu sayede, otomatik metin oluşturma, müşteri hizmetleri ve dil çevirisi gibi işlemler gerçekleştirilebilmektedir. </a:t>
            </a:r>
          </a:p>
          <a:p>
            <a:pPr algn="just"/>
            <a:r>
              <a:rPr lang="tr-TR" sz="2400" b="1" dirty="0">
                <a:latin typeface="Times New Roman" panose="02020603050405020304" pitchFamily="18" charset="0"/>
                <a:cs typeface="Times New Roman" panose="02020603050405020304" pitchFamily="18" charset="0"/>
              </a:rPr>
              <a:t>Finans: </a:t>
            </a:r>
            <a:r>
              <a:rPr lang="tr-TR" sz="2400" dirty="0">
                <a:latin typeface="Times New Roman" panose="02020603050405020304" pitchFamily="18" charset="0"/>
                <a:cs typeface="Times New Roman" panose="02020603050405020304" pitchFamily="18" charset="0"/>
              </a:rPr>
              <a:t>Yapay zeka, finansal hizmetler sektöründe büyük bir etkiye sahiptir. Yüksek hızda veri analizi yapabilme yeteneği sayesinde, yapay zeka algoritmaları risk analizi, dolandırıcılık tespiti, portföy yönetimi, otomatik ticaret ve müşteri hizmetleri gibi alanlarda kullanılmaktadır. Bu sayede finansal kararlar daha hızlı ve daha doğru bir şekilde alınabilmektedir. </a:t>
            </a:r>
          </a:p>
          <a:p>
            <a:pPr algn="just"/>
            <a:endParaRPr lang="tr-TR" sz="2400" dirty="0">
              <a:latin typeface="Times New Roman" panose="02020603050405020304" pitchFamily="18" charset="0"/>
              <a:cs typeface="Times New Roman" panose="02020603050405020304" pitchFamily="18" charset="0"/>
            </a:endParaRPr>
          </a:p>
        </p:txBody>
      </p:sp>
      <p:pic>
        <p:nvPicPr>
          <p:cNvPr id="6146" name="Picture 2" descr="Yapay zekâ mühendisliği - Vikipedi">
            <a:extLst>
              <a:ext uri="{FF2B5EF4-FFF2-40B4-BE49-F238E27FC236}">
                <a16:creationId xmlns:a16="http://schemas.microsoft.com/office/drawing/2014/main" id="{647EF15F-E49C-E4DB-2CFB-9CB12219CF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8179" y="1725853"/>
            <a:ext cx="4651479" cy="3721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962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86178" y="611618"/>
            <a:ext cx="7657291" cy="5895002"/>
          </a:xfrm>
        </p:spPr>
        <p:txBody>
          <a:bodyPr>
            <a:noAutofit/>
          </a:bodyPr>
          <a:lstStyle/>
          <a:p>
            <a:pPr algn="just"/>
            <a:r>
              <a:rPr lang="tr-TR" sz="2200" b="1" dirty="0">
                <a:latin typeface="Times New Roman" panose="02020603050405020304" pitchFamily="18" charset="0"/>
                <a:cs typeface="Times New Roman" panose="02020603050405020304" pitchFamily="18" charset="0"/>
              </a:rPr>
              <a:t>Oyun Programlama: </a:t>
            </a:r>
            <a:r>
              <a:rPr lang="tr-TR" sz="2200" dirty="0">
                <a:latin typeface="Times New Roman" panose="02020603050405020304" pitchFamily="18" charset="0"/>
                <a:cs typeface="Times New Roman" panose="02020603050405020304" pitchFamily="18" charset="0"/>
              </a:rPr>
              <a:t>Yapay zeka, oyunlarda yapay oyuncuların davranışlarını kontrol etmek için kullanılmaktadır. Yapay zeka algoritmaları, yapay oyuncuların karar verme süreçlerini </a:t>
            </a:r>
            <a:r>
              <a:rPr lang="tr-TR" sz="2200" dirty="0" err="1">
                <a:latin typeface="Times New Roman" panose="02020603050405020304" pitchFamily="18" charset="0"/>
                <a:cs typeface="Times New Roman" panose="02020603050405020304" pitchFamily="18" charset="0"/>
              </a:rPr>
              <a:t>simüle</a:t>
            </a:r>
            <a:r>
              <a:rPr lang="tr-TR" sz="2200" dirty="0">
                <a:latin typeface="Times New Roman" panose="02020603050405020304" pitchFamily="18" charset="0"/>
                <a:cs typeface="Times New Roman" panose="02020603050405020304" pitchFamily="18" charset="0"/>
              </a:rPr>
              <a:t> ederek gerçekçi ve zorlu bir oyun deneyimi sağlamaktadır. Ayrıca, yapay zeka oyunlarda düşman karakterlerin davranışlarını yönetmek, yapay zeka destekli karakterlerin oyunculara rehberlik etmesi gibi görevlerde de kullanılmaktadır.</a:t>
            </a:r>
          </a:p>
          <a:p>
            <a:pPr algn="just"/>
            <a:r>
              <a:rPr lang="tr-TR" sz="2200" dirty="0">
                <a:latin typeface="Times New Roman" panose="02020603050405020304" pitchFamily="18" charset="0"/>
                <a:cs typeface="Times New Roman" panose="02020603050405020304" pitchFamily="18" charset="0"/>
              </a:rPr>
              <a:t>Bu alanlar, yapay zekanın çeşitli uygulamalarının sadece birkaç örneğini temsil etmektedir. Yapay zeka teknolojileri, birçok sektörde verimliliği artırmak, kararları iyileştirmek ve yeni </a:t>
            </a:r>
            <a:r>
              <a:rPr lang="tr-TR" sz="2200" dirty="0" err="1">
                <a:latin typeface="Times New Roman" panose="02020603050405020304" pitchFamily="18" charset="0"/>
                <a:cs typeface="Times New Roman" panose="02020603050405020304" pitchFamily="18" charset="0"/>
              </a:rPr>
              <a:t>inovasyonlar</a:t>
            </a:r>
            <a:r>
              <a:rPr lang="tr-TR" sz="2200" dirty="0">
                <a:latin typeface="Times New Roman" panose="02020603050405020304" pitchFamily="18" charset="0"/>
                <a:cs typeface="Times New Roman" panose="02020603050405020304" pitchFamily="18" charset="0"/>
              </a:rPr>
              <a:t> sağlamak için yaygın bir şekilde kullanılmaktadır. Yapay zeka teknolojileri, verimlilik, doğruluk ve </a:t>
            </a:r>
            <a:r>
              <a:rPr lang="tr-TR" sz="2200" dirty="0" err="1">
                <a:latin typeface="Times New Roman" panose="02020603050405020304" pitchFamily="18" charset="0"/>
                <a:cs typeface="Times New Roman" panose="02020603050405020304" pitchFamily="18" charset="0"/>
              </a:rPr>
              <a:t>otomatizasyon</a:t>
            </a:r>
            <a:r>
              <a:rPr lang="tr-TR" sz="2200" dirty="0">
                <a:latin typeface="Times New Roman" panose="02020603050405020304" pitchFamily="18" charset="0"/>
                <a:cs typeface="Times New Roman" panose="02020603050405020304" pitchFamily="18" charset="0"/>
              </a:rPr>
              <a:t> gibi avantajlarıyla birçok sektörde büyük bir etki yaratmaktadır.</a:t>
            </a:r>
          </a:p>
        </p:txBody>
      </p:sp>
      <p:pic>
        <p:nvPicPr>
          <p:cNvPr id="7170" name="Picture 2" descr="What is Robotics? | eWEEK">
            <a:extLst>
              <a:ext uri="{FF2B5EF4-FFF2-40B4-BE49-F238E27FC236}">
                <a16:creationId xmlns:a16="http://schemas.microsoft.com/office/drawing/2014/main" id="{C02FA3B5-76C2-80E6-1C76-8D557A4BD2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7177" y="1762188"/>
            <a:ext cx="3955769" cy="3220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611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75121" y="365125"/>
            <a:ext cx="10578679" cy="1076217"/>
          </a:xfrm>
        </p:spPr>
        <p:txBody>
          <a:bodyPr/>
          <a:lstStyle/>
          <a:p>
            <a:pPr algn="just"/>
            <a:r>
              <a:rPr lang="tr-TR" b="1" dirty="0">
                <a:latin typeface="Times New Roman" panose="02020603050405020304" pitchFamily="18" charset="0"/>
                <a:cs typeface="Times New Roman" panose="02020603050405020304" pitchFamily="18" charset="0"/>
              </a:rPr>
              <a:t>OYUNLARDA YAPAY ZEKA</a:t>
            </a:r>
          </a:p>
        </p:txBody>
      </p:sp>
      <p:sp>
        <p:nvSpPr>
          <p:cNvPr id="3" name="İçerik Yer Tutucusu 2"/>
          <p:cNvSpPr>
            <a:spLocks noGrp="1"/>
          </p:cNvSpPr>
          <p:nvPr>
            <p:ph idx="1"/>
          </p:nvPr>
        </p:nvSpPr>
        <p:spPr>
          <a:xfrm>
            <a:off x="667718" y="1456840"/>
            <a:ext cx="10983312" cy="4735621"/>
          </a:xfrm>
        </p:spPr>
        <p:txBody>
          <a:bodyPr>
            <a:normAutofit/>
          </a:bodyPr>
          <a:lstStyle/>
          <a:p>
            <a:pPr algn="just"/>
            <a:r>
              <a:rPr lang="tr-TR" sz="2400" b="1" dirty="0">
                <a:latin typeface="Times New Roman" panose="02020603050405020304" pitchFamily="18" charset="0"/>
                <a:cs typeface="Times New Roman" panose="02020603050405020304" pitchFamily="18" charset="0"/>
              </a:rPr>
              <a:t>Oyunlarda Yapay Zeka Neden Kullanılır? </a:t>
            </a:r>
          </a:p>
          <a:p>
            <a:pPr algn="just"/>
            <a:r>
              <a:rPr lang="tr-TR" sz="2400" dirty="0">
                <a:latin typeface="Times New Roman" panose="02020603050405020304" pitchFamily="18" charset="0"/>
                <a:cs typeface="Times New Roman" panose="02020603050405020304" pitchFamily="18" charset="0"/>
              </a:rPr>
              <a:t>Oyunlar, yapay zekanın yaygın olarak kullanıldığı alanlardan biridir. </a:t>
            </a:r>
          </a:p>
          <a:p>
            <a:pPr algn="just"/>
            <a:r>
              <a:rPr lang="tr-TR" sz="2400" dirty="0">
                <a:latin typeface="Times New Roman" panose="02020603050405020304" pitchFamily="18" charset="0"/>
                <a:cs typeface="Times New Roman" panose="02020603050405020304" pitchFamily="18" charset="0"/>
              </a:rPr>
              <a:t>Yapay zeka, oyunlarda gerçekçi ve zorlu bir oyun deneyimi sunmak, oyunculara karşı </a:t>
            </a:r>
            <a:r>
              <a:rPr lang="tr-TR" sz="2400" b="1" dirty="0">
                <a:latin typeface="Times New Roman" panose="02020603050405020304" pitchFamily="18" charset="0"/>
                <a:cs typeface="Times New Roman" panose="02020603050405020304" pitchFamily="18" charset="0"/>
              </a:rPr>
              <a:t>rekabetçi</a:t>
            </a:r>
            <a:r>
              <a:rPr lang="tr-TR" sz="2400" dirty="0">
                <a:latin typeface="Times New Roman" panose="02020603050405020304" pitchFamily="18" charset="0"/>
                <a:cs typeface="Times New Roman" panose="02020603050405020304" pitchFamily="18" charset="0"/>
              </a:rPr>
              <a:t> bir ortam sağlamak ve oyuncuların becerilerini test etmek için kullanılır. </a:t>
            </a:r>
          </a:p>
          <a:p>
            <a:pPr algn="just"/>
            <a:r>
              <a:rPr lang="tr-TR" sz="2400" dirty="0">
                <a:latin typeface="Times New Roman" panose="02020603050405020304" pitchFamily="18" charset="0"/>
                <a:cs typeface="Times New Roman" panose="02020603050405020304" pitchFamily="18" charset="0"/>
              </a:rPr>
              <a:t>Oyunlarda yapay zekanın kullanımına dair bazı örnekler: </a:t>
            </a:r>
          </a:p>
          <a:p>
            <a:pPr marL="0" indent="0" algn="just">
              <a:buNone/>
            </a:pPr>
            <a:endParaRPr lang="tr-TR" sz="2400" b="1" dirty="0">
              <a:latin typeface="Times New Roman" panose="02020603050405020304" pitchFamily="18" charset="0"/>
              <a:cs typeface="Times New Roman" panose="02020603050405020304" pitchFamily="18" charset="0"/>
            </a:endParaRPr>
          </a:p>
          <a:p>
            <a:pPr marL="0" indent="0" algn="just">
              <a:buNone/>
            </a:pPr>
            <a:r>
              <a:rPr lang="tr-TR" sz="2400" b="1" dirty="0">
                <a:latin typeface="Times New Roman" panose="02020603050405020304" pitchFamily="18" charset="0"/>
                <a:cs typeface="Times New Roman" panose="02020603050405020304" pitchFamily="18" charset="0"/>
              </a:rPr>
              <a:t>Gerçekçi Oyun Deneyimi: </a:t>
            </a:r>
            <a:r>
              <a:rPr lang="tr-TR" sz="2400" dirty="0">
                <a:latin typeface="Times New Roman" panose="02020603050405020304" pitchFamily="18" charset="0"/>
                <a:cs typeface="Times New Roman" panose="02020603050405020304" pitchFamily="18" charset="0"/>
              </a:rPr>
              <a:t>Yapay zeka, oyunculara gerçekçi bir oyun deneyimi sunmak için kullanılır. Oyuncular, yapay zeka kontrollü karakterlerle etkileşime geçerek daha dinamik ve akıllı bir oyun dünyasında yer alırlar. Bu, oyunun daha zorlu ve tatmin edici olmasını sağlar</a:t>
            </a:r>
          </a:p>
        </p:txBody>
      </p:sp>
    </p:spTree>
    <p:extLst>
      <p:ext uri="{BB962C8B-B14F-4D97-AF65-F5344CB8AC3E}">
        <p14:creationId xmlns:p14="http://schemas.microsoft.com/office/powerpoint/2010/main" val="3714939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32895" y="799342"/>
            <a:ext cx="11118135" cy="5331125"/>
          </a:xfrm>
        </p:spPr>
        <p:txBody>
          <a:bodyPr>
            <a:normAutofit/>
          </a:bodyPr>
          <a:lstStyle/>
          <a:p>
            <a:pPr algn="just"/>
            <a:r>
              <a:rPr lang="tr-TR" sz="2400" b="1" dirty="0">
                <a:latin typeface="Times New Roman" panose="02020603050405020304" pitchFamily="18" charset="0"/>
                <a:cs typeface="Times New Roman" panose="02020603050405020304" pitchFamily="18" charset="0"/>
              </a:rPr>
              <a:t>Rekabetçi Oyun Ortamı: </a:t>
            </a:r>
            <a:r>
              <a:rPr lang="tr-TR" sz="2400" dirty="0">
                <a:latin typeface="Times New Roman" panose="02020603050405020304" pitchFamily="18" charset="0"/>
                <a:cs typeface="Times New Roman" panose="02020603050405020304" pitchFamily="18" charset="0"/>
              </a:rPr>
              <a:t>Yapay zeka, oyunculara karşı rekabetçi bir oyun ortamı oluşturmak için kullanılır. Yapay zeka kontrollü düşmanlar, oyuncuların becerilerini test etmek ve meydan okumak amacıyla tasarlanır. Bu, oyuncuların daha fazla adrenalin yaşamalarını sağlar ve oyun deneyimini daha heyecanlı hale getirir.</a:t>
            </a:r>
          </a:p>
          <a:p>
            <a:pPr algn="just"/>
            <a:r>
              <a:rPr lang="tr-TR" sz="2400" dirty="0">
                <a:latin typeface="Times New Roman" panose="02020603050405020304" pitchFamily="18" charset="0"/>
                <a:cs typeface="Times New Roman" panose="02020603050405020304" pitchFamily="18" charset="0"/>
              </a:rPr>
              <a:t> </a:t>
            </a:r>
            <a:r>
              <a:rPr lang="tr-TR" sz="2400" b="1" dirty="0">
                <a:latin typeface="Times New Roman" panose="02020603050405020304" pitchFamily="18" charset="0"/>
                <a:cs typeface="Times New Roman" panose="02020603050405020304" pitchFamily="18" charset="0"/>
              </a:rPr>
              <a:t>Oyuncu Desteği: </a:t>
            </a:r>
            <a:r>
              <a:rPr lang="tr-TR" sz="2400" dirty="0">
                <a:latin typeface="Times New Roman" panose="02020603050405020304" pitchFamily="18" charset="0"/>
                <a:cs typeface="Times New Roman" panose="02020603050405020304" pitchFamily="18" charset="0"/>
              </a:rPr>
              <a:t>Yapay zeka, oyunculara rehberlik etmek ve yardımcı olmak için kullanılır. Özellikle büyük ve karmaşık oyun dünyalarında, yapay zeka karakterleri oyunculara ipuçları, yönlendirmeler ve görevler sunarak oyunun ilerlemesini kolaylaştırır. Bu, oyuncuların oyunu daha iyi anlamalarına ve daha keyifli bir deneyim yaşamalarına yardımcı olur. </a:t>
            </a:r>
          </a:p>
          <a:p>
            <a:pPr algn="just"/>
            <a:r>
              <a:rPr lang="tr-TR" sz="2400" b="1" dirty="0">
                <a:latin typeface="Times New Roman" panose="02020603050405020304" pitchFamily="18" charset="0"/>
                <a:cs typeface="Times New Roman" panose="02020603050405020304" pitchFamily="18" charset="0"/>
              </a:rPr>
              <a:t>Oyun Dünyasının Dinamikliği: </a:t>
            </a:r>
            <a:r>
              <a:rPr lang="tr-TR" sz="2400" dirty="0">
                <a:latin typeface="Times New Roman" panose="02020603050405020304" pitchFamily="18" charset="0"/>
                <a:cs typeface="Times New Roman" panose="02020603050405020304" pitchFamily="18" charset="0"/>
              </a:rPr>
              <a:t>Yapay zeka, oyun dünyasının dinamik bir şekilde değişmesini sağlar. Yapay zeka algoritmaları, oyuncuların kararlarına ve eylemlerine tepki vererek oyun dünyasını sürekli olarak değiştirir. Bu, oyunun tekrar oynanabilirliğini artırır ve her seferinde farklı bir deneyim sunar.</a:t>
            </a:r>
          </a:p>
        </p:txBody>
      </p:sp>
    </p:spTree>
    <p:extLst>
      <p:ext uri="{BB962C8B-B14F-4D97-AF65-F5344CB8AC3E}">
        <p14:creationId xmlns:p14="http://schemas.microsoft.com/office/powerpoint/2010/main" val="312050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32895" y="654008"/>
            <a:ext cx="11124191" cy="5674124"/>
          </a:xfrm>
        </p:spPr>
        <p:txBody>
          <a:bodyPr>
            <a:normAutofit/>
          </a:bodyPr>
          <a:lstStyle/>
          <a:p>
            <a:pPr algn="just"/>
            <a:r>
              <a:rPr lang="tr-TR" sz="2400" b="1" dirty="0">
                <a:latin typeface="Times New Roman" panose="02020603050405020304" pitchFamily="18" charset="0"/>
                <a:cs typeface="Times New Roman" panose="02020603050405020304" pitchFamily="18" charset="0"/>
              </a:rPr>
              <a:t>Yaratıcı Oyun İçeriği: </a:t>
            </a:r>
            <a:r>
              <a:rPr lang="tr-TR" sz="2400" dirty="0">
                <a:latin typeface="Times New Roman" panose="02020603050405020304" pitchFamily="18" charset="0"/>
                <a:cs typeface="Times New Roman" panose="02020603050405020304" pitchFamily="18" charset="0"/>
              </a:rPr>
              <a:t>Yapay zeka, oyun yapımcılarına yaratıcı bir şekilde oyun içeriği oluşturma imkanı sunar. Yapay zeka algoritmaları, otomatik olarak dünya haritaları, karakterler, görevler ve diyaloglar oluşturabilir. Bu, oyun yapım sürecini hızlandırır ve daha geniş bir oyun içeriği yaratma potansiyelini ortaya çıkarır. </a:t>
            </a:r>
          </a:p>
          <a:p>
            <a:pPr algn="just"/>
            <a:r>
              <a:rPr lang="tr-TR" sz="2400" b="1" dirty="0">
                <a:latin typeface="Times New Roman" panose="02020603050405020304" pitchFamily="18" charset="0"/>
                <a:cs typeface="Times New Roman" panose="02020603050405020304" pitchFamily="18" charset="0"/>
              </a:rPr>
              <a:t>İnsan Oyuncuların Yetersizliği: </a:t>
            </a:r>
            <a:r>
              <a:rPr lang="tr-TR" sz="2400" dirty="0">
                <a:latin typeface="Times New Roman" panose="02020603050405020304" pitchFamily="18" charset="0"/>
                <a:cs typeface="Times New Roman" panose="02020603050405020304" pitchFamily="18" charset="0"/>
              </a:rPr>
              <a:t>Oyunlarda yapay zeka kullanılmasının bir diğer nedeni, çok oyunculu oyunlarda yetersiz insan oyuncu sayısıdır. Yapay zeka kontrollü karakterler, oyuncuların eksikliğini tamamlar ve oyun dünyasını canlı tutar. Böylece, oyuncuların her zaman bir rekabet veya işbirliği ortağı bulmaları sağlanır. </a:t>
            </a:r>
          </a:p>
          <a:p>
            <a:pPr algn="just"/>
            <a:r>
              <a:rPr lang="tr-TR" sz="2400" b="1" dirty="0" err="1">
                <a:latin typeface="Times New Roman" panose="02020603050405020304" pitchFamily="18" charset="0"/>
                <a:cs typeface="Times New Roman" panose="02020603050405020304" pitchFamily="18" charset="0"/>
              </a:rPr>
              <a:t>Öngörülemezlik</a:t>
            </a:r>
            <a:r>
              <a:rPr lang="tr-TR" sz="2400" b="1" dirty="0">
                <a:latin typeface="Times New Roman" panose="02020603050405020304" pitchFamily="18" charset="0"/>
                <a:cs typeface="Times New Roman" panose="02020603050405020304" pitchFamily="18" charset="0"/>
              </a:rPr>
              <a:t>: </a:t>
            </a:r>
            <a:r>
              <a:rPr lang="tr-TR" sz="2400" dirty="0">
                <a:latin typeface="Times New Roman" panose="02020603050405020304" pitchFamily="18" charset="0"/>
                <a:cs typeface="Times New Roman" panose="02020603050405020304" pitchFamily="18" charset="0"/>
              </a:rPr>
              <a:t>Yapay zeka, oyunculara karşı </a:t>
            </a:r>
            <a:r>
              <a:rPr lang="tr-TR" sz="2400" dirty="0" err="1">
                <a:latin typeface="Times New Roman" panose="02020603050405020304" pitchFamily="18" charset="0"/>
                <a:cs typeface="Times New Roman" panose="02020603050405020304" pitchFamily="18" charset="0"/>
              </a:rPr>
              <a:t>öngörülemezlik</a:t>
            </a:r>
            <a:r>
              <a:rPr lang="tr-TR" sz="2400" dirty="0">
                <a:latin typeface="Times New Roman" panose="02020603050405020304" pitchFamily="18" charset="0"/>
                <a:cs typeface="Times New Roman" panose="02020603050405020304" pitchFamily="18" charset="0"/>
              </a:rPr>
              <a:t> sağlamak için kullanılır. Oyunlarda tekrarlanan veya önceden belirlenmiş bir oyun süreci, oyuncular için sıkıcı hale gelebilir. Yapay zeka kontrollü karakterler, algoritmalara dayalı kararlar alarak ve oyuncuların eylemlerine gerçek zamanlı olarak tepki vererek </a:t>
            </a:r>
            <a:r>
              <a:rPr lang="tr-TR" sz="2400" dirty="0" err="1">
                <a:latin typeface="Times New Roman" panose="02020603050405020304" pitchFamily="18" charset="0"/>
                <a:cs typeface="Times New Roman" panose="02020603050405020304" pitchFamily="18" charset="0"/>
              </a:rPr>
              <a:t>öngörülemezlik</a:t>
            </a:r>
            <a:r>
              <a:rPr lang="tr-TR" sz="2400" dirty="0">
                <a:latin typeface="Times New Roman" panose="02020603050405020304" pitchFamily="18" charset="0"/>
                <a:cs typeface="Times New Roman" panose="02020603050405020304" pitchFamily="18" charset="0"/>
              </a:rPr>
              <a:t> oluşturur. Bu, oyuncuların her seferinde farklı ve şaşırtıcı deneyimler yaşamalarını sağlar.</a:t>
            </a:r>
          </a:p>
        </p:txBody>
      </p:sp>
    </p:spTree>
    <p:extLst>
      <p:ext uri="{BB962C8B-B14F-4D97-AF65-F5344CB8AC3E}">
        <p14:creationId xmlns:p14="http://schemas.microsoft.com/office/powerpoint/2010/main" val="4267789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75285" y="712922"/>
            <a:ext cx="11106024" cy="5656881"/>
          </a:xfrm>
        </p:spPr>
        <p:txBody>
          <a:bodyPr>
            <a:normAutofit/>
          </a:bodyPr>
          <a:lstStyle/>
          <a:p>
            <a:pPr algn="just"/>
            <a:r>
              <a:rPr lang="tr-TR" sz="2400" b="1" dirty="0">
                <a:latin typeface="Times New Roman" panose="02020603050405020304" pitchFamily="18" charset="0"/>
                <a:cs typeface="Times New Roman" panose="02020603050405020304" pitchFamily="18" charset="0"/>
              </a:rPr>
              <a:t>Yapay Oyuncu Davranışları: </a:t>
            </a:r>
            <a:r>
              <a:rPr lang="tr-TR" sz="2400" dirty="0">
                <a:latin typeface="Times New Roman" panose="02020603050405020304" pitchFamily="18" charset="0"/>
                <a:cs typeface="Times New Roman" panose="02020603050405020304" pitchFamily="18" charset="0"/>
              </a:rPr>
              <a:t>Oyunlarda yapay zeka, yapay oyuncuların davranışlarının kontrol edilmesinde kullanılır. Yapay oyuncular, oyunculara karşı rekabet eder, stratejik kararlar alır ve oyunun dinamiklerine uyum sağlar. Yapay zeka algoritmaları, yapay oyuncuların düşmanları takip etmeleri, siperlere saklanmaları, taktiksel manevralar yapmaları gibi görevleri yerine getirmelerini sağlar. </a:t>
            </a:r>
          </a:p>
          <a:p>
            <a:pPr algn="just"/>
            <a:r>
              <a:rPr lang="tr-TR" sz="2400" b="1" dirty="0">
                <a:latin typeface="Times New Roman" panose="02020603050405020304" pitchFamily="18" charset="0"/>
                <a:cs typeface="Times New Roman" panose="02020603050405020304" pitchFamily="18" charset="0"/>
              </a:rPr>
              <a:t>Adaptasyon Yeteneği: </a:t>
            </a:r>
            <a:r>
              <a:rPr lang="tr-TR" sz="2400" dirty="0">
                <a:latin typeface="Times New Roman" panose="02020603050405020304" pitchFamily="18" charset="0"/>
                <a:cs typeface="Times New Roman" panose="02020603050405020304" pitchFamily="18" charset="0"/>
              </a:rPr>
              <a:t>Yapay zeka, oyuncular için adaptasyon yeteneği sağlamak amacıyla kullanılır. Oyunlar genellikle farklı zorluk seviyelerine sahiptir ve oyuncuların beceri düzeyleri değişebilir. Yapay zeka kontrollü karakterler, oyuncuların beceri seviyelerine ve performanslarına uyum sağlayarak oyun deneyimini optimize eder. Örneğin, yapay zeka, oyuncuların başarısız olduğu alanlarda daha kolay bir oyun deneyimi sunabilir veya daha deneyimli oyunculara daha zorlu bir meydan okuma sunabilir. Bu şekilde, yapay zeka oyunculara özelleştirilmiş bir oyun deneyimi sunar ve oyuncuların kendilerini daha rahat hissetmelerini sağlar. </a:t>
            </a:r>
          </a:p>
        </p:txBody>
      </p:sp>
    </p:spTree>
    <p:extLst>
      <p:ext uri="{BB962C8B-B14F-4D97-AF65-F5344CB8AC3E}">
        <p14:creationId xmlns:p14="http://schemas.microsoft.com/office/powerpoint/2010/main" val="3283564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84450" y="635431"/>
            <a:ext cx="11148414" cy="5541532"/>
          </a:xfrm>
        </p:spPr>
        <p:txBody>
          <a:bodyPr>
            <a:normAutofit/>
          </a:bodyPr>
          <a:lstStyle/>
          <a:p>
            <a:pPr algn="just"/>
            <a:r>
              <a:rPr lang="tr-TR" sz="2400" b="1" dirty="0">
                <a:latin typeface="Times New Roman" panose="02020603050405020304" pitchFamily="18" charset="0"/>
                <a:cs typeface="Times New Roman" panose="02020603050405020304" pitchFamily="18" charset="0"/>
              </a:rPr>
              <a:t>Oyun Sürekliği ve Uzun Ömürlülük: </a:t>
            </a:r>
            <a:r>
              <a:rPr lang="tr-TR" sz="2400" dirty="0">
                <a:latin typeface="Times New Roman" panose="02020603050405020304" pitchFamily="18" charset="0"/>
                <a:cs typeface="Times New Roman" panose="02020603050405020304" pitchFamily="18" charset="0"/>
              </a:rPr>
              <a:t>Yapay zeka, oyunlara sürekliği ve uzun ömürlülüğü sağlamak için kullanılır. Bir oyunun </a:t>
            </a:r>
            <a:r>
              <a:rPr lang="tr-TR" sz="2400" dirty="0" err="1">
                <a:latin typeface="Times New Roman" panose="02020603050405020304" pitchFamily="18" charset="0"/>
                <a:cs typeface="Times New Roman" panose="02020603050405020304" pitchFamily="18" charset="0"/>
              </a:rPr>
              <a:t>tekrarlanabilirlik</a:t>
            </a:r>
            <a:r>
              <a:rPr lang="tr-TR" sz="2400" dirty="0">
                <a:latin typeface="Times New Roman" panose="02020603050405020304" pitchFamily="18" charset="0"/>
                <a:cs typeface="Times New Roman" panose="02020603050405020304" pitchFamily="18" charset="0"/>
              </a:rPr>
              <a:t> değeri, oyuncuların oyunu tekrar tekrar oynamak istemesini etkileyen önemli bir faktördür. Yapay zeka kontrollü karakterler, her oyun seansında farklı davranışlar sergileyerek oyunun sürekliğini artırır. Oyuncular, her seferinde farklı bir deneyim yaşayarak oyunun tekrar tekrar oynanabilirliğini deneyimler.</a:t>
            </a:r>
          </a:p>
          <a:p>
            <a:pPr algn="just"/>
            <a:r>
              <a:rPr lang="tr-TR" sz="2400" b="1" dirty="0">
                <a:latin typeface="Times New Roman" panose="02020603050405020304" pitchFamily="18" charset="0"/>
                <a:cs typeface="Times New Roman" panose="02020603050405020304" pitchFamily="18" charset="0"/>
              </a:rPr>
              <a:t>Oyuncu Etkileşimi ve Duygusal Bağ: </a:t>
            </a:r>
            <a:r>
              <a:rPr lang="tr-TR" sz="2400" dirty="0">
                <a:latin typeface="Times New Roman" panose="02020603050405020304" pitchFamily="18" charset="0"/>
                <a:cs typeface="Times New Roman" panose="02020603050405020304" pitchFamily="18" charset="0"/>
              </a:rPr>
              <a:t>Yapay zeka, oyuncu etkileşimi ve duygusal bağ oluşturmak için kullanılır. Oyuncular, yapay zeka kontrollü karakterlerle etkileşimde bulunarak duygusal bir bağ kurabilir. Yapay zeka karakterleri, gerçekçi tepkiler ve duygusal ifadelerle oyuncuların duygusal tepkilerini uyandırabilir. Bu, oyuncuların karakterlere bağlanmalarını, empati kurmalarını ve hikayenin gelişimiyle ilgili hisler yaşamalarını sağlar.</a:t>
            </a:r>
          </a:p>
        </p:txBody>
      </p:sp>
    </p:spTree>
    <p:extLst>
      <p:ext uri="{BB962C8B-B14F-4D97-AF65-F5344CB8AC3E}">
        <p14:creationId xmlns:p14="http://schemas.microsoft.com/office/powerpoint/2010/main" val="9208411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464949"/>
            <a:ext cx="10515600" cy="5889356"/>
          </a:xfrm>
        </p:spPr>
        <p:txBody>
          <a:bodyPr>
            <a:normAutofit/>
          </a:bodyPr>
          <a:lstStyle/>
          <a:p>
            <a:pPr marL="0" indent="0" algn="just">
              <a:buNone/>
            </a:pPr>
            <a:r>
              <a:rPr lang="tr-TR" sz="2400" b="1" dirty="0">
                <a:latin typeface="Times New Roman" panose="02020603050405020304" pitchFamily="18" charset="0"/>
                <a:cs typeface="Times New Roman" panose="02020603050405020304" pitchFamily="18" charset="0"/>
              </a:rPr>
              <a:t>Oyunlarda Yapay Zeka Kullanımının Tarihçesi </a:t>
            </a:r>
          </a:p>
          <a:p>
            <a:pPr algn="just"/>
            <a:r>
              <a:rPr lang="tr-TR" sz="2400" dirty="0">
                <a:latin typeface="Times New Roman" panose="02020603050405020304" pitchFamily="18" charset="0"/>
                <a:cs typeface="Times New Roman" panose="02020603050405020304" pitchFamily="18" charset="0"/>
              </a:rPr>
              <a:t>Oyunlarda yapay zeka kullanımı, oyun endüstrisinin gelişimiyle birlikte büyük bir evrim geçirmiştir. İlk dönem oyunlarında, yapay zeka daha basit formda ve sınırlı bir şekilde kullanılıyordu. Öncelikle düşman karakterlerin basit hareket modelleri ve sınırlı tepkileriyle </a:t>
            </a:r>
            <a:r>
              <a:rPr lang="tr-TR" sz="2400" dirty="0" err="1">
                <a:latin typeface="Times New Roman" panose="02020603050405020304" pitchFamily="18" charset="0"/>
                <a:cs typeface="Times New Roman" panose="02020603050405020304" pitchFamily="18" charset="0"/>
              </a:rPr>
              <a:t>simüle</a:t>
            </a:r>
            <a:r>
              <a:rPr lang="tr-TR" sz="2400" dirty="0">
                <a:latin typeface="Times New Roman" panose="02020603050405020304" pitchFamily="18" charset="0"/>
                <a:cs typeface="Times New Roman" panose="02020603050405020304" pitchFamily="18" charset="0"/>
              </a:rPr>
              <a:t> ediliyordu. </a:t>
            </a:r>
          </a:p>
          <a:p>
            <a:pPr algn="just"/>
            <a:r>
              <a:rPr lang="tr-TR" sz="2400" dirty="0">
                <a:latin typeface="Times New Roman" panose="02020603050405020304" pitchFamily="18" charset="0"/>
                <a:cs typeface="Times New Roman" panose="02020603050405020304" pitchFamily="18" charset="0"/>
              </a:rPr>
              <a:t>Ancak, oyun teknolojilerinin ilerlemesiyle birlikte yapay zeka, daha sofistike ve gerçekçi hale gelmeye başladı. 1980'lerdeki oyunlarda, yapay zeka düşman karakterlerin daha karmaşık davranışlar sergilemesini sağlayacak şekilde geliştirildi. Örneğin, düşmanlar oyuncunun hareketlerini takip edebilir, saldırı stratejilerini ayarlayabilir ve ortamı etkin bir şekilde kullanabilir hale geldi. </a:t>
            </a:r>
          </a:p>
          <a:p>
            <a:pPr algn="just"/>
            <a:r>
              <a:rPr lang="tr-TR" sz="2400" dirty="0">
                <a:latin typeface="Times New Roman" panose="02020603050405020304" pitchFamily="18" charset="0"/>
                <a:cs typeface="Times New Roman" panose="02020603050405020304" pitchFamily="18" charset="0"/>
              </a:rPr>
              <a:t>1990'lı yıllarla birlikte, yapay zeka algoritmaları daha da geliştirildi ve oyunlarda daha fazla kullanılmaya başlandı. Bu dönemde, strateji tabanlı oyunlar ve yapay zeka kontrollü karakterlerin bulunduğu rol yapma oyunları popüler hale geldi. Oyuncular, yapay zeka tarafından kontrol edilen karakterlerle etkileşime girebilir, onlara talimatlar verebilir ve takım çalışması yapabilirlerdi. </a:t>
            </a:r>
          </a:p>
        </p:txBody>
      </p:sp>
    </p:spTree>
    <p:extLst>
      <p:ext uri="{BB962C8B-B14F-4D97-AF65-F5344CB8AC3E}">
        <p14:creationId xmlns:p14="http://schemas.microsoft.com/office/powerpoint/2010/main" val="455530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F949-7AA8-8112-C36D-5E95699B7D09}"/>
              </a:ext>
            </a:extLst>
          </p:cNvPr>
          <p:cNvSpPr>
            <a:spLocks noGrp="1"/>
          </p:cNvSpPr>
          <p:nvPr>
            <p:ph type="title"/>
          </p:nvPr>
        </p:nvSpPr>
        <p:spPr>
          <a:xfrm>
            <a:off x="590227" y="210142"/>
            <a:ext cx="10515600" cy="564773"/>
          </a:xfrm>
        </p:spPr>
        <p:txBody>
          <a:bodyPr>
            <a:normAutofit fontScale="90000"/>
          </a:bodyPr>
          <a:lstStyle/>
          <a:p>
            <a:r>
              <a:rPr lang="tr-TR" b="1" dirty="0">
                <a:latin typeface="Times New Roman" panose="02020603050405020304" pitchFamily="18" charset="0"/>
                <a:cs typeface="Times New Roman" panose="02020603050405020304" pitchFamily="18" charset="0"/>
              </a:rPr>
              <a:t>Oyun Programlama</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16C1D2-D3CD-A7AF-0D50-D1EBCA9221B5}"/>
              </a:ext>
            </a:extLst>
          </p:cNvPr>
          <p:cNvSpPr>
            <a:spLocks noGrp="1"/>
          </p:cNvSpPr>
          <p:nvPr>
            <p:ph idx="1"/>
          </p:nvPr>
        </p:nvSpPr>
        <p:spPr>
          <a:xfrm>
            <a:off x="838200" y="1294926"/>
            <a:ext cx="10515600" cy="5156989"/>
          </a:xfrm>
        </p:spPr>
        <p:txBody>
          <a:bodyPr>
            <a:normAutofit/>
          </a:bodyPr>
          <a:lstStyle/>
          <a:p>
            <a:pPr marL="0" indent="0" algn="just">
              <a:buNone/>
            </a:pPr>
            <a:r>
              <a:rPr lang="tr-TR" sz="2400" dirty="0">
                <a:latin typeface="Times New Roman" panose="02020603050405020304" pitchFamily="18" charset="0"/>
                <a:cs typeface="Times New Roman" panose="02020603050405020304" pitchFamily="18" charset="0"/>
              </a:rPr>
              <a:t>Oyun programlama, video oyunlarının tasarlanması ve geliştirilmesinde kullanılan bir yazılım disiplinidir. Oyun programlama, bilgisayar oyunları veya mobil oyunlar gibi çeşitli oyun türlerini içerebilir. Bu süreçte, geliştiriciler, oyun dünyasını oluşturmak, oyun mekaniğini uygulamak ve oyuncuların etkileşimde bulunabileceği bir deneyim sunmak için </a:t>
            </a:r>
            <a:r>
              <a:rPr lang="tr-TR" sz="2400" b="1" dirty="0">
                <a:latin typeface="Times New Roman" panose="02020603050405020304" pitchFamily="18" charset="0"/>
                <a:cs typeface="Times New Roman" panose="02020603050405020304" pitchFamily="18" charset="0"/>
              </a:rPr>
              <a:t>yazılım kodları </a:t>
            </a:r>
            <a:r>
              <a:rPr lang="tr-TR" sz="2400" dirty="0">
                <a:latin typeface="Times New Roman" panose="02020603050405020304" pitchFamily="18" charset="0"/>
                <a:cs typeface="Times New Roman" panose="02020603050405020304" pitchFamily="18" charset="0"/>
              </a:rPr>
              <a:t>kullanır. Oyun programlaması, grafiklerin, ses efektlerinin, yapay zekanın, kullanıcı arabirimlerinin ve diğer oyun bileşenlerinin oluşturulmasını da içerebilir. Programcılar, oyun motorları veya oyun geliştirme araçları gibi yardımcı teknolojileri kullanarak, oyunun tüm yönlerini kontrol etmek ve gerçekleştirmek için </a:t>
            </a:r>
            <a:r>
              <a:rPr lang="tr-TR" sz="2400" b="1" dirty="0">
                <a:latin typeface="Times New Roman" panose="02020603050405020304" pitchFamily="18" charset="0"/>
                <a:cs typeface="Times New Roman" panose="02020603050405020304" pitchFamily="18" charset="0"/>
              </a:rPr>
              <a:t>programlama dilleri ve algoritmaları </a:t>
            </a:r>
            <a:r>
              <a:rPr lang="tr-TR" sz="2400" dirty="0">
                <a:latin typeface="Times New Roman" panose="02020603050405020304" pitchFamily="18" charset="0"/>
                <a:cs typeface="Times New Roman" panose="02020603050405020304" pitchFamily="18" charset="0"/>
              </a:rPr>
              <a:t>kullanır. Oyun programlaması, yaratıcı bir süreç olarak kabul edilirken, aynı zamanda teknik zorluklar ve optimizasyon gereksinimleri de içerir. Oyun programcıları, eğlenceli ve sürükleyici oyun deneyimleri sağlamak için sanat ve bilimi bir araya getirerek, oyun endüstrisine yenilikçi ve ilgi çekici oyunlar sunmada önemli bir rol oynarlar.</a:t>
            </a:r>
          </a:p>
        </p:txBody>
      </p:sp>
    </p:spTree>
    <p:extLst>
      <p:ext uri="{BB962C8B-B14F-4D97-AF65-F5344CB8AC3E}">
        <p14:creationId xmlns:p14="http://schemas.microsoft.com/office/powerpoint/2010/main" val="3905227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69197" y="895726"/>
            <a:ext cx="10515600" cy="5164111"/>
          </a:xfrm>
        </p:spPr>
        <p:txBody>
          <a:bodyPr>
            <a:normAutofit/>
          </a:bodyPr>
          <a:lstStyle/>
          <a:p>
            <a:pPr algn="just"/>
            <a:r>
              <a:rPr lang="tr-TR" sz="2400" dirty="0">
                <a:latin typeface="Times New Roman" panose="02020603050405020304" pitchFamily="18" charset="0"/>
                <a:cs typeface="Times New Roman" panose="02020603050405020304" pitchFamily="18" charset="0"/>
              </a:rPr>
              <a:t>Yapay zeka kullanımı, 2000'li yıllarda ve sonrasında da hızla arttı. Gelişmiş algoritmalar, büyük veri analizi, makine öğrenimi ve derin öğrenme gibi teknolojik ilerlemeler, yapay zekanın oyunlarda daha gerçekçi ve akıllı bir şekilde kullanılmasını sağladı. Oyuncular artık yapay zeka kontrollü karakterlerle daha karmaşık etkileşimlerde bulunabiliyor, gerçek zamanlı strateji oyunlarında daha sofistike kararlar alabiliyor ve yapay zeka tabanlı rakiplerle rekabet edebiliyor. </a:t>
            </a:r>
          </a:p>
          <a:p>
            <a:pPr algn="just"/>
            <a:r>
              <a:rPr lang="tr-TR" sz="2400" dirty="0">
                <a:latin typeface="Times New Roman" panose="02020603050405020304" pitchFamily="18" charset="0"/>
                <a:cs typeface="Times New Roman" panose="02020603050405020304" pitchFamily="18" charset="0"/>
              </a:rPr>
              <a:t>Bugün, yapay zeka oyunlarda yaygın bir şekilde kullanılmaktadır ve oyun endüstrisindeki büyük bir öneme sahiptir. Yapay zeka, oyunların daha gerçekçi, zorlu, etkileyici ve dinamik bir deneyim sunmasını sağlar. Gelecekte, yapay zeka teknolojilerinin daha da ilerlemesiyle birlikte, oyunlardaki yapay zeka kullanımının daha da gelişmesi ve daha </a:t>
            </a:r>
            <a:r>
              <a:rPr lang="tr-TR" sz="2400" dirty="0" err="1">
                <a:latin typeface="Times New Roman" panose="02020603050405020304" pitchFamily="18" charset="0"/>
                <a:cs typeface="Times New Roman" panose="02020603050405020304" pitchFamily="18" charset="0"/>
              </a:rPr>
              <a:t>inovatif</a:t>
            </a:r>
            <a:r>
              <a:rPr lang="tr-TR" sz="2400" dirty="0">
                <a:latin typeface="Times New Roman" panose="02020603050405020304" pitchFamily="18" charset="0"/>
                <a:cs typeface="Times New Roman" panose="02020603050405020304" pitchFamily="18" charset="0"/>
              </a:rPr>
              <a:t> deneyimlerin ortaya çıkması beklenmektedir.</a:t>
            </a:r>
          </a:p>
        </p:txBody>
      </p:sp>
    </p:spTree>
    <p:extLst>
      <p:ext uri="{BB962C8B-B14F-4D97-AF65-F5344CB8AC3E}">
        <p14:creationId xmlns:p14="http://schemas.microsoft.com/office/powerpoint/2010/main" val="16219911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52220" y="225641"/>
            <a:ext cx="11035143" cy="1325563"/>
          </a:xfrm>
        </p:spPr>
        <p:txBody>
          <a:bodyPr>
            <a:normAutofit/>
          </a:bodyPr>
          <a:lstStyle/>
          <a:p>
            <a:pPr algn="just"/>
            <a:r>
              <a:rPr lang="tr-TR" sz="4000" b="1" dirty="0">
                <a:latin typeface="Times New Roman" panose="02020603050405020304" pitchFamily="18" charset="0"/>
                <a:cs typeface="Times New Roman" panose="02020603050405020304" pitchFamily="18" charset="0"/>
              </a:rPr>
              <a:t>Oyunlarda Yapay Zeka Kullanımının Avantajları </a:t>
            </a:r>
          </a:p>
        </p:txBody>
      </p:sp>
      <p:sp>
        <p:nvSpPr>
          <p:cNvPr id="3" name="İçerik Yer Tutucusu 2"/>
          <p:cNvSpPr>
            <a:spLocks noGrp="1"/>
          </p:cNvSpPr>
          <p:nvPr>
            <p:ph idx="1"/>
          </p:nvPr>
        </p:nvSpPr>
        <p:spPr>
          <a:xfrm>
            <a:off x="838200" y="1825625"/>
            <a:ext cx="10515600" cy="4730158"/>
          </a:xfrm>
        </p:spPr>
        <p:txBody>
          <a:bodyPr>
            <a:normAutofit fontScale="85000" lnSpcReduction="20000"/>
          </a:bodyPr>
          <a:lstStyle/>
          <a:p>
            <a:pPr algn="just"/>
            <a:r>
              <a:rPr lang="tr-TR" b="1" dirty="0">
                <a:latin typeface="Times New Roman" panose="02020603050405020304" pitchFamily="18" charset="0"/>
                <a:cs typeface="Times New Roman" panose="02020603050405020304" pitchFamily="18" charset="0"/>
              </a:rPr>
              <a:t>Paralel İşlem Kapasitesi: </a:t>
            </a:r>
            <a:r>
              <a:rPr lang="tr-TR" dirty="0">
                <a:latin typeface="Times New Roman" panose="02020603050405020304" pitchFamily="18" charset="0"/>
                <a:cs typeface="Times New Roman" panose="02020603050405020304" pitchFamily="18" charset="0"/>
              </a:rPr>
              <a:t>Yapay zeka, genellikle karmaşık hesaplamalar ve büyük veri işleme gerektirdiğinden paralel işlem kapasitesi avantajı sunar. Gelişmiş yapay zeka algoritmalarının yüksek performanslı işlemcilerle çalışması, oyunlarda daha hızlı ve verimli yapay zeka hesaplamaları gerçekleştirmeyi mümkün kılar. </a:t>
            </a:r>
          </a:p>
          <a:p>
            <a:pPr algn="just"/>
            <a:r>
              <a:rPr lang="tr-TR" b="1" dirty="0">
                <a:latin typeface="Times New Roman" panose="02020603050405020304" pitchFamily="18" charset="0"/>
                <a:cs typeface="Times New Roman" panose="02020603050405020304" pitchFamily="18" charset="0"/>
              </a:rPr>
              <a:t>Özel Donanım Hızlandırma: </a:t>
            </a:r>
            <a:r>
              <a:rPr lang="tr-TR" dirty="0">
                <a:latin typeface="Times New Roman" panose="02020603050405020304" pitchFamily="18" charset="0"/>
                <a:cs typeface="Times New Roman" panose="02020603050405020304" pitchFamily="18" charset="0"/>
              </a:rPr>
              <a:t>Bazı yapay zeka algoritmaları, özel donanım hızlandırma teknolojileri kullanarak daha yüksek performans elde etmek için optimize edilebilir. Örneğin, grafik işlem birimleri </a:t>
            </a:r>
            <a:r>
              <a:rPr lang="tr-TR" b="1" dirty="0">
                <a:latin typeface="Times New Roman" panose="02020603050405020304" pitchFamily="18" charset="0"/>
                <a:cs typeface="Times New Roman" panose="02020603050405020304" pitchFamily="18" charset="0"/>
              </a:rPr>
              <a:t>(</a:t>
            </a:r>
            <a:r>
              <a:rPr lang="tr-TR" b="1" dirty="0" err="1">
                <a:latin typeface="Times New Roman" panose="02020603050405020304" pitchFamily="18" charset="0"/>
                <a:cs typeface="Times New Roman" panose="02020603050405020304" pitchFamily="18" charset="0"/>
              </a:rPr>
              <a:t>GPU'lar</a:t>
            </a:r>
            <a:r>
              <a:rPr lang="tr-TR" b="1"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veya </a:t>
            </a:r>
            <a:r>
              <a:rPr lang="tr-TR" dirty="0" err="1">
                <a:latin typeface="Times New Roman" panose="02020603050405020304" pitchFamily="18" charset="0"/>
                <a:cs typeface="Times New Roman" panose="02020603050405020304" pitchFamily="18" charset="0"/>
              </a:rPr>
              <a:t>tensor</a:t>
            </a:r>
            <a:r>
              <a:rPr lang="tr-TR" dirty="0">
                <a:latin typeface="Times New Roman" panose="02020603050405020304" pitchFamily="18" charset="0"/>
                <a:cs typeface="Times New Roman" panose="02020603050405020304" pitchFamily="18" charset="0"/>
              </a:rPr>
              <a:t> işlem birimleri </a:t>
            </a:r>
            <a:r>
              <a:rPr lang="tr-TR" b="1" dirty="0">
                <a:latin typeface="Times New Roman" panose="02020603050405020304" pitchFamily="18" charset="0"/>
                <a:cs typeface="Times New Roman" panose="02020603050405020304" pitchFamily="18" charset="0"/>
              </a:rPr>
              <a:t>(</a:t>
            </a:r>
            <a:r>
              <a:rPr lang="tr-TR" b="1" dirty="0" err="1">
                <a:latin typeface="Times New Roman" panose="02020603050405020304" pitchFamily="18" charset="0"/>
                <a:cs typeface="Times New Roman" panose="02020603050405020304" pitchFamily="18" charset="0"/>
              </a:rPr>
              <a:t>TPU'lar</a:t>
            </a:r>
            <a:r>
              <a:rPr lang="tr-TR" b="1"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yapay zeka hesaplamalarını hızlandırmak için özel olarak tasarlanmış donanımlar sağlar. Bu, oyunlarda daha karmaşık yapay zeka modellerinin daha hızlı ve verimli bir şekilde çalışmasını sağlar. </a:t>
            </a:r>
          </a:p>
          <a:p>
            <a:pPr algn="just"/>
            <a:r>
              <a:rPr lang="tr-TR" b="1" dirty="0">
                <a:latin typeface="Times New Roman" panose="02020603050405020304" pitchFamily="18" charset="0"/>
                <a:cs typeface="Times New Roman" panose="02020603050405020304" pitchFamily="18" charset="0"/>
              </a:rPr>
              <a:t>Gerçek Zamanlı Performans: </a:t>
            </a:r>
            <a:r>
              <a:rPr lang="tr-TR" dirty="0">
                <a:latin typeface="Times New Roman" panose="02020603050405020304" pitchFamily="18" charset="0"/>
                <a:cs typeface="Times New Roman" panose="02020603050405020304" pitchFamily="18" charset="0"/>
              </a:rPr>
              <a:t>Oyunlarda yapay zeka, gerçek zamanlı performans gerektiren bir alan olarak önemli bir rol oynar. Donanımın yüksek performansı, oyunlarda anlık tepkiler ve akıcı bir oyun deneyimi sunmayı mümkün kılar. Yüksek performanslı işlemciler, hızlı hesaplamalar ve yapay zeka algoritmalarının hızlı çalışması için gereken işlem gücünü sağlar.</a:t>
            </a:r>
          </a:p>
        </p:txBody>
      </p:sp>
    </p:spTree>
    <p:extLst>
      <p:ext uri="{BB962C8B-B14F-4D97-AF65-F5344CB8AC3E}">
        <p14:creationId xmlns:p14="http://schemas.microsoft.com/office/powerpoint/2010/main" val="9211029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67719" y="480447"/>
            <a:ext cx="10515600" cy="6090834"/>
          </a:xfrm>
        </p:spPr>
        <p:txBody>
          <a:bodyPr>
            <a:normAutofit lnSpcReduction="10000"/>
          </a:bodyPr>
          <a:lstStyle/>
          <a:p>
            <a:pPr algn="just"/>
            <a:r>
              <a:rPr lang="tr-TR" sz="2400" b="1" dirty="0">
                <a:latin typeface="Times New Roman" panose="02020603050405020304" pitchFamily="18" charset="0"/>
                <a:cs typeface="Times New Roman" panose="02020603050405020304" pitchFamily="18" charset="0"/>
              </a:rPr>
              <a:t>Dağıtılmış Hesaplama: </a:t>
            </a:r>
            <a:r>
              <a:rPr lang="tr-TR" sz="2400" dirty="0">
                <a:latin typeface="Times New Roman" panose="02020603050405020304" pitchFamily="18" charset="0"/>
                <a:cs typeface="Times New Roman" panose="02020603050405020304" pitchFamily="18" charset="0"/>
              </a:rPr>
              <a:t>Yapay zeka algoritmaları, karmaşık hesaplamalar ve veri işleme gerektirebilir. Ancak, dağıtılmış hesaplama yöntemleri kullanılarak bu yük CPU üzerinde daha etkin bir şekilde dağıtılabilir. Örneğin, çoklu işlemci veya çok çekirdekli işlemciler kullanılarak yapay zeka hesaplamaları paralel olarak yürütülebilir, bu da CPU kullanımını optimize eder ve performansı artırır. </a:t>
            </a:r>
          </a:p>
          <a:p>
            <a:pPr algn="just"/>
            <a:r>
              <a:rPr lang="tr-TR" sz="2400" b="1" dirty="0">
                <a:latin typeface="Times New Roman" panose="02020603050405020304" pitchFamily="18" charset="0"/>
                <a:cs typeface="Times New Roman" panose="02020603050405020304" pitchFamily="18" charset="0"/>
              </a:rPr>
              <a:t>Bellek Yönetimi: </a:t>
            </a:r>
            <a:r>
              <a:rPr lang="tr-TR" sz="2400" dirty="0">
                <a:latin typeface="Times New Roman" panose="02020603050405020304" pitchFamily="18" charset="0"/>
                <a:cs typeface="Times New Roman" panose="02020603050405020304" pitchFamily="18" charset="0"/>
              </a:rPr>
              <a:t>Yapay zeka algoritmalarının çalışması için büyük veri setlerine ve model parametrelerine ihtiyaç duyulabilir. Ancak, gelişmiş bellek yönetimi teknikleri kullanılarak bu verilerin ve parametrelerin bellek üzerinde daha verimli bir şekilde yönetilmesi sağlanabilir. Bellek yönetimi optimizasyonları, RAM kullanımını azaltır ve daha verimli bir yapılandırma sağlar. </a:t>
            </a:r>
          </a:p>
          <a:p>
            <a:pPr algn="just"/>
            <a:r>
              <a:rPr lang="tr-TR" sz="2400" b="1" dirty="0">
                <a:latin typeface="Times New Roman" panose="02020603050405020304" pitchFamily="18" charset="0"/>
                <a:cs typeface="Times New Roman" panose="02020603050405020304" pitchFamily="18" charset="0"/>
              </a:rPr>
              <a:t>Ön İşleme ve Veri Sıkıştırma: </a:t>
            </a:r>
            <a:r>
              <a:rPr lang="tr-TR" sz="2400" dirty="0">
                <a:latin typeface="Times New Roman" panose="02020603050405020304" pitchFamily="18" charset="0"/>
                <a:cs typeface="Times New Roman" panose="02020603050405020304" pitchFamily="18" charset="0"/>
              </a:rPr>
              <a:t>Yapay zeka algoritmalarının veri işlemesi genellikle büyük veri setleri üzerinde yapılır. Ancak, önceden işlenmiş veya sıkıştırılmış veri formatları kullanılarak bu verilerin boyutu ve işleme gereksinimleri azaltılabilir. Veri ön işleme ve sıkıştırma teknikleri, CPU ve RAM kullanımını düşürerek oyun performansını artırır.</a:t>
            </a:r>
          </a:p>
          <a:p>
            <a:pPr algn="just"/>
            <a:r>
              <a:rPr lang="tr-TR" sz="2400" dirty="0">
                <a:latin typeface="Times New Roman" panose="02020603050405020304" pitchFamily="18" charset="0"/>
                <a:cs typeface="Times New Roman" panose="02020603050405020304" pitchFamily="18" charset="0"/>
              </a:rPr>
              <a:t>Yapay zeka temelli görüntü iyileştirme teknolojileri, oyunlarda grafikleri ve efektleri geliştirmek için kullanılan önemli araçlardan birkaçıdır. Bunlardan bazıları: </a:t>
            </a:r>
          </a:p>
        </p:txBody>
      </p:sp>
    </p:spTree>
    <p:extLst>
      <p:ext uri="{BB962C8B-B14F-4D97-AF65-F5344CB8AC3E}">
        <p14:creationId xmlns:p14="http://schemas.microsoft.com/office/powerpoint/2010/main" val="16394289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98715" y="263471"/>
            <a:ext cx="10515600" cy="6068475"/>
          </a:xfrm>
        </p:spPr>
        <p:txBody>
          <a:bodyPr>
            <a:normAutofit/>
          </a:bodyPr>
          <a:lstStyle/>
          <a:p>
            <a:pPr algn="just"/>
            <a:r>
              <a:rPr lang="tr-TR" sz="2400" b="1" dirty="0">
                <a:latin typeface="Times New Roman" panose="02020603050405020304" pitchFamily="18" charset="0"/>
                <a:cs typeface="Times New Roman" panose="02020603050405020304" pitchFamily="18" charset="0"/>
              </a:rPr>
              <a:t>DLSS (</a:t>
            </a:r>
            <a:r>
              <a:rPr lang="tr-TR" sz="2400" b="1" dirty="0" err="1">
                <a:latin typeface="Times New Roman" panose="02020603050405020304" pitchFamily="18" charset="0"/>
                <a:cs typeface="Times New Roman" panose="02020603050405020304" pitchFamily="18" charset="0"/>
              </a:rPr>
              <a:t>Deep</a:t>
            </a:r>
            <a:r>
              <a:rPr lang="tr-TR" sz="2400" b="1" dirty="0">
                <a:latin typeface="Times New Roman" panose="02020603050405020304" pitchFamily="18" charset="0"/>
                <a:cs typeface="Times New Roman" panose="02020603050405020304" pitchFamily="18" charset="0"/>
              </a:rPr>
              <a:t> Learning </a:t>
            </a:r>
            <a:r>
              <a:rPr lang="tr-TR" sz="2400" b="1" dirty="0" err="1">
                <a:latin typeface="Times New Roman" panose="02020603050405020304" pitchFamily="18" charset="0"/>
                <a:cs typeface="Times New Roman" panose="02020603050405020304" pitchFamily="18" charset="0"/>
              </a:rPr>
              <a:t>Super</a:t>
            </a:r>
            <a:r>
              <a:rPr lang="tr-TR" sz="2400" b="1" dirty="0">
                <a:latin typeface="Times New Roman" panose="02020603050405020304" pitchFamily="18" charset="0"/>
                <a:cs typeface="Times New Roman" panose="02020603050405020304" pitchFamily="18" charset="0"/>
              </a:rPr>
              <a:t> </a:t>
            </a:r>
            <a:r>
              <a:rPr lang="tr-TR" sz="2400" b="1" dirty="0" err="1">
                <a:latin typeface="Times New Roman" panose="02020603050405020304" pitchFamily="18" charset="0"/>
                <a:cs typeface="Times New Roman" panose="02020603050405020304" pitchFamily="18" charset="0"/>
              </a:rPr>
              <a:t>Sampling</a:t>
            </a:r>
            <a:r>
              <a:rPr lang="tr-TR" sz="2400" b="1" dirty="0">
                <a:latin typeface="Times New Roman" panose="02020603050405020304" pitchFamily="18" charset="0"/>
                <a:cs typeface="Times New Roman" panose="02020603050405020304" pitchFamily="18" charset="0"/>
              </a:rPr>
              <a:t>): </a:t>
            </a:r>
            <a:r>
              <a:rPr lang="tr-TR" sz="2400" dirty="0">
                <a:latin typeface="Times New Roman" panose="02020603050405020304" pitchFamily="18" charset="0"/>
                <a:cs typeface="Times New Roman" panose="02020603050405020304" pitchFamily="18" charset="0"/>
              </a:rPr>
              <a:t>DLSS, yapay zeka ve derin öğrenme algoritmalarını kullanarak oyunlardaki grafikleri daha yüksek çözünürlükte ve daha keskin bir şekilde sunmayı hedefleyen bir görüntü iyileştirme tekniğidir. DLSS, oyun motoruna entegre edilmiş yapay zeka modellerini kullanarak düşük çözünürlüklü bir görüntüyü yüksek çözünürlüğe dönüştürerek oyunlarda daha iyi görüntü kalitesi sağlar. Bu teknoloji, yüksek performanslı oyun deneyimi sunarken GPU yükünü azaltarak daha akıcı bir oyun performansı sağlar. </a:t>
            </a:r>
          </a:p>
          <a:p>
            <a:pPr algn="just"/>
            <a:r>
              <a:rPr lang="tr-TR" sz="2400" b="1" dirty="0">
                <a:latin typeface="Times New Roman" panose="02020603050405020304" pitchFamily="18" charset="0"/>
                <a:cs typeface="Times New Roman" panose="02020603050405020304" pitchFamily="18" charset="0"/>
              </a:rPr>
              <a:t>FSR (</a:t>
            </a:r>
            <a:r>
              <a:rPr lang="tr-TR" sz="2400" b="1" dirty="0" err="1">
                <a:latin typeface="Times New Roman" panose="02020603050405020304" pitchFamily="18" charset="0"/>
                <a:cs typeface="Times New Roman" panose="02020603050405020304" pitchFamily="18" charset="0"/>
              </a:rPr>
              <a:t>FidelityFX</a:t>
            </a:r>
            <a:r>
              <a:rPr lang="tr-TR" sz="2400" b="1" dirty="0">
                <a:latin typeface="Times New Roman" panose="02020603050405020304" pitchFamily="18" charset="0"/>
                <a:cs typeface="Times New Roman" panose="02020603050405020304" pitchFamily="18" charset="0"/>
              </a:rPr>
              <a:t> </a:t>
            </a:r>
            <a:r>
              <a:rPr lang="tr-TR" sz="2400" b="1" dirty="0" err="1">
                <a:latin typeface="Times New Roman" panose="02020603050405020304" pitchFamily="18" charset="0"/>
                <a:cs typeface="Times New Roman" panose="02020603050405020304" pitchFamily="18" charset="0"/>
              </a:rPr>
              <a:t>Super</a:t>
            </a:r>
            <a:r>
              <a:rPr lang="tr-TR" sz="2400" b="1" dirty="0">
                <a:latin typeface="Times New Roman" panose="02020603050405020304" pitchFamily="18" charset="0"/>
                <a:cs typeface="Times New Roman" panose="02020603050405020304" pitchFamily="18" charset="0"/>
              </a:rPr>
              <a:t> </a:t>
            </a:r>
            <a:r>
              <a:rPr lang="tr-TR" sz="2400" b="1" dirty="0" err="1">
                <a:latin typeface="Times New Roman" panose="02020603050405020304" pitchFamily="18" charset="0"/>
                <a:cs typeface="Times New Roman" panose="02020603050405020304" pitchFamily="18" charset="0"/>
              </a:rPr>
              <a:t>Resolution</a:t>
            </a:r>
            <a:r>
              <a:rPr lang="tr-TR" sz="2400" b="1" dirty="0">
                <a:latin typeface="Times New Roman" panose="02020603050405020304" pitchFamily="18" charset="0"/>
                <a:cs typeface="Times New Roman" panose="02020603050405020304" pitchFamily="18" charset="0"/>
              </a:rPr>
              <a:t>): </a:t>
            </a:r>
            <a:r>
              <a:rPr lang="tr-TR" sz="2400" dirty="0">
                <a:latin typeface="Times New Roman" panose="02020603050405020304" pitchFamily="18" charset="0"/>
                <a:cs typeface="Times New Roman" panose="02020603050405020304" pitchFamily="18" charset="0"/>
              </a:rPr>
              <a:t>FSR, AMD tarafından geliştirilen bir görüntü iyileştirme teknolojisidir. Yapay zeka ve algoritma tabanlı bir yaklaşım kullanarak oyunların düşük çözünürlükteki görüntülerini yüksek çözünürlüğe yakın bir kaliteye yükseltir. FSR, GPU performansını artırırken düşük sistem gereksinimlerine sahip oyunlarda daha akıcı bir deneyim sunar. </a:t>
            </a:r>
          </a:p>
          <a:p>
            <a:pPr marL="0" indent="0" algn="just">
              <a:buNone/>
            </a:pPr>
            <a:r>
              <a:rPr lang="tr-TR" sz="2400" dirty="0">
                <a:latin typeface="Times New Roman" panose="02020603050405020304" pitchFamily="18" charset="0"/>
                <a:cs typeface="Times New Roman" panose="02020603050405020304" pitchFamily="18" charset="0"/>
              </a:rPr>
              <a:t>Bu yapay zeka temelli görüntü iyileştirme teknolojileri, oyunlarda daha yüksek görüntü kalitesi ve performansını mümkün kılar. Yapay zeka algoritmaları, oyunların grafiklerini optimize ederken aynı zamanda donanım kaynaklarını daha verimli bir şekilde kullanır. Sonuç olarak, oyunlarda daha gerçekçi ve etkileyici görseller elde edilirken, oyunculara daha akıcı bir oyun deneyimi sunulur.</a:t>
            </a:r>
          </a:p>
        </p:txBody>
      </p:sp>
    </p:spTree>
    <p:extLst>
      <p:ext uri="{BB962C8B-B14F-4D97-AF65-F5344CB8AC3E}">
        <p14:creationId xmlns:p14="http://schemas.microsoft.com/office/powerpoint/2010/main" val="11561642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pPr algn="just"/>
            <a:r>
              <a:rPr lang="tr-TR" sz="3600" b="1" dirty="0">
                <a:latin typeface="Times New Roman" panose="02020603050405020304" pitchFamily="18" charset="0"/>
                <a:cs typeface="Times New Roman" panose="02020603050405020304" pitchFamily="18" charset="0"/>
              </a:rPr>
              <a:t>Oyunlarda Yapay Zeka Kullanımının Dezavantajları</a:t>
            </a:r>
          </a:p>
        </p:txBody>
      </p:sp>
      <p:sp>
        <p:nvSpPr>
          <p:cNvPr id="3" name="İçerik Yer Tutucusu 2"/>
          <p:cNvSpPr>
            <a:spLocks noGrp="1"/>
          </p:cNvSpPr>
          <p:nvPr>
            <p:ph idx="1"/>
          </p:nvPr>
        </p:nvSpPr>
        <p:spPr/>
        <p:txBody>
          <a:bodyPr>
            <a:normAutofit/>
          </a:bodyPr>
          <a:lstStyle/>
          <a:p>
            <a:pPr algn="just"/>
            <a:r>
              <a:rPr lang="tr-TR" sz="2400" b="1" dirty="0">
                <a:latin typeface="Times New Roman" panose="02020603050405020304" pitchFamily="18" charset="0"/>
                <a:cs typeface="Times New Roman" panose="02020603050405020304" pitchFamily="18" charset="0"/>
              </a:rPr>
              <a:t>Yüksek Geliştirme Maliyeti: </a:t>
            </a:r>
            <a:r>
              <a:rPr lang="tr-TR" sz="2400" dirty="0">
                <a:latin typeface="Times New Roman" panose="02020603050405020304" pitchFamily="18" charset="0"/>
                <a:cs typeface="Times New Roman" panose="02020603050405020304" pitchFamily="18" charset="0"/>
              </a:rPr>
              <a:t>Yapay zeka tabanlı oyunlar geliştirmek genellikle daha fazla zaman, kaynak ve uzmanlık gerektirir. Yapay zeka algoritmalarının tasarımı, eğitimi ve entegrasyonu karmaşık olabilir ve bunlar için deneyimli ekip üyeleri ve kaynaklar gerekebilir. Bu da geliştirme maliyetlerini artırabilir ve oyun stüdyoları için finansal bir zorluk oluşturabilir. </a:t>
            </a:r>
          </a:p>
          <a:p>
            <a:pPr algn="just"/>
            <a:r>
              <a:rPr lang="tr-TR" sz="2400" b="1" dirty="0">
                <a:latin typeface="Times New Roman" panose="02020603050405020304" pitchFamily="18" charset="0"/>
                <a:cs typeface="Times New Roman" panose="02020603050405020304" pitchFamily="18" charset="0"/>
              </a:rPr>
              <a:t>Performans ve Optimizasyon Sorunları: </a:t>
            </a:r>
            <a:r>
              <a:rPr lang="tr-TR" sz="2400" dirty="0">
                <a:latin typeface="Times New Roman" panose="02020603050405020304" pitchFamily="18" charset="0"/>
                <a:cs typeface="Times New Roman" panose="02020603050405020304" pitchFamily="18" charset="0"/>
              </a:rPr>
              <a:t>Yapay zeka tabanlı oyunlar, daha fazla hesaplama gücü ve bellek kullanımı gerektirebilir. Bu da oyunun performansını olumsuz etkileyebilir, özellikle düşük donanım özelliklerine sahip sistemlerde. Yapay zeka algoritmalarının optimize edilmemesi durumunda, oyunun kasma, takılma veya düşük kare hızları gibi sorunlarla karşılaşılabilir.</a:t>
            </a:r>
          </a:p>
        </p:txBody>
      </p:sp>
    </p:spTree>
    <p:extLst>
      <p:ext uri="{BB962C8B-B14F-4D97-AF65-F5344CB8AC3E}">
        <p14:creationId xmlns:p14="http://schemas.microsoft.com/office/powerpoint/2010/main" val="12925721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60708" y="433953"/>
            <a:ext cx="10515600" cy="5935850"/>
          </a:xfrm>
        </p:spPr>
        <p:txBody>
          <a:bodyPr>
            <a:noAutofit/>
          </a:bodyPr>
          <a:lstStyle/>
          <a:p>
            <a:pPr algn="just"/>
            <a:r>
              <a:rPr lang="tr-TR" sz="2400" b="1" dirty="0">
                <a:latin typeface="Times New Roman" panose="02020603050405020304" pitchFamily="18" charset="0"/>
                <a:cs typeface="Times New Roman" panose="02020603050405020304" pitchFamily="18" charset="0"/>
              </a:rPr>
              <a:t>Yapaylık ve Tahmin Edilebilirlik: </a:t>
            </a:r>
            <a:r>
              <a:rPr lang="tr-TR" sz="2400" dirty="0">
                <a:latin typeface="Times New Roman" panose="02020603050405020304" pitchFamily="18" charset="0"/>
                <a:cs typeface="Times New Roman" panose="02020603050405020304" pitchFamily="18" charset="0"/>
              </a:rPr>
              <a:t>Yapay zeka tabanlı düşman veya NPC davranışları bazen oyuncular tarafından yapay veya tahmin edilebilir olarak algılanabilir. Yapay zeka algoritmalarının kısıtlamaları veya belirli desenlerin tekrar etmesi nedeniyle, oyunun zorluk seviyesi veya düşmanların taktikleri bazen öngörülebilir olabilir. Bu durum, oyunun tekrar oynanabilirliğini azaltabilir ve oyuncu deneyimini etkileyebilir. </a:t>
            </a:r>
          </a:p>
          <a:p>
            <a:pPr algn="just"/>
            <a:r>
              <a:rPr lang="tr-TR" sz="2400" b="1" dirty="0">
                <a:latin typeface="Times New Roman" panose="02020603050405020304" pitchFamily="18" charset="0"/>
                <a:cs typeface="Times New Roman" panose="02020603050405020304" pitchFamily="18" charset="0"/>
              </a:rPr>
              <a:t>Yapay Zeka Hataları: </a:t>
            </a:r>
            <a:r>
              <a:rPr lang="tr-TR" sz="2400" dirty="0">
                <a:latin typeface="Times New Roman" panose="02020603050405020304" pitchFamily="18" charset="0"/>
                <a:cs typeface="Times New Roman" panose="02020603050405020304" pitchFamily="18" charset="0"/>
              </a:rPr>
              <a:t>Yapay zeka algoritmaları, yanlış kararlar verebilir veya beklenmedik hatalar yapabilir. Bu hatalar, oyunun akışını veya dengeyi etkileyebilir ve oyuncuların gerçekçilik hissini bozabilir. Örneğin, yapay zeka karakterlerin duvarlara takılması veya mantıksız hareketler yapması gibi hatalar, oyuncuların oyun dünyasına olan bağlılığını zayıflatabilir. </a:t>
            </a:r>
          </a:p>
          <a:p>
            <a:pPr algn="just"/>
            <a:r>
              <a:rPr lang="tr-TR" sz="2400" b="1" dirty="0">
                <a:latin typeface="Times New Roman" panose="02020603050405020304" pitchFamily="18" charset="0"/>
                <a:cs typeface="Times New Roman" panose="02020603050405020304" pitchFamily="18" charset="0"/>
              </a:rPr>
              <a:t>Daha Az İnsan Etkileşimi: </a:t>
            </a:r>
            <a:r>
              <a:rPr lang="tr-TR" sz="2400" dirty="0">
                <a:latin typeface="Times New Roman" panose="02020603050405020304" pitchFamily="18" charset="0"/>
                <a:cs typeface="Times New Roman" panose="02020603050405020304" pitchFamily="18" charset="0"/>
              </a:rPr>
              <a:t>Yapay zeka tabanlı oyunlarda, bazen insan etkileşimi ve oyuncu-oyun etkileşimi azalabilir. Yapay zeka karakterlerin daha az sosyal etkileşim sunması veya daha az anlamlı hikaye ilişkileri oluşturması, oyun deneyimini daha soğuk veya yalıtılmış hale getirebilir. </a:t>
            </a:r>
          </a:p>
        </p:txBody>
      </p:sp>
    </p:spTree>
    <p:extLst>
      <p:ext uri="{BB962C8B-B14F-4D97-AF65-F5344CB8AC3E}">
        <p14:creationId xmlns:p14="http://schemas.microsoft.com/office/powerpoint/2010/main" val="36846565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98715" y="418454"/>
            <a:ext cx="10515600" cy="5774007"/>
          </a:xfrm>
        </p:spPr>
        <p:txBody>
          <a:bodyPr>
            <a:normAutofit/>
          </a:bodyPr>
          <a:lstStyle/>
          <a:p>
            <a:pPr algn="just"/>
            <a:r>
              <a:rPr lang="tr-TR" sz="2400" b="1" dirty="0">
                <a:latin typeface="Times New Roman" panose="02020603050405020304" pitchFamily="18" charset="0"/>
                <a:cs typeface="Times New Roman" panose="02020603050405020304" pitchFamily="18" charset="0"/>
              </a:rPr>
              <a:t>Sınırlı Gerçeklik Algısı: </a:t>
            </a:r>
            <a:r>
              <a:rPr lang="tr-TR" sz="2400" dirty="0">
                <a:latin typeface="Times New Roman" panose="02020603050405020304" pitchFamily="18" charset="0"/>
                <a:cs typeface="Times New Roman" panose="02020603050405020304" pitchFamily="18" charset="0"/>
              </a:rPr>
              <a:t>Yapay zekanın gerçeklik algısı, insanların algıladığı kadar kapsamlı ve derin olmayabilir. Oyun dünyasındaki detayları, nesnelerin özelliklerini veya ortamın karmaşıklığını tam olarak anlamak ve yorumlamak konusunda bazı sınırlamaları olabilir. Bu da yapay zekanın bazen hatalı kararlar vermesine veya mantıksız davranışlar sergilemesine neden olabilir. </a:t>
            </a:r>
          </a:p>
          <a:p>
            <a:pPr algn="just"/>
            <a:r>
              <a:rPr lang="tr-TR" sz="2400" b="1" dirty="0">
                <a:latin typeface="Times New Roman" panose="02020603050405020304" pitchFamily="18" charset="0"/>
                <a:cs typeface="Times New Roman" panose="02020603050405020304" pitchFamily="18" charset="0"/>
              </a:rPr>
              <a:t>Öğrenme Süreci: </a:t>
            </a:r>
            <a:r>
              <a:rPr lang="tr-TR" sz="2400" dirty="0">
                <a:latin typeface="Times New Roman" panose="02020603050405020304" pitchFamily="18" charset="0"/>
                <a:cs typeface="Times New Roman" panose="02020603050405020304" pitchFamily="18" charset="0"/>
              </a:rPr>
              <a:t>Yapay zeka algoritmalarının eğitim süreci zaman alabilir ve kaynak gerektirebilir. Yapay zeka, bir oyunun içinde doğru kararları verebilmek için önceden eğitilmelidir. Bu eğitim süreci, oyunun gerektirdiği karmaşıklık ve değişkenlik göz önüne alındığında zaman ve kaynak açısından maliyetli olabilir. </a:t>
            </a:r>
          </a:p>
          <a:p>
            <a:pPr algn="just"/>
            <a:r>
              <a:rPr lang="tr-TR" sz="2400" b="1" dirty="0">
                <a:latin typeface="Times New Roman" panose="02020603050405020304" pitchFamily="18" charset="0"/>
                <a:cs typeface="Times New Roman" panose="02020603050405020304" pitchFamily="18" charset="0"/>
              </a:rPr>
              <a:t>İnsan Yeteneklerinin Yansıtılması: </a:t>
            </a:r>
            <a:r>
              <a:rPr lang="tr-TR" sz="2400" dirty="0">
                <a:latin typeface="Times New Roman" panose="02020603050405020304" pitchFamily="18" charset="0"/>
                <a:cs typeface="Times New Roman" panose="02020603050405020304" pitchFamily="18" charset="0"/>
              </a:rPr>
              <a:t>Yapay zeka, bazı durumlarda insan yeteneklerini tam olarak yansıtmakta zorluklar yaşayabilir. Örneğin, bir oyunun içinde karmaşık bir strateji oluşturmak veya yaratıcılık gerektiren bir görevi yerine getirmek gibi insan becerilerini tam anlamıyla taklit etmek zor olabilir. Bu nedenle, yapay zeka bazen sınırlı veya sınırlı bir şekilde insan yeteneklerini yansıtabilir.</a:t>
            </a:r>
          </a:p>
          <a:p>
            <a:pPr algn="just"/>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38545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41782" y="899724"/>
            <a:ext cx="10515600" cy="3828082"/>
          </a:xfrm>
        </p:spPr>
        <p:txBody>
          <a:bodyPr>
            <a:normAutofit/>
          </a:bodyPr>
          <a:lstStyle/>
          <a:p>
            <a:pPr algn="just"/>
            <a:r>
              <a:rPr lang="tr-TR" sz="2400" b="1" dirty="0">
                <a:latin typeface="Times New Roman" panose="02020603050405020304" pitchFamily="18" charset="0"/>
                <a:cs typeface="Times New Roman" panose="02020603050405020304" pitchFamily="18" charset="0"/>
              </a:rPr>
              <a:t>Etik Sorunlar: </a:t>
            </a:r>
            <a:r>
              <a:rPr lang="tr-TR" sz="2400" dirty="0">
                <a:latin typeface="Times New Roman" panose="02020603050405020304" pitchFamily="18" charset="0"/>
                <a:cs typeface="Times New Roman" panose="02020603050405020304" pitchFamily="18" charset="0"/>
              </a:rPr>
              <a:t>Yapay zekanın kullanımıyla ilgili etik sorunlar ortaya çıkabilir. Örneğin, yapay zeka tabanlı oyunlarda karakterlerin duygusal tepkileri veya ahlaki değerleri doğru bir şekilde yansıtmak zor olabilir. Ayrıca, yapay zeka algoritmalarının yanlış kullanılması veya kötü niyetli bir şekilde manipüle edilmesi durumunda, oyunlarda adaletsizlik veya haksız avantajlar ortaya çıkabilir. </a:t>
            </a:r>
          </a:p>
          <a:p>
            <a:pPr marL="0" indent="0" algn="just">
              <a:buNone/>
            </a:pPr>
            <a:r>
              <a:rPr lang="tr-TR" sz="2400" dirty="0">
                <a:latin typeface="Times New Roman" panose="02020603050405020304" pitchFamily="18" charset="0"/>
                <a:cs typeface="Times New Roman" panose="02020603050405020304" pitchFamily="18" charset="0"/>
              </a:rPr>
              <a:t>Bu sınırlamalar, yapay zekanın oyunlarda kullanımının bazı zorlukları olduğunu gösterir. Ancak, ilerleyen teknoloji ve araştırmalarla birlikte bu sınırlamaların aşılabileceği veya en azından minimize edilebileceği düşünülmektedir.</a:t>
            </a:r>
          </a:p>
        </p:txBody>
      </p:sp>
    </p:spTree>
    <p:extLst>
      <p:ext uri="{BB962C8B-B14F-4D97-AF65-F5344CB8AC3E}">
        <p14:creationId xmlns:p14="http://schemas.microsoft.com/office/powerpoint/2010/main" val="8198777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b="1" dirty="0">
                <a:latin typeface="Times New Roman" panose="02020603050405020304" pitchFamily="18" charset="0"/>
                <a:cs typeface="Times New Roman" panose="02020603050405020304" pitchFamily="18" charset="0"/>
              </a:rPr>
              <a:t>OYUNLARDAKİ YAPAY ZEKA TEKNİKLERİ</a:t>
            </a:r>
          </a:p>
        </p:txBody>
      </p:sp>
      <p:sp>
        <p:nvSpPr>
          <p:cNvPr id="3" name="İçerik Yer Tutucusu 2"/>
          <p:cNvSpPr>
            <a:spLocks noGrp="1"/>
          </p:cNvSpPr>
          <p:nvPr>
            <p:ph idx="1"/>
          </p:nvPr>
        </p:nvSpPr>
        <p:spPr/>
        <p:txBody>
          <a:bodyPr>
            <a:normAutofit lnSpcReduction="10000"/>
          </a:bodyPr>
          <a:lstStyle/>
          <a:p>
            <a:pPr marL="0" indent="0" algn="just">
              <a:buNone/>
            </a:pPr>
            <a:r>
              <a:rPr lang="tr-TR" sz="2400" b="1" dirty="0">
                <a:latin typeface="Times New Roman" panose="02020603050405020304" pitchFamily="18" charset="0"/>
                <a:cs typeface="Times New Roman" panose="02020603050405020304" pitchFamily="18" charset="0"/>
              </a:rPr>
              <a:t>Oyunlarda Genellikle Kullanılan Yapay Zeka Teknikleri </a:t>
            </a:r>
          </a:p>
          <a:p>
            <a:pPr marL="0" indent="0" algn="just">
              <a:buNone/>
            </a:pPr>
            <a:r>
              <a:rPr lang="tr-TR" sz="2400" dirty="0">
                <a:latin typeface="Times New Roman" panose="02020603050405020304" pitchFamily="18" charset="0"/>
                <a:cs typeface="Times New Roman" panose="02020603050405020304" pitchFamily="18" charset="0"/>
              </a:rPr>
              <a:t>Oyunlarda yapay zeka kullanımı için çeşitli teknikler ve yöntemler bulunmaktadır. Bu tekniklerden en çok kullanılanlardan bazıları şunlardır: </a:t>
            </a:r>
          </a:p>
          <a:p>
            <a:pPr algn="just"/>
            <a:r>
              <a:rPr lang="tr-TR" sz="2400" b="1" dirty="0">
                <a:latin typeface="Times New Roman" panose="02020603050405020304" pitchFamily="18" charset="0"/>
                <a:cs typeface="Times New Roman" panose="02020603050405020304" pitchFamily="18" charset="0"/>
              </a:rPr>
              <a:t>Makine Öğrenmesi: </a:t>
            </a:r>
            <a:r>
              <a:rPr lang="tr-TR" sz="2400" dirty="0">
                <a:latin typeface="Times New Roman" panose="02020603050405020304" pitchFamily="18" charset="0"/>
                <a:cs typeface="Times New Roman" panose="02020603050405020304" pitchFamily="18" charset="0"/>
              </a:rPr>
              <a:t>Makine öğrenmesi, yapay zekanın deneyimlerden öğrenerek davranışlarını geliştirmesini sağlayan bir tekniktir. Oyunlarda, makine öğrenmesi algoritmaları kullanılarak yapay zeka, oyuncuların hareketlerini, stratejilerini ve oyun dünyasındaki etkileşimleri analiz ederek kendini geliştirir. </a:t>
            </a:r>
          </a:p>
          <a:p>
            <a:pPr algn="just"/>
            <a:r>
              <a:rPr lang="tr-TR" sz="2400" b="1" dirty="0">
                <a:latin typeface="Times New Roman" panose="02020603050405020304" pitchFamily="18" charset="0"/>
                <a:cs typeface="Times New Roman" panose="02020603050405020304" pitchFamily="18" charset="0"/>
              </a:rPr>
              <a:t>Pekiştirmeli Öğrenme: </a:t>
            </a:r>
            <a:r>
              <a:rPr lang="tr-TR" sz="2400" dirty="0">
                <a:latin typeface="Times New Roman" panose="02020603050405020304" pitchFamily="18" charset="0"/>
                <a:cs typeface="Times New Roman" panose="02020603050405020304" pitchFamily="18" charset="0"/>
              </a:rPr>
              <a:t>Pekiştirmeli öğrenme, yapay zekanın bir çevreyle etkileşim içinde olduğu durumları modellemek için kullanılan bir tekniktir. Oyunlarda, yapay zeka, belirli bir hedefe ulaşmak için doğru veya yanlış hareketlerle çevreyle etkileşimde bulunur ve bu deneyimlerden öğrenerek daha iyi stratejiler geliştirir. </a:t>
            </a:r>
          </a:p>
        </p:txBody>
      </p:sp>
    </p:spTree>
    <p:extLst>
      <p:ext uri="{BB962C8B-B14F-4D97-AF65-F5344CB8AC3E}">
        <p14:creationId xmlns:p14="http://schemas.microsoft.com/office/powerpoint/2010/main" val="19401155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52221" y="666427"/>
            <a:ext cx="10515600" cy="5758509"/>
          </a:xfrm>
        </p:spPr>
        <p:txBody>
          <a:bodyPr>
            <a:normAutofit/>
          </a:bodyPr>
          <a:lstStyle/>
          <a:p>
            <a:pPr algn="just"/>
            <a:r>
              <a:rPr lang="tr-TR" sz="2400" b="1" dirty="0">
                <a:latin typeface="Times New Roman" panose="02020603050405020304" pitchFamily="18" charset="0"/>
                <a:cs typeface="Times New Roman" panose="02020603050405020304" pitchFamily="18" charset="0"/>
              </a:rPr>
              <a:t>Karar Ağaçları: </a:t>
            </a:r>
            <a:r>
              <a:rPr lang="tr-TR" sz="2400" dirty="0">
                <a:latin typeface="Times New Roman" panose="02020603050405020304" pitchFamily="18" charset="0"/>
                <a:cs typeface="Times New Roman" panose="02020603050405020304" pitchFamily="18" charset="0"/>
              </a:rPr>
              <a:t>Karar ağaçları, yapay zekanın bir dizi karar noktasından geçerek sonuca ulaşmasını sağlayan bir yapıdır. Oyunlarda, yapay zeka karakterlerinin karar verme sürecini modellemek için kullanılır. Karar ağaçları, oyuncuların eylemlerini analiz ederek en uygun kararı veren bir dizi karar noktası oluşturur. </a:t>
            </a:r>
          </a:p>
          <a:p>
            <a:pPr algn="just"/>
            <a:r>
              <a:rPr lang="tr-TR" sz="2400" b="1" dirty="0">
                <a:latin typeface="Times New Roman" panose="02020603050405020304" pitchFamily="18" charset="0"/>
                <a:cs typeface="Times New Roman" panose="02020603050405020304" pitchFamily="18" charset="0"/>
              </a:rPr>
              <a:t>Yapay Sinir Ağları: </a:t>
            </a:r>
            <a:r>
              <a:rPr lang="tr-TR" sz="2400" dirty="0">
                <a:latin typeface="Times New Roman" panose="02020603050405020304" pitchFamily="18" charset="0"/>
                <a:cs typeface="Times New Roman" panose="02020603050405020304" pitchFamily="18" charset="0"/>
              </a:rPr>
              <a:t>Yapay sinir ağları, biyolojik sinir ağlarının matematiksel modelleridir. Bu teknik, yapay zekanın öğrenme ve karar verme süreçlerini modellemek için kullanılır. Oyunlarda yapay sinir ağları, karmaşık desenleri tanımak, oyuncuların davranışlarını tahmin etmek ve uygun yanıtlar vermek gibi görevlerde kullanılır.</a:t>
            </a:r>
          </a:p>
          <a:p>
            <a:pPr algn="just"/>
            <a:r>
              <a:rPr lang="tr-TR" sz="2400" b="1" dirty="0">
                <a:latin typeface="Times New Roman" panose="02020603050405020304" pitchFamily="18" charset="0"/>
                <a:cs typeface="Times New Roman" panose="02020603050405020304" pitchFamily="18" charset="0"/>
              </a:rPr>
              <a:t>Bulanık Mantık: </a:t>
            </a:r>
            <a:r>
              <a:rPr lang="tr-TR" sz="2400" dirty="0">
                <a:latin typeface="Times New Roman" panose="02020603050405020304" pitchFamily="18" charset="0"/>
                <a:cs typeface="Times New Roman" panose="02020603050405020304" pitchFamily="18" charset="0"/>
              </a:rPr>
              <a:t>Bulanık mantık, karmaşık veya belirsiz durumları işlemek için kullanılan bir yöntemdir. Oyunlarda bulanık mantık, yapay zekanın oyunculara daha doğal ve gerçekçi tepkiler verebilmesini sağlar. Örneğin, yapay zeka karakterleri, oyuncuların hareketlerini ve durumlarını analiz ederek uygun tepkileri vermek için bulanık mantık sistemlerini kullanabilir. </a:t>
            </a:r>
          </a:p>
        </p:txBody>
      </p:sp>
    </p:spTree>
    <p:extLst>
      <p:ext uri="{BB962C8B-B14F-4D97-AF65-F5344CB8AC3E}">
        <p14:creationId xmlns:p14="http://schemas.microsoft.com/office/powerpoint/2010/main" val="1722305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16C1D2-D3CD-A7AF-0D50-D1EBCA9221B5}"/>
              </a:ext>
            </a:extLst>
          </p:cNvPr>
          <p:cNvSpPr>
            <a:spLocks noGrp="1"/>
          </p:cNvSpPr>
          <p:nvPr>
            <p:ph idx="1"/>
          </p:nvPr>
        </p:nvSpPr>
        <p:spPr>
          <a:xfrm>
            <a:off x="869196" y="349530"/>
            <a:ext cx="10515600" cy="3246077"/>
          </a:xfrm>
        </p:spPr>
        <p:txBody>
          <a:bodyPr>
            <a:normAutofit/>
          </a:bodyPr>
          <a:lstStyle/>
          <a:p>
            <a:r>
              <a:rPr lang="tr-TR" b="1" dirty="0">
                <a:latin typeface="Times New Roman" panose="02020603050405020304" pitchFamily="18" charset="0"/>
                <a:cs typeface="Times New Roman" panose="02020603050405020304" pitchFamily="18" charset="0"/>
              </a:rPr>
              <a:t>Oyun Programlama Tarihçesi</a:t>
            </a:r>
          </a:p>
          <a:p>
            <a:pPr marL="0" indent="0" algn="just">
              <a:buNone/>
            </a:pPr>
            <a:r>
              <a:rPr lang="tr-TR" sz="2400" dirty="0">
                <a:latin typeface="Times New Roman" panose="02020603050405020304" pitchFamily="18" charset="0"/>
                <a:cs typeface="Times New Roman" panose="02020603050405020304" pitchFamily="18" charset="0"/>
              </a:rPr>
              <a:t>Oyun programlama tarihi, bilgisayar ve video oyunlarının gelişimiyle birlikte şekillenmiştir. İlk oyunlar basit grafikler ve sınırlı işlevsellikle başladı. 1950'lerdeki bilgisayarlar, oyunları çalıştırmak için yeterli güce sahip değildi ve genellikle basit matematiksel problemlerin çözümüne odaklanıyordu. 1960'ların sonlarında ve 1970'lerin başlarında, </a:t>
            </a:r>
            <a:r>
              <a:rPr lang="tr-TR" sz="2400" dirty="0" err="1">
                <a:latin typeface="Times New Roman" panose="02020603050405020304" pitchFamily="18" charset="0"/>
                <a:cs typeface="Times New Roman" panose="02020603050405020304" pitchFamily="18" charset="0"/>
              </a:rPr>
              <a:t>arcade</a:t>
            </a:r>
            <a:r>
              <a:rPr lang="tr-TR" sz="2400" dirty="0">
                <a:latin typeface="Times New Roman" panose="02020603050405020304" pitchFamily="18" charset="0"/>
                <a:cs typeface="Times New Roman" panose="02020603050405020304" pitchFamily="18" charset="0"/>
              </a:rPr>
              <a:t> makineleri ve ev bilgisayarları popülerlik kazandı. Bu dönemde </a:t>
            </a:r>
            <a:r>
              <a:rPr lang="tr-TR" sz="2400" dirty="0" err="1">
                <a:latin typeface="Times New Roman" panose="02020603050405020304" pitchFamily="18" charset="0"/>
                <a:cs typeface="Times New Roman" panose="02020603050405020304" pitchFamily="18" charset="0"/>
              </a:rPr>
              <a:t>Spacewar</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Pong</a:t>
            </a:r>
            <a:r>
              <a:rPr lang="tr-TR" sz="2400" dirty="0">
                <a:latin typeface="Times New Roman" panose="02020603050405020304" pitchFamily="18" charset="0"/>
                <a:cs typeface="Times New Roman" panose="02020603050405020304" pitchFamily="18" charset="0"/>
              </a:rPr>
              <a:t> ve Atari gibi oyunlar, oyun programlamasının temel taşları oldu. Oyunlar genellikle donanımın sınırlamalarına uygun olarak programlanıyordu ve görsel ve işitsel öğeler oldukça basitti.</a:t>
            </a:r>
            <a:endParaRPr lang="en-US" sz="2400" dirty="0">
              <a:latin typeface="Times New Roman" panose="02020603050405020304" pitchFamily="18" charset="0"/>
              <a:cs typeface="Times New Roman" panose="02020603050405020304" pitchFamily="18" charset="0"/>
            </a:endParaRPr>
          </a:p>
        </p:txBody>
      </p:sp>
      <p:pic>
        <p:nvPicPr>
          <p:cNvPr id="5" name="Resim 4"/>
          <p:cNvPicPr>
            <a:picLocks noChangeAspect="1"/>
          </p:cNvPicPr>
          <p:nvPr/>
        </p:nvPicPr>
        <p:blipFill>
          <a:blip r:embed="rId2"/>
          <a:stretch>
            <a:fillRect/>
          </a:stretch>
        </p:blipFill>
        <p:spPr>
          <a:xfrm>
            <a:off x="3673099" y="3741305"/>
            <a:ext cx="4326382" cy="26904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982484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b="1" dirty="0">
                <a:latin typeface="Times New Roman" panose="02020603050405020304" pitchFamily="18" charset="0"/>
                <a:cs typeface="Times New Roman" panose="02020603050405020304" pitchFamily="18" charset="0"/>
              </a:rPr>
              <a:t>Yapay Zeka Tekniklerinin Detayları</a:t>
            </a:r>
          </a:p>
        </p:txBody>
      </p:sp>
      <p:sp>
        <p:nvSpPr>
          <p:cNvPr id="3" name="İçerik Yer Tutucusu 2"/>
          <p:cNvSpPr>
            <a:spLocks noGrp="1"/>
          </p:cNvSpPr>
          <p:nvPr>
            <p:ph idx="1"/>
          </p:nvPr>
        </p:nvSpPr>
        <p:spPr/>
        <p:txBody>
          <a:bodyPr>
            <a:normAutofit fontScale="85000" lnSpcReduction="20000"/>
          </a:bodyPr>
          <a:lstStyle/>
          <a:p>
            <a:pPr algn="just"/>
            <a:r>
              <a:rPr lang="tr-TR" b="1" dirty="0">
                <a:latin typeface="Times New Roman" panose="02020603050405020304" pitchFamily="18" charset="0"/>
                <a:cs typeface="Times New Roman" panose="02020603050405020304" pitchFamily="18" charset="0"/>
              </a:rPr>
              <a:t>Makine Öğrenmesi: </a:t>
            </a:r>
            <a:r>
              <a:rPr lang="tr-TR" dirty="0">
                <a:latin typeface="Times New Roman" panose="02020603050405020304" pitchFamily="18" charset="0"/>
                <a:cs typeface="Times New Roman" panose="02020603050405020304" pitchFamily="18" charset="0"/>
              </a:rPr>
              <a:t>Makine öğrenmesi, yapay zeka alanında kullanılan bir yöntemdir ve bir bilgisayarın deneyimlerden öğrenme yoluyla kendini geliştirmesini sağlar. Makine öğrenmesi, veri analizi ve istatistiksel modellerin kullanımıyla bilgisayarlara öğrenme yeteneği kazandırır. Makine öğrenmesi süreci genellikle şu adımları içerir: </a:t>
            </a:r>
          </a:p>
          <a:p>
            <a:pPr algn="just"/>
            <a:r>
              <a:rPr lang="tr-TR" b="1" dirty="0">
                <a:latin typeface="Times New Roman" panose="02020603050405020304" pitchFamily="18" charset="0"/>
                <a:cs typeface="Times New Roman" panose="02020603050405020304" pitchFamily="18" charset="0"/>
              </a:rPr>
              <a:t>Veri Toplama: </a:t>
            </a:r>
            <a:r>
              <a:rPr lang="tr-TR" dirty="0">
                <a:latin typeface="Times New Roman" panose="02020603050405020304" pitchFamily="18" charset="0"/>
                <a:cs typeface="Times New Roman" panose="02020603050405020304" pitchFamily="18" charset="0"/>
              </a:rPr>
              <a:t>Makine öğrenmesi algoritması için kullanılacak verilerin toplanması gerekmektedir. Bu veriler, oyunlarda oyuncuların hareketlerini, stratejilerini, tercihlerini veya oyun dünyasındaki etkileşimleri içerebilir. Bu veriler genellikle oyuncu davranışlarına veya oyunun içeriğine dayanan büyük veri kümeleridir. </a:t>
            </a:r>
          </a:p>
          <a:p>
            <a:pPr algn="just"/>
            <a:r>
              <a:rPr lang="tr-TR" b="1" dirty="0">
                <a:latin typeface="Times New Roman" panose="02020603050405020304" pitchFamily="18" charset="0"/>
                <a:cs typeface="Times New Roman" panose="02020603050405020304" pitchFamily="18" charset="0"/>
              </a:rPr>
              <a:t>Veri Ön İşleme: </a:t>
            </a:r>
            <a:r>
              <a:rPr lang="tr-TR" dirty="0">
                <a:latin typeface="Times New Roman" panose="02020603050405020304" pitchFamily="18" charset="0"/>
                <a:cs typeface="Times New Roman" panose="02020603050405020304" pitchFamily="18" charset="0"/>
              </a:rPr>
              <a:t>Toplanan veriler, makine öğrenmesi algoritmalarının işleyebileceği uygun bir formata getirilir. Bu adımda veriler filtrelenir, düzenlenir, eksik değerler doldurulur veya normalleştirilir. Veri ön işleme aşaması, verilerin daha doğru ve tutarlı sonuçlar üretmek için hazır hale getirilmesini sağlar</a:t>
            </a:r>
          </a:p>
        </p:txBody>
      </p:sp>
    </p:spTree>
    <p:extLst>
      <p:ext uri="{BB962C8B-B14F-4D97-AF65-F5344CB8AC3E}">
        <p14:creationId xmlns:p14="http://schemas.microsoft.com/office/powerpoint/2010/main" val="32300803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433953"/>
            <a:ext cx="10515600" cy="5743010"/>
          </a:xfrm>
        </p:spPr>
        <p:txBody>
          <a:bodyPr>
            <a:normAutofit/>
          </a:bodyPr>
          <a:lstStyle/>
          <a:p>
            <a:pPr algn="just"/>
            <a:r>
              <a:rPr lang="tr-TR" sz="2400" b="1" dirty="0">
                <a:latin typeface="Times New Roman" panose="02020603050405020304" pitchFamily="18" charset="0"/>
                <a:cs typeface="Times New Roman" panose="02020603050405020304" pitchFamily="18" charset="0"/>
              </a:rPr>
              <a:t>Model Seçimi ve Eğitimi: </a:t>
            </a:r>
            <a:r>
              <a:rPr lang="tr-TR" sz="2400" dirty="0">
                <a:latin typeface="Times New Roman" panose="02020603050405020304" pitchFamily="18" charset="0"/>
                <a:cs typeface="Times New Roman" panose="02020603050405020304" pitchFamily="18" charset="0"/>
              </a:rPr>
              <a:t>Makine öğrenmesi modeli, veri üzerinde eğitilerek öğrenme sürecini gerçekleştirir. Bu aşamada, uygun bir makine öğrenmesi algoritması seçilir ve veri kümesi üzerinde bu model eğitilir. Eğitim süreci, veriye dayanan örüntüleri ve ilişkileri tanımak ve modelin performansını iyileştirmek için gerçekleştirilen </a:t>
            </a:r>
            <a:r>
              <a:rPr lang="tr-TR" sz="2400" dirty="0" err="1">
                <a:latin typeface="Times New Roman" panose="02020603050405020304" pitchFamily="18" charset="0"/>
                <a:cs typeface="Times New Roman" panose="02020603050405020304" pitchFamily="18" charset="0"/>
              </a:rPr>
              <a:t>iteratif</a:t>
            </a:r>
            <a:r>
              <a:rPr lang="tr-TR" sz="2400" dirty="0">
                <a:latin typeface="Times New Roman" panose="02020603050405020304" pitchFamily="18" charset="0"/>
                <a:cs typeface="Times New Roman" panose="02020603050405020304" pitchFamily="18" charset="0"/>
              </a:rPr>
              <a:t> bir süreçtir. </a:t>
            </a:r>
          </a:p>
          <a:p>
            <a:pPr algn="just"/>
            <a:r>
              <a:rPr lang="tr-TR" sz="2400" b="1" dirty="0">
                <a:latin typeface="Times New Roman" panose="02020603050405020304" pitchFamily="18" charset="0"/>
                <a:cs typeface="Times New Roman" panose="02020603050405020304" pitchFamily="18" charset="0"/>
              </a:rPr>
              <a:t>Model Değerlendirme ve Ayarlama: </a:t>
            </a:r>
            <a:r>
              <a:rPr lang="tr-TR" sz="2400" dirty="0">
                <a:latin typeface="Times New Roman" panose="02020603050405020304" pitchFamily="18" charset="0"/>
                <a:cs typeface="Times New Roman" panose="02020603050405020304" pitchFamily="18" charset="0"/>
              </a:rPr>
              <a:t>Eğitilen model, doğruluk ve performans kriterleri kullanılarak değerlendirilir. Modelin tahmin yeteneği, hata oranı ve diğer performans metrikleri ölçülür. Modelin başarı düzeyine bağlı olarak, ayarlamalar yapılabilir veya farklı modeller denenerek daha iyi sonuçlar elde edilmeye çalışılır. </a:t>
            </a:r>
          </a:p>
          <a:p>
            <a:pPr algn="just"/>
            <a:r>
              <a:rPr lang="tr-TR" sz="2400" b="1" dirty="0">
                <a:latin typeface="Times New Roman" panose="02020603050405020304" pitchFamily="18" charset="0"/>
                <a:cs typeface="Times New Roman" panose="02020603050405020304" pitchFamily="18" charset="0"/>
              </a:rPr>
              <a:t>Modelin Uygulanması: </a:t>
            </a:r>
            <a:r>
              <a:rPr lang="tr-TR" sz="2400" dirty="0">
                <a:latin typeface="Times New Roman" panose="02020603050405020304" pitchFamily="18" charset="0"/>
                <a:cs typeface="Times New Roman" panose="02020603050405020304" pitchFamily="18" charset="0"/>
              </a:rPr>
              <a:t>Eğitilen model, oyunlarda yapay zeka uygulamalarında kullanılmak üzere gerçek zamanlı olarak uygulanır. Bu aşamada, oyuncuların gerçek zamanlı etkileşimleri veya oyun ortamının değişkenleriyle modelin etkileşimi sağlanır. Modelin çıktıları, oyunculara karşı akıllı bir davranış veya gerçekçi bir tepki olarak yansıtılır.</a:t>
            </a:r>
          </a:p>
        </p:txBody>
      </p:sp>
    </p:spTree>
    <p:extLst>
      <p:ext uri="{BB962C8B-B14F-4D97-AF65-F5344CB8AC3E}">
        <p14:creationId xmlns:p14="http://schemas.microsoft.com/office/powerpoint/2010/main" val="24004766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40757" y="496459"/>
            <a:ext cx="5811599" cy="5547059"/>
          </a:xfrm>
        </p:spPr>
        <p:txBody>
          <a:bodyPr>
            <a:normAutofit/>
          </a:bodyPr>
          <a:lstStyle/>
          <a:p>
            <a:pPr algn="just"/>
            <a:r>
              <a:rPr lang="tr-TR" sz="2400" dirty="0">
                <a:latin typeface="Times New Roman" panose="02020603050405020304" pitchFamily="18" charset="0"/>
                <a:cs typeface="Times New Roman" panose="02020603050405020304" pitchFamily="18" charset="0"/>
              </a:rPr>
              <a:t>Makine öğrenmesi, oyunlarda yapay zekayı geliştirmek ve daha zengin, gerçekçi deneyimler sunmak için önemli bir araçtır. Yapay zeka, oyuncuların hareketlerini analiz ederek stratejik kararlar alabilir, oyuncu tercihlerini tahmin edebilir veya oyun dünyasını dinamik ve öngörülemez hale getirebilir. Makine öğrenmesi algoritmaları, bu süreçte verilerden öğrenir ve zamanla daha iyi sonuçlar üretmek için kendini geliştirir. </a:t>
            </a:r>
          </a:p>
        </p:txBody>
      </p:sp>
      <p:pic>
        <p:nvPicPr>
          <p:cNvPr id="4" name="Resim 3"/>
          <p:cNvPicPr>
            <a:picLocks noChangeAspect="1"/>
          </p:cNvPicPr>
          <p:nvPr/>
        </p:nvPicPr>
        <p:blipFill>
          <a:blip r:embed="rId2"/>
          <a:stretch>
            <a:fillRect/>
          </a:stretch>
        </p:blipFill>
        <p:spPr>
          <a:xfrm>
            <a:off x="6489615" y="1507688"/>
            <a:ext cx="5562035" cy="3842624"/>
          </a:xfrm>
          <a:prstGeom prst="rect">
            <a:avLst/>
          </a:prstGeom>
        </p:spPr>
      </p:pic>
    </p:spTree>
    <p:extLst>
      <p:ext uri="{BB962C8B-B14F-4D97-AF65-F5344CB8AC3E}">
        <p14:creationId xmlns:p14="http://schemas.microsoft.com/office/powerpoint/2010/main" val="21669713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201478"/>
            <a:ext cx="10515600" cy="5975485"/>
          </a:xfrm>
        </p:spPr>
        <p:txBody>
          <a:bodyPr>
            <a:normAutofit/>
          </a:bodyPr>
          <a:lstStyle/>
          <a:p>
            <a:pPr marL="0" indent="0" algn="just">
              <a:buNone/>
            </a:pPr>
            <a:r>
              <a:rPr lang="tr-TR" sz="3200" b="1" dirty="0">
                <a:latin typeface="Times New Roman" panose="02020603050405020304" pitchFamily="18" charset="0"/>
                <a:cs typeface="Times New Roman" panose="02020603050405020304" pitchFamily="18" charset="0"/>
              </a:rPr>
              <a:t>Pekiştirmeli Öğrenme </a:t>
            </a:r>
          </a:p>
          <a:p>
            <a:pPr marL="0" indent="0" algn="just">
              <a:buNone/>
            </a:pPr>
            <a:r>
              <a:rPr lang="tr-TR" sz="2400" dirty="0">
                <a:latin typeface="Times New Roman" panose="02020603050405020304" pitchFamily="18" charset="0"/>
                <a:cs typeface="Times New Roman" panose="02020603050405020304" pitchFamily="18" charset="0"/>
              </a:rPr>
              <a:t>Pekiştirmeli öğrenme, yapay zeka alanında kullanılan bir öğrenme yaklaşımıdır ve bir bilgisayarın çevreyle etkileşim içinde olduğu durumları modellemesini sağlar. Pekiştirmeli öğrenme, bir ajanın belirli bir hedefe ulaşmak için deneyimlerden öğrenme yoluyla en iyi eylemi seçmesini amaçlar. </a:t>
            </a:r>
          </a:p>
          <a:p>
            <a:pPr marL="0" indent="0" algn="just">
              <a:buNone/>
            </a:pPr>
            <a:r>
              <a:rPr lang="tr-TR" sz="2400" dirty="0">
                <a:latin typeface="Times New Roman" panose="02020603050405020304" pitchFamily="18" charset="0"/>
                <a:cs typeface="Times New Roman" panose="02020603050405020304" pitchFamily="18" charset="0"/>
              </a:rPr>
              <a:t>Pekiştirmeli öğrenme süreci genellikle şu adımları içerir:  </a:t>
            </a:r>
          </a:p>
          <a:p>
            <a:pPr algn="just"/>
            <a:r>
              <a:rPr lang="tr-TR" sz="2400" b="1" dirty="0">
                <a:latin typeface="Times New Roman" panose="02020603050405020304" pitchFamily="18" charset="0"/>
                <a:cs typeface="Times New Roman" panose="02020603050405020304" pitchFamily="18" charset="0"/>
              </a:rPr>
              <a:t>Durumları ve Eylemleri Tanımlama: </a:t>
            </a:r>
            <a:r>
              <a:rPr lang="tr-TR" sz="2400" dirty="0">
                <a:latin typeface="Times New Roman" panose="02020603050405020304" pitchFamily="18" charset="0"/>
                <a:cs typeface="Times New Roman" panose="02020603050405020304" pitchFamily="18" charset="0"/>
              </a:rPr>
              <a:t>Pekiştirmeli öğrenme probleminde, bir ajanın bulunduğu çevre durumu ve yapabileceği eylemler tanımlanır. Oyunlarda, çevre durumu genellikle oyun dünyasının mevcut durumunu, oyunun ilerlemesini ve diğer oyuncuların durumunu içerir. Eylemler ise ajanın oyun içinde yapabileceği hamleleri, stratejileri veya kararları temsil eder.</a:t>
            </a:r>
          </a:p>
        </p:txBody>
      </p:sp>
    </p:spTree>
    <p:extLst>
      <p:ext uri="{BB962C8B-B14F-4D97-AF65-F5344CB8AC3E}">
        <p14:creationId xmlns:p14="http://schemas.microsoft.com/office/powerpoint/2010/main" val="15441677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83218" y="418453"/>
            <a:ext cx="10515600" cy="5982347"/>
          </a:xfrm>
        </p:spPr>
        <p:txBody>
          <a:bodyPr>
            <a:normAutofit/>
          </a:bodyPr>
          <a:lstStyle/>
          <a:p>
            <a:pPr algn="just"/>
            <a:r>
              <a:rPr lang="tr-TR" sz="2400" b="1" dirty="0">
                <a:latin typeface="Times New Roman" panose="02020603050405020304" pitchFamily="18" charset="0"/>
                <a:cs typeface="Times New Roman" panose="02020603050405020304" pitchFamily="18" charset="0"/>
              </a:rPr>
              <a:t>Ödül ve Cezaların Tanımlanması: </a:t>
            </a:r>
            <a:r>
              <a:rPr lang="tr-TR" sz="2400" dirty="0">
                <a:latin typeface="Times New Roman" panose="02020603050405020304" pitchFamily="18" charset="0"/>
                <a:cs typeface="Times New Roman" panose="02020603050405020304" pitchFamily="18" charset="0"/>
              </a:rPr>
              <a:t>Pekiştirmeli öğrenme, bir ajanın hedefe ulaşmak için aldığı eylemlere bağlı olarak ödül veya ceza verme prensibine dayanır. Oyunlarda, ödüller genellikle puanlar, seviye atlama, başarılar veya diğer oyun içi avantajlar şeklinde temsil edilir. Cezalar ise istenmeyen durumlar veya başarısızlıklar sonucunda ajanın karşılaştığı negatif sonuçları ifade eder. </a:t>
            </a:r>
          </a:p>
          <a:p>
            <a:pPr algn="just"/>
            <a:r>
              <a:rPr lang="tr-TR" sz="2400" b="1" dirty="0">
                <a:latin typeface="Times New Roman" panose="02020603050405020304" pitchFamily="18" charset="0"/>
                <a:cs typeface="Times New Roman" panose="02020603050405020304" pitchFamily="18" charset="0"/>
              </a:rPr>
              <a:t>Deneyimlerin Toplanması: </a:t>
            </a:r>
            <a:r>
              <a:rPr lang="tr-TR" sz="2400" dirty="0">
                <a:latin typeface="Times New Roman" panose="02020603050405020304" pitchFamily="18" charset="0"/>
                <a:cs typeface="Times New Roman" panose="02020603050405020304" pitchFamily="18" charset="0"/>
              </a:rPr>
              <a:t>Pekiştirmeli öğrenme, ajanın çevreyle etkileşime geçerek deneyimler topladığı bir süreçtir. Oyunlarda, ajanın oyun dünyasıyla etkileşimi, oyuncu hareketleri ve stratejileri üzerinden gerçekleşir. Ajan, çevresel durumu gözlemleyerek bir eylem seçer, bu eylemi gerçekleştirir ve çevrenin tepkisini alır. </a:t>
            </a:r>
          </a:p>
          <a:p>
            <a:pPr algn="just"/>
            <a:r>
              <a:rPr lang="tr-TR" sz="2400" b="1" dirty="0">
                <a:latin typeface="Times New Roman" panose="02020603050405020304" pitchFamily="18" charset="0"/>
                <a:cs typeface="Times New Roman" panose="02020603050405020304" pitchFamily="18" charset="0"/>
              </a:rPr>
              <a:t>Değer Fonksiyonu veya Q-Fonksiyonunun Güncellenmesi: </a:t>
            </a:r>
            <a:r>
              <a:rPr lang="tr-TR" sz="2400" dirty="0">
                <a:latin typeface="Times New Roman" panose="02020603050405020304" pitchFamily="18" charset="0"/>
                <a:cs typeface="Times New Roman" panose="02020603050405020304" pitchFamily="18" charset="0"/>
              </a:rPr>
              <a:t>Pekiştirmeli öğrenmede, ajanın aldığı eylemlerin değeri veya kalitesi bir değer fonksiyonu veya Q-fonksiyonu kullanılarak değerlendirilir. Bu fonksiyon, ajanın her durumda alabileceği eylemlerin değerlerini tahmin eder ve gelecekteki ödüllerle ilişkilendirir. Deneyimlerin toplanması ve çevrenin tepkileri üzerine yapılan gözlemlemelerle, değer fonksiyonu veya Q-fonksiyonu güncellenir ve iyileştirilir.</a:t>
            </a:r>
          </a:p>
        </p:txBody>
      </p:sp>
    </p:spTree>
    <p:extLst>
      <p:ext uri="{BB962C8B-B14F-4D97-AF65-F5344CB8AC3E}">
        <p14:creationId xmlns:p14="http://schemas.microsoft.com/office/powerpoint/2010/main" val="24258027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78395" y="684286"/>
            <a:ext cx="7666427" cy="5801292"/>
          </a:xfrm>
        </p:spPr>
        <p:txBody>
          <a:bodyPr>
            <a:normAutofit/>
          </a:bodyPr>
          <a:lstStyle/>
          <a:p>
            <a:pPr algn="just"/>
            <a:r>
              <a:rPr lang="tr-TR" sz="2400" b="1" dirty="0">
                <a:latin typeface="Times New Roman" panose="02020603050405020304" pitchFamily="18" charset="0"/>
                <a:cs typeface="Times New Roman" panose="02020603050405020304" pitchFamily="18" charset="0"/>
              </a:rPr>
              <a:t>Eylem Seçimi ve İyileştirme: </a:t>
            </a:r>
            <a:r>
              <a:rPr lang="tr-TR" sz="2400" dirty="0">
                <a:latin typeface="Times New Roman" panose="02020603050405020304" pitchFamily="18" charset="0"/>
                <a:cs typeface="Times New Roman" panose="02020603050405020304" pitchFamily="18" charset="0"/>
              </a:rPr>
              <a:t>Ajan, güncellenmiş değer fonksiyonu veya </a:t>
            </a:r>
            <a:r>
              <a:rPr lang="tr-TR" sz="2400" dirty="0" err="1">
                <a:latin typeface="Times New Roman" panose="02020603050405020304" pitchFamily="18" charset="0"/>
                <a:cs typeface="Times New Roman" panose="02020603050405020304" pitchFamily="18" charset="0"/>
              </a:rPr>
              <a:t>Qfonksiyonunu</a:t>
            </a:r>
            <a:r>
              <a:rPr lang="tr-TR" sz="2400" dirty="0">
                <a:latin typeface="Times New Roman" panose="02020603050405020304" pitchFamily="18" charset="0"/>
                <a:cs typeface="Times New Roman" panose="02020603050405020304" pitchFamily="18" charset="0"/>
              </a:rPr>
              <a:t> kullanarak en iyi eylemi seçer. Bu süreç, ajanın hedefe ulaşmak için en uygun kararları almasını sağlar. Eylem seçimi genellikle keşfetme ve sömürme stratejileriyle dengelemeye çalışılır. Ajan, keşfetme yoluyla yeni eylem seçeneklerini keşfederken, öğrenilen bilgiyi de kullanarak en iyi eylemleri seçmeye çalışır. </a:t>
            </a:r>
          </a:p>
          <a:p>
            <a:pPr marL="0" indent="0" algn="just">
              <a:buNone/>
            </a:pPr>
            <a:r>
              <a:rPr lang="tr-TR" sz="2400" dirty="0">
                <a:latin typeface="Times New Roman" panose="02020603050405020304" pitchFamily="18" charset="0"/>
                <a:cs typeface="Times New Roman" panose="02020603050405020304" pitchFamily="18" charset="0"/>
              </a:rPr>
              <a:t>Pekiştirmeli öğrenme, oyunlarda yapay zeka geliştirmek için güçlü bir araçtır. Oyunlarda ajanların stratejilerini geliştirmek, akıllı düşmanları </a:t>
            </a:r>
            <a:r>
              <a:rPr lang="tr-TR" sz="2400" dirty="0" err="1">
                <a:latin typeface="Times New Roman" panose="02020603050405020304" pitchFamily="18" charset="0"/>
                <a:cs typeface="Times New Roman" panose="02020603050405020304" pitchFamily="18" charset="0"/>
              </a:rPr>
              <a:t>simüle</a:t>
            </a:r>
            <a:r>
              <a:rPr lang="tr-TR" sz="2400" dirty="0">
                <a:latin typeface="Times New Roman" panose="02020603050405020304" pitchFamily="18" charset="0"/>
                <a:cs typeface="Times New Roman" panose="02020603050405020304" pitchFamily="18" charset="0"/>
              </a:rPr>
              <a:t> etmek veya oyun dünyasını dinamik ve öngörülemez hale getirmek için pekiştirmeli öğrenme teknikleri kullanılabilir.</a:t>
            </a:r>
          </a:p>
        </p:txBody>
      </p:sp>
      <p:pic>
        <p:nvPicPr>
          <p:cNvPr id="4" name="Resim 3"/>
          <p:cNvPicPr>
            <a:picLocks noChangeAspect="1"/>
          </p:cNvPicPr>
          <p:nvPr/>
        </p:nvPicPr>
        <p:blipFill>
          <a:blip r:embed="rId2"/>
          <a:stretch>
            <a:fillRect/>
          </a:stretch>
        </p:blipFill>
        <p:spPr>
          <a:xfrm>
            <a:off x="8287865" y="1423816"/>
            <a:ext cx="3733790" cy="4010367"/>
          </a:xfrm>
          <a:prstGeom prst="rect">
            <a:avLst/>
          </a:prstGeom>
        </p:spPr>
      </p:pic>
    </p:spTree>
    <p:extLst>
      <p:ext uri="{BB962C8B-B14F-4D97-AF65-F5344CB8AC3E}">
        <p14:creationId xmlns:p14="http://schemas.microsoft.com/office/powerpoint/2010/main" val="36043137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56461" y="216977"/>
            <a:ext cx="11065790" cy="6323308"/>
          </a:xfrm>
        </p:spPr>
        <p:txBody>
          <a:bodyPr>
            <a:normAutofit fontScale="92500" lnSpcReduction="10000"/>
          </a:bodyPr>
          <a:lstStyle/>
          <a:p>
            <a:pPr marL="0" indent="0" algn="just">
              <a:buNone/>
            </a:pPr>
            <a:r>
              <a:rPr lang="tr-TR" sz="3000" b="1" dirty="0">
                <a:latin typeface="Times New Roman" panose="02020603050405020304" pitchFamily="18" charset="0"/>
                <a:cs typeface="Times New Roman" panose="02020603050405020304" pitchFamily="18" charset="0"/>
              </a:rPr>
              <a:t>Karar Ağaçları</a:t>
            </a:r>
          </a:p>
          <a:p>
            <a:pPr algn="just"/>
            <a:r>
              <a:rPr lang="tr-TR" sz="2400" dirty="0">
                <a:latin typeface="Times New Roman" panose="02020603050405020304" pitchFamily="18" charset="0"/>
                <a:cs typeface="Times New Roman" panose="02020603050405020304" pitchFamily="18" charset="0"/>
              </a:rPr>
              <a:t>Karar ağaçları, makine öğrenmesi ve yapay zeka alanında sıkça kullanılan bir sınıflandırma ve regresyon yöntemidir. Bir karar ağacı, bir dizi karar kuralı ve karar düğümüyle temsil edilen bir yapıdır. Her düğüm, bir özelliği temsil eder ve bir karar kuralıyla bağlantılıdır. </a:t>
            </a:r>
          </a:p>
          <a:p>
            <a:pPr algn="just"/>
            <a:r>
              <a:rPr lang="tr-TR" sz="2400" dirty="0">
                <a:latin typeface="Times New Roman" panose="02020603050405020304" pitchFamily="18" charset="0"/>
                <a:cs typeface="Times New Roman" panose="02020603050405020304" pitchFamily="18" charset="0"/>
              </a:rPr>
              <a:t>Karar ağaçları, veri setlerini kullanarak kararlar almak ve tahminler yapmak için kullanılır. Temel prensip, bir veri örneğinin özelliklerine dayanarak sınıflandırma veya regresyon işlemi yapmaktır. Karar ağacı, veri setindeki özelliklerin değerlerine göre bir dizi karar kuralı kullanarak sınıflandırma veya regresyon sonuçlarını üretir. </a:t>
            </a:r>
          </a:p>
          <a:p>
            <a:pPr algn="just"/>
            <a:r>
              <a:rPr lang="tr-TR" sz="2400" dirty="0">
                <a:latin typeface="Times New Roman" panose="02020603050405020304" pitchFamily="18" charset="0"/>
                <a:cs typeface="Times New Roman" panose="02020603050405020304" pitchFamily="18" charset="0"/>
              </a:rPr>
              <a:t>Karar ağacının temel bileşenleri şunlardır: </a:t>
            </a:r>
          </a:p>
          <a:p>
            <a:pPr marL="0" indent="0" algn="just">
              <a:buNone/>
            </a:pPr>
            <a:r>
              <a:rPr lang="tr-TR" sz="2400" b="1" dirty="0">
                <a:latin typeface="Times New Roman" panose="02020603050405020304" pitchFamily="18" charset="0"/>
                <a:cs typeface="Times New Roman" panose="02020603050405020304" pitchFamily="18" charset="0"/>
              </a:rPr>
              <a:t>Kök Düğüm: </a:t>
            </a:r>
            <a:r>
              <a:rPr lang="tr-TR" sz="2400" dirty="0">
                <a:latin typeface="Times New Roman" panose="02020603050405020304" pitchFamily="18" charset="0"/>
                <a:cs typeface="Times New Roman" panose="02020603050405020304" pitchFamily="18" charset="0"/>
              </a:rPr>
              <a:t>Karar ağacının başlangıç noktasıdır. Veri setindeki en önemli özelliği temsil eder. </a:t>
            </a:r>
          </a:p>
          <a:p>
            <a:pPr marL="0" indent="0" algn="just">
              <a:buNone/>
            </a:pPr>
            <a:r>
              <a:rPr lang="tr-TR" sz="2400" b="1" dirty="0">
                <a:latin typeface="Times New Roman" panose="02020603050405020304" pitchFamily="18" charset="0"/>
                <a:cs typeface="Times New Roman" panose="02020603050405020304" pitchFamily="18" charset="0"/>
              </a:rPr>
              <a:t>Dallanma Düğümleri: </a:t>
            </a:r>
            <a:r>
              <a:rPr lang="tr-TR" sz="2400" dirty="0">
                <a:latin typeface="Times New Roman" panose="02020603050405020304" pitchFamily="18" charset="0"/>
                <a:cs typeface="Times New Roman" panose="02020603050405020304" pitchFamily="18" charset="0"/>
              </a:rPr>
              <a:t>Kök düğümden gelen yolları temsil eder. Bir dallanma düğümü, bir özelliği ve o özellik için alınabilecek farklı değerleri temsil eder. </a:t>
            </a:r>
          </a:p>
          <a:p>
            <a:pPr marL="0" indent="0" algn="just">
              <a:buNone/>
            </a:pPr>
            <a:r>
              <a:rPr lang="tr-TR" sz="2400" b="1" dirty="0">
                <a:latin typeface="Times New Roman" panose="02020603050405020304" pitchFamily="18" charset="0"/>
                <a:cs typeface="Times New Roman" panose="02020603050405020304" pitchFamily="18" charset="0"/>
              </a:rPr>
              <a:t>Yaprak Düğümleri: </a:t>
            </a:r>
            <a:r>
              <a:rPr lang="tr-TR" sz="2400" dirty="0">
                <a:latin typeface="Times New Roman" panose="02020603050405020304" pitchFamily="18" charset="0"/>
                <a:cs typeface="Times New Roman" panose="02020603050405020304" pitchFamily="18" charset="0"/>
              </a:rPr>
              <a:t>Karar ağacının sonuçlarını temsil eder. Her yaprak düğümü, bir sınıf etiketi veya regresyon değeriyle ilişkilendirilir. </a:t>
            </a:r>
          </a:p>
          <a:p>
            <a:pPr marL="0" indent="0" algn="just">
              <a:buNone/>
            </a:pPr>
            <a:r>
              <a:rPr lang="tr-TR" sz="2400" dirty="0">
                <a:latin typeface="Times New Roman" panose="02020603050405020304" pitchFamily="18" charset="0"/>
                <a:cs typeface="Times New Roman" panose="02020603050405020304" pitchFamily="18" charset="0"/>
              </a:rPr>
              <a:t>Karar ağaçlarının oluşturulması için genellikle aşağıdaki yöntemler kullanılır: </a:t>
            </a:r>
          </a:p>
          <a:p>
            <a:pPr marL="0" indent="0" algn="just">
              <a:buNone/>
            </a:pPr>
            <a:r>
              <a:rPr lang="tr-TR" sz="2400" b="1" dirty="0">
                <a:latin typeface="Times New Roman" panose="02020603050405020304" pitchFamily="18" charset="0"/>
                <a:cs typeface="Times New Roman" panose="02020603050405020304" pitchFamily="18" charset="0"/>
              </a:rPr>
              <a:t>Karar Kuralı Oluşturma: </a:t>
            </a:r>
            <a:r>
              <a:rPr lang="tr-TR" sz="2400" dirty="0">
                <a:latin typeface="Times New Roman" panose="02020603050405020304" pitchFamily="18" charset="0"/>
                <a:cs typeface="Times New Roman" panose="02020603050405020304" pitchFamily="18" charset="0"/>
              </a:rPr>
              <a:t>Veri setindeki özelliklerin değerleri dikkate alınarak karar kuralı oluşturulur. Örneğin, "Yaş" özelliği için 30'dan büyükse ve "Gelir" özelliği için 50.000'den fazlaysa, bir karar kuralı oluşturulabilir.</a:t>
            </a:r>
          </a:p>
        </p:txBody>
      </p:sp>
    </p:spTree>
    <p:extLst>
      <p:ext uri="{BB962C8B-B14F-4D97-AF65-F5344CB8AC3E}">
        <p14:creationId xmlns:p14="http://schemas.microsoft.com/office/powerpoint/2010/main" val="37922240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89919" y="364980"/>
            <a:ext cx="5066203" cy="6193266"/>
          </a:xfrm>
        </p:spPr>
        <p:txBody>
          <a:bodyPr>
            <a:normAutofit fontScale="92500" lnSpcReduction="10000"/>
          </a:bodyPr>
          <a:lstStyle/>
          <a:p>
            <a:pPr algn="just"/>
            <a:r>
              <a:rPr lang="tr-TR" sz="2400" b="1" dirty="0">
                <a:latin typeface="Times New Roman" panose="02020603050405020304" pitchFamily="18" charset="0"/>
                <a:cs typeface="Times New Roman" panose="02020603050405020304" pitchFamily="18" charset="0"/>
              </a:rPr>
              <a:t>Karar Kuralı Oluşturma: </a:t>
            </a:r>
            <a:r>
              <a:rPr lang="tr-TR" sz="2400" dirty="0">
                <a:latin typeface="Times New Roman" panose="02020603050405020304" pitchFamily="18" charset="0"/>
                <a:cs typeface="Times New Roman" panose="02020603050405020304" pitchFamily="18" charset="0"/>
              </a:rPr>
              <a:t>Veri setindeki özelliklerin değerleri dikkate alınarak karar kuralı oluşturulur. Örneğin, "Yaş" özelliği için 30'dan büyükse ve "Gelir" özelliği için 50.000'den fazlaysa, bir karar kuralı oluşturulabilir. </a:t>
            </a:r>
          </a:p>
          <a:p>
            <a:pPr algn="just"/>
            <a:r>
              <a:rPr lang="tr-TR" sz="2400" b="1" dirty="0">
                <a:latin typeface="Times New Roman" panose="02020603050405020304" pitchFamily="18" charset="0"/>
                <a:cs typeface="Times New Roman" panose="02020603050405020304" pitchFamily="18" charset="0"/>
              </a:rPr>
              <a:t>Karar Ağacı Oluşturma: </a:t>
            </a:r>
            <a:r>
              <a:rPr lang="tr-TR" sz="2400" dirty="0">
                <a:latin typeface="Times New Roman" panose="02020603050405020304" pitchFamily="18" charset="0"/>
                <a:cs typeface="Times New Roman" panose="02020603050405020304" pitchFamily="18" charset="0"/>
              </a:rPr>
              <a:t>Veri seti ve oluşturulan karar kuralları kullanılarak karar ağacı oluşturulur. Bu süreç, veri setinin ayrıntılarına ve özelliklerine göre ilerler. Her düğümde, en iyi karar kuralı ve değer seçilerek ağaç genişler. </a:t>
            </a:r>
          </a:p>
          <a:p>
            <a:pPr algn="just"/>
            <a:r>
              <a:rPr lang="tr-TR" sz="2400" dirty="0">
                <a:latin typeface="Times New Roman" panose="02020603050405020304" pitchFamily="18" charset="0"/>
                <a:cs typeface="Times New Roman" panose="02020603050405020304" pitchFamily="18" charset="0"/>
              </a:rPr>
              <a:t>Karar ağaçları, sınıflandırma ve regresyon problemlerinde kullanılan basit ve etkili bir yöntemdir. Veri setinin yapısal özelliklerini ve ilişkilerini anlamak için görsel ve anlaşılması kolay bir yapı sunar. Ayrıca, karar ağaçları genellikle hızlı bir şekilde eğitilir ve tahmin yapar. </a:t>
            </a:r>
          </a:p>
        </p:txBody>
      </p:sp>
      <p:pic>
        <p:nvPicPr>
          <p:cNvPr id="2" name="Resim 3">
            <a:extLst>
              <a:ext uri="{FF2B5EF4-FFF2-40B4-BE49-F238E27FC236}">
                <a16:creationId xmlns:a16="http://schemas.microsoft.com/office/drawing/2014/main" id="{8F8A35E4-DA07-5028-4CA5-1E10EBB04871}"/>
              </a:ext>
            </a:extLst>
          </p:cNvPr>
          <p:cNvPicPr>
            <a:picLocks noChangeAspect="1"/>
          </p:cNvPicPr>
          <p:nvPr/>
        </p:nvPicPr>
        <p:blipFill>
          <a:blip r:embed="rId2"/>
          <a:stretch>
            <a:fillRect/>
          </a:stretch>
        </p:blipFill>
        <p:spPr>
          <a:xfrm>
            <a:off x="5534844" y="473153"/>
            <a:ext cx="6382531" cy="59116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750331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619932"/>
            <a:ext cx="10515600" cy="5557031"/>
          </a:xfrm>
        </p:spPr>
        <p:txBody>
          <a:bodyPr>
            <a:normAutofit fontScale="92500"/>
          </a:bodyPr>
          <a:lstStyle/>
          <a:p>
            <a:pPr marL="0" indent="0" algn="just">
              <a:buNone/>
            </a:pPr>
            <a:r>
              <a:rPr lang="tr-TR" b="1" dirty="0">
                <a:latin typeface="Times New Roman" panose="02020603050405020304" pitchFamily="18" charset="0"/>
                <a:cs typeface="Times New Roman" panose="02020603050405020304" pitchFamily="18" charset="0"/>
              </a:rPr>
              <a:t>Yapay Sinir Ağları </a:t>
            </a:r>
          </a:p>
          <a:p>
            <a:pPr algn="just"/>
            <a:r>
              <a:rPr lang="tr-TR" dirty="0">
                <a:latin typeface="Times New Roman" panose="02020603050405020304" pitchFamily="18" charset="0"/>
                <a:cs typeface="Times New Roman" panose="02020603050405020304" pitchFamily="18" charset="0"/>
              </a:rPr>
              <a:t>Yapay sinir ağları (YSA), yapay zeka ve makine öğrenmesi alanında kullanılan güçlü bir modelleme ve öğrenme yaklaşımıdır. İnsan beyninin çalışma prensiplerinden esinlenen </a:t>
            </a:r>
            <a:r>
              <a:rPr lang="tr-TR" dirty="0" err="1">
                <a:latin typeface="Times New Roman" panose="02020603050405020304" pitchFamily="18" charset="0"/>
                <a:cs typeface="Times New Roman" panose="02020603050405020304" pitchFamily="18" charset="0"/>
              </a:rPr>
              <a:t>YSA'lar</a:t>
            </a:r>
            <a:r>
              <a:rPr lang="tr-TR" dirty="0">
                <a:latin typeface="Times New Roman" panose="02020603050405020304" pitchFamily="18" charset="0"/>
                <a:cs typeface="Times New Roman" panose="02020603050405020304" pitchFamily="18" charset="0"/>
              </a:rPr>
              <a:t>, karmaşık veri yapılarını analiz etmek, desenleri tanımak ve örüntüleri tahmin etmek için kullanılır. </a:t>
            </a:r>
          </a:p>
          <a:p>
            <a:pPr algn="just"/>
            <a:r>
              <a:rPr lang="tr-TR" dirty="0">
                <a:latin typeface="Times New Roman" panose="02020603050405020304" pitchFamily="18" charset="0"/>
                <a:cs typeface="Times New Roman" panose="02020603050405020304" pitchFamily="18" charset="0"/>
              </a:rPr>
              <a:t>YSA'lar, temelde birbirine bağlı yapay sinir hücrelerinden (nöronlar) oluşur. Bu yapay nöronlar, girdi değerlerini alır, bu değerleri bir aktivasyon fonksiyonu kullanarak işler ve çıktı değerlerini üretir. Bu çıktılar, bir sonraki katmandaki nöronlara giriş olarak iletilir ve işlem ağ üzerinde tekrarlanır. Bu şekilde, YSA, veri setlerindeki karmaşık ilişkileri modellemek için çok katmanlı bir yapı oluşturur.</a:t>
            </a:r>
          </a:p>
          <a:p>
            <a:pPr algn="just"/>
            <a:r>
              <a:rPr lang="tr-TR" dirty="0">
                <a:latin typeface="Times New Roman" panose="02020603050405020304" pitchFamily="18" charset="0"/>
                <a:cs typeface="Times New Roman" panose="02020603050405020304" pitchFamily="18" charset="0"/>
              </a:rPr>
              <a:t>YSA'ların ana bileşenleri şunlardır: </a:t>
            </a:r>
          </a:p>
          <a:p>
            <a:pPr marL="0" indent="0" algn="just">
              <a:buNone/>
            </a:pPr>
            <a:r>
              <a:rPr lang="tr-TR" sz="2400" b="1" dirty="0">
                <a:latin typeface="Times New Roman" panose="02020603050405020304" pitchFamily="18" charset="0"/>
                <a:cs typeface="Times New Roman" panose="02020603050405020304" pitchFamily="18" charset="0"/>
              </a:rPr>
              <a:t>Girdi Katmanı: </a:t>
            </a:r>
            <a:r>
              <a:rPr lang="tr-TR" sz="2400" dirty="0" err="1">
                <a:latin typeface="Times New Roman" panose="02020603050405020304" pitchFamily="18" charset="0"/>
                <a:cs typeface="Times New Roman" panose="02020603050405020304" pitchFamily="18" charset="0"/>
              </a:rPr>
              <a:t>YSA'nın</a:t>
            </a:r>
            <a:r>
              <a:rPr lang="tr-TR" sz="2400" dirty="0">
                <a:latin typeface="Times New Roman" panose="02020603050405020304" pitchFamily="18" charset="0"/>
                <a:cs typeface="Times New Roman" panose="02020603050405020304" pitchFamily="18" charset="0"/>
              </a:rPr>
              <a:t> başlangıç noktasıdır ve veri setinden girdi değerlerini alır. Her girdi, bir yapay nöron tarafından temsil edilir.</a:t>
            </a:r>
          </a:p>
        </p:txBody>
      </p:sp>
    </p:spTree>
    <p:extLst>
      <p:ext uri="{BB962C8B-B14F-4D97-AF65-F5344CB8AC3E}">
        <p14:creationId xmlns:p14="http://schemas.microsoft.com/office/powerpoint/2010/main" val="21512696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67718" y="384283"/>
            <a:ext cx="10630545" cy="5923527"/>
          </a:xfrm>
        </p:spPr>
        <p:txBody>
          <a:bodyPr>
            <a:normAutofit/>
          </a:bodyPr>
          <a:lstStyle/>
          <a:p>
            <a:pPr algn="just"/>
            <a:r>
              <a:rPr lang="tr-TR" sz="2400" b="1" dirty="0">
                <a:latin typeface="Times New Roman" panose="02020603050405020304" pitchFamily="18" charset="0"/>
                <a:cs typeface="Times New Roman" panose="02020603050405020304" pitchFamily="18" charset="0"/>
              </a:rPr>
              <a:t>Gizli Katmanlar: </a:t>
            </a:r>
            <a:r>
              <a:rPr lang="tr-TR" sz="2400" dirty="0">
                <a:latin typeface="Times New Roman" panose="02020603050405020304" pitchFamily="18" charset="0"/>
                <a:cs typeface="Times New Roman" panose="02020603050405020304" pitchFamily="18" charset="0"/>
              </a:rPr>
              <a:t>Bir veya daha fazla gizli katman, </a:t>
            </a:r>
            <a:r>
              <a:rPr lang="tr-TR" sz="2400" dirty="0" err="1">
                <a:latin typeface="Times New Roman" panose="02020603050405020304" pitchFamily="18" charset="0"/>
                <a:cs typeface="Times New Roman" panose="02020603050405020304" pitchFamily="18" charset="0"/>
              </a:rPr>
              <a:t>YSA'nın</a:t>
            </a:r>
            <a:r>
              <a:rPr lang="tr-TR" sz="2400" dirty="0">
                <a:latin typeface="Times New Roman" panose="02020603050405020304" pitchFamily="18" charset="0"/>
                <a:cs typeface="Times New Roman" panose="02020603050405020304" pitchFamily="18" charset="0"/>
              </a:rPr>
              <a:t> karmaşıklığını artıran katmanlardır. Her gizli katmanda, bir dizi yapay nöron bulunur. Bu katmanlar, verilerdeki örüntüleri ve ilişkileri yakalamak için kullanılır. </a:t>
            </a:r>
          </a:p>
          <a:p>
            <a:pPr algn="just"/>
            <a:r>
              <a:rPr lang="tr-TR" sz="2400" b="1" dirty="0">
                <a:latin typeface="Times New Roman" panose="02020603050405020304" pitchFamily="18" charset="0"/>
                <a:cs typeface="Times New Roman" panose="02020603050405020304" pitchFamily="18" charset="0"/>
              </a:rPr>
              <a:t>Çıktı Katmanı: </a:t>
            </a:r>
            <a:r>
              <a:rPr lang="tr-TR" sz="2400" dirty="0" err="1">
                <a:latin typeface="Times New Roman" panose="02020603050405020304" pitchFamily="18" charset="0"/>
                <a:cs typeface="Times New Roman" panose="02020603050405020304" pitchFamily="18" charset="0"/>
              </a:rPr>
              <a:t>YSA'nın</a:t>
            </a:r>
            <a:r>
              <a:rPr lang="tr-TR" sz="2400" dirty="0">
                <a:latin typeface="Times New Roman" panose="02020603050405020304" pitchFamily="18" charset="0"/>
                <a:cs typeface="Times New Roman" panose="02020603050405020304" pitchFamily="18" charset="0"/>
              </a:rPr>
              <a:t> son katmanıdır ve genellikle sınıflandırma veya regresyon sonuçlarını temsil eder. Her çıktı, bir yapay nöron tarafından temsil edilir ve tahmin veya sınıflandırma sonuçlarını üretir. </a:t>
            </a:r>
          </a:p>
          <a:p>
            <a:pPr marL="0" indent="0" algn="just">
              <a:buNone/>
            </a:pP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YSA'ların</a:t>
            </a:r>
            <a:r>
              <a:rPr lang="tr-TR" sz="2400" dirty="0">
                <a:latin typeface="Times New Roman" panose="02020603050405020304" pitchFamily="18" charset="0"/>
                <a:cs typeface="Times New Roman" panose="02020603050405020304" pitchFamily="18" charset="0"/>
              </a:rPr>
              <a:t> eğitimi ve çalışması için genellikle aşağıdaki adımlar izlenir: </a:t>
            </a:r>
          </a:p>
          <a:p>
            <a:pPr algn="just"/>
            <a:r>
              <a:rPr lang="tr-TR" sz="2400" b="1" dirty="0">
                <a:latin typeface="Times New Roman" panose="02020603050405020304" pitchFamily="18" charset="0"/>
                <a:cs typeface="Times New Roman" panose="02020603050405020304" pitchFamily="18" charset="0"/>
              </a:rPr>
              <a:t>Ağırlık Atama: </a:t>
            </a:r>
            <a:r>
              <a:rPr lang="tr-TR" sz="2400" dirty="0" err="1">
                <a:latin typeface="Times New Roman" panose="02020603050405020304" pitchFamily="18" charset="0"/>
                <a:cs typeface="Times New Roman" panose="02020603050405020304" pitchFamily="18" charset="0"/>
              </a:rPr>
              <a:t>YSA'nın</a:t>
            </a:r>
            <a:r>
              <a:rPr lang="tr-TR" sz="2400" dirty="0">
                <a:latin typeface="Times New Roman" panose="02020603050405020304" pitchFamily="18" charset="0"/>
                <a:cs typeface="Times New Roman" panose="02020603050405020304" pitchFamily="18" charset="0"/>
              </a:rPr>
              <a:t> başarılı bir şekilde çalışması için nöronlar arasındaki bağlantıların ağırlıklarının başlangıçta rastgele atanması gerekir. </a:t>
            </a:r>
          </a:p>
          <a:p>
            <a:pPr algn="just"/>
            <a:r>
              <a:rPr lang="tr-TR" sz="2400" b="1" dirty="0">
                <a:latin typeface="Times New Roman" panose="02020603050405020304" pitchFamily="18" charset="0"/>
                <a:cs typeface="Times New Roman" panose="02020603050405020304" pitchFamily="18" charset="0"/>
              </a:rPr>
              <a:t>İleri Yayılım (İleri Hesaplama): </a:t>
            </a:r>
            <a:r>
              <a:rPr lang="tr-TR" sz="2400" dirty="0">
                <a:latin typeface="Times New Roman" panose="02020603050405020304" pitchFamily="18" charset="0"/>
                <a:cs typeface="Times New Roman" panose="02020603050405020304" pitchFamily="18" charset="0"/>
              </a:rPr>
              <a:t>Veri setindeki örnekler, girdi katmanından başlayarak ağın içinden ilerler ve çıktı katmanında tahmin sonuçları üretilir. Bu işlem, yapay nöronlardaki ağırlıkların kullanılmasıyla gerçekleşir. </a:t>
            </a:r>
          </a:p>
          <a:p>
            <a:pPr algn="just"/>
            <a:r>
              <a:rPr lang="tr-TR" sz="2400" b="1" dirty="0">
                <a:latin typeface="Times New Roman" panose="02020603050405020304" pitchFamily="18" charset="0"/>
                <a:cs typeface="Times New Roman" panose="02020603050405020304" pitchFamily="18" charset="0"/>
              </a:rPr>
              <a:t>Geri Yayılım (Geri Hesaplama): </a:t>
            </a:r>
            <a:r>
              <a:rPr lang="tr-TR" sz="2400" dirty="0">
                <a:latin typeface="Times New Roman" panose="02020603050405020304" pitchFamily="18" charset="0"/>
                <a:cs typeface="Times New Roman" panose="02020603050405020304" pitchFamily="18" charset="0"/>
              </a:rPr>
              <a:t>Yapay sinir ağının ürettiği çıktı sonuçları, gerçek sonuçlarla karşılaştırılır ve hata değerleri hesaplanır. Bu hata değerleri, ağın geriye doğru ilerleyerek ağırlıklarını güncellemesini sağlar.</a:t>
            </a:r>
          </a:p>
        </p:txBody>
      </p:sp>
    </p:spTree>
    <p:extLst>
      <p:ext uri="{BB962C8B-B14F-4D97-AF65-F5344CB8AC3E}">
        <p14:creationId xmlns:p14="http://schemas.microsoft.com/office/powerpoint/2010/main" val="1972270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16C1D2-D3CD-A7AF-0D50-D1EBCA9221B5}"/>
              </a:ext>
            </a:extLst>
          </p:cNvPr>
          <p:cNvSpPr>
            <a:spLocks noGrp="1"/>
          </p:cNvSpPr>
          <p:nvPr>
            <p:ph idx="1"/>
          </p:nvPr>
        </p:nvSpPr>
        <p:spPr>
          <a:xfrm>
            <a:off x="735255" y="550912"/>
            <a:ext cx="5932482" cy="5633257"/>
          </a:xfrm>
        </p:spPr>
        <p:txBody>
          <a:bodyPr>
            <a:normAutofit/>
          </a:bodyPr>
          <a:lstStyle/>
          <a:p>
            <a:pPr algn="just"/>
            <a:r>
              <a:rPr lang="tr-TR" sz="2400" b="1" dirty="0">
                <a:latin typeface="Times New Roman" panose="02020603050405020304" pitchFamily="18" charset="0"/>
                <a:cs typeface="Times New Roman" panose="02020603050405020304" pitchFamily="18" charset="0"/>
              </a:rPr>
              <a:t>1980'ler ve 1990'lar</a:t>
            </a:r>
            <a:r>
              <a:rPr lang="tr-TR" sz="2400" dirty="0">
                <a:latin typeface="Times New Roman" panose="02020603050405020304" pitchFamily="18" charset="0"/>
                <a:cs typeface="Times New Roman" panose="02020603050405020304" pitchFamily="18" charset="0"/>
              </a:rPr>
              <a:t>, oyun programlamasının büyük bir ilerleme kaydettiği dönemlerdi. Ev bilgisayarları, video oyun konsolları ve kişisel bilgisayarlar oyun endüstrisinin büyümesini tetikledi. Bu dönemde </a:t>
            </a:r>
            <a:r>
              <a:rPr lang="tr-TR" sz="2400" b="1" dirty="0" err="1">
                <a:latin typeface="Times New Roman" panose="02020603050405020304" pitchFamily="18" charset="0"/>
                <a:cs typeface="Times New Roman" panose="02020603050405020304" pitchFamily="18" charset="0"/>
              </a:rPr>
              <a:t>Super</a:t>
            </a:r>
            <a:r>
              <a:rPr lang="tr-TR" sz="2400" b="1" dirty="0">
                <a:latin typeface="Times New Roman" panose="02020603050405020304" pitchFamily="18" charset="0"/>
                <a:cs typeface="Times New Roman" panose="02020603050405020304" pitchFamily="18" charset="0"/>
              </a:rPr>
              <a:t> </a:t>
            </a:r>
            <a:r>
              <a:rPr lang="tr-TR" sz="2400" b="1" dirty="0" err="1">
                <a:latin typeface="Times New Roman" panose="02020603050405020304" pitchFamily="18" charset="0"/>
                <a:cs typeface="Times New Roman" panose="02020603050405020304" pitchFamily="18" charset="0"/>
              </a:rPr>
              <a:t>Mario</a:t>
            </a:r>
            <a:r>
              <a:rPr lang="tr-TR" sz="2400" b="1" dirty="0">
                <a:latin typeface="Times New Roman" panose="02020603050405020304" pitchFamily="18" charset="0"/>
                <a:cs typeface="Times New Roman" panose="02020603050405020304" pitchFamily="18" charset="0"/>
              </a:rPr>
              <a:t> </a:t>
            </a:r>
            <a:r>
              <a:rPr lang="tr-TR" sz="2400" b="1" dirty="0" err="1">
                <a:latin typeface="Times New Roman" panose="02020603050405020304" pitchFamily="18" charset="0"/>
                <a:cs typeface="Times New Roman" panose="02020603050405020304" pitchFamily="18" charset="0"/>
              </a:rPr>
              <a:t>Bros</a:t>
            </a:r>
            <a:r>
              <a:rPr lang="tr-TR" sz="2400" b="1" dirty="0">
                <a:latin typeface="Times New Roman" panose="02020603050405020304" pitchFamily="18" charset="0"/>
                <a:cs typeface="Times New Roman" panose="02020603050405020304" pitchFamily="18" charset="0"/>
              </a:rPr>
              <a:t>., </a:t>
            </a:r>
            <a:r>
              <a:rPr lang="tr-TR" sz="2400" b="1" dirty="0" err="1">
                <a:latin typeface="Times New Roman" panose="02020603050405020304" pitchFamily="18" charset="0"/>
                <a:cs typeface="Times New Roman" panose="02020603050405020304" pitchFamily="18" charset="0"/>
              </a:rPr>
              <a:t>Pac</a:t>
            </a:r>
            <a:r>
              <a:rPr lang="tr-TR" sz="2400" b="1" dirty="0">
                <a:latin typeface="Times New Roman" panose="02020603050405020304" pitchFamily="18" charset="0"/>
                <a:cs typeface="Times New Roman" panose="02020603050405020304" pitchFamily="18" charset="0"/>
              </a:rPr>
              <a:t>-Man, </a:t>
            </a:r>
            <a:r>
              <a:rPr lang="tr-TR" sz="2400" dirty="0" err="1">
                <a:latin typeface="Times New Roman" panose="02020603050405020304" pitchFamily="18" charset="0"/>
                <a:cs typeface="Times New Roman" panose="02020603050405020304" pitchFamily="18" charset="0"/>
              </a:rPr>
              <a:t>The</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Legend</a:t>
            </a:r>
            <a:r>
              <a:rPr lang="tr-TR" sz="2400" dirty="0">
                <a:latin typeface="Times New Roman" panose="02020603050405020304" pitchFamily="18" charset="0"/>
                <a:cs typeface="Times New Roman" panose="02020603050405020304" pitchFamily="18" charset="0"/>
              </a:rPr>
              <a:t> of </a:t>
            </a:r>
            <a:r>
              <a:rPr lang="tr-TR" sz="2400" dirty="0" err="1">
                <a:latin typeface="Times New Roman" panose="02020603050405020304" pitchFamily="18" charset="0"/>
                <a:cs typeface="Times New Roman" panose="02020603050405020304" pitchFamily="18" charset="0"/>
              </a:rPr>
              <a:t>Zelda</a:t>
            </a:r>
            <a:r>
              <a:rPr lang="tr-TR" sz="2400" dirty="0">
                <a:latin typeface="Times New Roman" panose="02020603050405020304" pitchFamily="18" charset="0"/>
                <a:cs typeface="Times New Roman" panose="02020603050405020304" pitchFamily="18" charset="0"/>
              </a:rPr>
              <a:t> gibi </a:t>
            </a:r>
            <a:r>
              <a:rPr lang="tr-TR" sz="2400" dirty="0" err="1">
                <a:latin typeface="Times New Roman" panose="02020603050405020304" pitchFamily="18" charset="0"/>
                <a:cs typeface="Times New Roman" panose="02020603050405020304" pitchFamily="18" charset="0"/>
              </a:rPr>
              <a:t>ikonik</a:t>
            </a:r>
            <a:r>
              <a:rPr lang="tr-TR" sz="2400" dirty="0">
                <a:latin typeface="Times New Roman" panose="02020603050405020304" pitchFamily="18" charset="0"/>
                <a:cs typeface="Times New Roman" panose="02020603050405020304" pitchFamily="18" charset="0"/>
              </a:rPr>
              <a:t> oyunlar ortaya çıktı.</a:t>
            </a:r>
            <a:endParaRPr lang="en-US" sz="2400" dirty="0">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a:stretch>
            <a:fillRect/>
          </a:stretch>
        </p:blipFill>
        <p:spPr>
          <a:xfrm>
            <a:off x="6953423" y="1359616"/>
            <a:ext cx="4736589" cy="4138767"/>
          </a:xfrm>
          <a:prstGeom prst="rect">
            <a:avLst/>
          </a:prstGeom>
        </p:spPr>
      </p:pic>
      <p:pic>
        <p:nvPicPr>
          <p:cNvPr id="1026" name="Picture 2" descr="The game that ate the world: 40 facts on Pac-Man's 40th birthday | Games |  The Guardian">
            <a:extLst>
              <a:ext uri="{FF2B5EF4-FFF2-40B4-BE49-F238E27FC236}">
                <a16:creationId xmlns:a16="http://schemas.microsoft.com/office/drawing/2014/main" id="{B780DDC9-13F4-D25F-E9FA-4CBAE6B5F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941" y="3367540"/>
            <a:ext cx="5519261" cy="3311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59800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263471"/>
            <a:ext cx="10515600" cy="2805193"/>
          </a:xfrm>
        </p:spPr>
        <p:txBody>
          <a:bodyPr>
            <a:normAutofit/>
          </a:bodyPr>
          <a:lstStyle/>
          <a:p>
            <a:pPr algn="just"/>
            <a:r>
              <a:rPr lang="tr-TR" sz="2400" b="1" dirty="0">
                <a:latin typeface="Times New Roman" panose="02020603050405020304" pitchFamily="18" charset="0"/>
                <a:cs typeface="Times New Roman" panose="02020603050405020304" pitchFamily="18" charset="0"/>
              </a:rPr>
              <a:t>Ağırlık Güncelleme: </a:t>
            </a:r>
            <a:r>
              <a:rPr lang="tr-TR" sz="2400" dirty="0">
                <a:latin typeface="Times New Roman" panose="02020603050405020304" pitchFamily="18" charset="0"/>
                <a:cs typeface="Times New Roman" panose="02020603050405020304" pitchFamily="18" charset="0"/>
              </a:rPr>
              <a:t>Geri yayılım algoritması kullanılarak elde edilen hata değerleri, ağırlıkların güncellenmesinde kullanılır. Bu güncelleme süreci, hata değerlerini azaltmaya ve ağın performansını iyileştirmeye yöneliktir. </a:t>
            </a:r>
          </a:p>
          <a:p>
            <a:pPr marL="0" indent="0" algn="just">
              <a:buNone/>
            </a:pP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YSA'lar</a:t>
            </a:r>
            <a:r>
              <a:rPr lang="tr-TR" sz="2400" dirty="0">
                <a:latin typeface="Times New Roman" panose="02020603050405020304" pitchFamily="18" charset="0"/>
                <a:cs typeface="Times New Roman" panose="02020603050405020304" pitchFamily="18" charset="0"/>
              </a:rPr>
              <a:t>, oyun programlamasında yapay zeka geliştirmek için de yaygın olarak kullanılır. Örneğin, yapay sinir ağları, oyunlarda düşman karakterlerin davranışlarını </a:t>
            </a:r>
            <a:r>
              <a:rPr lang="tr-TR" sz="2400" dirty="0" err="1">
                <a:latin typeface="Times New Roman" panose="02020603050405020304" pitchFamily="18" charset="0"/>
                <a:cs typeface="Times New Roman" panose="02020603050405020304" pitchFamily="18" charset="0"/>
              </a:rPr>
              <a:t>simüle</a:t>
            </a:r>
            <a:r>
              <a:rPr lang="tr-TR" sz="2400" dirty="0">
                <a:latin typeface="Times New Roman" panose="02020603050405020304" pitchFamily="18" charset="0"/>
                <a:cs typeface="Times New Roman" panose="02020603050405020304" pitchFamily="18" charset="0"/>
              </a:rPr>
              <a:t> etmek, oyun stratejilerini öğrenmek ve gerçekçi oyun deneyimleri sunmak için kullanılabilir.</a:t>
            </a:r>
          </a:p>
        </p:txBody>
      </p:sp>
      <p:pic>
        <p:nvPicPr>
          <p:cNvPr id="4" name="Resim 3"/>
          <p:cNvPicPr>
            <a:picLocks noChangeAspect="1"/>
          </p:cNvPicPr>
          <p:nvPr/>
        </p:nvPicPr>
        <p:blipFill>
          <a:blip r:embed="rId2"/>
          <a:stretch>
            <a:fillRect/>
          </a:stretch>
        </p:blipFill>
        <p:spPr>
          <a:xfrm>
            <a:off x="2789516" y="2917223"/>
            <a:ext cx="7062174" cy="37378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450240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551061"/>
            <a:ext cx="10515600" cy="5825516"/>
          </a:xfrm>
        </p:spPr>
        <p:txBody>
          <a:bodyPr>
            <a:normAutofit/>
          </a:bodyPr>
          <a:lstStyle/>
          <a:p>
            <a:pPr marL="0" indent="0" algn="just">
              <a:buNone/>
            </a:pPr>
            <a:r>
              <a:rPr lang="tr-TR" b="1" dirty="0">
                <a:latin typeface="Times New Roman" panose="02020603050405020304" pitchFamily="18" charset="0"/>
                <a:cs typeface="Times New Roman" panose="02020603050405020304" pitchFamily="18" charset="0"/>
              </a:rPr>
              <a:t>Bulanık Mantık </a:t>
            </a:r>
          </a:p>
          <a:p>
            <a:pPr algn="just"/>
            <a:r>
              <a:rPr lang="tr-TR" sz="2400" dirty="0">
                <a:latin typeface="Times New Roman" panose="02020603050405020304" pitchFamily="18" charset="0"/>
                <a:cs typeface="Times New Roman" panose="02020603050405020304" pitchFamily="18" charset="0"/>
              </a:rPr>
              <a:t>Bulanık mantık, belirsizlik içeren problemlerin modellemesi ve çözümü için kullanılan bir matematiksel yöntemdir. Bu yöntemde, kesin sınıflandırmalar yerine bulanık kümeler ve bulanık kural tabanları kullanılır. </a:t>
            </a:r>
          </a:p>
          <a:p>
            <a:pPr algn="just"/>
            <a:r>
              <a:rPr lang="tr-TR" sz="2400" dirty="0">
                <a:latin typeface="Times New Roman" panose="02020603050405020304" pitchFamily="18" charset="0"/>
                <a:cs typeface="Times New Roman" panose="02020603050405020304" pitchFamily="18" charset="0"/>
              </a:rPr>
              <a:t>Bulanık mantık, doğal dilde ifade edilen belirsiz kavramları işlemek için idealdir. Örneğin, "sıcak" veya "soğuk" gibi kavramlar belirsiz ve nesnel olmayan değerlere sahiptir. Bulanık mantık, bu tür belirsiz kavramları işleyebilir ve analiz edebilir. </a:t>
            </a:r>
          </a:p>
          <a:p>
            <a:pPr algn="just"/>
            <a:r>
              <a:rPr lang="tr-TR" sz="2400" dirty="0">
                <a:latin typeface="Times New Roman" panose="02020603050405020304" pitchFamily="18" charset="0"/>
                <a:cs typeface="Times New Roman" panose="02020603050405020304" pitchFamily="18" charset="0"/>
              </a:rPr>
              <a:t>Bulanık mantığın anahtar bileşenleri şunlardır: </a:t>
            </a:r>
          </a:p>
          <a:p>
            <a:pPr marL="0" indent="0" algn="just">
              <a:buNone/>
            </a:pPr>
            <a:r>
              <a:rPr lang="tr-TR" sz="2400" b="1" dirty="0">
                <a:latin typeface="Times New Roman" panose="02020603050405020304" pitchFamily="18" charset="0"/>
                <a:cs typeface="Times New Roman" panose="02020603050405020304" pitchFamily="18" charset="0"/>
              </a:rPr>
              <a:t>Bulanık Kümeler: </a:t>
            </a:r>
            <a:r>
              <a:rPr lang="tr-TR" sz="2400" dirty="0">
                <a:latin typeface="Times New Roman" panose="02020603050405020304" pitchFamily="18" charset="0"/>
                <a:cs typeface="Times New Roman" panose="02020603050405020304" pitchFamily="18" charset="0"/>
              </a:rPr>
              <a:t>Bulanık kümeler, belirsizlik içeren verileri temsil etmek için kullanılan matematiksel kavramlardır. Bir bulanık küme, belirli bir özellik veya değişken için üyelik fonksiyonu ile tanımlanır. Bu fonksiyon, bir değerin o kümeye ne kadar uyduğunu belirler. Örneğin, "sıcaklık" özelliği için "sıcak" bulanık kümesi, 0 ile 1 arasında bir üyelik değeriyle temsil edilebilir. </a:t>
            </a:r>
          </a:p>
        </p:txBody>
      </p:sp>
    </p:spTree>
    <p:extLst>
      <p:ext uri="{BB962C8B-B14F-4D97-AF65-F5344CB8AC3E}">
        <p14:creationId xmlns:p14="http://schemas.microsoft.com/office/powerpoint/2010/main" val="17837854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42254" y="325464"/>
            <a:ext cx="11467454" cy="5036950"/>
          </a:xfrm>
        </p:spPr>
        <p:txBody>
          <a:bodyPr>
            <a:normAutofit/>
          </a:bodyPr>
          <a:lstStyle/>
          <a:p>
            <a:pPr algn="just"/>
            <a:r>
              <a:rPr lang="tr-TR" sz="2400" b="1" dirty="0">
                <a:latin typeface="Times New Roman" panose="02020603050405020304" pitchFamily="18" charset="0"/>
                <a:cs typeface="Times New Roman" panose="02020603050405020304" pitchFamily="18" charset="0"/>
              </a:rPr>
              <a:t>Bulanık Kurallar: </a:t>
            </a:r>
            <a:r>
              <a:rPr lang="tr-TR" sz="2400" dirty="0">
                <a:latin typeface="Times New Roman" panose="02020603050405020304" pitchFamily="18" charset="0"/>
                <a:cs typeface="Times New Roman" panose="02020603050405020304" pitchFamily="18" charset="0"/>
              </a:rPr>
              <a:t>Bulanık kurallar, belirli koşullar altında belirli eylemleri belirlemek için kullanılan ifadelerdir. Bu kurallar, "Eğer X, o zaman Y" şeklinde ifade edilir. Her bir kural, bir veya daha fazla girdi değişkenine ve bir çıktı değişkenine sahiptir. Örneğin, "Eğer sıcaklık yüksekse ve nem düşükse, o zaman klimayı aç" gibi bir bulanık kural olabilir. </a:t>
            </a:r>
          </a:p>
          <a:p>
            <a:pPr algn="just"/>
            <a:r>
              <a:rPr lang="tr-TR" sz="2400" b="1" dirty="0">
                <a:latin typeface="Times New Roman" panose="02020603050405020304" pitchFamily="18" charset="0"/>
                <a:cs typeface="Times New Roman" panose="02020603050405020304" pitchFamily="18" charset="0"/>
              </a:rPr>
              <a:t>Bulanık Mantık Operasyonları: </a:t>
            </a:r>
            <a:r>
              <a:rPr lang="tr-TR" sz="2400" dirty="0">
                <a:latin typeface="Times New Roman" panose="02020603050405020304" pitchFamily="18" charset="0"/>
                <a:cs typeface="Times New Roman" panose="02020603050405020304" pitchFamily="18" charset="0"/>
              </a:rPr>
              <a:t>Bulanık mantık, bulanık kümeler üzerinde işlem yapmak için belirli operasyonları kullanır. Bunlar arasında birleşme (</a:t>
            </a:r>
            <a:r>
              <a:rPr lang="tr-TR" sz="2400" dirty="0" err="1">
                <a:latin typeface="Times New Roman" panose="02020603050405020304" pitchFamily="18" charset="0"/>
                <a:cs typeface="Times New Roman" panose="02020603050405020304" pitchFamily="18" charset="0"/>
              </a:rPr>
              <a:t>union</a:t>
            </a:r>
            <a:r>
              <a:rPr lang="tr-TR" sz="2400" dirty="0">
                <a:latin typeface="Times New Roman" panose="02020603050405020304" pitchFamily="18" charset="0"/>
                <a:cs typeface="Times New Roman" panose="02020603050405020304" pitchFamily="18" charset="0"/>
              </a:rPr>
              <a:t>), kesişme (</a:t>
            </a:r>
            <a:r>
              <a:rPr lang="tr-TR" sz="2400" dirty="0" err="1">
                <a:latin typeface="Times New Roman" panose="02020603050405020304" pitchFamily="18" charset="0"/>
                <a:cs typeface="Times New Roman" panose="02020603050405020304" pitchFamily="18" charset="0"/>
              </a:rPr>
              <a:t>intersection</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komplement</a:t>
            </a:r>
            <a:r>
              <a:rPr lang="tr-TR" sz="2400" dirty="0">
                <a:latin typeface="Times New Roman" panose="02020603050405020304" pitchFamily="18" charset="0"/>
                <a:cs typeface="Times New Roman" panose="02020603050405020304" pitchFamily="18" charset="0"/>
              </a:rPr>
              <a:t> (tamamlayıcı) gibi işlemler bulunur. Bu operasyonlar, bulanık kümelerin birlikte işlenmesi ve sonuçların elde edilmesi için kullanılır.</a:t>
            </a:r>
          </a:p>
          <a:p>
            <a:pPr marL="0" indent="0" algn="just">
              <a:buNone/>
            </a:pPr>
            <a:r>
              <a:rPr lang="tr-TR" sz="2400" dirty="0"/>
              <a:t>	</a:t>
            </a:r>
            <a:r>
              <a:rPr lang="tr-TR" sz="2400" dirty="0">
                <a:latin typeface="Times New Roman" panose="02020603050405020304" pitchFamily="18" charset="0"/>
                <a:cs typeface="Times New Roman" panose="02020603050405020304" pitchFamily="18" charset="0"/>
              </a:rPr>
              <a:t>Bulanık mantık, oyunlarda yapay zeka ve karar verme sistemlerinde sıklıkla kullanılır. Özellikle, oyun karakterlerinin davranışlarını </a:t>
            </a:r>
            <a:r>
              <a:rPr lang="tr-TR" sz="2400" dirty="0" err="1">
                <a:latin typeface="Times New Roman" panose="02020603050405020304" pitchFamily="18" charset="0"/>
                <a:cs typeface="Times New Roman" panose="02020603050405020304" pitchFamily="18" charset="0"/>
              </a:rPr>
              <a:t>simüle</a:t>
            </a:r>
            <a:r>
              <a:rPr lang="tr-TR" sz="2400" dirty="0">
                <a:latin typeface="Times New Roman" panose="02020603050405020304" pitchFamily="18" charset="0"/>
                <a:cs typeface="Times New Roman" panose="02020603050405020304" pitchFamily="18" charset="0"/>
              </a:rPr>
              <a:t> etmek, kararlar almak ve oyun stratejilerini geliştirmek için bulanık mantık kullanılabilir. Bu sayede, belirsizlik ve değişkenlik içeren oyun ortamlarında daha gerçekçi ve akıllı hareket eden karakterler oluşturulabilir. </a:t>
            </a:r>
          </a:p>
        </p:txBody>
      </p:sp>
      <p:pic>
        <p:nvPicPr>
          <p:cNvPr id="4" name="Resim 3"/>
          <p:cNvPicPr>
            <a:picLocks noChangeAspect="1"/>
          </p:cNvPicPr>
          <p:nvPr/>
        </p:nvPicPr>
        <p:blipFill>
          <a:blip r:embed="rId2"/>
          <a:stretch>
            <a:fillRect/>
          </a:stretch>
        </p:blipFill>
        <p:spPr>
          <a:xfrm>
            <a:off x="3170453" y="5052448"/>
            <a:ext cx="4811174" cy="1643305"/>
          </a:xfrm>
          <a:prstGeom prst="rect">
            <a:avLst/>
          </a:prstGeom>
        </p:spPr>
      </p:pic>
    </p:spTree>
    <p:extLst>
      <p:ext uri="{BB962C8B-B14F-4D97-AF65-F5344CB8AC3E}">
        <p14:creationId xmlns:p14="http://schemas.microsoft.com/office/powerpoint/2010/main" val="19030163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latin typeface="Times New Roman" panose="02020603050405020304" pitchFamily="18" charset="0"/>
                <a:cs typeface="Times New Roman" panose="02020603050405020304" pitchFamily="18" charset="0"/>
              </a:rPr>
              <a:t>UYGULAMA </a:t>
            </a:r>
          </a:p>
        </p:txBody>
      </p:sp>
      <p:sp>
        <p:nvSpPr>
          <p:cNvPr id="3" name="İçerik Yer Tutucusu 2"/>
          <p:cNvSpPr>
            <a:spLocks noGrp="1"/>
          </p:cNvSpPr>
          <p:nvPr>
            <p:ph idx="1"/>
          </p:nvPr>
        </p:nvSpPr>
        <p:spPr>
          <a:xfrm>
            <a:off x="838200" y="1965110"/>
            <a:ext cx="10515600" cy="3722768"/>
          </a:xfrm>
        </p:spPr>
        <p:txBody>
          <a:bodyPr>
            <a:normAutofit/>
          </a:bodyPr>
          <a:lstStyle/>
          <a:p>
            <a:pPr marL="0" indent="0" algn="just">
              <a:buNone/>
            </a:pPr>
            <a:r>
              <a:rPr lang="tr-TR" sz="2400" b="1" dirty="0">
                <a:latin typeface="Times New Roman" panose="02020603050405020304" pitchFamily="18" charset="0"/>
                <a:cs typeface="Times New Roman" panose="02020603050405020304" pitchFamily="18" charset="0"/>
              </a:rPr>
              <a:t>Proje Oluşturulması </a:t>
            </a:r>
          </a:p>
          <a:p>
            <a:pPr marL="0" indent="0" algn="just">
              <a:buNone/>
            </a:pPr>
            <a:r>
              <a:rPr lang="tr-TR" sz="2400" dirty="0">
                <a:latin typeface="Times New Roman" panose="02020603050405020304" pitchFamily="18" charset="0"/>
                <a:cs typeface="Times New Roman" panose="02020603050405020304" pitchFamily="18" charset="0"/>
              </a:rPr>
              <a:t>Bu uygulama, "2021.3.15f1" sürümüne sahip Unity editörü kullanılarak geliştirilmiştir. Proje oluşturmak için öncelikle </a:t>
            </a:r>
            <a:r>
              <a:rPr lang="tr-TR" sz="2400" dirty="0" err="1">
                <a:latin typeface="Times New Roman" panose="02020603050405020304" pitchFamily="18" charset="0"/>
                <a:cs typeface="Times New Roman" panose="02020603050405020304" pitchFamily="18" charset="0"/>
              </a:rPr>
              <a:t>Unity</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Hub</a:t>
            </a:r>
            <a:r>
              <a:rPr lang="tr-TR" sz="2400" dirty="0">
                <a:latin typeface="Times New Roman" panose="02020603050405020304" pitchFamily="18" charset="0"/>
                <a:cs typeface="Times New Roman" panose="02020603050405020304" pitchFamily="18" charset="0"/>
              </a:rPr>
              <a:t> üzerinden "Projeler" sekmesinden yeni bir proje açmanız gerekmektedir. </a:t>
            </a:r>
            <a:r>
              <a:rPr lang="tr-TR" sz="2400" dirty="0" err="1">
                <a:latin typeface="Times New Roman" panose="02020603050405020304" pitchFamily="18" charset="0"/>
                <a:cs typeface="Times New Roman" panose="02020603050405020304" pitchFamily="18" charset="0"/>
              </a:rPr>
              <a:t>Unity</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Hub</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Unity</a:t>
            </a:r>
            <a:r>
              <a:rPr lang="tr-TR" sz="2400" dirty="0">
                <a:latin typeface="Times New Roman" panose="02020603050405020304" pitchFamily="18" charset="0"/>
                <a:cs typeface="Times New Roman" panose="02020603050405020304" pitchFamily="18" charset="0"/>
              </a:rPr>
              <a:t> projelerinizi yönetmek ve farklı </a:t>
            </a:r>
            <a:r>
              <a:rPr lang="tr-TR" sz="2400" dirty="0" err="1">
                <a:latin typeface="Times New Roman" panose="02020603050405020304" pitchFamily="18" charset="0"/>
                <a:cs typeface="Times New Roman" panose="02020603050405020304" pitchFamily="18" charset="0"/>
              </a:rPr>
              <a:t>Unity</a:t>
            </a:r>
            <a:r>
              <a:rPr lang="tr-TR" sz="2400" dirty="0">
                <a:latin typeface="Times New Roman" panose="02020603050405020304" pitchFamily="18" charset="0"/>
                <a:cs typeface="Times New Roman" panose="02020603050405020304" pitchFamily="18" charset="0"/>
              </a:rPr>
              <a:t> sürümlerini yönetmek için kullanılan bir araçtır. Yeni proje oluşturmak için </a:t>
            </a:r>
            <a:r>
              <a:rPr lang="tr-TR" sz="2400" dirty="0" err="1">
                <a:latin typeface="Times New Roman" panose="02020603050405020304" pitchFamily="18" charset="0"/>
                <a:cs typeface="Times New Roman" panose="02020603050405020304" pitchFamily="18" charset="0"/>
              </a:rPr>
              <a:t>Unity</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Hub'a</a:t>
            </a:r>
            <a:r>
              <a:rPr lang="tr-TR" sz="2400" dirty="0">
                <a:latin typeface="Times New Roman" panose="02020603050405020304" pitchFamily="18" charset="0"/>
                <a:cs typeface="Times New Roman" panose="02020603050405020304" pitchFamily="18" charset="0"/>
              </a:rPr>
              <a:t> giriş yaparak "Yeni Proje Oluştur" seçeneğini seçmelisiniz. Ardından projenizin adını ve konumunu belirleyerek </a:t>
            </a:r>
            <a:r>
              <a:rPr lang="tr-TR" sz="2400" dirty="0" err="1">
                <a:latin typeface="Times New Roman" panose="02020603050405020304" pitchFamily="18" charset="0"/>
                <a:cs typeface="Times New Roman" panose="02020603050405020304" pitchFamily="18" charset="0"/>
              </a:rPr>
              <a:t>Unity</a:t>
            </a:r>
            <a:r>
              <a:rPr lang="tr-TR" sz="2400" dirty="0">
                <a:latin typeface="Times New Roman" panose="02020603050405020304" pitchFamily="18" charset="0"/>
                <a:cs typeface="Times New Roman" panose="02020603050405020304" pitchFamily="18" charset="0"/>
              </a:rPr>
              <a:t> editöründe çalışmaya başlayabilirsiniz. Bu şekilde, </a:t>
            </a:r>
            <a:r>
              <a:rPr lang="tr-TR" sz="2400" dirty="0" err="1">
                <a:latin typeface="Times New Roman" panose="02020603050405020304" pitchFamily="18" charset="0"/>
                <a:cs typeface="Times New Roman" panose="02020603050405020304" pitchFamily="18" charset="0"/>
              </a:rPr>
              <a:t>Unity</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Hub'un</a:t>
            </a:r>
            <a:r>
              <a:rPr lang="tr-TR" sz="2400" dirty="0">
                <a:latin typeface="Times New Roman" panose="02020603050405020304" pitchFamily="18" charset="0"/>
                <a:cs typeface="Times New Roman" panose="02020603050405020304" pitchFamily="18" charset="0"/>
              </a:rPr>
              <a:t> projeleri yönetme ve </a:t>
            </a:r>
            <a:r>
              <a:rPr lang="tr-TR" sz="2400" dirty="0" err="1">
                <a:latin typeface="Times New Roman" panose="02020603050405020304" pitchFamily="18" charset="0"/>
                <a:cs typeface="Times New Roman" panose="02020603050405020304" pitchFamily="18" charset="0"/>
              </a:rPr>
              <a:t>Unity</a:t>
            </a:r>
            <a:r>
              <a:rPr lang="tr-TR" sz="2400" dirty="0">
                <a:latin typeface="Times New Roman" panose="02020603050405020304" pitchFamily="18" charset="0"/>
                <a:cs typeface="Times New Roman" panose="02020603050405020304" pitchFamily="18" charset="0"/>
              </a:rPr>
              <a:t> editörüne erişim sağlama kolaylığından faydalanarak projenizi oluşturabilirsiniz.</a:t>
            </a:r>
          </a:p>
        </p:txBody>
      </p:sp>
    </p:spTree>
    <p:extLst>
      <p:ext uri="{BB962C8B-B14F-4D97-AF65-F5344CB8AC3E}">
        <p14:creationId xmlns:p14="http://schemas.microsoft.com/office/powerpoint/2010/main" val="34763735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1190084" y="160260"/>
            <a:ext cx="10054342" cy="65374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012449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36723" y="275794"/>
            <a:ext cx="10515600" cy="2544898"/>
          </a:xfrm>
        </p:spPr>
        <p:txBody>
          <a:bodyPr>
            <a:normAutofit/>
          </a:bodyPr>
          <a:lstStyle/>
          <a:p>
            <a:pPr marL="0" indent="0" algn="just">
              <a:buNone/>
            </a:pPr>
            <a:r>
              <a:rPr lang="tr-TR" sz="2400" dirty="0">
                <a:latin typeface="Times New Roman" panose="02020603050405020304" pitchFamily="18" charset="0"/>
                <a:cs typeface="Times New Roman" panose="02020603050405020304" pitchFamily="18" charset="0"/>
              </a:rPr>
              <a:t>	Yeni bir proje açmak için seçim yapıldıktan sonra açılan pencerede, projenin hangi şablona (</a:t>
            </a:r>
            <a:r>
              <a:rPr lang="tr-TR" sz="2400" dirty="0" err="1">
                <a:latin typeface="Times New Roman" panose="02020603050405020304" pitchFamily="18" charset="0"/>
                <a:cs typeface="Times New Roman" panose="02020603050405020304" pitchFamily="18" charset="0"/>
              </a:rPr>
              <a:t>template</a:t>
            </a:r>
            <a:r>
              <a:rPr lang="tr-TR" sz="2400" dirty="0">
                <a:latin typeface="Times New Roman" panose="02020603050405020304" pitchFamily="18" charset="0"/>
                <a:cs typeface="Times New Roman" panose="02020603050405020304" pitchFamily="18" charset="0"/>
              </a:rPr>
              <a:t>) göre oluşturulacağı seçilmelidir. Bu uygulama 3 boyutlu (3D) bir oyun projesi olduğu için "3D" seçeneği tercih edilmelidir. Ayarlar bölümünde proje adı ve dosyaların konumu istenirse değiştirilebilir. Bu adımlar tamamlandıktan sonra "</a:t>
            </a:r>
            <a:r>
              <a:rPr lang="tr-TR" sz="2400" dirty="0" err="1">
                <a:latin typeface="Times New Roman" panose="02020603050405020304" pitchFamily="18" charset="0"/>
                <a:cs typeface="Times New Roman" panose="02020603050405020304" pitchFamily="18" charset="0"/>
              </a:rPr>
              <a:t>Create</a:t>
            </a:r>
            <a:r>
              <a:rPr lang="tr-TR" sz="2400" dirty="0">
                <a:latin typeface="Times New Roman" panose="02020603050405020304" pitchFamily="18" charset="0"/>
                <a:cs typeface="Times New Roman" panose="02020603050405020304" pitchFamily="18" charset="0"/>
              </a:rPr>
              <a:t>" butonuna basılmalıdır. Bu şekilde, seçilen şablona göre yeni bir 3D proje oluşturulmuş olur. "</a:t>
            </a:r>
            <a:r>
              <a:rPr lang="tr-TR" sz="2400" dirty="0" err="1">
                <a:latin typeface="Times New Roman" panose="02020603050405020304" pitchFamily="18" charset="0"/>
                <a:cs typeface="Times New Roman" panose="02020603050405020304" pitchFamily="18" charset="0"/>
              </a:rPr>
              <a:t>Create</a:t>
            </a:r>
            <a:r>
              <a:rPr lang="tr-TR" sz="2400" dirty="0">
                <a:latin typeface="Times New Roman" panose="02020603050405020304" pitchFamily="18" charset="0"/>
                <a:cs typeface="Times New Roman" panose="02020603050405020304" pitchFamily="18" charset="0"/>
              </a:rPr>
              <a:t>" butonuna tıklandıktan sonra </a:t>
            </a:r>
            <a:r>
              <a:rPr lang="tr-TR" sz="2400" dirty="0" err="1">
                <a:latin typeface="Times New Roman" panose="02020603050405020304" pitchFamily="18" charset="0"/>
                <a:cs typeface="Times New Roman" panose="02020603050405020304" pitchFamily="18" charset="0"/>
              </a:rPr>
              <a:t>Unity</a:t>
            </a:r>
            <a:r>
              <a:rPr lang="tr-TR" sz="2400" dirty="0">
                <a:latin typeface="Times New Roman" panose="02020603050405020304" pitchFamily="18" charset="0"/>
                <a:cs typeface="Times New Roman" panose="02020603050405020304" pitchFamily="18" charset="0"/>
              </a:rPr>
              <a:t> editörü proje dosyalarını oluşturacak ve projenin ana ekranı açılacaktır.</a:t>
            </a:r>
          </a:p>
        </p:txBody>
      </p:sp>
      <p:pic>
        <p:nvPicPr>
          <p:cNvPr id="4" name="Resim 3"/>
          <p:cNvPicPr>
            <a:picLocks noChangeAspect="1"/>
          </p:cNvPicPr>
          <p:nvPr/>
        </p:nvPicPr>
        <p:blipFill>
          <a:blip r:embed="rId2"/>
          <a:stretch>
            <a:fillRect/>
          </a:stretch>
        </p:blipFill>
        <p:spPr>
          <a:xfrm>
            <a:off x="2480658" y="2820692"/>
            <a:ext cx="6827730" cy="38936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30142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293186" y="276566"/>
            <a:ext cx="11605627" cy="63906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227244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38787" y="1472339"/>
            <a:ext cx="10677006" cy="3890075"/>
          </a:xfrm>
        </p:spPr>
        <p:txBody>
          <a:bodyPr>
            <a:normAutofit/>
          </a:bodyPr>
          <a:lstStyle/>
          <a:p>
            <a:pPr marL="0" indent="0" algn="just">
              <a:buNone/>
            </a:pP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Hierarchy</a:t>
            </a:r>
            <a:r>
              <a:rPr lang="tr-TR" sz="2400" dirty="0">
                <a:latin typeface="Times New Roman" panose="02020603050405020304" pitchFamily="18" charset="0"/>
                <a:cs typeface="Times New Roman" panose="02020603050405020304" pitchFamily="18" charset="0"/>
              </a:rPr>
              <a:t>" kısmı, sahnelerin bulunduğu ve bu sahnelerin içerisine gerekli nesnelerin eklenebildiği bir bölümdür. İlk açıldığı halde, ana kamera ve ışık gibi temel nesneler bulunmaktadır. "</a:t>
            </a:r>
            <a:r>
              <a:rPr lang="tr-TR" sz="2400" dirty="0" err="1">
                <a:latin typeface="Times New Roman" panose="02020603050405020304" pitchFamily="18" charset="0"/>
                <a:cs typeface="Times New Roman" panose="02020603050405020304" pitchFamily="18" charset="0"/>
              </a:rPr>
              <a:t>Inspector</a:t>
            </a:r>
            <a:r>
              <a:rPr lang="tr-TR" sz="2400" dirty="0">
                <a:latin typeface="Times New Roman" panose="02020603050405020304" pitchFamily="18" charset="0"/>
                <a:cs typeface="Times New Roman" panose="02020603050405020304" pitchFamily="18" charset="0"/>
              </a:rPr>
              <a:t>" kısmı ise bu nesnelerin özelliklerinin değiştirilebildiği ve detaylı ayarların yapılabildiği bir bölümdür. Örneğin, bir nesnenin konumunu x, y, z koordinat sisteminde belirli bir konuma taşımak isterseniz, gerekli sayıları girerek konumunu değiştirebilirsiniz. Sağ üst köşedeki "</a:t>
            </a:r>
            <a:r>
              <a:rPr lang="tr-TR" sz="2400" dirty="0" err="1">
                <a:latin typeface="Times New Roman" panose="02020603050405020304" pitchFamily="18" charset="0"/>
                <a:cs typeface="Times New Roman" panose="02020603050405020304" pitchFamily="18" charset="0"/>
              </a:rPr>
              <a:t>Default</a:t>
            </a:r>
            <a:r>
              <a:rPr lang="tr-TR" sz="2400" dirty="0">
                <a:latin typeface="Times New Roman" panose="02020603050405020304" pitchFamily="18" charset="0"/>
                <a:cs typeface="Times New Roman" panose="02020603050405020304" pitchFamily="18" charset="0"/>
              </a:rPr>
              <a:t>" bölümünden ise </a:t>
            </a:r>
            <a:r>
              <a:rPr lang="tr-TR" sz="2400" dirty="0" err="1">
                <a:latin typeface="Times New Roman" panose="02020603050405020304" pitchFamily="18" charset="0"/>
                <a:cs typeface="Times New Roman" panose="02020603050405020304" pitchFamily="18" charset="0"/>
              </a:rPr>
              <a:t>arayüz</a:t>
            </a:r>
            <a:r>
              <a:rPr lang="tr-TR" sz="2400" dirty="0">
                <a:latin typeface="Times New Roman" panose="02020603050405020304" pitchFamily="18" charset="0"/>
                <a:cs typeface="Times New Roman" panose="02020603050405020304" pitchFamily="18" charset="0"/>
              </a:rPr>
              <a:t> görünümü değiştirilebilir. Uygulama sırasında "2 </a:t>
            </a:r>
            <a:r>
              <a:rPr lang="tr-TR" sz="2400" dirty="0" err="1">
                <a:latin typeface="Times New Roman" panose="02020603050405020304" pitchFamily="18" charset="0"/>
                <a:cs typeface="Times New Roman" panose="02020603050405020304" pitchFamily="18" charset="0"/>
              </a:rPr>
              <a:t>by</a:t>
            </a:r>
            <a:r>
              <a:rPr lang="tr-TR" sz="2400" dirty="0">
                <a:latin typeface="Times New Roman" panose="02020603050405020304" pitchFamily="18" charset="0"/>
                <a:cs typeface="Times New Roman" panose="02020603050405020304" pitchFamily="18" charset="0"/>
              </a:rPr>
              <a:t> 3" </a:t>
            </a:r>
            <a:r>
              <a:rPr lang="tr-TR" sz="2400" dirty="0" err="1">
                <a:latin typeface="Times New Roman" panose="02020603050405020304" pitchFamily="18" charset="0"/>
                <a:cs typeface="Times New Roman" panose="02020603050405020304" pitchFamily="18" charset="0"/>
              </a:rPr>
              <a:t>arayüz</a:t>
            </a:r>
            <a:r>
              <a:rPr lang="tr-TR" sz="2400" dirty="0">
                <a:latin typeface="Times New Roman" panose="02020603050405020304" pitchFamily="18" charset="0"/>
                <a:cs typeface="Times New Roman" panose="02020603050405020304" pitchFamily="18" charset="0"/>
              </a:rPr>
              <a:t> düzeni kullanılacaktır, bu düzen sayesinde çalışma alanınızı daha verimli bir şekilde kullanabilirsiniz.</a:t>
            </a:r>
          </a:p>
        </p:txBody>
      </p:sp>
    </p:spTree>
    <p:extLst>
      <p:ext uri="{BB962C8B-B14F-4D97-AF65-F5344CB8AC3E}">
        <p14:creationId xmlns:p14="http://schemas.microsoft.com/office/powerpoint/2010/main" val="34066466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62274"/>
            <a:ext cx="10515600" cy="1325563"/>
          </a:xfrm>
        </p:spPr>
        <p:txBody>
          <a:bodyPr/>
          <a:lstStyle/>
          <a:p>
            <a:r>
              <a:rPr lang="tr-TR" b="1" dirty="0">
                <a:latin typeface="Times New Roman" panose="02020603050405020304" pitchFamily="18" charset="0"/>
                <a:cs typeface="Times New Roman" panose="02020603050405020304" pitchFamily="18" charset="0"/>
              </a:rPr>
              <a:t>Proje Uygulaması</a:t>
            </a:r>
          </a:p>
        </p:txBody>
      </p:sp>
      <p:sp>
        <p:nvSpPr>
          <p:cNvPr id="3" name="İçerik Yer Tutucusu 2"/>
          <p:cNvSpPr>
            <a:spLocks noGrp="1"/>
          </p:cNvSpPr>
          <p:nvPr>
            <p:ph idx="1"/>
          </p:nvPr>
        </p:nvSpPr>
        <p:spPr>
          <a:xfrm>
            <a:off x="838200" y="1487837"/>
            <a:ext cx="10515600" cy="4928461"/>
          </a:xfrm>
        </p:spPr>
        <p:txBody>
          <a:bodyPr>
            <a:normAutofit lnSpcReduction="10000"/>
          </a:bodyPr>
          <a:lstStyle/>
          <a:p>
            <a:pPr marL="0" indent="0" algn="just">
              <a:buNone/>
            </a:pPr>
            <a:r>
              <a:rPr lang="tr-TR" sz="2400" dirty="0">
                <a:latin typeface="Times New Roman" panose="02020603050405020304" pitchFamily="18" charset="0"/>
                <a:cs typeface="Times New Roman" panose="02020603050405020304" pitchFamily="18" charset="0"/>
              </a:rPr>
              <a:t>Bu uygulamada, sıfırdan proje oluşturma yerine hazır assetler kullanılarak yapay zeka eklemesi üzerinde durulacaktır. Hazır </a:t>
            </a:r>
            <a:r>
              <a:rPr lang="tr-TR" sz="2400" dirty="0" err="1">
                <a:latin typeface="Times New Roman" panose="02020603050405020304" pitchFamily="18" charset="0"/>
                <a:cs typeface="Times New Roman" panose="02020603050405020304" pitchFamily="18" charset="0"/>
              </a:rPr>
              <a:t>assetler</a:t>
            </a:r>
            <a:r>
              <a:rPr lang="tr-TR" sz="2400" dirty="0">
                <a:latin typeface="Times New Roman" panose="02020603050405020304" pitchFamily="18" charset="0"/>
                <a:cs typeface="Times New Roman" panose="02020603050405020304" pitchFamily="18" charset="0"/>
              </a:rPr>
              <a:t>, önceden oluşturulmuş ve kullanıma hazır olan oyun nesneleri, karakterler, animasyonlar veya diğer öğelerdir. Bu kılavuzda, yapay zeka eklemesi için kullanılacak hazır </a:t>
            </a:r>
            <a:r>
              <a:rPr lang="tr-TR" sz="2400" dirty="0" err="1">
                <a:latin typeface="Times New Roman" panose="02020603050405020304" pitchFamily="18" charset="0"/>
                <a:cs typeface="Times New Roman" panose="02020603050405020304" pitchFamily="18" charset="0"/>
              </a:rPr>
              <a:t>assetlerin</a:t>
            </a:r>
            <a:r>
              <a:rPr lang="tr-TR" sz="2400" dirty="0">
                <a:latin typeface="Times New Roman" panose="02020603050405020304" pitchFamily="18" charset="0"/>
                <a:cs typeface="Times New Roman" panose="02020603050405020304" pitchFamily="18" charset="0"/>
              </a:rPr>
              <a:t> seçimi, entegrasyonu ve yapılandırması adım adım açıklanacaktır. Böylece, projenize yapay zeka eklemek için başlangıçtan itibaren bir proje oluşturma sürecine gerek kalmadan hızlıca ilerleyebilirsiniz. Hazır assetler, projenize yapay zeka özellikleri kazandırmanızı kolaylaştırarak zaman ve emek tasarrufu sağlar.</a:t>
            </a:r>
          </a:p>
          <a:p>
            <a:pPr marL="0" indent="0" algn="just">
              <a:buNone/>
            </a:pPr>
            <a:r>
              <a:rPr lang="tr-TR" sz="2400" dirty="0">
                <a:latin typeface="Times New Roman" panose="02020603050405020304" pitchFamily="18" charset="0"/>
                <a:cs typeface="Times New Roman" panose="02020603050405020304" pitchFamily="18" charset="0"/>
              </a:rPr>
              <a:t>Arayüzdeki üst menü çubuğunda bulunan "Window" sekmesi altında "Package Manager" kısmı bulunmaktadır. Bu bölümde, kullanıcının önceden eklediği hazır paketler görüntülenebilir. Bu uygulamada </a:t>
            </a:r>
            <a:r>
              <a:rPr lang="tr-TR" sz="2400" dirty="0" err="1">
                <a:latin typeface="Times New Roman" panose="02020603050405020304" pitchFamily="18" charset="0"/>
                <a:cs typeface="Times New Roman" panose="02020603050405020304" pitchFamily="18" charset="0"/>
              </a:rPr>
              <a:t>Unity</a:t>
            </a:r>
            <a:r>
              <a:rPr lang="tr-TR" sz="2400" dirty="0">
                <a:latin typeface="Times New Roman" panose="02020603050405020304" pitchFamily="18" charset="0"/>
                <a:cs typeface="Times New Roman" panose="02020603050405020304" pitchFamily="18" charset="0"/>
              </a:rPr>
              <a:t> Learning tarafından hazırlanan </a:t>
            </a:r>
            <a:r>
              <a:rPr lang="tr-TR" sz="2400" dirty="0" err="1">
                <a:latin typeface="Times New Roman" panose="02020603050405020304" pitchFamily="18" charset="0"/>
                <a:cs typeface="Times New Roman" panose="02020603050405020304" pitchFamily="18" charset="0"/>
              </a:rPr>
              <a:t>Karting</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Microgame</a:t>
            </a:r>
            <a:r>
              <a:rPr lang="tr-TR" sz="2400" dirty="0">
                <a:latin typeface="Times New Roman" panose="02020603050405020304" pitchFamily="18" charset="0"/>
                <a:cs typeface="Times New Roman" panose="02020603050405020304" pitchFamily="18" charset="0"/>
              </a:rPr>
              <a:t> paketi kullanılacaktır. Bu paketi indirdikten sonra, projeye eklemek için "</a:t>
            </a:r>
            <a:r>
              <a:rPr lang="tr-TR" sz="2400" dirty="0" err="1">
                <a:latin typeface="Times New Roman" panose="02020603050405020304" pitchFamily="18" charset="0"/>
                <a:cs typeface="Times New Roman" panose="02020603050405020304" pitchFamily="18" charset="0"/>
              </a:rPr>
              <a:t>Import</a:t>
            </a:r>
            <a:r>
              <a:rPr lang="tr-TR" sz="2400" dirty="0">
                <a:latin typeface="Times New Roman" panose="02020603050405020304" pitchFamily="18" charset="0"/>
                <a:cs typeface="Times New Roman" panose="02020603050405020304" pitchFamily="18" charset="0"/>
              </a:rPr>
              <a:t>" butonuna tıklamanız gerekmektedir. Bu şekilde, </a:t>
            </a:r>
            <a:r>
              <a:rPr lang="tr-TR" sz="2400" dirty="0" err="1">
                <a:latin typeface="Times New Roman" panose="02020603050405020304" pitchFamily="18" charset="0"/>
                <a:cs typeface="Times New Roman" panose="02020603050405020304" pitchFamily="18" charset="0"/>
              </a:rPr>
              <a:t>Karting</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Microgame</a:t>
            </a:r>
            <a:r>
              <a:rPr lang="tr-TR" sz="2400" dirty="0">
                <a:latin typeface="Times New Roman" panose="02020603050405020304" pitchFamily="18" charset="0"/>
                <a:cs typeface="Times New Roman" panose="02020603050405020304" pitchFamily="18" charset="0"/>
              </a:rPr>
              <a:t> paketi projenize başarıyla eklenmiş olacaktır. Bu paket, oyununuzda kullanmak için gerekli olan hazır nesneler, sahneler, özellikler ve diğer kaynakları içermektedir.</a:t>
            </a:r>
          </a:p>
        </p:txBody>
      </p:sp>
    </p:spTree>
    <p:extLst>
      <p:ext uri="{BB962C8B-B14F-4D97-AF65-F5344CB8AC3E}">
        <p14:creationId xmlns:p14="http://schemas.microsoft.com/office/powerpoint/2010/main" val="27188812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29712" y="4184337"/>
            <a:ext cx="10515600" cy="2448732"/>
          </a:xfrm>
        </p:spPr>
        <p:txBody>
          <a:bodyPr>
            <a:normAutofit/>
          </a:bodyPr>
          <a:lstStyle/>
          <a:p>
            <a:pPr marL="0" indent="0" algn="just">
              <a:buNone/>
            </a:pPr>
            <a:r>
              <a:rPr lang="tr-TR" sz="2400" dirty="0">
                <a:latin typeface="Times New Roman" panose="02020603050405020304" pitchFamily="18" charset="0"/>
                <a:cs typeface="Times New Roman" panose="02020603050405020304" pitchFamily="18" charset="0"/>
              </a:rPr>
              <a:t>İndirilen paket, projeye başarıyla eklendikten sonra "</a:t>
            </a:r>
            <a:r>
              <a:rPr lang="tr-TR" sz="2400" dirty="0" err="1">
                <a:latin typeface="Times New Roman" panose="02020603050405020304" pitchFamily="18" charset="0"/>
                <a:cs typeface="Times New Roman" panose="02020603050405020304" pitchFamily="18" charset="0"/>
              </a:rPr>
              <a:t>Assets</a:t>
            </a:r>
            <a:r>
              <a:rPr lang="tr-TR" sz="2400" dirty="0">
                <a:latin typeface="Times New Roman" panose="02020603050405020304" pitchFamily="18" charset="0"/>
                <a:cs typeface="Times New Roman" panose="02020603050405020304" pitchFamily="18" charset="0"/>
              </a:rPr>
              <a:t>" kısmında gerekli </a:t>
            </a:r>
            <a:r>
              <a:rPr lang="tr-TR" sz="2400" dirty="0" err="1">
                <a:latin typeface="Times New Roman" panose="02020603050405020304" pitchFamily="18" charset="0"/>
                <a:cs typeface="Times New Roman" panose="02020603050405020304" pitchFamily="18" charset="0"/>
              </a:rPr>
              <a:t>assetlerin</a:t>
            </a:r>
            <a:r>
              <a:rPr lang="tr-TR" sz="2400" dirty="0">
                <a:latin typeface="Times New Roman" panose="02020603050405020304" pitchFamily="18" charset="0"/>
                <a:cs typeface="Times New Roman" panose="02020603050405020304" pitchFamily="18" charset="0"/>
              </a:rPr>
              <a:t> geldiği görülecektir. "</a:t>
            </a:r>
            <a:r>
              <a:rPr lang="tr-TR" sz="2400" dirty="0" err="1">
                <a:latin typeface="Times New Roman" panose="02020603050405020304" pitchFamily="18" charset="0"/>
                <a:cs typeface="Times New Roman" panose="02020603050405020304" pitchFamily="18" charset="0"/>
              </a:rPr>
              <a:t>Assets</a:t>
            </a:r>
            <a:r>
              <a:rPr lang="tr-TR" sz="2400" dirty="0">
                <a:latin typeface="Times New Roman" panose="02020603050405020304" pitchFamily="18" charset="0"/>
                <a:cs typeface="Times New Roman" panose="02020603050405020304" pitchFamily="18" charset="0"/>
              </a:rPr>
              <a:t>" kısmı, projenizin içerisinde bulunan tüm kaynak dosyalarını ve hazır </a:t>
            </a:r>
            <a:r>
              <a:rPr lang="tr-TR" sz="2400" dirty="0" err="1">
                <a:latin typeface="Times New Roman" panose="02020603050405020304" pitchFamily="18" charset="0"/>
                <a:cs typeface="Times New Roman" panose="02020603050405020304" pitchFamily="18" charset="0"/>
              </a:rPr>
              <a:t>assetleri</a:t>
            </a:r>
            <a:r>
              <a:rPr lang="tr-TR" sz="2400" dirty="0">
                <a:latin typeface="Times New Roman" panose="02020603050405020304" pitchFamily="18" charset="0"/>
                <a:cs typeface="Times New Roman" panose="02020603050405020304" pitchFamily="18" charset="0"/>
              </a:rPr>
              <a:t> içeren bir bölümdür. İndirilen paket, bu kısımda ilgili klasör altında yer alacak ve içerisinde gerekli </a:t>
            </a:r>
            <a:r>
              <a:rPr lang="tr-TR" sz="2400" dirty="0" err="1">
                <a:latin typeface="Times New Roman" panose="02020603050405020304" pitchFamily="18" charset="0"/>
                <a:cs typeface="Times New Roman" panose="02020603050405020304" pitchFamily="18" charset="0"/>
              </a:rPr>
              <a:t>assetler</a:t>
            </a:r>
            <a:r>
              <a:rPr lang="tr-TR" sz="2400" dirty="0">
                <a:latin typeface="Times New Roman" panose="02020603050405020304" pitchFamily="18" charset="0"/>
                <a:cs typeface="Times New Roman" panose="02020603050405020304" pitchFamily="18" charset="0"/>
              </a:rPr>
              <a:t> bulunacaktır. Bu </a:t>
            </a:r>
            <a:r>
              <a:rPr lang="tr-TR" sz="2400" dirty="0" err="1">
                <a:latin typeface="Times New Roman" panose="02020603050405020304" pitchFamily="18" charset="0"/>
                <a:cs typeface="Times New Roman" panose="02020603050405020304" pitchFamily="18" charset="0"/>
              </a:rPr>
              <a:t>assetler</a:t>
            </a:r>
            <a:r>
              <a:rPr lang="tr-TR" sz="2400" dirty="0">
                <a:latin typeface="Times New Roman" panose="02020603050405020304" pitchFamily="18" charset="0"/>
                <a:cs typeface="Times New Roman" panose="02020603050405020304" pitchFamily="18" charset="0"/>
              </a:rPr>
              <a:t>, oyununuzda kullanacağınız karakterler, nesneler, animasyonlar, sesler veya diğer öğeler olabilir. </a:t>
            </a:r>
            <a:r>
              <a:rPr lang="tr-TR" sz="2400" dirty="0" err="1">
                <a:latin typeface="Times New Roman" panose="02020603050405020304" pitchFamily="18" charset="0"/>
                <a:cs typeface="Times New Roman" panose="02020603050405020304" pitchFamily="18" charset="0"/>
              </a:rPr>
              <a:t>Assets</a:t>
            </a:r>
            <a:r>
              <a:rPr lang="tr-TR" sz="2400" dirty="0">
                <a:latin typeface="Times New Roman" panose="02020603050405020304" pitchFamily="18" charset="0"/>
                <a:cs typeface="Times New Roman" panose="02020603050405020304" pitchFamily="18" charset="0"/>
              </a:rPr>
              <a:t> kısmında doğru klasörü bulduktan sonra, eklenen paketin içeriğini gözlemleyebilir ve projenizde kullanmaya başlayabilirsiniz.</a:t>
            </a:r>
          </a:p>
        </p:txBody>
      </p:sp>
      <p:pic>
        <p:nvPicPr>
          <p:cNvPr id="4" name="Resim 3"/>
          <p:cNvPicPr>
            <a:picLocks noChangeAspect="1"/>
          </p:cNvPicPr>
          <p:nvPr/>
        </p:nvPicPr>
        <p:blipFill>
          <a:blip r:embed="rId2"/>
          <a:stretch>
            <a:fillRect/>
          </a:stretch>
        </p:blipFill>
        <p:spPr>
          <a:xfrm>
            <a:off x="2249434" y="274368"/>
            <a:ext cx="7693132" cy="37706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84867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16C1D2-D3CD-A7AF-0D50-D1EBCA9221B5}"/>
              </a:ext>
            </a:extLst>
          </p:cNvPr>
          <p:cNvSpPr>
            <a:spLocks noGrp="1"/>
          </p:cNvSpPr>
          <p:nvPr>
            <p:ph idx="1"/>
          </p:nvPr>
        </p:nvSpPr>
        <p:spPr>
          <a:xfrm>
            <a:off x="621224" y="579309"/>
            <a:ext cx="6932515" cy="5844210"/>
          </a:xfrm>
        </p:spPr>
        <p:txBody>
          <a:bodyPr>
            <a:normAutofit fontScale="92500" lnSpcReduction="10000"/>
          </a:bodyPr>
          <a:lstStyle/>
          <a:p>
            <a:pPr algn="just"/>
            <a:r>
              <a:rPr lang="tr-TR" sz="2400" b="1" dirty="0">
                <a:latin typeface="Times New Roman" panose="02020603050405020304" pitchFamily="18" charset="0"/>
                <a:cs typeface="Times New Roman" panose="02020603050405020304" pitchFamily="18" charset="0"/>
              </a:rPr>
              <a:t>2000'ler ve sonrasında </a:t>
            </a:r>
            <a:r>
              <a:rPr lang="tr-TR" sz="2400" dirty="0">
                <a:latin typeface="Times New Roman" panose="02020603050405020304" pitchFamily="18" charset="0"/>
                <a:cs typeface="Times New Roman" panose="02020603050405020304" pitchFamily="18" charset="0"/>
              </a:rPr>
              <a:t>ise oyun programlaması büyük bir devrim geçirdi. Oyun motorları ve geliştirme araçları daha gelişmiş hale geldi. </a:t>
            </a:r>
            <a:r>
              <a:rPr lang="tr-TR" sz="2400" b="1" dirty="0" err="1">
                <a:latin typeface="Times New Roman" panose="02020603050405020304" pitchFamily="18" charset="0"/>
                <a:cs typeface="Times New Roman" panose="02020603050405020304" pitchFamily="18" charset="0"/>
              </a:rPr>
              <a:t>Unreal</a:t>
            </a:r>
            <a:r>
              <a:rPr lang="tr-TR" sz="2400" b="1" dirty="0">
                <a:latin typeface="Times New Roman" panose="02020603050405020304" pitchFamily="18" charset="0"/>
                <a:cs typeface="Times New Roman" panose="02020603050405020304" pitchFamily="18" charset="0"/>
              </a:rPr>
              <a:t> Engine </a:t>
            </a:r>
            <a:r>
              <a:rPr lang="tr-TR" sz="2400" dirty="0">
                <a:latin typeface="Times New Roman" panose="02020603050405020304" pitchFamily="18" charset="0"/>
                <a:cs typeface="Times New Roman" panose="02020603050405020304" pitchFamily="18" charset="0"/>
              </a:rPr>
              <a:t>ve </a:t>
            </a:r>
            <a:r>
              <a:rPr lang="tr-TR" sz="2400" b="1" dirty="0" err="1">
                <a:latin typeface="Times New Roman" panose="02020603050405020304" pitchFamily="18" charset="0"/>
                <a:cs typeface="Times New Roman" panose="02020603050405020304" pitchFamily="18" charset="0"/>
              </a:rPr>
              <a:t>Unity</a:t>
            </a:r>
            <a:r>
              <a:rPr lang="tr-TR" sz="2400" dirty="0">
                <a:latin typeface="Times New Roman" panose="02020603050405020304" pitchFamily="18" charset="0"/>
                <a:cs typeface="Times New Roman" panose="02020603050405020304" pitchFamily="18" charset="0"/>
              </a:rPr>
              <a:t> gibi oyun motorları, geliştiricilere güçlü araçlar ve hızlı </a:t>
            </a:r>
            <a:r>
              <a:rPr lang="tr-TR" sz="2400" dirty="0" err="1">
                <a:latin typeface="Times New Roman" panose="02020603050405020304" pitchFamily="18" charset="0"/>
                <a:cs typeface="Times New Roman" panose="02020603050405020304" pitchFamily="18" charset="0"/>
              </a:rPr>
              <a:t>prototipleme</a:t>
            </a:r>
            <a:r>
              <a:rPr lang="tr-TR" sz="2400" dirty="0">
                <a:latin typeface="Times New Roman" panose="02020603050405020304" pitchFamily="18" charset="0"/>
                <a:cs typeface="Times New Roman" panose="02020603050405020304" pitchFamily="18" charset="0"/>
              </a:rPr>
              <a:t> imkanı sağladı. </a:t>
            </a:r>
            <a:r>
              <a:rPr lang="tr-TR" sz="2400" b="1" dirty="0">
                <a:latin typeface="Times New Roman" panose="02020603050405020304" pitchFamily="18" charset="0"/>
                <a:cs typeface="Times New Roman" panose="02020603050405020304" pitchFamily="18" charset="0"/>
              </a:rPr>
              <a:t>Yapay zeka</a:t>
            </a:r>
            <a:r>
              <a:rPr lang="tr-TR" sz="2400" dirty="0">
                <a:latin typeface="Times New Roman" panose="02020603050405020304" pitchFamily="18" charset="0"/>
                <a:cs typeface="Times New Roman" panose="02020603050405020304" pitchFamily="18" charset="0"/>
              </a:rPr>
              <a:t>, daha sofistike ve gerçekçi oyun karakterleri ve düşmanlarının geliştirilmesinde önemli bir rol oynamaya başladı. </a:t>
            </a:r>
          </a:p>
          <a:p>
            <a:pPr algn="just"/>
            <a:r>
              <a:rPr lang="tr-TR" sz="2400" dirty="0">
                <a:latin typeface="Times New Roman" panose="02020603050405020304" pitchFamily="18" charset="0"/>
                <a:cs typeface="Times New Roman" panose="02020603050405020304" pitchFamily="18" charset="0"/>
              </a:rPr>
              <a:t>Günümüzde oyun programlaması, yüksek performanslı grafikler, karmaşık fizik simülasyonları, etkileyici yapay zeka ve çok oyunculu oyun deneyimleri gibi birçok gelişmiş özelliği içeren büyük ve karmaşık projeleri kapsamaktadır. </a:t>
            </a:r>
            <a:r>
              <a:rPr lang="tr-TR" sz="2400" b="1" dirty="0">
                <a:latin typeface="Times New Roman" panose="02020603050405020304" pitchFamily="18" charset="0"/>
                <a:cs typeface="Times New Roman" panose="02020603050405020304" pitchFamily="18" charset="0"/>
              </a:rPr>
              <a:t>Sanal gerçeklik, artırılmış gerçeklik ve bulut tabanlı oyunlar</a:t>
            </a:r>
            <a:r>
              <a:rPr lang="tr-TR" sz="2400" dirty="0">
                <a:latin typeface="Times New Roman" panose="02020603050405020304" pitchFamily="18" charset="0"/>
                <a:cs typeface="Times New Roman" panose="02020603050405020304" pitchFamily="18" charset="0"/>
              </a:rPr>
              <a:t> gibi yeni teknolojiler, oyun programlamasının geleceğini şekillendiren alanlardır.</a:t>
            </a:r>
          </a:p>
          <a:p>
            <a:pPr algn="just"/>
            <a:r>
              <a:rPr lang="tr-TR" sz="2400" dirty="0">
                <a:latin typeface="Times New Roman" panose="02020603050405020304" pitchFamily="18" charset="0"/>
                <a:cs typeface="Times New Roman" panose="02020603050405020304" pitchFamily="18" charset="0"/>
              </a:rPr>
              <a:t>Oyun programlama tarihçesi, teknolojik ilerlemeler ve yaratıcı yeniliklerle birlikte sürekli olarak evrim geçirmektedir. </a:t>
            </a:r>
            <a:r>
              <a:rPr lang="tr-TR" sz="2400" b="1" dirty="0">
                <a:latin typeface="Times New Roman" panose="02020603050405020304" pitchFamily="18" charset="0"/>
                <a:cs typeface="Times New Roman" panose="02020603050405020304" pitchFamily="18" charset="0"/>
              </a:rPr>
              <a:t>Bugün, oyun programlaması büyük bir endüstri haline gelmiş ve oyunlar milyonlarca oyuncuya ulaşan popüler ürünler haline gelmiştir. </a:t>
            </a:r>
            <a:endParaRPr lang="en-US" sz="2400" b="1" dirty="0">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a:stretch>
            <a:fillRect/>
          </a:stretch>
        </p:blipFill>
        <p:spPr>
          <a:xfrm>
            <a:off x="7887852" y="2327645"/>
            <a:ext cx="3899572" cy="177035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751161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560710" y="532895"/>
            <a:ext cx="8454512" cy="5982961"/>
          </a:xfrm>
        </p:spPr>
        <p:txBody>
          <a:bodyPr>
            <a:normAutofit/>
          </a:bodyPr>
          <a:lstStyle/>
          <a:p>
            <a:pPr marL="0" indent="0" algn="just">
              <a:buNone/>
            </a:pPr>
            <a:r>
              <a:rPr lang="tr-TR" sz="2400" dirty="0">
                <a:latin typeface="Times New Roman" panose="02020603050405020304" pitchFamily="18" charset="0"/>
                <a:cs typeface="Times New Roman" panose="02020603050405020304" pitchFamily="18" charset="0"/>
              </a:rPr>
              <a:t>	Uygulamada, ajanların eğitimi sırasında yarışılacak harita yerine farklı haritaların kullanılması tercih edilmektedir. Bunun sebebi, ajanların aşırı öğrenme veya ezberleme durumuna düşmesini engellemektir. Farklı haritaların kullanılması, ajanların çeşitli ortamlarda farklı koşullarla karşılaşmasını sağlar ve daha genel bir eğitim elde etmelerini sağlar. </a:t>
            </a:r>
          </a:p>
          <a:p>
            <a:pPr marL="0" indent="0" algn="just">
              <a:buNone/>
            </a:pPr>
            <a:r>
              <a:rPr lang="tr-TR" sz="2400" dirty="0">
                <a:latin typeface="Times New Roman" panose="02020603050405020304" pitchFamily="18" charset="0"/>
                <a:cs typeface="Times New Roman" panose="02020603050405020304" pitchFamily="18" charset="0"/>
              </a:rPr>
              <a:t>	Bu projede, eğitim için özel olarak oluşturulmuş farklı haritalar bulunmaktadır. Bu haritalara ajanlar eklenir ve eğitim süreci gerçekleştirilir. Her harita farklı bir zorluk seviyesi veya yapıya sahip olabilir, böylece ajanlar farklı senaryolarla karşılaşarak çeşitli yetenekler geliştirebilir.</a:t>
            </a:r>
          </a:p>
          <a:p>
            <a:pPr marL="0" indent="0" algn="just">
              <a:buNone/>
            </a:pPr>
            <a:r>
              <a:rPr lang="tr-TR" sz="2400" dirty="0">
                <a:latin typeface="Times New Roman" panose="02020603050405020304" pitchFamily="18" charset="0"/>
                <a:cs typeface="Times New Roman" panose="02020603050405020304" pitchFamily="18" charset="0"/>
              </a:rPr>
              <a:t>	Farklı haritaların kullanılması, ajanların genel bir beceri kazanmasını sağlar ve uygulamada daha iyi bir performans elde edilmesine yardımcı olur. Aynı zamanda, gerçek dünyadaki değişkenlikleri ve farklı koşulları </a:t>
            </a:r>
            <a:r>
              <a:rPr lang="tr-TR" sz="2400" dirty="0" err="1">
                <a:latin typeface="Times New Roman" panose="02020603050405020304" pitchFamily="18" charset="0"/>
                <a:cs typeface="Times New Roman" panose="02020603050405020304" pitchFamily="18" charset="0"/>
              </a:rPr>
              <a:t>simüle</a:t>
            </a:r>
            <a:r>
              <a:rPr lang="tr-TR" sz="2400" dirty="0">
                <a:latin typeface="Times New Roman" panose="02020603050405020304" pitchFamily="18" charset="0"/>
                <a:cs typeface="Times New Roman" panose="02020603050405020304" pitchFamily="18" charset="0"/>
              </a:rPr>
              <a:t> etmek için bu yaklaşım önemlidir.</a:t>
            </a:r>
          </a:p>
        </p:txBody>
      </p:sp>
      <p:pic>
        <p:nvPicPr>
          <p:cNvPr id="4" name="Resim 3"/>
          <p:cNvPicPr>
            <a:picLocks noChangeAspect="1"/>
          </p:cNvPicPr>
          <p:nvPr/>
        </p:nvPicPr>
        <p:blipFill>
          <a:blip r:embed="rId2"/>
          <a:stretch>
            <a:fillRect/>
          </a:stretch>
        </p:blipFill>
        <p:spPr>
          <a:xfrm>
            <a:off x="175647" y="1038386"/>
            <a:ext cx="3228975" cy="49921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76510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254057" y="224820"/>
            <a:ext cx="11683886" cy="63031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127968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526942"/>
            <a:ext cx="10515600" cy="5650021"/>
          </a:xfrm>
        </p:spPr>
        <p:txBody>
          <a:bodyPr>
            <a:normAutofit/>
          </a:bodyPr>
          <a:lstStyle/>
          <a:p>
            <a:pPr marL="0" indent="0" algn="just">
              <a:buNone/>
            </a:pPr>
            <a:r>
              <a:rPr lang="tr-TR" sz="2400" dirty="0">
                <a:latin typeface="Times New Roman" panose="02020603050405020304" pitchFamily="18" charset="0"/>
                <a:cs typeface="Times New Roman" panose="02020603050405020304" pitchFamily="18" charset="0"/>
              </a:rPr>
              <a:t>	Yukarıdaki ekran görüntüsünde gösterilen haritalarda, pekiştirmeli öğrenme mantığıyla çalışan bir eğitim sistemi kullanılmaktadır. Bu sistemin temel amacı, ajanın belirlenmiş </a:t>
            </a:r>
            <a:r>
              <a:rPr lang="tr-TR" sz="2400" dirty="0" err="1">
                <a:latin typeface="Times New Roman" panose="02020603050405020304" pitchFamily="18" charset="0"/>
                <a:cs typeface="Times New Roman" panose="02020603050405020304" pitchFamily="18" charset="0"/>
              </a:rPr>
              <a:t>checkpointlere</a:t>
            </a:r>
            <a:r>
              <a:rPr lang="tr-TR" sz="2400" dirty="0">
                <a:latin typeface="Times New Roman" panose="02020603050405020304" pitchFamily="18" charset="0"/>
                <a:cs typeface="Times New Roman" panose="02020603050405020304" pitchFamily="18" charset="0"/>
              </a:rPr>
              <a:t> ulaşarak belirli bir görevi yerine getirmesini sağlamaktır. </a:t>
            </a:r>
          </a:p>
          <a:p>
            <a:pPr marL="0" indent="0" algn="just">
              <a:buNone/>
            </a:pPr>
            <a:r>
              <a:rPr lang="tr-TR" sz="2400" dirty="0">
                <a:latin typeface="Times New Roman" panose="02020603050405020304" pitchFamily="18" charset="0"/>
                <a:cs typeface="Times New Roman" panose="02020603050405020304" pitchFamily="18" charset="0"/>
              </a:rPr>
              <a:t>	Harita üzerinde yer alan </a:t>
            </a:r>
            <a:r>
              <a:rPr lang="tr-TR" sz="2400" dirty="0" err="1">
                <a:latin typeface="Times New Roman" panose="02020603050405020304" pitchFamily="18" charset="0"/>
                <a:cs typeface="Times New Roman" panose="02020603050405020304" pitchFamily="18" charset="0"/>
              </a:rPr>
              <a:t>checkpointler</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colliderlar</a:t>
            </a:r>
            <a:r>
              <a:rPr lang="tr-TR" sz="2400" dirty="0">
                <a:latin typeface="Times New Roman" panose="02020603050405020304" pitchFamily="18" charset="0"/>
                <a:cs typeface="Times New Roman" panose="02020603050405020304" pitchFamily="18" charset="0"/>
              </a:rPr>
              <a:t> aracılığıyla oluşturulmuştur. Ajan, </a:t>
            </a:r>
            <a:r>
              <a:rPr lang="tr-TR" sz="2400" dirty="0" err="1">
                <a:latin typeface="Times New Roman" panose="02020603050405020304" pitchFamily="18" charset="0"/>
                <a:cs typeface="Times New Roman" panose="02020603050405020304" pitchFamily="18" charset="0"/>
              </a:rPr>
              <a:t>checkpointlere</a:t>
            </a:r>
            <a:r>
              <a:rPr lang="tr-TR" sz="2400" dirty="0">
                <a:latin typeface="Times New Roman" panose="02020603050405020304" pitchFamily="18" charset="0"/>
                <a:cs typeface="Times New Roman" panose="02020603050405020304" pitchFamily="18" charset="0"/>
              </a:rPr>
              <a:t> ulaştıkça ödüller kazanır. Bu ödüller, ajanın doğru davranışları takip etmesini teşvik etmek amacıyla verilir. Örneğin, </a:t>
            </a:r>
            <a:r>
              <a:rPr lang="tr-TR" sz="2400" dirty="0" err="1">
                <a:latin typeface="Times New Roman" panose="02020603050405020304" pitchFamily="18" charset="0"/>
                <a:cs typeface="Times New Roman" panose="02020603050405020304" pitchFamily="18" charset="0"/>
              </a:rPr>
              <a:t>checkpointlere</a:t>
            </a:r>
            <a:r>
              <a:rPr lang="tr-TR" sz="2400" dirty="0">
                <a:latin typeface="Times New Roman" panose="02020603050405020304" pitchFamily="18" charset="0"/>
                <a:cs typeface="Times New Roman" panose="02020603050405020304" pitchFamily="18" charset="0"/>
              </a:rPr>
              <a:t> hızlı bir şekilde ulaşmak veya belirli bir yolu takip etmek gibi. Bu durumda ajan, hedefe yönelik doğru davranışları sergiledikçe daha fazla ödül kazanır. </a:t>
            </a:r>
          </a:p>
          <a:p>
            <a:pPr marL="0" indent="0" algn="just">
              <a:buNone/>
            </a:pPr>
            <a:r>
              <a:rPr lang="tr-TR" sz="2400" dirty="0">
                <a:latin typeface="Times New Roman" panose="02020603050405020304" pitchFamily="18" charset="0"/>
                <a:cs typeface="Times New Roman" panose="02020603050405020304" pitchFamily="18" charset="0"/>
              </a:rPr>
              <a:t>	Ancak ajan, yoldan çıkarak kenarlara çarptığında cezalandırılır. Bu çarpmalar, ajanın hatalı veya istenmeyen davranışlarına karşılık gelir. Ajanın hızlı ve hatasız bir şekilde </a:t>
            </a:r>
            <a:r>
              <a:rPr lang="tr-TR" sz="2400" dirty="0" err="1">
                <a:latin typeface="Times New Roman" panose="02020603050405020304" pitchFamily="18" charset="0"/>
                <a:cs typeface="Times New Roman" panose="02020603050405020304" pitchFamily="18" charset="0"/>
              </a:rPr>
              <a:t>checkpointlere</a:t>
            </a:r>
            <a:r>
              <a:rPr lang="tr-TR" sz="2400" dirty="0">
                <a:latin typeface="Times New Roman" panose="02020603050405020304" pitchFamily="18" charset="0"/>
                <a:cs typeface="Times New Roman" panose="02020603050405020304" pitchFamily="18" charset="0"/>
              </a:rPr>
              <a:t> ilerlemesi, kazandığı ödüllerin katlanmasını sağlar. Böylece, ajanın arzu edilen davranışları öğrenerek performansını geliştirmesi hedeflenir. </a:t>
            </a:r>
          </a:p>
        </p:txBody>
      </p:sp>
    </p:spTree>
    <p:extLst>
      <p:ext uri="{BB962C8B-B14F-4D97-AF65-F5344CB8AC3E}">
        <p14:creationId xmlns:p14="http://schemas.microsoft.com/office/powerpoint/2010/main" val="31450999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04699" y="578575"/>
            <a:ext cx="6401664" cy="4912169"/>
          </a:xfrm>
        </p:spPr>
        <p:txBody>
          <a:bodyPr>
            <a:normAutofit/>
          </a:bodyPr>
          <a:lstStyle/>
          <a:p>
            <a:pPr marL="0" indent="0" algn="just">
              <a:buNone/>
            </a:pPr>
            <a:r>
              <a:rPr lang="tr-TR" sz="2400" dirty="0">
                <a:latin typeface="Times New Roman" panose="02020603050405020304" pitchFamily="18" charset="0"/>
                <a:cs typeface="Times New Roman" panose="02020603050405020304" pitchFamily="18" charset="0"/>
              </a:rPr>
              <a:t>	Bu eğitim sistemi, ajanın çeşitli durumlarda belirlenmiş hedeflere ulaşmasını sağlayarak yapay zekanın oyun içerisindeki davranışlarını geliştirmeye yönelik bir yaklaşımı temsil eder. Pekiştirmeli öğrenme prensipleri ve </a:t>
            </a:r>
            <a:r>
              <a:rPr lang="tr-TR" sz="2400" dirty="0" err="1">
                <a:latin typeface="Times New Roman" panose="02020603050405020304" pitchFamily="18" charset="0"/>
                <a:cs typeface="Times New Roman" panose="02020603050405020304" pitchFamily="18" charset="0"/>
              </a:rPr>
              <a:t>checkpoint</a:t>
            </a:r>
            <a:r>
              <a:rPr lang="tr-TR" sz="2400" dirty="0">
                <a:latin typeface="Times New Roman" panose="02020603050405020304" pitchFamily="18" charset="0"/>
                <a:cs typeface="Times New Roman" panose="02020603050405020304" pitchFamily="18" charset="0"/>
              </a:rPr>
              <a:t> tabanlı ödüllendirme sistemi kullanılarak, ajanın oyun içerisinde öngörülen görevleri yerine getirmesi ve başarılı bir şekilde ilerlemesi hedeflenir.</a:t>
            </a:r>
          </a:p>
        </p:txBody>
      </p:sp>
      <p:pic>
        <p:nvPicPr>
          <p:cNvPr id="4" name="Resim 3"/>
          <p:cNvPicPr>
            <a:picLocks noChangeAspect="1"/>
          </p:cNvPicPr>
          <p:nvPr/>
        </p:nvPicPr>
        <p:blipFill>
          <a:blip r:embed="rId2"/>
          <a:stretch>
            <a:fillRect/>
          </a:stretch>
        </p:blipFill>
        <p:spPr>
          <a:xfrm>
            <a:off x="7145642" y="281849"/>
            <a:ext cx="4874781" cy="6425170"/>
          </a:xfrm>
          <a:prstGeom prst="rect">
            <a:avLst/>
          </a:prstGeom>
        </p:spPr>
      </p:pic>
    </p:spTree>
    <p:extLst>
      <p:ext uri="{BB962C8B-B14F-4D97-AF65-F5344CB8AC3E}">
        <p14:creationId xmlns:p14="http://schemas.microsoft.com/office/powerpoint/2010/main" val="23128248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573436"/>
            <a:ext cx="10515600" cy="5827363"/>
          </a:xfrm>
        </p:spPr>
        <p:txBody>
          <a:bodyPr>
            <a:normAutofit lnSpcReduction="10000"/>
          </a:bodyPr>
          <a:lstStyle/>
          <a:p>
            <a:pPr marL="0" indent="0" algn="just">
              <a:buNone/>
            </a:pPr>
            <a:r>
              <a:rPr lang="tr-TR" sz="2400" dirty="0">
                <a:latin typeface="Times New Roman" panose="02020603050405020304" pitchFamily="18" charset="0"/>
                <a:cs typeface="Times New Roman" panose="02020603050405020304" pitchFamily="18" charset="0"/>
              </a:rPr>
              <a:t>	Ajanların yol boyunca etrafını algılayabilmesi için </a:t>
            </a:r>
            <a:r>
              <a:rPr lang="tr-TR" sz="2400" dirty="0" err="1">
                <a:latin typeface="Times New Roman" panose="02020603050405020304" pitchFamily="18" charset="0"/>
                <a:cs typeface="Times New Roman" panose="02020603050405020304" pitchFamily="18" charset="0"/>
              </a:rPr>
              <a:t>Unity'de</a:t>
            </a:r>
            <a:r>
              <a:rPr lang="tr-TR" sz="2400" dirty="0">
                <a:latin typeface="Times New Roman" panose="02020603050405020304" pitchFamily="18" charset="0"/>
                <a:cs typeface="Times New Roman" panose="02020603050405020304" pitchFamily="18" charset="0"/>
              </a:rPr>
              <a:t> bulunan </a:t>
            </a:r>
            <a:r>
              <a:rPr lang="tr-TR" sz="2400" dirty="0" err="1">
                <a:latin typeface="Times New Roman" panose="02020603050405020304" pitchFamily="18" charset="0"/>
                <a:cs typeface="Times New Roman" panose="02020603050405020304" pitchFamily="18" charset="0"/>
              </a:rPr>
              <a:t>Raycast</a:t>
            </a:r>
            <a:r>
              <a:rPr lang="tr-TR" sz="2400" dirty="0">
                <a:latin typeface="Times New Roman" panose="02020603050405020304" pitchFamily="18" charset="0"/>
                <a:cs typeface="Times New Roman" panose="02020603050405020304" pitchFamily="18" charset="0"/>
              </a:rPr>
              <a:t> sistemi kullanılmaktadır. </a:t>
            </a:r>
            <a:r>
              <a:rPr lang="tr-TR" sz="2400" dirty="0" err="1">
                <a:latin typeface="Times New Roman" panose="02020603050405020304" pitchFamily="18" charset="0"/>
                <a:cs typeface="Times New Roman" panose="02020603050405020304" pitchFamily="18" charset="0"/>
              </a:rPr>
              <a:t>Raycast</a:t>
            </a:r>
            <a:r>
              <a:rPr lang="tr-TR" sz="2400" dirty="0">
                <a:latin typeface="Times New Roman" panose="02020603050405020304" pitchFamily="18" charset="0"/>
                <a:cs typeface="Times New Roman" panose="02020603050405020304" pitchFamily="18" charset="0"/>
              </a:rPr>
              <a:t>, bir noktadan başka bir noktaya doğru bir ışın çizerek çizginin üzerindeki nesneleri algılamamızı sağlar. Bu projede ise </a:t>
            </a:r>
            <a:r>
              <a:rPr lang="tr-TR" sz="2400" dirty="0" err="1">
                <a:latin typeface="Times New Roman" panose="02020603050405020304" pitchFamily="18" charset="0"/>
                <a:cs typeface="Times New Roman" panose="02020603050405020304" pitchFamily="18" charset="0"/>
              </a:rPr>
              <a:t>Raycast</a:t>
            </a:r>
            <a:r>
              <a:rPr lang="tr-TR" sz="2400" dirty="0">
                <a:latin typeface="Times New Roman" panose="02020603050405020304" pitchFamily="18" charset="0"/>
                <a:cs typeface="Times New Roman" panose="02020603050405020304" pitchFamily="18" charset="0"/>
              </a:rPr>
              <a:t>, ajanın çevresini algılamak ve çevredeki engellere tepki vermek için kullanılmaktadır. </a:t>
            </a:r>
          </a:p>
          <a:p>
            <a:pPr marL="0" indent="0" algn="just">
              <a:buNone/>
            </a:pPr>
            <a:r>
              <a:rPr lang="tr-TR" sz="2400" dirty="0">
                <a:latin typeface="Times New Roman" panose="02020603050405020304" pitchFamily="18" charset="0"/>
                <a:cs typeface="Times New Roman" panose="02020603050405020304" pitchFamily="18" charset="0"/>
              </a:rPr>
              <a:t>	Ajanın etrafında belirli açı aralıklarıyla yerleştirilen ışınlar, ajanın etrafındaki engelleri tespit etmesine ve uygun şekilde tepki vermesine olanak tanır. Bu ışınlar, birer </a:t>
            </a:r>
            <a:r>
              <a:rPr lang="tr-TR" sz="2400" dirty="0" err="1">
                <a:latin typeface="Times New Roman" panose="02020603050405020304" pitchFamily="18" charset="0"/>
                <a:cs typeface="Times New Roman" panose="02020603050405020304" pitchFamily="18" charset="0"/>
              </a:rPr>
              <a:t>sensör</a:t>
            </a:r>
            <a:r>
              <a:rPr lang="tr-TR" sz="2400" dirty="0">
                <a:latin typeface="Times New Roman" panose="02020603050405020304" pitchFamily="18" charset="0"/>
                <a:cs typeface="Times New Roman" panose="02020603050405020304" pitchFamily="18" charset="0"/>
              </a:rPr>
              <a:t> gibi davranarak ajanın çevresindeki nesneleri algılamasını sağlar. Örneğin, ajanın önünde bir engel varsa, ışınlar bu engeli tespit eder ve ajanın engelden kaçınması gerektiğini anlamasını sağlar. </a:t>
            </a:r>
          </a:p>
          <a:p>
            <a:pPr marL="0" indent="0" algn="just">
              <a:buNone/>
            </a:pP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Raycast</a:t>
            </a:r>
            <a:r>
              <a:rPr lang="tr-TR" sz="2400" dirty="0">
                <a:latin typeface="Times New Roman" panose="02020603050405020304" pitchFamily="18" charset="0"/>
                <a:cs typeface="Times New Roman" panose="02020603050405020304" pitchFamily="18" charset="0"/>
              </a:rPr>
              <a:t> sistemi, ajanın çevresini gerçek zamanlı olarak tarayarak etkileşimlerini ve tepkilerini kontrol etmesine yardımcı olur. Bu sayede ajan, oyun içerisinde çevresel faktörlere duyarlı bir şekilde hareket edebilir ve uygun kararlar alabilir.</a:t>
            </a:r>
          </a:p>
          <a:p>
            <a:pPr marL="0" indent="0" algn="just">
              <a:buNone/>
            </a:pPr>
            <a:r>
              <a:rPr lang="tr-TR" sz="2400" dirty="0">
                <a:latin typeface="Times New Roman" panose="02020603050405020304" pitchFamily="18" charset="0"/>
                <a:cs typeface="Times New Roman" panose="02020603050405020304" pitchFamily="18" charset="0"/>
              </a:rPr>
              <a:t>	Yapay zeka için önemli olan çevre algısı, </a:t>
            </a:r>
            <a:r>
              <a:rPr lang="tr-TR" sz="2400" dirty="0" err="1">
                <a:latin typeface="Times New Roman" panose="02020603050405020304" pitchFamily="18" charset="0"/>
                <a:cs typeface="Times New Roman" panose="02020603050405020304" pitchFamily="18" charset="0"/>
              </a:rPr>
              <a:t>Raycast</a:t>
            </a:r>
            <a:r>
              <a:rPr lang="tr-TR" sz="2400" dirty="0">
                <a:latin typeface="Times New Roman" panose="02020603050405020304" pitchFamily="18" charset="0"/>
                <a:cs typeface="Times New Roman" panose="02020603050405020304" pitchFamily="18" charset="0"/>
              </a:rPr>
              <a:t> gibi tekniklerle sağlanır. Bu sayede ajanlar, oyun dünyasındaki nesneleri ve engelleri fark edebilir, çevresel koşullara uyum sağlayabilir ve doğru hareketleri gerçekleştirebilir. Bu da oyunlarda yapay zekanın daha gerçekçi ve akıllı bir şekilde davranmasını sağlar.</a:t>
            </a:r>
          </a:p>
        </p:txBody>
      </p:sp>
    </p:spTree>
    <p:extLst>
      <p:ext uri="{BB962C8B-B14F-4D97-AF65-F5344CB8AC3E}">
        <p14:creationId xmlns:p14="http://schemas.microsoft.com/office/powerpoint/2010/main" val="18167129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3446879" y="249289"/>
            <a:ext cx="4354620" cy="4466096"/>
          </a:xfrm>
          <a:prstGeom prst="rect">
            <a:avLst/>
          </a:prstGeom>
        </p:spPr>
      </p:pic>
      <p:pic>
        <p:nvPicPr>
          <p:cNvPr id="5" name="Resim 4"/>
          <p:cNvPicPr>
            <a:picLocks noChangeAspect="1"/>
          </p:cNvPicPr>
          <p:nvPr/>
        </p:nvPicPr>
        <p:blipFill>
          <a:blip r:embed="rId3"/>
          <a:stretch>
            <a:fillRect/>
          </a:stretch>
        </p:blipFill>
        <p:spPr>
          <a:xfrm>
            <a:off x="2117719" y="4796966"/>
            <a:ext cx="7182496" cy="1908635"/>
          </a:xfrm>
          <a:prstGeom prst="rect">
            <a:avLst/>
          </a:prstGeom>
        </p:spPr>
      </p:pic>
    </p:spTree>
    <p:extLst>
      <p:ext uri="{BB962C8B-B14F-4D97-AF65-F5344CB8AC3E}">
        <p14:creationId xmlns:p14="http://schemas.microsoft.com/office/powerpoint/2010/main" val="38446388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201478"/>
            <a:ext cx="10515600" cy="5975485"/>
          </a:xfrm>
        </p:spPr>
        <p:txBody>
          <a:bodyPr>
            <a:normAutofit/>
          </a:bodyPr>
          <a:lstStyle/>
          <a:p>
            <a:pPr marL="0" indent="0" algn="just">
              <a:buNone/>
            </a:pPr>
            <a:r>
              <a:rPr lang="tr-TR" sz="2400" dirty="0">
                <a:latin typeface="Times New Roman" panose="02020603050405020304" pitchFamily="18" charset="0"/>
                <a:cs typeface="Times New Roman" panose="02020603050405020304" pitchFamily="18" charset="0"/>
              </a:rPr>
              <a:t>	Projedeki yapay zeka sisteminin çalışabilmesi ve eğitilebilmesi için </a:t>
            </a:r>
            <a:r>
              <a:rPr lang="tr-TR" sz="2400" dirty="0" err="1">
                <a:latin typeface="Times New Roman" panose="02020603050405020304" pitchFamily="18" charset="0"/>
                <a:cs typeface="Times New Roman" panose="02020603050405020304" pitchFamily="18" charset="0"/>
              </a:rPr>
              <a:t>Python'un</a:t>
            </a:r>
            <a:r>
              <a:rPr lang="tr-TR" sz="2400" dirty="0">
                <a:latin typeface="Times New Roman" panose="02020603050405020304" pitchFamily="18" charset="0"/>
                <a:cs typeface="Times New Roman" panose="02020603050405020304" pitchFamily="18" charset="0"/>
              </a:rPr>
              <a:t> kullanılması gerekmektedir. </a:t>
            </a:r>
            <a:r>
              <a:rPr lang="tr-TR" sz="2400" dirty="0" err="1">
                <a:latin typeface="Times New Roman" panose="02020603050405020304" pitchFamily="18" charset="0"/>
                <a:cs typeface="Times New Roman" panose="02020603050405020304" pitchFamily="18" charset="0"/>
              </a:rPr>
              <a:t>Python</a:t>
            </a:r>
            <a:r>
              <a:rPr lang="tr-TR" sz="2400" dirty="0">
                <a:latin typeface="Times New Roman" panose="02020603050405020304" pitchFamily="18" charset="0"/>
                <a:cs typeface="Times New Roman" panose="02020603050405020304" pitchFamily="18" charset="0"/>
              </a:rPr>
              <a:t>, popüler bir programlama dilidir ve yapay zeka alanında yaygın olarak kullanılmaktadır. Eğer kullanılan cihazda </a:t>
            </a:r>
            <a:r>
              <a:rPr lang="tr-TR" sz="2400" dirty="0" err="1">
                <a:latin typeface="Times New Roman" panose="02020603050405020304" pitchFamily="18" charset="0"/>
                <a:cs typeface="Times New Roman" panose="02020603050405020304" pitchFamily="18" charset="0"/>
              </a:rPr>
              <a:t>Python</a:t>
            </a:r>
            <a:r>
              <a:rPr lang="tr-TR" sz="2400" dirty="0">
                <a:latin typeface="Times New Roman" panose="02020603050405020304" pitchFamily="18" charset="0"/>
                <a:cs typeface="Times New Roman" panose="02020603050405020304" pitchFamily="18" charset="0"/>
              </a:rPr>
              <a:t> yüklü değilse, öncelikle </a:t>
            </a:r>
            <a:r>
              <a:rPr lang="tr-TR" sz="2400" dirty="0" err="1">
                <a:latin typeface="Times New Roman" panose="02020603050405020304" pitchFamily="18" charset="0"/>
                <a:cs typeface="Times New Roman" panose="02020603050405020304" pitchFamily="18" charset="0"/>
              </a:rPr>
              <a:t>Python'un</a:t>
            </a:r>
            <a:r>
              <a:rPr lang="tr-TR" sz="2400" dirty="0">
                <a:latin typeface="Times New Roman" panose="02020603050405020304" pitchFamily="18" charset="0"/>
                <a:cs typeface="Times New Roman" panose="02020603050405020304" pitchFamily="18" charset="0"/>
              </a:rPr>
              <a:t> indirilip kurulması gerekmektedir. </a:t>
            </a:r>
          </a:p>
          <a:p>
            <a:pPr marL="0" indent="0" algn="just">
              <a:buNone/>
            </a:pP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Python</a:t>
            </a:r>
            <a:r>
              <a:rPr lang="tr-TR" sz="2400" dirty="0">
                <a:latin typeface="Times New Roman" panose="02020603050405020304" pitchFamily="18" charset="0"/>
                <a:cs typeface="Times New Roman" panose="02020603050405020304" pitchFamily="18" charset="0"/>
              </a:rPr>
              <a:t>, resmi web sitesi üzerinden indirilebilir. Web sitesine giderek en son sürümün indirilmesi ve kurulum adımlarının takip edilmesi gerekmektedir. İndirilen </a:t>
            </a:r>
            <a:r>
              <a:rPr lang="tr-TR" sz="2400" dirty="0" err="1">
                <a:latin typeface="Times New Roman" panose="02020603050405020304" pitchFamily="18" charset="0"/>
                <a:cs typeface="Times New Roman" panose="02020603050405020304" pitchFamily="18" charset="0"/>
              </a:rPr>
              <a:t>Python</a:t>
            </a:r>
            <a:r>
              <a:rPr lang="tr-TR" sz="2400" dirty="0">
                <a:latin typeface="Times New Roman" panose="02020603050405020304" pitchFamily="18" charset="0"/>
                <a:cs typeface="Times New Roman" panose="02020603050405020304" pitchFamily="18" charset="0"/>
              </a:rPr>
              <a:t> sürümüne uygun kurulum dosyası çalıştırılarak </a:t>
            </a:r>
            <a:r>
              <a:rPr lang="tr-TR" sz="2400" dirty="0" err="1">
                <a:latin typeface="Times New Roman" panose="02020603050405020304" pitchFamily="18" charset="0"/>
                <a:cs typeface="Times New Roman" panose="02020603050405020304" pitchFamily="18" charset="0"/>
              </a:rPr>
              <a:t>Python</a:t>
            </a:r>
            <a:r>
              <a:rPr lang="tr-TR" sz="2400" dirty="0">
                <a:latin typeface="Times New Roman" panose="02020603050405020304" pitchFamily="18" charset="0"/>
                <a:cs typeface="Times New Roman" panose="02020603050405020304" pitchFamily="18" charset="0"/>
              </a:rPr>
              <a:t> kurulumu gerçekleştirilir.</a:t>
            </a:r>
          </a:p>
          <a:p>
            <a:pPr marL="0" indent="0" algn="just">
              <a:buNone/>
            </a:pP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Python</a:t>
            </a:r>
            <a:r>
              <a:rPr lang="tr-TR" sz="2400" dirty="0">
                <a:latin typeface="Times New Roman" panose="02020603050405020304" pitchFamily="18" charset="0"/>
                <a:cs typeface="Times New Roman" panose="02020603050405020304" pitchFamily="18" charset="0"/>
              </a:rPr>
              <a:t> kurulduktan sonra, projede kullanılacak olan </a:t>
            </a:r>
            <a:r>
              <a:rPr lang="tr-TR" sz="2400" dirty="0" err="1">
                <a:latin typeface="Times New Roman" panose="02020603050405020304" pitchFamily="18" charset="0"/>
                <a:cs typeface="Times New Roman" panose="02020603050405020304" pitchFamily="18" charset="0"/>
              </a:rPr>
              <a:t>Python</a:t>
            </a:r>
            <a:r>
              <a:rPr lang="tr-TR" sz="2400" dirty="0">
                <a:latin typeface="Times New Roman" panose="02020603050405020304" pitchFamily="18" charset="0"/>
                <a:cs typeface="Times New Roman" panose="02020603050405020304" pitchFamily="18" charset="0"/>
              </a:rPr>
              <a:t> kütüphanelerini de yüklemek gerekmektedir. Bu kütüphaneler, yapay zeka algoritmalarının uygulanmasını ve eğitimini desteklemektedir. Örneğin, </a:t>
            </a:r>
            <a:r>
              <a:rPr lang="tr-TR" sz="2400" dirty="0" err="1">
                <a:latin typeface="Times New Roman" panose="02020603050405020304" pitchFamily="18" charset="0"/>
                <a:cs typeface="Times New Roman" panose="02020603050405020304" pitchFamily="18" charset="0"/>
              </a:rPr>
              <a:t>TensorFlow</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PyTorch</a:t>
            </a:r>
            <a:r>
              <a:rPr lang="tr-TR" sz="2400" dirty="0">
                <a:latin typeface="Times New Roman" panose="02020603050405020304" pitchFamily="18" charset="0"/>
                <a:cs typeface="Times New Roman" panose="02020603050405020304" pitchFamily="18" charset="0"/>
              </a:rPr>
              <a:t> veya </a:t>
            </a:r>
            <a:r>
              <a:rPr lang="tr-TR" sz="2400" dirty="0" err="1">
                <a:latin typeface="Times New Roman" panose="02020603050405020304" pitchFamily="18" charset="0"/>
                <a:cs typeface="Times New Roman" panose="02020603050405020304" pitchFamily="18" charset="0"/>
              </a:rPr>
              <a:t>Scikit-learn</a:t>
            </a:r>
            <a:r>
              <a:rPr lang="tr-TR" sz="2400" dirty="0">
                <a:latin typeface="Times New Roman" panose="02020603050405020304" pitchFamily="18" charset="0"/>
                <a:cs typeface="Times New Roman" panose="02020603050405020304" pitchFamily="18" charset="0"/>
              </a:rPr>
              <a:t> gibi kütüphaneler yapay zeka için sıklıkla kullanılan kütüphanelerdir. 	Kurulum tamamlandıktan sonra </a:t>
            </a:r>
            <a:r>
              <a:rPr lang="tr-TR" sz="2400" dirty="0" err="1">
                <a:latin typeface="Times New Roman" panose="02020603050405020304" pitchFamily="18" charset="0"/>
                <a:cs typeface="Times New Roman" panose="02020603050405020304" pitchFamily="18" charset="0"/>
              </a:rPr>
              <a:t>Python</a:t>
            </a:r>
            <a:r>
              <a:rPr lang="tr-TR" sz="2400" dirty="0">
                <a:latin typeface="Times New Roman" panose="02020603050405020304" pitchFamily="18" charset="0"/>
                <a:cs typeface="Times New Roman" panose="02020603050405020304" pitchFamily="18" charset="0"/>
              </a:rPr>
              <a:t>, projedeki yapay zeka sistemini çalıştırmak ve eğitmek için kullanılabilir hale gelir. </a:t>
            </a:r>
            <a:r>
              <a:rPr lang="tr-TR" sz="2400" dirty="0" err="1">
                <a:latin typeface="Times New Roman" panose="02020603050405020304" pitchFamily="18" charset="0"/>
                <a:cs typeface="Times New Roman" panose="02020603050405020304" pitchFamily="18" charset="0"/>
              </a:rPr>
              <a:t>Python</a:t>
            </a:r>
            <a:r>
              <a:rPr lang="tr-TR" sz="2400" dirty="0">
                <a:latin typeface="Times New Roman" panose="02020603050405020304" pitchFamily="18" charset="0"/>
                <a:cs typeface="Times New Roman" panose="02020603050405020304" pitchFamily="18" charset="0"/>
              </a:rPr>
              <a:t>, güçlü bir dil olması ve geniş bir kütüphane ekosistemi sunması nedeniyle yapay zeka projeleri için tercih edilen bir seçenektir. </a:t>
            </a:r>
          </a:p>
        </p:txBody>
      </p:sp>
    </p:spTree>
    <p:extLst>
      <p:ext uri="{BB962C8B-B14F-4D97-AF65-F5344CB8AC3E}">
        <p14:creationId xmlns:p14="http://schemas.microsoft.com/office/powerpoint/2010/main" val="12889306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2867187"/>
            <a:ext cx="10515600" cy="2247254"/>
          </a:xfrm>
        </p:spPr>
        <p:txBody>
          <a:bodyPr>
            <a:normAutofit/>
          </a:bodyPr>
          <a:lstStyle/>
          <a:p>
            <a:pPr marL="0" indent="0" algn="just">
              <a:buNone/>
            </a:pPr>
            <a:r>
              <a:rPr lang="tr-TR" sz="2400" dirty="0">
                <a:latin typeface="Times New Roman" panose="02020603050405020304" pitchFamily="18" charset="0"/>
                <a:cs typeface="Times New Roman" panose="02020603050405020304" pitchFamily="18" charset="0"/>
              </a:rPr>
              <a:t>	CMD açıldıktan sonra </a:t>
            </a:r>
            <a:r>
              <a:rPr lang="tr-TR" sz="2400" dirty="0" err="1">
                <a:latin typeface="Times New Roman" panose="02020603050405020304" pitchFamily="18" charset="0"/>
                <a:cs typeface="Times New Roman" panose="02020603050405020304" pitchFamily="18" charset="0"/>
              </a:rPr>
              <a:t>Unity</a:t>
            </a:r>
            <a:r>
              <a:rPr lang="tr-TR" sz="2400" dirty="0">
                <a:latin typeface="Times New Roman" panose="02020603050405020304" pitchFamily="18" charset="0"/>
                <a:cs typeface="Times New Roman" panose="02020603050405020304" pitchFamily="18" charset="0"/>
              </a:rPr>
              <a:t> projesinin bulunduğu konuma değiştirilmelidir. Bu konuma gelince, “</a:t>
            </a:r>
            <a:r>
              <a:rPr lang="tr-TR" sz="2400" dirty="0" err="1">
                <a:latin typeface="Times New Roman" panose="02020603050405020304" pitchFamily="18" charset="0"/>
                <a:cs typeface="Times New Roman" panose="02020603050405020304" pitchFamily="18" charset="0"/>
              </a:rPr>
              <a:t>python</a:t>
            </a:r>
            <a:r>
              <a:rPr lang="tr-TR" sz="2400" dirty="0">
                <a:latin typeface="Times New Roman" panose="02020603050405020304" pitchFamily="18" charset="0"/>
                <a:cs typeface="Times New Roman" panose="02020603050405020304" pitchFamily="18" charset="0"/>
              </a:rPr>
              <a:t> -m </a:t>
            </a:r>
            <a:r>
              <a:rPr lang="tr-TR" sz="2400" dirty="0" err="1">
                <a:latin typeface="Times New Roman" panose="02020603050405020304" pitchFamily="18" charset="0"/>
                <a:cs typeface="Times New Roman" panose="02020603050405020304" pitchFamily="18" charset="0"/>
              </a:rPr>
              <a:t>venv</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venv</a:t>
            </a:r>
            <a:r>
              <a:rPr lang="tr-TR" sz="2400" dirty="0">
                <a:latin typeface="Times New Roman" panose="02020603050405020304" pitchFamily="18" charset="0"/>
                <a:cs typeface="Times New Roman" panose="02020603050405020304" pitchFamily="18" charset="0"/>
              </a:rPr>
              <a:t>” komutuyla sanal çevre (</a:t>
            </a:r>
            <a:r>
              <a:rPr lang="tr-TR" sz="2400" dirty="0" err="1">
                <a:latin typeface="Times New Roman" panose="02020603050405020304" pitchFamily="18" charset="0"/>
                <a:cs typeface="Times New Roman" panose="02020603050405020304" pitchFamily="18" charset="0"/>
              </a:rPr>
              <a:t>virtual</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environment</a:t>
            </a:r>
            <a:r>
              <a:rPr lang="tr-TR" sz="2400" dirty="0">
                <a:latin typeface="Times New Roman" panose="02020603050405020304" pitchFamily="18" charset="0"/>
                <a:cs typeface="Times New Roman" panose="02020603050405020304" pitchFamily="18" charset="0"/>
              </a:rPr>
              <a:t>) oluşturulmaktadır. Daha sonra gerekli </a:t>
            </a:r>
            <a:r>
              <a:rPr lang="tr-TR" sz="2400" dirty="0" err="1">
                <a:latin typeface="Times New Roman" panose="02020603050405020304" pitchFamily="18" charset="0"/>
                <a:cs typeface="Times New Roman" panose="02020603050405020304" pitchFamily="18" charset="0"/>
              </a:rPr>
              <a:t>script</a:t>
            </a:r>
            <a:r>
              <a:rPr lang="tr-TR" sz="2400" dirty="0">
                <a:latin typeface="Times New Roman" panose="02020603050405020304" pitchFamily="18" charset="0"/>
                <a:cs typeface="Times New Roman" panose="02020603050405020304" pitchFamily="18" charset="0"/>
              </a:rPr>
              <a:t> aktive edilir ve proje için kullanılması gereken “</a:t>
            </a:r>
            <a:r>
              <a:rPr lang="tr-TR" sz="2400" dirty="0" err="1">
                <a:latin typeface="Times New Roman" panose="02020603050405020304" pitchFamily="18" charset="0"/>
                <a:cs typeface="Times New Roman" panose="02020603050405020304" pitchFamily="18" charset="0"/>
              </a:rPr>
              <a:t>mlagents</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toolkit</a:t>
            </a:r>
            <a:r>
              <a:rPr lang="tr-TR" sz="2400" dirty="0">
                <a:latin typeface="Times New Roman" panose="02020603050405020304" pitchFamily="18" charset="0"/>
                <a:cs typeface="Times New Roman" panose="02020603050405020304" pitchFamily="18" charset="0"/>
              </a:rPr>
              <a:t> indirilir. Bu komut sayesinde gerekli kütüphaneler (</a:t>
            </a:r>
            <a:r>
              <a:rPr lang="tr-TR" sz="2400" dirty="0" err="1">
                <a:latin typeface="Times New Roman" panose="02020603050405020304" pitchFamily="18" charset="0"/>
                <a:cs typeface="Times New Roman" panose="02020603050405020304" pitchFamily="18" charset="0"/>
              </a:rPr>
              <a:t>pandas</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numpy</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tensorflow</a:t>
            </a:r>
            <a:r>
              <a:rPr lang="tr-TR" sz="2400" dirty="0">
                <a:latin typeface="Times New Roman" panose="02020603050405020304" pitchFamily="18" charset="0"/>
                <a:cs typeface="Times New Roman" panose="02020603050405020304" pitchFamily="18" charset="0"/>
              </a:rPr>
              <a:t> vb.) indirilir (bu projede uygulamasında </a:t>
            </a:r>
            <a:r>
              <a:rPr lang="tr-TR" sz="2400" dirty="0" err="1">
                <a:latin typeface="Times New Roman" panose="02020603050405020304" pitchFamily="18" charset="0"/>
                <a:cs typeface="Times New Roman" panose="02020603050405020304" pitchFamily="18" charset="0"/>
              </a:rPr>
              <a:t>mlagents</a:t>
            </a:r>
            <a:r>
              <a:rPr lang="tr-TR" sz="2400" dirty="0">
                <a:latin typeface="Times New Roman" panose="02020603050405020304" pitchFamily="18" charset="0"/>
                <a:cs typeface="Times New Roman" panose="02020603050405020304" pitchFamily="18" charset="0"/>
              </a:rPr>
              <a:t>==0.16.0 kullanılmıştır).</a:t>
            </a:r>
          </a:p>
        </p:txBody>
      </p:sp>
      <p:pic>
        <p:nvPicPr>
          <p:cNvPr id="4" name="Resim 3"/>
          <p:cNvPicPr>
            <a:picLocks noChangeAspect="1"/>
          </p:cNvPicPr>
          <p:nvPr/>
        </p:nvPicPr>
        <p:blipFill>
          <a:blip r:embed="rId2"/>
          <a:stretch>
            <a:fillRect/>
          </a:stretch>
        </p:blipFill>
        <p:spPr>
          <a:xfrm>
            <a:off x="2134388" y="603061"/>
            <a:ext cx="7923223" cy="1938661"/>
          </a:xfrm>
          <a:prstGeom prst="rect">
            <a:avLst/>
          </a:prstGeom>
        </p:spPr>
      </p:pic>
      <p:pic>
        <p:nvPicPr>
          <p:cNvPr id="5" name="Resim 4"/>
          <p:cNvPicPr>
            <a:picLocks noChangeAspect="1"/>
          </p:cNvPicPr>
          <p:nvPr/>
        </p:nvPicPr>
        <p:blipFill>
          <a:blip r:embed="rId3"/>
          <a:stretch>
            <a:fillRect/>
          </a:stretch>
        </p:blipFill>
        <p:spPr>
          <a:xfrm>
            <a:off x="563105" y="5252957"/>
            <a:ext cx="11174256" cy="698391"/>
          </a:xfrm>
          <a:prstGeom prst="rect">
            <a:avLst/>
          </a:prstGeom>
        </p:spPr>
      </p:pic>
    </p:spTree>
    <p:extLst>
      <p:ext uri="{BB962C8B-B14F-4D97-AF65-F5344CB8AC3E}">
        <p14:creationId xmlns:p14="http://schemas.microsoft.com/office/powerpoint/2010/main" val="41394728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84695" y="170482"/>
            <a:ext cx="10515600" cy="1720312"/>
          </a:xfrm>
        </p:spPr>
        <p:txBody>
          <a:bodyPr>
            <a:normAutofit lnSpcReduction="10000"/>
          </a:bodyPr>
          <a:lstStyle/>
          <a:p>
            <a:pPr algn="just"/>
            <a:r>
              <a:rPr lang="tr-TR" sz="2400" dirty="0">
                <a:latin typeface="Times New Roman" panose="02020603050405020304" pitchFamily="18" charset="0"/>
                <a:cs typeface="Times New Roman" panose="02020603050405020304" pitchFamily="18" charset="0"/>
              </a:rPr>
              <a:t>Kod CMD üzerinden çalıştırıldıktan sonra </a:t>
            </a:r>
            <a:r>
              <a:rPr lang="tr-TR" sz="2400" dirty="0" err="1">
                <a:latin typeface="Times New Roman" panose="02020603050405020304" pitchFamily="18" charset="0"/>
                <a:cs typeface="Times New Roman" panose="02020603050405020304" pitchFamily="18" charset="0"/>
              </a:rPr>
              <a:t>unity</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arayüzünden</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play</a:t>
            </a:r>
            <a:r>
              <a:rPr lang="tr-TR" sz="2400" dirty="0">
                <a:latin typeface="Times New Roman" panose="02020603050405020304" pitchFamily="18" charset="0"/>
                <a:cs typeface="Times New Roman" panose="02020603050405020304" pitchFamily="18" charset="0"/>
              </a:rPr>
              <a:t> butonuna basılması gerekir ve model eğitilmeye başlar. Sonlandırmak için </a:t>
            </a:r>
            <a:r>
              <a:rPr lang="tr-TR" sz="2400" dirty="0" err="1">
                <a:latin typeface="Times New Roman" panose="02020603050405020304" pitchFamily="18" charset="0"/>
                <a:cs typeface="Times New Roman" panose="02020603050405020304" pitchFamily="18" charset="0"/>
              </a:rPr>
              <a:t>play</a:t>
            </a:r>
            <a:r>
              <a:rPr lang="tr-TR" sz="2400" dirty="0">
                <a:latin typeface="Times New Roman" panose="02020603050405020304" pitchFamily="18" charset="0"/>
                <a:cs typeface="Times New Roman" panose="02020603050405020304" pitchFamily="18" charset="0"/>
              </a:rPr>
              <a:t> butonuna tekrar basılır ve modelin eğitilmesi tamamlanmış olur. Eğitilmiş model “.</a:t>
            </a:r>
            <a:r>
              <a:rPr lang="tr-TR" sz="2400" dirty="0" err="1">
                <a:latin typeface="Times New Roman" panose="02020603050405020304" pitchFamily="18" charset="0"/>
                <a:cs typeface="Times New Roman" panose="02020603050405020304" pitchFamily="18" charset="0"/>
              </a:rPr>
              <a:t>nn</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neural</a:t>
            </a:r>
            <a:r>
              <a:rPr lang="tr-TR" sz="2400" dirty="0">
                <a:latin typeface="Times New Roman" panose="02020603050405020304" pitchFamily="18" charset="0"/>
                <a:cs typeface="Times New Roman" panose="02020603050405020304" pitchFamily="18" charset="0"/>
              </a:rPr>
              <a:t> network) uzantılı bir dosyada kaydedilir. Daha sonra bu modeli, </a:t>
            </a:r>
            <a:r>
              <a:rPr lang="tr-TR" sz="2400" dirty="0" err="1">
                <a:latin typeface="Times New Roman" panose="02020603050405020304" pitchFamily="18" charset="0"/>
                <a:cs typeface="Times New Roman" panose="02020603050405020304" pitchFamily="18" charset="0"/>
              </a:rPr>
              <a:t>unity</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arayüzünde</a:t>
            </a:r>
            <a:r>
              <a:rPr lang="tr-TR" sz="2400" dirty="0">
                <a:latin typeface="Times New Roman" panose="02020603050405020304" pitchFamily="18" charset="0"/>
                <a:cs typeface="Times New Roman" panose="02020603050405020304" pitchFamily="18" charset="0"/>
              </a:rPr>
              <a:t> davranışsal parametreler kısmında model yerine eklenebilir.</a:t>
            </a:r>
          </a:p>
        </p:txBody>
      </p:sp>
      <p:pic>
        <p:nvPicPr>
          <p:cNvPr id="4" name="Resim 3"/>
          <p:cNvPicPr>
            <a:picLocks noChangeAspect="1"/>
          </p:cNvPicPr>
          <p:nvPr/>
        </p:nvPicPr>
        <p:blipFill>
          <a:blip r:embed="rId2"/>
          <a:stretch>
            <a:fillRect/>
          </a:stretch>
        </p:blipFill>
        <p:spPr>
          <a:xfrm>
            <a:off x="3019021" y="1673817"/>
            <a:ext cx="5055596" cy="3239145"/>
          </a:xfrm>
          <a:prstGeom prst="rect">
            <a:avLst/>
          </a:prstGeom>
        </p:spPr>
      </p:pic>
      <p:sp>
        <p:nvSpPr>
          <p:cNvPr id="6" name="Dikdörtgen 5"/>
          <p:cNvSpPr/>
          <p:nvPr/>
        </p:nvSpPr>
        <p:spPr>
          <a:xfrm>
            <a:off x="1024179" y="4943958"/>
            <a:ext cx="10801027" cy="1569660"/>
          </a:xfrm>
          <a:prstGeom prst="rect">
            <a:avLst/>
          </a:prstGeom>
        </p:spPr>
        <p:txBody>
          <a:bodyPr wrap="square">
            <a:spAutoFit/>
          </a:bodyPr>
          <a:lstStyle/>
          <a:p>
            <a:pPr algn="just"/>
            <a:r>
              <a:rPr lang="tr-TR" sz="2400" dirty="0">
                <a:latin typeface="Times New Roman" panose="02020603050405020304" pitchFamily="18" charset="0"/>
                <a:cs typeface="Times New Roman" panose="02020603050405020304" pitchFamily="18" charset="0"/>
              </a:rPr>
              <a:t>Artık işlem tamamdır. Eğitilen model sayesinde NPC(</a:t>
            </a:r>
            <a:r>
              <a:rPr lang="tr-TR" sz="2400" dirty="0" err="1">
                <a:latin typeface="Times New Roman" panose="02020603050405020304" pitchFamily="18" charset="0"/>
                <a:cs typeface="Times New Roman" panose="02020603050405020304" pitchFamily="18" charset="0"/>
              </a:rPr>
              <a:t>non-playable</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character</a:t>
            </a:r>
            <a:r>
              <a:rPr lang="tr-TR" sz="2400" dirty="0">
                <a:latin typeface="Times New Roman" panose="02020603050405020304" pitchFamily="18" charset="0"/>
                <a:cs typeface="Times New Roman" panose="02020603050405020304" pitchFamily="18" charset="0"/>
              </a:rPr>
              <a:t>)’</a:t>
            </a:r>
            <a:r>
              <a:rPr lang="tr-TR" sz="2400" dirty="0" err="1">
                <a:latin typeface="Times New Roman" panose="02020603050405020304" pitchFamily="18" charset="0"/>
                <a:cs typeface="Times New Roman" panose="02020603050405020304" pitchFamily="18" charset="0"/>
              </a:rPr>
              <a:t>ler</a:t>
            </a:r>
            <a:r>
              <a:rPr lang="tr-TR" sz="2400" dirty="0">
                <a:latin typeface="Times New Roman" panose="02020603050405020304" pitchFamily="18" charset="0"/>
                <a:cs typeface="Times New Roman" panose="02020603050405020304" pitchFamily="18" charset="0"/>
              </a:rPr>
              <a:t> hazırdır. Bu proje için, diğer yarışçılar hazır olmuştur. Başka bir insana gerek kalmadan gerçek bir insan gibi yarışabilen, en azından onları taklit edebilen yapay zeka üretilmiştir.</a:t>
            </a:r>
          </a:p>
        </p:txBody>
      </p:sp>
    </p:spTree>
    <p:extLst>
      <p:ext uri="{BB962C8B-B14F-4D97-AF65-F5344CB8AC3E}">
        <p14:creationId xmlns:p14="http://schemas.microsoft.com/office/powerpoint/2010/main" val="29728197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a16="http://schemas.microsoft.com/office/drawing/2014/main" id="{5B10FEEE-DEDE-E4E9-8759-B88CCFDEDF42}"/>
              </a:ext>
            </a:extLst>
          </p:cNvPr>
          <p:cNvSpPr txBox="1">
            <a:spLocks/>
          </p:cNvSpPr>
          <p:nvPr/>
        </p:nvSpPr>
        <p:spPr>
          <a:xfrm>
            <a:off x="1487488" y="2924175"/>
            <a:ext cx="9577387" cy="252095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70000"/>
              </a:lnSpc>
              <a:buFont typeface="Arial" panose="020B0604020202020204" pitchFamily="34" charset="0"/>
              <a:buNone/>
            </a:pPr>
            <a:r>
              <a:rPr lang="tr-TR" altLang="en-US" sz="3400" b="1" dirty="0">
                <a:solidFill>
                  <a:srgbClr val="002060"/>
                </a:solidFill>
              </a:rPr>
              <a:t>keyifli çalışmalar...</a:t>
            </a:r>
            <a:endParaRPr lang="en-US" altLang="en-US" sz="3400" b="1" dirty="0">
              <a:solidFill>
                <a:srgbClr val="002060"/>
              </a:solidFill>
            </a:endParaRPr>
          </a:p>
          <a:p>
            <a:pPr marL="0" indent="0" algn="ctr">
              <a:lnSpc>
                <a:spcPct val="70000"/>
              </a:lnSpc>
              <a:buFont typeface="Arial" panose="020B0604020202020204" pitchFamily="34" charset="0"/>
              <a:buNone/>
            </a:pPr>
            <a:endParaRPr lang="en-US" altLang="en-US" sz="3400" b="1" dirty="0">
              <a:solidFill>
                <a:srgbClr val="002060"/>
              </a:solidFill>
            </a:endParaRPr>
          </a:p>
          <a:p>
            <a:pPr marL="0" indent="0" algn="ctr">
              <a:lnSpc>
                <a:spcPct val="70000"/>
              </a:lnSpc>
              <a:buFont typeface="Arial" panose="020B0604020202020204" pitchFamily="34" charset="0"/>
              <a:buNone/>
            </a:pPr>
            <a:endParaRPr lang="en-US" altLang="en-US" sz="3400" b="1" dirty="0">
              <a:solidFill>
                <a:srgbClr val="002060"/>
              </a:solidFill>
            </a:endParaRPr>
          </a:p>
          <a:p>
            <a:pPr marL="0" indent="0" algn="ctr">
              <a:lnSpc>
                <a:spcPct val="70000"/>
              </a:lnSpc>
              <a:buFont typeface="Arial" panose="020B0604020202020204" pitchFamily="34" charset="0"/>
              <a:buNone/>
            </a:pPr>
            <a:endParaRPr lang="en-US" altLang="en-US" sz="3400" b="1" dirty="0">
              <a:solidFill>
                <a:srgbClr val="002060"/>
              </a:solidFill>
            </a:endParaRPr>
          </a:p>
        </p:txBody>
      </p:sp>
    </p:spTree>
    <p:extLst>
      <p:ext uri="{BB962C8B-B14F-4D97-AF65-F5344CB8AC3E}">
        <p14:creationId xmlns:p14="http://schemas.microsoft.com/office/powerpoint/2010/main" val="3217771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6F0C1-33F4-93DE-45A3-3ADC7E2EEBCC}"/>
              </a:ext>
            </a:extLst>
          </p:cNvPr>
          <p:cNvSpPr>
            <a:spLocks noGrp="1"/>
          </p:cNvSpPr>
          <p:nvPr>
            <p:ph type="title"/>
          </p:nvPr>
        </p:nvSpPr>
        <p:spPr/>
        <p:txBody>
          <a:bodyPr>
            <a:normAutofit/>
          </a:bodyPr>
          <a:lstStyle/>
          <a:p>
            <a:r>
              <a:rPr lang="tr-TR" sz="4000" b="1" dirty="0">
                <a:latin typeface="Times New Roman" panose="02020603050405020304" pitchFamily="18" charset="0"/>
                <a:cs typeface="Times New Roman" panose="02020603050405020304" pitchFamily="18" charset="0"/>
              </a:rPr>
              <a:t>Oyun Programlamada Kullanılan Teknolojiler</a:t>
            </a:r>
            <a:endParaRPr lang="en-US" sz="4000" b="1" dirty="0"/>
          </a:p>
        </p:txBody>
      </p:sp>
      <p:sp>
        <p:nvSpPr>
          <p:cNvPr id="3" name="Content Placeholder 2">
            <a:extLst>
              <a:ext uri="{FF2B5EF4-FFF2-40B4-BE49-F238E27FC236}">
                <a16:creationId xmlns:a16="http://schemas.microsoft.com/office/drawing/2014/main" id="{3967FD87-152F-B158-EBE7-76BC4B5353E3}"/>
              </a:ext>
            </a:extLst>
          </p:cNvPr>
          <p:cNvSpPr>
            <a:spLocks noGrp="1"/>
          </p:cNvSpPr>
          <p:nvPr>
            <p:ph idx="1"/>
          </p:nvPr>
        </p:nvSpPr>
        <p:spPr/>
        <p:txBody>
          <a:bodyPr/>
          <a:lstStyle/>
          <a:p>
            <a:pPr algn="just"/>
            <a:r>
              <a:rPr lang="tr-TR" sz="2800" dirty="0">
                <a:latin typeface="Times New Roman" panose="02020603050405020304" pitchFamily="18" charset="0"/>
                <a:cs typeface="Times New Roman" panose="02020603050405020304" pitchFamily="18" charset="0"/>
              </a:rPr>
              <a:t>Oyun programlamasında kullanılan teknolojiler, oyunların geliştirilmesi ve işlevsel bir şekilde çalışması için önemlidir. Bu teknolojiler oyun türüne, platformuna ve geliştirici tercihlerine göre değişiklik gösterebilir. Aşağıda bahsedilen teknolojiler, genel olarak oyun programlamasında yaygın olarak kullanılan ve temel öneme sahip olanlardır. </a:t>
            </a:r>
          </a:p>
          <a:p>
            <a:pPr algn="just"/>
            <a:endParaRPr lang="en-US" dirty="0"/>
          </a:p>
        </p:txBody>
      </p:sp>
    </p:spTree>
    <p:extLst>
      <p:ext uri="{BB962C8B-B14F-4D97-AF65-F5344CB8AC3E}">
        <p14:creationId xmlns:p14="http://schemas.microsoft.com/office/powerpoint/2010/main" val="2854082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45860-1970-075E-11FD-394D2D22CDD7}"/>
              </a:ext>
            </a:extLst>
          </p:cNvPr>
          <p:cNvSpPr>
            <a:spLocks noGrp="1"/>
          </p:cNvSpPr>
          <p:nvPr>
            <p:ph type="title"/>
          </p:nvPr>
        </p:nvSpPr>
        <p:spPr/>
        <p:txBody>
          <a:bodyPr>
            <a:normAutofit/>
          </a:bodyPr>
          <a:lstStyle/>
          <a:p>
            <a:r>
              <a:rPr lang="tr-TR" sz="4000" b="1" dirty="0">
                <a:latin typeface="Times New Roman" panose="02020603050405020304" pitchFamily="18" charset="0"/>
                <a:cs typeface="Times New Roman" panose="02020603050405020304" pitchFamily="18" charset="0"/>
              </a:rPr>
              <a:t>Oyun Motorları</a:t>
            </a:r>
            <a:endParaRPr lang="en-US" sz="4000" b="1" dirty="0"/>
          </a:p>
        </p:txBody>
      </p:sp>
      <p:sp>
        <p:nvSpPr>
          <p:cNvPr id="3" name="Content Placeholder 2">
            <a:extLst>
              <a:ext uri="{FF2B5EF4-FFF2-40B4-BE49-F238E27FC236}">
                <a16:creationId xmlns:a16="http://schemas.microsoft.com/office/drawing/2014/main" id="{B0DDE2BF-3A5C-5B23-DC48-083B19471ADD}"/>
              </a:ext>
            </a:extLst>
          </p:cNvPr>
          <p:cNvSpPr>
            <a:spLocks noGrp="1"/>
          </p:cNvSpPr>
          <p:nvPr>
            <p:ph idx="1"/>
          </p:nvPr>
        </p:nvSpPr>
        <p:spPr>
          <a:xfrm>
            <a:off x="838200" y="1825625"/>
            <a:ext cx="7476593" cy="4351338"/>
          </a:xfrm>
        </p:spPr>
        <p:txBody>
          <a:bodyPr>
            <a:normAutofit lnSpcReduction="10000"/>
          </a:bodyPr>
          <a:lstStyle/>
          <a:p>
            <a:pPr algn="just"/>
            <a:r>
              <a:rPr lang="tr-TR" sz="2800" dirty="0">
                <a:latin typeface="Times New Roman" panose="02020603050405020304" pitchFamily="18" charset="0"/>
                <a:cs typeface="Times New Roman" panose="02020603050405020304" pitchFamily="18" charset="0"/>
              </a:rPr>
              <a:t>Oyun motorları, oyunların geliştirilmesinde temel yapıları sağlayan yazılımlardır. </a:t>
            </a:r>
            <a:endParaRPr lang="en-US" sz="2800" dirty="0">
              <a:latin typeface="Times New Roman" panose="02020603050405020304" pitchFamily="18" charset="0"/>
              <a:cs typeface="Times New Roman" panose="02020603050405020304" pitchFamily="18" charset="0"/>
            </a:endParaRPr>
          </a:p>
          <a:p>
            <a:pPr algn="just"/>
            <a:r>
              <a:rPr lang="tr-TR" sz="2800" dirty="0">
                <a:latin typeface="Times New Roman" panose="02020603050405020304" pitchFamily="18" charset="0"/>
                <a:cs typeface="Times New Roman" panose="02020603050405020304" pitchFamily="18" charset="0"/>
              </a:rPr>
              <a:t>Popüler oyun motorları arasında </a:t>
            </a:r>
            <a:r>
              <a:rPr lang="tr-TR" sz="2800" b="1" dirty="0">
                <a:latin typeface="Times New Roman" panose="02020603050405020304" pitchFamily="18" charset="0"/>
                <a:cs typeface="Times New Roman" panose="02020603050405020304" pitchFamily="18" charset="0"/>
              </a:rPr>
              <a:t>Unity, Unreal Engine ve CryEngine </a:t>
            </a:r>
            <a:r>
              <a:rPr lang="tr-TR" sz="2800" dirty="0">
                <a:latin typeface="Times New Roman" panose="02020603050405020304" pitchFamily="18" charset="0"/>
                <a:cs typeface="Times New Roman" panose="02020603050405020304" pitchFamily="18" charset="0"/>
              </a:rPr>
              <a:t>bulunur. </a:t>
            </a:r>
            <a:endParaRPr lang="en-US" sz="2800" dirty="0">
              <a:latin typeface="Times New Roman" panose="02020603050405020304" pitchFamily="18" charset="0"/>
              <a:cs typeface="Times New Roman" panose="02020603050405020304" pitchFamily="18" charset="0"/>
            </a:endParaRPr>
          </a:p>
          <a:p>
            <a:pPr algn="just"/>
            <a:r>
              <a:rPr lang="tr-TR" sz="2800" dirty="0">
                <a:latin typeface="Times New Roman" panose="02020603050405020304" pitchFamily="18" charset="0"/>
                <a:cs typeface="Times New Roman" panose="02020603050405020304" pitchFamily="18" charset="0"/>
              </a:rPr>
              <a:t>Oyun motorları, grafiklerin, fizik simülasyonunun, sesin, animasyonların ve kullanıcı girişinin yönetimi gibi temel işlevleri sunar. </a:t>
            </a:r>
            <a:endParaRPr lang="en-US" sz="2800" dirty="0">
              <a:latin typeface="Times New Roman" panose="02020603050405020304" pitchFamily="18" charset="0"/>
              <a:cs typeface="Times New Roman" panose="02020603050405020304" pitchFamily="18" charset="0"/>
            </a:endParaRPr>
          </a:p>
          <a:p>
            <a:pPr algn="just"/>
            <a:r>
              <a:rPr lang="tr-TR" sz="2800" dirty="0">
                <a:latin typeface="Times New Roman" panose="02020603050405020304" pitchFamily="18" charset="0"/>
                <a:cs typeface="Times New Roman" panose="02020603050405020304" pitchFamily="18" charset="0"/>
              </a:rPr>
              <a:t>Bu motorlar, oyun geliştirme araçları ve programlama dilleriyle entegre çalışarak geliştiricilere kolaylık sağlar.</a:t>
            </a:r>
            <a:endParaRPr lang="en-US" sz="2800" dirty="0">
              <a:latin typeface="Times New Roman" panose="02020603050405020304" pitchFamily="18" charset="0"/>
              <a:cs typeface="Times New Roman" panose="02020603050405020304" pitchFamily="18" charset="0"/>
            </a:endParaRPr>
          </a:p>
          <a:p>
            <a:endParaRPr lang="en-US" dirty="0"/>
          </a:p>
        </p:txBody>
      </p:sp>
      <p:pic>
        <p:nvPicPr>
          <p:cNvPr id="4" name="Resim 3">
            <a:extLst>
              <a:ext uri="{FF2B5EF4-FFF2-40B4-BE49-F238E27FC236}">
                <a16:creationId xmlns:a16="http://schemas.microsoft.com/office/drawing/2014/main" id="{16F8BB71-C724-6573-1447-6B435040B871}"/>
              </a:ext>
            </a:extLst>
          </p:cNvPr>
          <p:cNvPicPr>
            <a:picLocks noChangeAspect="1"/>
          </p:cNvPicPr>
          <p:nvPr/>
        </p:nvPicPr>
        <p:blipFill>
          <a:blip r:embed="rId2"/>
          <a:stretch>
            <a:fillRect/>
          </a:stretch>
        </p:blipFill>
        <p:spPr>
          <a:xfrm>
            <a:off x="8547048" y="2378854"/>
            <a:ext cx="3050906" cy="1952625"/>
          </a:xfrm>
          <a:prstGeom prst="rect">
            <a:avLst/>
          </a:prstGeom>
        </p:spPr>
      </p:pic>
      <p:pic>
        <p:nvPicPr>
          <p:cNvPr id="1026" name="Picture 2" descr="Unity (game engine) - Wikipedia">
            <a:extLst>
              <a:ext uri="{FF2B5EF4-FFF2-40B4-BE49-F238E27FC236}">
                <a16:creationId xmlns:a16="http://schemas.microsoft.com/office/drawing/2014/main" id="{B4B12896-6035-90B2-0501-69C04A6C9E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4023" y="975218"/>
            <a:ext cx="2916957" cy="10721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ryEngine - Wikipedia">
            <a:extLst>
              <a:ext uri="{FF2B5EF4-FFF2-40B4-BE49-F238E27FC236}">
                <a16:creationId xmlns:a16="http://schemas.microsoft.com/office/drawing/2014/main" id="{CC0FD659-52F0-63B3-296C-EE284AE470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4023" y="4797909"/>
            <a:ext cx="3105150"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084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C5D36-E118-2285-38BC-73C42DB75963}"/>
              </a:ext>
            </a:extLst>
          </p:cNvPr>
          <p:cNvSpPr>
            <a:spLocks noGrp="1"/>
          </p:cNvSpPr>
          <p:nvPr>
            <p:ph type="title"/>
          </p:nvPr>
        </p:nvSpPr>
        <p:spPr/>
        <p:txBody>
          <a:bodyPr/>
          <a:lstStyle/>
          <a:p>
            <a:r>
              <a:rPr lang="tr-TR" sz="4400" b="1" dirty="0">
                <a:latin typeface="Times New Roman" panose="02020603050405020304" pitchFamily="18" charset="0"/>
                <a:cs typeface="Times New Roman" panose="02020603050405020304" pitchFamily="18" charset="0"/>
              </a:rPr>
              <a:t>Programlama Dilleri</a:t>
            </a:r>
            <a:endParaRPr lang="en-US" b="1" dirty="0"/>
          </a:p>
        </p:txBody>
      </p:sp>
      <p:sp>
        <p:nvSpPr>
          <p:cNvPr id="3" name="Content Placeholder 2">
            <a:extLst>
              <a:ext uri="{FF2B5EF4-FFF2-40B4-BE49-F238E27FC236}">
                <a16:creationId xmlns:a16="http://schemas.microsoft.com/office/drawing/2014/main" id="{DC27D285-2F7B-2F89-343B-1517C435D26A}"/>
              </a:ext>
            </a:extLst>
          </p:cNvPr>
          <p:cNvSpPr>
            <a:spLocks noGrp="1"/>
          </p:cNvSpPr>
          <p:nvPr>
            <p:ph idx="1"/>
          </p:nvPr>
        </p:nvSpPr>
        <p:spPr/>
        <p:txBody>
          <a:bodyPr/>
          <a:lstStyle/>
          <a:p>
            <a:pPr algn="just"/>
            <a:r>
              <a:rPr lang="tr-TR" sz="2800" dirty="0">
                <a:latin typeface="Times New Roman" panose="02020603050405020304" pitchFamily="18" charset="0"/>
                <a:cs typeface="Times New Roman" panose="02020603050405020304" pitchFamily="18" charset="0"/>
              </a:rPr>
              <a:t>Oyun programlamasında birçok farklı programlama dili kullanılır. </a:t>
            </a:r>
            <a:r>
              <a:rPr lang="tr-TR" sz="2800" b="1" dirty="0">
                <a:latin typeface="Times New Roman" panose="02020603050405020304" pitchFamily="18" charset="0"/>
                <a:cs typeface="Times New Roman" panose="02020603050405020304" pitchFamily="18" charset="0"/>
              </a:rPr>
              <a:t>C++ ve C#</a:t>
            </a:r>
            <a:r>
              <a:rPr lang="tr-TR" sz="2800" dirty="0">
                <a:latin typeface="Times New Roman" panose="02020603050405020304" pitchFamily="18" charset="0"/>
                <a:cs typeface="Times New Roman" panose="02020603050405020304" pitchFamily="18" charset="0"/>
              </a:rPr>
              <a:t> gibi diller, performans ve verimlilik sağlama açısından tercih edilen dillerdir. </a:t>
            </a:r>
            <a:endParaRPr lang="en-US" sz="2800" dirty="0">
              <a:latin typeface="Times New Roman" panose="02020603050405020304" pitchFamily="18" charset="0"/>
              <a:cs typeface="Times New Roman" panose="02020603050405020304" pitchFamily="18" charset="0"/>
            </a:endParaRPr>
          </a:p>
          <a:p>
            <a:pPr algn="just"/>
            <a:r>
              <a:rPr lang="tr-TR" sz="2800" b="1" dirty="0">
                <a:latin typeface="Times New Roman" panose="02020603050405020304" pitchFamily="18" charset="0"/>
                <a:cs typeface="Times New Roman" panose="02020603050405020304" pitchFamily="18" charset="0"/>
              </a:rPr>
              <a:t>Python, JavaScript, Lua </a:t>
            </a:r>
            <a:r>
              <a:rPr lang="tr-TR" sz="2800" dirty="0">
                <a:latin typeface="Times New Roman" panose="02020603050405020304" pitchFamily="18" charset="0"/>
                <a:cs typeface="Times New Roman" panose="02020603050405020304" pitchFamily="18" charset="0"/>
              </a:rPr>
              <a:t>gibi diller de oyun programlamasında kullanılan diğer seçenekler arasında yer alır. Bu diller, oyunun belirli bölümlerini veya oyun senaryosunu yönetmek için kullanılabilir.</a:t>
            </a:r>
          </a:p>
          <a:p>
            <a:endParaRPr lang="en-US" dirty="0"/>
          </a:p>
        </p:txBody>
      </p:sp>
    </p:spTree>
    <p:extLst>
      <p:ext uri="{BB962C8B-B14F-4D97-AF65-F5344CB8AC3E}">
        <p14:creationId xmlns:p14="http://schemas.microsoft.com/office/powerpoint/2010/main" val="3519697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672</TotalTime>
  <Words>7050</Words>
  <Application>Microsoft Office PowerPoint</Application>
  <PresentationFormat>Widescreen</PresentationFormat>
  <Paragraphs>194</Paragraphs>
  <Slides>69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69</vt:i4>
      </vt:variant>
    </vt:vector>
  </HeadingPairs>
  <TitlesOfParts>
    <vt:vector size="74" baseType="lpstr">
      <vt:lpstr>Arial</vt:lpstr>
      <vt:lpstr>Calibri</vt:lpstr>
      <vt:lpstr>Calibri Light</vt:lpstr>
      <vt:lpstr>Times New Roman</vt:lpstr>
      <vt:lpstr>Office Theme</vt:lpstr>
      <vt:lpstr>Oyun Programlama  Bölüm - I</vt:lpstr>
      <vt:lpstr>Ajanda</vt:lpstr>
      <vt:lpstr>Oyun Programlama</vt:lpstr>
      <vt:lpstr>PowerPoint Presentation</vt:lpstr>
      <vt:lpstr>PowerPoint Presentation</vt:lpstr>
      <vt:lpstr>PowerPoint Presentation</vt:lpstr>
      <vt:lpstr>Oyun Programlamada Kullanılan Teknolojiler</vt:lpstr>
      <vt:lpstr>Oyun Motorları</vt:lpstr>
      <vt:lpstr>Programlama Dilleri</vt:lpstr>
      <vt:lpstr>Grafik Motorları ve API’ler</vt:lpstr>
      <vt:lpstr>Veritabanı ve Ağ Teknolojileri</vt:lpstr>
      <vt:lpstr>Yapay Zeka Nedir?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OYUNLARDA YAPAY ZEKA</vt:lpstr>
      <vt:lpstr>PowerPoint Presentation</vt:lpstr>
      <vt:lpstr>PowerPoint Presentation</vt:lpstr>
      <vt:lpstr>PowerPoint Presentation</vt:lpstr>
      <vt:lpstr>PowerPoint Presentation</vt:lpstr>
      <vt:lpstr>PowerPoint Presentation</vt:lpstr>
      <vt:lpstr>PowerPoint Presentation</vt:lpstr>
      <vt:lpstr>Oyunlarda Yapay Zeka Kullanımının Avantajları </vt:lpstr>
      <vt:lpstr>PowerPoint Presentation</vt:lpstr>
      <vt:lpstr>PowerPoint Presentation</vt:lpstr>
      <vt:lpstr>Oyunlarda Yapay Zeka Kullanımının Dezavantajları</vt:lpstr>
      <vt:lpstr>PowerPoint Presentation</vt:lpstr>
      <vt:lpstr>PowerPoint Presentation</vt:lpstr>
      <vt:lpstr>PowerPoint Presentation</vt:lpstr>
      <vt:lpstr>OYUNLARDAKİ YAPAY ZEKA TEKNİKLERİ</vt:lpstr>
      <vt:lpstr>PowerPoint Presentation</vt:lpstr>
      <vt:lpstr>Yapay Zeka Tekniklerinin Detayları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UYGULAMA </vt:lpstr>
      <vt:lpstr>PowerPoint Presentation</vt:lpstr>
      <vt:lpstr>PowerPoint Presentation</vt:lpstr>
      <vt:lpstr>PowerPoint Presentation</vt:lpstr>
      <vt:lpstr>PowerPoint Presentation</vt:lpstr>
      <vt:lpstr>Proje Uygulaması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install Oracle Database 21c Express Edition and SQL Developer</dc:title>
  <dc:creator>Nano</dc:creator>
  <cp:lastModifiedBy>Nano</cp:lastModifiedBy>
  <cp:revision>531</cp:revision>
  <dcterms:created xsi:type="dcterms:W3CDTF">2023-05-01T21:41:46Z</dcterms:created>
  <dcterms:modified xsi:type="dcterms:W3CDTF">2023-10-05T20:44:36Z</dcterms:modified>
</cp:coreProperties>
</file>