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71" r:id="rId8"/>
    <p:sldId id="272" r:id="rId9"/>
    <p:sldId id="273" r:id="rId10"/>
    <p:sldId id="274" r:id="rId11"/>
    <p:sldId id="275" r:id="rId12"/>
    <p:sldId id="276" r:id="rId13"/>
    <p:sldId id="277" r:id="rId14"/>
    <p:sldId id="269" r:id="rId15"/>
    <p:sldId id="270" r:id="rId16"/>
    <p:sldId id="260" r:id="rId17"/>
    <p:sldId id="261" r:id="rId18"/>
    <p:sldId id="262" r:id="rId19"/>
    <p:sldId id="263" r:id="rId20"/>
    <p:sldId id="264" r:id="rId21"/>
    <p:sldId id="265" r:id="rId22"/>
    <p:sldId id="266"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5" autoAdjust="0"/>
    <p:restoredTop sz="94660"/>
  </p:normalViewPr>
  <p:slideViewPr>
    <p:cSldViewPr snapToGrid="0">
      <p:cViewPr>
        <p:scale>
          <a:sx n="66" d="100"/>
          <a:sy n="66" d="100"/>
        </p:scale>
        <p:origin x="1122"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327C9D7-77CB-44B4-97E9-9309E31D5E07}" type="datetimeFigureOut">
              <a:rPr lang="tr-TR" smtClean="0"/>
              <a:t>10.03.2021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9717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327C9D7-77CB-44B4-97E9-9309E31D5E07}" type="datetimeFigureOut">
              <a:rPr lang="tr-TR" smtClean="0"/>
              <a:t>10.03.2021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07346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327C9D7-77CB-44B4-97E9-9309E31D5E07}" type="datetimeFigureOut">
              <a:rPr lang="tr-TR" smtClean="0"/>
              <a:t>10.03.2021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8874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327C9D7-77CB-44B4-97E9-9309E31D5E07}" type="datetimeFigureOut">
              <a:rPr lang="tr-TR" smtClean="0"/>
              <a:t>10.03.2021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59456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327C9D7-77CB-44B4-97E9-9309E31D5E07}" type="datetimeFigureOut">
              <a:rPr lang="tr-TR" smtClean="0"/>
              <a:t>10.03.2021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5206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327C9D7-77CB-44B4-97E9-9309E31D5E07}" type="datetimeFigureOut">
              <a:rPr lang="tr-TR" smtClean="0"/>
              <a:t>10.03.2021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87541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327C9D7-77CB-44B4-97E9-9309E31D5E07}" type="datetimeFigureOut">
              <a:rPr lang="tr-TR" smtClean="0"/>
              <a:t>10.03.2021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8855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327C9D7-77CB-44B4-97E9-9309E31D5E07}" type="datetimeFigureOut">
              <a:rPr lang="tr-TR" smtClean="0"/>
              <a:t>10.03.2021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19503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327C9D7-77CB-44B4-97E9-9309E31D5E07}" type="datetimeFigureOut">
              <a:rPr lang="tr-TR" smtClean="0"/>
              <a:t>10.03.2021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16059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10.03.2021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69743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10.03.2021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47954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7C9D7-77CB-44B4-97E9-9309E31D5E07}" type="datetimeFigureOut">
              <a:rPr lang="tr-TR" smtClean="0"/>
              <a:t>10.03.2021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25255-DD07-4049-A42A-2CE31CE86C19}" type="slidenum">
              <a:rPr lang="tr-TR" smtClean="0"/>
              <a:t>‹#›</a:t>
            </a:fld>
            <a:endParaRPr lang="tr-TR"/>
          </a:p>
        </p:txBody>
      </p:sp>
    </p:spTree>
    <p:extLst>
      <p:ext uri="{BB962C8B-B14F-4D97-AF65-F5344CB8AC3E}">
        <p14:creationId xmlns:p14="http://schemas.microsoft.com/office/powerpoint/2010/main" val="133739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47464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Değişkenler ve Değişken Türleri</a:t>
            </a:r>
            <a:endParaRPr lang="tr-TR" dirty="0"/>
          </a:p>
        </p:txBody>
      </p:sp>
      <p:sp>
        <p:nvSpPr>
          <p:cNvPr id="3" name="İçerik Yer Tutucusu 2"/>
          <p:cNvSpPr>
            <a:spLocks noGrp="1"/>
          </p:cNvSpPr>
          <p:nvPr>
            <p:ph idx="1"/>
          </p:nvPr>
        </p:nvSpPr>
        <p:spPr>
          <a:xfrm>
            <a:off x="838200" y="1354015"/>
            <a:ext cx="10515600" cy="4822948"/>
          </a:xfrm>
        </p:spPr>
        <p:txBody>
          <a:bodyPr/>
          <a:lstStyle/>
          <a:p>
            <a:pPr algn="just"/>
            <a:r>
              <a:rPr lang="tr-TR" b="1" dirty="0" smtClean="0"/>
              <a:t>var: </a:t>
            </a:r>
            <a:r>
              <a:rPr lang="tr-TR" dirty="0" err="1" smtClean="0"/>
              <a:t>Variable’ın</a:t>
            </a:r>
            <a:r>
              <a:rPr lang="tr-TR" dirty="0" smtClean="0"/>
              <a:t> </a:t>
            </a:r>
            <a:r>
              <a:rPr lang="tr-TR" dirty="0"/>
              <a:t>kısaltması olarak oluşturulmuş bir değişken türüdür.  Bir değişken var olarak tanımlanmış ise, ona tür bağımsız herhangi bir değer </a:t>
            </a:r>
            <a:r>
              <a:rPr lang="tr-TR" dirty="0" smtClean="0"/>
              <a:t>atanabilir</a:t>
            </a:r>
            <a:r>
              <a:rPr lang="tr-TR" dirty="0"/>
              <a:t> </a:t>
            </a:r>
            <a:r>
              <a:rPr lang="tr-TR" dirty="0" smtClean="0"/>
              <a:t>(</a:t>
            </a:r>
            <a:r>
              <a:rPr lang="tr-TR" dirty="0" err="1" smtClean="0"/>
              <a:t>int</a:t>
            </a:r>
            <a:r>
              <a:rPr lang="tr-TR" dirty="0"/>
              <a:t>, </a:t>
            </a:r>
            <a:r>
              <a:rPr lang="tr-TR" dirty="0" err="1"/>
              <a:t>String</a:t>
            </a:r>
            <a:r>
              <a:rPr lang="tr-TR" dirty="0"/>
              <a:t>, </a:t>
            </a:r>
            <a:r>
              <a:rPr lang="tr-TR" dirty="0" err="1"/>
              <a:t>bool</a:t>
            </a:r>
            <a:r>
              <a:rPr lang="tr-TR" dirty="0"/>
              <a:t>, </a:t>
            </a:r>
            <a:r>
              <a:rPr lang="tr-TR" dirty="0" err="1"/>
              <a:t>custom</a:t>
            </a:r>
            <a:r>
              <a:rPr lang="tr-TR" dirty="0"/>
              <a:t> vb.). Bu değişkenin türü çalışma anında veya derleme anında belirlenir. Bu ise pek tavsiye edilen bir yöntem değildir. Dart kaynaklarında değişken türü biliniyor ise, doğrudan bu tür ile tanımlanmasının daha doğru olduğu savunulmuştur</a:t>
            </a:r>
            <a:r>
              <a:rPr lang="tr-TR" dirty="0" smtClean="0"/>
              <a:t>.</a:t>
            </a:r>
          </a:p>
          <a:p>
            <a:pPr lvl="1" algn="just"/>
            <a:r>
              <a:rPr lang="sv-SE" dirty="0" smtClean="0"/>
              <a:t>var firstName = "İzzet";</a:t>
            </a:r>
          </a:p>
          <a:p>
            <a:pPr lvl="1" algn="just"/>
            <a:r>
              <a:rPr lang="sv-SE" dirty="0" smtClean="0"/>
              <a:t>var age = 66;</a:t>
            </a:r>
          </a:p>
          <a:p>
            <a:pPr lvl="1" algn="just"/>
            <a:r>
              <a:rPr lang="sv-SE" dirty="0" smtClean="0"/>
              <a:t>var skills = ["fast", 999, false];</a:t>
            </a:r>
            <a:endParaRPr lang="tr-TR" dirty="0"/>
          </a:p>
        </p:txBody>
      </p:sp>
    </p:spTree>
    <p:extLst>
      <p:ext uri="{BB962C8B-B14F-4D97-AF65-F5344CB8AC3E}">
        <p14:creationId xmlns:p14="http://schemas.microsoft.com/office/powerpoint/2010/main" val="352720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Değişkenler ve Değişken Türleri</a:t>
            </a:r>
            <a:endParaRPr lang="tr-TR" dirty="0"/>
          </a:p>
        </p:txBody>
      </p:sp>
      <p:sp>
        <p:nvSpPr>
          <p:cNvPr id="3" name="İçerik Yer Tutucusu 2"/>
          <p:cNvSpPr>
            <a:spLocks noGrp="1"/>
          </p:cNvSpPr>
          <p:nvPr>
            <p:ph idx="1"/>
          </p:nvPr>
        </p:nvSpPr>
        <p:spPr>
          <a:xfrm>
            <a:off x="838200" y="1354015"/>
            <a:ext cx="10515600" cy="4822948"/>
          </a:xfrm>
        </p:spPr>
        <p:txBody>
          <a:bodyPr>
            <a:normAutofit/>
          </a:bodyPr>
          <a:lstStyle/>
          <a:p>
            <a:pPr algn="just"/>
            <a:r>
              <a:rPr lang="tr-TR" b="1" dirty="0" err="1"/>
              <a:t>dynamic</a:t>
            </a:r>
            <a:r>
              <a:rPr lang="tr-TR" b="1" i="1" dirty="0"/>
              <a:t>: </a:t>
            </a:r>
            <a:r>
              <a:rPr lang="tr-TR" dirty="0"/>
              <a:t>Bir değişkenin türü çalışma anında değişebiliyorsa veya türünü </a:t>
            </a:r>
            <a:r>
              <a:rPr lang="tr-TR" dirty="0" smtClean="0"/>
              <a:t>bilmediğimiz </a:t>
            </a:r>
            <a:r>
              <a:rPr lang="tr-TR" dirty="0"/>
              <a:t>bir değişken ise bu tür kullanılmaktadır</a:t>
            </a:r>
            <a:r>
              <a:rPr lang="tr-TR" dirty="0" smtClean="0"/>
              <a:t>.</a:t>
            </a:r>
          </a:p>
          <a:p>
            <a:pPr lvl="1" algn="just"/>
            <a:r>
              <a:rPr lang="tr-TR" dirty="0" err="1" smtClean="0"/>
              <a:t>dynamic</a:t>
            </a:r>
            <a:r>
              <a:rPr lang="tr-TR" dirty="0" smtClean="0"/>
              <a:t> </a:t>
            </a:r>
            <a:r>
              <a:rPr lang="tr-TR" dirty="0" err="1" smtClean="0"/>
              <a:t>value</a:t>
            </a:r>
            <a:r>
              <a:rPr lang="tr-TR" dirty="0" smtClean="0"/>
              <a:t> = "</a:t>
            </a:r>
            <a:r>
              <a:rPr lang="tr-TR" dirty="0" err="1" smtClean="0"/>
              <a:t>Dynamic</a:t>
            </a:r>
            <a:r>
              <a:rPr lang="tr-TR" dirty="0" smtClean="0"/>
              <a:t> Value"; </a:t>
            </a:r>
          </a:p>
          <a:p>
            <a:pPr lvl="1" algn="just"/>
            <a:r>
              <a:rPr lang="tr-TR" dirty="0" err="1" smtClean="0"/>
              <a:t>value</a:t>
            </a:r>
            <a:r>
              <a:rPr lang="tr-TR" dirty="0" smtClean="0"/>
              <a:t> = 3; </a:t>
            </a:r>
          </a:p>
          <a:p>
            <a:pPr lvl="1" algn="just"/>
            <a:r>
              <a:rPr lang="tr-TR" dirty="0" err="1" smtClean="0"/>
              <a:t>value</a:t>
            </a:r>
            <a:r>
              <a:rPr lang="tr-TR" dirty="0" smtClean="0"/>
              <a:t> = </a:t>
            </a:r>
            <a:r>
              <a:rPr lang="tr-TR" dirty="0" err="1" smtClean="0"/>
              <a:t>false</a:t>
            </a:r>
            <a:r>
              <a:rPr lang="tr-TR" dirty="0" smtClean="0"/>
              <a:t>;</a:t>
            </a:r>
          </a:p>
          <a:p>
            <a:pPr lvl="1" algn="just"/>
            <a:r>
              <a:rPr lang="tr-TR" dirty="0" err="1" smtClean="0"/>
              <a:t>value</a:t>
            </a:r>
            <a:r>
              <a:rPr lang="tr-TR" dirty="0" smtClean="0"/>
              <a:t> = ["</a:t>
            </a:r>
            <a:r>
              <a:rPr lang="tr-TR" dirty="0" err="1" smtClean="0"/>
              <a:t>change</a:t>
            </a:r>
            <a:r>
              <a:rPr lang="tr-TR" dirty="0" smtClean="0"/>
              <a:t>", </a:t>
            </a:r>
            <a:r>
              <a:rPr lang="tr-TR" dirty="0" err="1" smtClean="0"/>
              <a:t>false</a:t>
            </a:r>
            <a:r>
              <a:rPr lang="tr-TR" dirty="0" smtClean="0"/>
              <a:t>, </a:t>
            </a:r>
            <a:r>
              <a:rPr lang="tr-TR" dirty="0" err="1" smtClean="0"/>
              <a:t>value</a:t>
            </a:r>
            <a:r>
              <a:rPr lang="tr-TR" dirty="0" smtClean="0"/>
              <a:t>];</a:t>
            </a:r>
            <a:endParaRPr lang="tr-TR" dirty="0"/>
          </a:p>
        </p:txBody>
      </p:sp>
    </p:spTree>
    <p:extLst>
      <p:ext uri="{BB962C8B-B14F-4D97-AF65-F5344CB8AC3E}">
        <p14:creationId xmlns:p14="http://schemas.microsoft.com/office/powerpoint/2010/main" val="327200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pPr fontAlgn="base"/>
            <a:r>
              <a:rPr lang="tr-TR" b="1" dirty="0"/>
              <a:t>Fonksiyon Tanımlama ve </a:t>
            </a:r>
            <a:r>
              <a:rPr lang="tr-TR" b="1" dirty="0" smtClean="0"/>
              <a:t>Kullanımı</a:t>
            </a:r>
            <a:endParaRPr lang="tr-TR" dirty="0"/>
          </a:p>
        </p:txBody>
      </p:sp>
      <p:sp>
        <p:nvSpPr>
          <p:cNvPr id="3" name="İçerik Yer Tutucusu 2"/>
          <p:cNvSpPr>
            <a:spLocks noGrp="1"/>
          </p:cNvSpPr>
          <p:nvPr>
            <p:ph idx="1"/>
          </p:nvPr>
        </p:nvSpPr>
        <p:spPr>
          <a:xfrm>
            <a:off x="838200" y="1354015"/>
            <a:ext cx="7221279" cy="5068050"/>
          </a:xfrm>
        </p:spPr>
        <p:txBody>
          <a:bodyPr>
            <a:normAutofit lnSpcReduction="10000"/>
          </a:bodyPr>
          <a:lstStyle/>
          <a:p>
            <a:pPr algn="just" fontAlgn="base"/>
            <a:r>
              <a:rPr lang="tr-TR" dirty="0"/>
              <a:t>Dart programlama dili nesneye yönelik bir programlama dili olduğu için her şey bir nesnedir. </a:t>
            </a:r>
            <a:endParaRPr lang="tr-TR" dirty="0" smtClean="0"/>
          </a:p>
          <a:p>
            <a:pPr algn="just" fontAlgn="base"/>
            <a:r>
              <a:rPr lang="tr-TR" dirty="0" smtClean="0"/>
              <a:t>Fonksiyonlar </a:t>
            </a:r>
            <a:r>
              <a:rPr lang="tr-TR" dirty="0"/>
              <a:t>da </a:t>
            </a:r>
            <a:r>
              <a:rPr lang="tr-TR" b="1" dirty="0" err="1"/>
              <a:t>Function</a:t>
            </a:r>
            <a:r>
              <a:rPr lang="tr-TR" dirty="0"/>
              <a:t> sınıfından türetilmiştir. </a:t>
            </a:r>
            <a:endParaRPr lang="tr-TR" dirty="0" smtClean="0"/>
          </a:p>
          <a:p>
            <a:pPr algn="just" fontAlgn="base"/>
            <a:r>
              <a:rPr lang="tr-TR" dirty="0" err="1" smtClean="0"/>
              <a:t>Foksiyonlar</a:t>
            </a:r>
            <a:r>
              <a:rPr lang="tr-TR" dirty="0" smtClean="0"/>
              <a:t> </a:t>
            </a:r>
            <a:r>
              <a:rPr lang="tr-TR" dirty="0"/>
              <a:t>bir işlevi yerine getirmek için tanımlanmış küçük kod bloklarıdır. </a:t>
            </a:r>
            <a:endParaRPr lang="tr-TR" dirty="0" smtClean="0"/>
          </a:p>
          <a:p>
            <a:pPr algn="just" fontAlgn="base"/>
            <a:r>
              <a:rPr lang="tr-TR" dirty="0" smtClean="0"/>
              <a:t>Fonksiyonlar </a:t>
            </a:r>
            <a:r>
              <a:rPr lang="tr-TR" dirty="0"/>
              <a:t>kısa ve net olmalıdır. </a:t>
            </a:r>
            <a:endParaRPr lang="tr-TR" dirty="0" smtClean="0"/>
          </a:p>
          <a:p>
            <a:pPr algn="just" fontAlgn="base"/>
            <a:r>
              <a:rPr lang="tr-TR" dirty="0" smtClean="0"/>
              <a:t>Sadece </a:t>
            </a:r>
            <a:r>
              <a:rPr lang="tr-TR" dirty="0"/>
              <a:t>bir amaca hizmet etmeli ve okunaklı olmalıdır. </a:t>
            </a:r>
            <a:endParaRPr lang="tr-TR" dirty="0" smtClean="0"/>
          </a:p>
          <a:p>
            <a:pPr algn="just" fontAlgn="base"/>
            <a:r>
              <a:rPr lang="tr-TR" dirty="0" smtClean="0"/>
              <a:t>Dart </a:t>
            </a:r>
            <a:r>
              <a:rPr lang="tr-TR" dirty="0"/>
              <a:t>programlama dili ile yazılan programların başlangıç noktası </a:t>
            </a:r>
            <a:r>
              <a:rPr lang="tr-TR" b="1" dirty="0"/>
              <a:t>main</a:t>
            </a:r>
            <a:r>
              <a:rPr lang="tr-TR" dirty="0"/>
              <a:t> fonksiyonudur.</a:t>
            </a:r>
          </a:p>
          <a:p>
            <a:pPr algn="just"/>
            <a:endParaRPr lang="tr-TR" dirty="0"/>
          </a:p>
        </p:txBody>
      </p:sp>
      <p:pic>
        <p:nvPicPr>
          <p:cNvPr id="4" name="Resim 3"/>
          <p:cNvPicPr>
            <a:picLocks noChangeAspect="1"/>
          </p:cNvPicPr>
          <p:nvPr/>
        </p:nvPicPr>
        <p:blipFill>
          <a:blip r:embed="rId2"/>
          <a:stretch>
            <a:fillRect/>
          </a:stretch>
        </p:blipFill>
        <p:spPr>
          <a:xfrm>
            <a:off x="8059479" y="1354015"/>
            <a:ext cx="3827721" cy="3018769"/>
          </a:xfrm>
          <a:prstGeom prst="rect">
            <a:avLst/>
          </a:prstGeom>
        </p:spPr>
      </p:pic>
      <p:pic>
        <p:nvPicPr>
          <p:cNvPr id="5" name="Resim 4"/>
          <p:cNvPicPr>
            <a:picLocks noChangeAspect="1"/>
          </p:cNvPicPr>
          <p:nvPr/>
        </p:nvPicPr>
        <p:blipFill>
          <a:blip r:embed="rId3"/>
          <a:stretch>
            <a:fillRect/>
          </a:stretch>
        </p:blipFill>
        <p:spPr>
          <a:xfrm>
            <a:off x="8179981" y="4625899"/>
            <a:ext cx="3795225" cy="1413394"/>
          </a:xfrm>
          <a:prstGeom prst="rect">
            <a:avLst/>
          </a:prstGeom>
        </p:spPr>
      </p:pic>
    </p:spTree>
    <p:extLst>
      <p:ext uri="{BB962C8B-B14F-4D97-AF65-F5344CB8AC3E}">
        <p14:creationId xmlns:p14="http://schemas.microsoft.com/office/powerpoint/2010/main" val="204342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smtClean="0"/>
              <a:t>Fonksiyon Tanımlama ve Kullanımı</a:t>
            </a:r>
            <a:endParaRPr lang="tr-TR" dirty="0"/>
          </a:p>
        </p:txBody>
      </p:sp>
      <p:sp>
        <p:nvSpPr>
          <p:cNvPr id="3" name="İçerik Yer Tutucusu 2"/>
          <p:cNvSpPr>
            <a:spLocks noGrp="1"/>
          </p:cNvSpPr>
          <p:nvPr>
            <p:ph idx="1"/>
          </p:nvPr>
        </p:nvSpPr>
        <p:spPr>
          <a:xfrm>
            <a:off x="838200" y="1354015"/>
            <a:ext cx="6753447" cy="4822948"/>
          </a:xfrm>
        </p:spPr>
        <p:txBody>
          <a:bodyPr/>
          <a:lstStyle/>
          <a:p>
            <a:pPr algn="just"/>
            <a:r>
              <a:rPr lang="tr-TR" dirty="0"/>
              <a:t>Bazı fonksiyonlar birden fazla parametre alır. </a:t>
            </a:r>
            <a:endParaRPr lang="tr-TR" dirty="0" smtClean="0"/>
          </a:p>
          <a:p>
            <a:pPr algn="just"/>
            <a:r>
              <a:rPr lang="tr-TR" dirty="0" smtClean="0"/>
              <a:t>Birden </a:t>
            </a:r>
            <a:r>
              <a:rPr lang="tr-TR" dirty="0"/>
              <a:t>fazla parametre aldığı için bu fonksiyonu kullanırken (parametre sırası, adı vb.) karışıklıklar olabilir. </a:t>
            </a:r>
            <a:endParaRPr lang="tr-TR" dirty="0" smtClean="0"/>
          </a:p>
          <a:p>
            <a:pPr algn="just"/>
            <a:r>
              <a:rPr lang="tr-TR" dirty="0" smtClean="0"/>
              <a:t>Bunun </a:t>
            </a:r>
            <a:r>
              <a:rPr lang="tr-TR" dirty="0"/>
              <a:t>önüne geçmek için fonksiyona gönderilen parametreler, ismi ile </a:t>
            </a:r>
            <a:r>
              <a:rPr lang="tr-TR" dirty="0" smtClean="0"/>
              <a:t>gönderilir.</a:t>
            </a:r>
            <a:endParaRPr lang="tr-TR" dirty="0"/>
          </a:p>
        </p:txBody>
      </p:sp>
      <p:pic>
        <p:nvPicPr>
          <p:cNvPr id="4" name="Resim 3"/>
          <p:cNvPicPr>
            <a:picLocks noChangeAspect="1"/>
          </p:cNvPicPr>
          <p:nvPr/>
        </p:nvPicPr>
        <p:blipFill>
          <a:blip r:embed="rId2"/>
          <a:stretch>
            <a:fillRect/>
          </a:stretch>
        </p:blipFill>
        <p:spPr>
          <a:xfrm>
            <a:off x="7591647" y="1354014"/>
            <a:ext cx="4466411" cy="3175455"/>
          </a:xfrm>
          <a:prstGeom prst="rect">
            <a:avLst/>
          </a:prstGeom>
        </p:spPr>
      </p:pic>
      <p:pic>
        <p:nvPicPr>
          <p:cNvPr id="5" name="Resim 4"/>
          <p:cNvPicPr>
            <a:picLocks noChangeAspect="1"/>
          </p:cNvPicPr>
          <p:nvPr/>
        </p:nvPicPr>
        <p:blipFill>
          <a:blip r:embed="rId3"/>
          <a:stretch>
            <a:fillRect/>
          </a:stretch>
        </p:blipFill>
        <p:spPr>
          <a:xfrm>
            <a:off x="8074985" y="4765285"/>
            <a:ext cx="3278815" cy="1744498"/>
          </a:xfrm>
          <a:prstGeom prst="rect">
            <a:avLst/>
          </a:prstGeom>
        </p:spPr>
      </p:pic>
    </p:spTree>
    <p:extLst>
      <p:ext uri="{BB962C8B-B14F-4D97-AF65-F5344CB8AC3E}">
        <p14:creationId xmlns:p14="http://schemas.microsoft.com/office/powerpoint/2010/main" val="151617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dirty="0"/>
          </a:p>
        </p:txBody>
      </p:sp>
      <p:sp>
        <p:nvSpPr>
          <p:cNvPr id="3" name="İçerik Yer Tutucusu 2"/>
          <p:cNvSpPr>
            <a:spLocks noGrp="1"/>
          </p:cNvSpPr>
          <p:nvPr>
            <p:ph idx="1"/>
          </p:nvPr>
        </p:nvSpPr>
        <p:spPr>
          <a:xfrm>
            <a:off x="838200" y="1354015"/>
            <a:ext cx="10515600" cy="4822948"/>
          </a:xfrm>
        </p:spPr>
        <p:txBody>
          <a:bodyPr/>
          <a:lstStyle/>
          <a:p>
            <a:endParaRPr lang="tr-TR" dirty="0"/>
          </a:p>
        </p:txBody>
      </p:sp>
    </p:spTree>
    <p:extLst>
      <p:ext uri="{BB962C8B-B14F-4D97-AF65-F5344CB8AC3E}">
        <p14:creationId xmlns:p14="http://schemas.microsoft.com/office/powerpoint/2010/main" val="196629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dirty="0"/>
          </a:p>
        </p:txBody>
      </p:sp>
      <p:sp>
        <p:nvSpPr>
          <p:cNvPr id="3" name="İçerik Yer Tutucusu 2"/>
          <p:cNvSpPr>
            <a:spLocks noGrp="1"/>
          </p:cNvSpPr>
          <p:nvPr>
            <p:ph idx="1"/>
          </p:nvPr>
        </p:nvSpPr>
        <p:spPr>
          <a:xfrm>
            <a:off x="838200" y="1354015"/>
            <a:ext cx="10515600" cy="4822948"/>
          </a:xfrm>
        </p:spPr>
        <p:txBody>
          <a:bodyPr/>
          <a:lstStyle/>
          <a:p>
            <a:endParaRPr lang="tr-TR" dirty="0"/>
          </a:p>
        </p:txBody>
      </p:sp>
    </p:spTree>
    <p:extLst>
      <p:ext uri="{BB962C8B-B14F-4D97-AF65-F5344CB8AC3E}">
        <p14:creationId xmlns:p14="http://schemas.microsoft.com/office/powerpoint/2010/main" val="1712155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dirty="0"/>
          </a:p>
        </p:txBody>
      </p:sp>
      <p:sp>
        <p:nvSpPr>
          <p:cNvPr id="3" name="İçerik Yer Tutucusu 2"/>
          <p:cNvSpPr>
            <a:spLocks noGrp="1"/>
          </p:cNvSpPr>
          <p:nvPr>
            <p:ph idx="1"/>
          </p:nvPr>
        </p:nvSpPr>
        <p:spPr>
          <a:xfrm>
            <a:off x="838200" y="1354015"/>
            <a:ext cx="10515600" cy="4822948"/>
          </a:xfrm>
        </p:spPr>
        <p:txBody>
          <a:bodyPr/>
          <a:lstStyle/>
          <a:p>
            <a:endParaRPr lang="tr-TR" dirty="0"/>
          </a:p>
        </p:txBody>
      </p:sp>
    </p:spTree>
    <p:extLst>
      <p:ext uri="{BB962C8B-B14F-4D97-AF65-F5344CB8AC3E}">
        <p14:creationId xmlns:p14="http://schemas.microsoft.com/office/powerpoint/2010/main" val="347745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dirty="0"/>
          </a:p>
        </p:txBody>
      </p:sp>
      <p:sp>
        <p:nvSpPr>
          <p:cNvPr id="3" name="İçerik Yer Tutucusu 2"/>
          <p:cNvSpPr>
            <a:spLocks noGrp="1"/>
          </p:cNvSpPr>
          <p:nvPr>
            <p:ph idx="1"/>
          </p:nvPr>
        </p:nvSpPr>
        <p:spPr>
          <a:xfrm>
            <a:off x="838200" y="1354015"/>
            <a:ext cx="10515600" cy="4822948"/>
          </a:xfrm>
        </p:spPr>
        <p:txBody>
          <a:bodyPr/>
          <a:lstStyle/>
          <a:p>
            <a:endParaRPr lang="tr-TR" dirty="0"/>
          </a:p>
        </p:txBody>
      </p:sp>
    </p:spTree>
    <p:extLst>
      <p:ext uri="{BB962C8B-B14F-4D97-AF65-F5344CB8AC3E}">
        <p14:creationId xmlns:p14="http://schemas.microsoft.com/office/powerpoint/2010/main" val="85818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dirty="0"/>
          </a:p>
        </p:txBody>
      </p:sp>
      <p:sp>
        <p:nvSpPr>
          <p:cNvPr id="3" name="İçerik Yer Tutucusu 2"/>
          <p:cNvSpPr>
            <a:spLocks noGrp="1"/>
          </p:cNvSpPr>
          <p:nvPr>
            <p:ph idx="1"/>
          </p:nvPr>
        </p:nvSpPr>
        <p:spPr>
          <a:xfrm>
            <a:off x="838200" y="1354015"/>
            <a:ext cx="10515600" cy="4822948"/>
          </a:xfrm>
        </p:spPr>
        <p:txBody>
          <a:bodyPr/>
          <a:lstStyle/>
          <a:p>
            <a:endParaRPr lang="tr-TR" dirty="0"/>
          </a:p>
        </p:txBody>
      </p:sp>
    </p:spTree>
    <p:extLst>
      <p:ext uri="{BB962C8B-B14F-4D97-AF65-F5344CB8AC3E}">
        <p14:creationId xmlns:p14="http://schemas.microsoft.com/office/powerpoint/2010/main" val="418826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dirty="0"/>
          </a:p>
        </p:txBody>
      </p:sp>
      <p:sp>
        <p:nvSpPr>
          <p:cNvPr id="3" name="İçerik Yer Tutucusu 2"/>
          <p:cNvSpPr>
            <a:spLocks noGrp="1"/>
          </p:cNvSpPr>
          <p:nvPr>
            <p:ph idx="1"/>
          </p:nvPr>
        </p:nvSpPr>
        <p:spPr>
          <a:xfrm>
            <a:off x="838200" y="1354015"/>
            <a:ext cx="10515600" cy="4822948"/>
          </a:xfrm>
        </p:spPr>
        <p:txBody>
          <a:bodyPr/>
          <a:lstStyle/>
          <a:p>
            <a:endParaRPr lang="tr-TR" dirty="0"/>
          </a:p>
        </p:txBody>
      </p:sp>
    </p:spTree>
    <p:extLst>
      <p:ext uri="{BB962C8B-B14F-4D97-AF65-F5344CB8AC3E}">
        <p14:creationId xmlns:p14="http://schemas.microsoft.com/office/powerpoint/2010/main" val="21596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Dart Programlama Dili</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Dart programlama dili, Google tarafından geliştirilen, açık kaynak kodlu, nesneye dayalı bir programlama dilidir. </a:t>
            </a:r>
            <a:endParaRPr lang="tr-TR" dirty="0" smtClean="0"/>
          </a:p>
          <a:p>
            <a:pPr algn="just"/>
            <a:r>
              <a:rPr lang="tr-TR" dirty="0"/>
              <a:t>Google, Dart dilini ve bu dil ile geliştirmiş olduğu </a:t>
            </a:r>
            <a:r>
              <a:rPr lang="tr-TR" dirty="0" err="1"/>
              <a:t>Flutter</a:t>
            </a:r>
            <a:r>
              <a:rPr lang="tr-TR" dirty="0"/>
              <a:t> kütüphanesini oldukça desteklemektedir</a:t>
            </a:r>
            <a:r>
              <a:rPr lang="tr-TR" dirty="0" smtClean="0"/>
              <a:t>.</a:t>
            </a:r>
          </a:p>
          <a:p>
            <a:pPr algn="just"/>
            <a:r>
              <a:rPr lang="tr-TR" dirty="0"/>
              <a:t>Programcılar açısından tek bir programlama dilini kullanarak her platform için (Web, Mobil </a:t>
            </a:r>
            <a:r>
              <a:rPr lang="tr-TR" dirty="0" err="1"/>
              <a:t>Android</a:t>
            </a:r>
            <a:r>
              <a:rPr lang="tr-TR" dirty="0"/>
              <a:t>/</a:t>
            </a:r>
            <a:r>
              <a:rPr lang="tr-TR" dirty="0" err="1"/>
              <a:t>iOS</a:t>
            </a:r>
            <a:r>
              <a:rPr lang="tr-TR" dirty="0"/>
              <a:t>, </a:t>
            </a:r>
            <a:r>
              <a:rPr lang="tr-TR" dirty="0" err="1"/>
              <a:t>IoT</a:t>
            </a:r>
            <a:r>
              <a:rPr lang="tr-TR" dirty="0"/>
              <a:t> vb.) uygulamalar geliştirmenin sağladığı yarardan dolayı Dart dili ve </a:t>
            </a:r>
            <a:r>
              <a:rPr lang="tr-TR" dirty="0" err="1"/>
              <a:t>Flutter</a:t>
            </a:r>
            <a:r>
              <a:rPr lang="tr-TR" dirty="0"/>
              <a:t> giderek daha popüler olmaya </a:t>
            </a:r>
            <a:r>
              <a:rPr lang="tr-TR" dirty="0" err="1"/>
              <a:t>balşamışlardır</a:t>
            </a:r>
            <a:r>
              <a:rPr lang="tr-TR" dirty="0"/>
              <a:t>. </a:t>
            </a:r>
            <a:endParaRPr lang="tr-TR" dirty="0" smtClean="0"/>
          </a:p>
          <a:p>
            <a:pPr algn="just"/>
            <a:r>
              <a:rPr lang="tr-TR" dirty="0" smtClean="0"/>
              <a:t>Ayrıca </a:t>
            </a:r>
            <a:r>
              <a:rPr lang="tr-TR" dirty="0"/>
              <a:t>Google </a:t>
            </a:r>
            <a:r>
              <a:rPr lang="tr-TR" dirty="0" err="1"/>
              <a:t>Fuchsia</a:t>
            </a:r>
            <a:r>
              <a:rPr lang="tr-TR" dirty="0"/>
              <a:t> işletim sisteminin </a:t>
            </a:r>
            <a:r>
              <a:rPr lang="tr-TR" dirty="0" err="1"/>
              <a:t>arayüzü</a:t>
            </a:r>
            <a:r>
              <a:rPr lang="tr-TR" dirty="0"/>
              <a:t> </a:t>
            </a:r>
            <a:r>
              <a:rPr lang="tr-TR" dirty="0" err="1"/>
              <a:t>Flutter</a:t>
            </a:r>
            <a:r>
              <a:rPr lang="tr-TR" dirty="0"/>
              <a:t> ile yazılmakta olup, tüm bu gelişmelere bakıldığında Dart programlama dilinin ileriki yıllarda çok daha fazla popüler olacağı tahmin edilmektedir.</a:t>
            </a:r>
          </a:p>
        </p:txBody>
      </p:sp>
    </p:spTree>
    <p:extLst>
      <p:ext uri="{BB962C8B-B14F-4D97-AF65-F5344CB8AC3E}">
        <p14:creationId xmlns:p14="http://schemas.microsoft.com/office/powerpoint/2010/main" val="3537684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dirty="0"/>
          </a:p>
        </p:txBody>
      </p:sp>
      <p:sp>
        <p:nvSpPr>
          <p:cNvPr id="3" name="İçerik Yer Tutucusu 2"/>
          <p:cNvSpPr>
            <a:spLocks noGrp="1"/>
          </p:cNvSpPr>
          <p:nvPr>
            <p:ph idx="1"/>
          </p:nvPr>
        </p:nvSpPr>
        <p:spPr>
          <a:xfrm>
            <a:off x="838200" y="1354015"/>
            <a:ext cx="10515600" cy="4822948"/>
          </a:xfrm>
        </p:spPr>
        <p:txBody>
          <a:bodyPr/>
          <a:lstStyle/>
          <a:p>
            <a:endParaRPr lang="tr-TR" dirty="0"/>
          </a:p>
        </p:txBody>
      </p:sp>
    </p:spTree>
    <p:extLst>
      <p:ext uri="{BB962C8B-B14F-4D97-AF65-F5344CB8AC3E}">
        <p14:creationId xmlns:p14="http://schemas.microsoft.com/office/powerpoint/2010/main" val="165294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dirty="0"/>
          </a:p>
        </p:txBody>
      </p:sp>
      <p:sp>
        <p:nvSpPr>
          <p:cNvPr id="3" name="İçerik Yer Tutucusu 2"/>
          <p:cNvSpPr>
            <a:spLocks noGrp="1"/>
          </p:cNvSpPr>
          <p:nvPr>
            <p:ph idx="1"/>
          </p:nvPr>
        </p:nvSpPr>
        <p:spPr>
          <a:xfrm>
            <a:off x="838200" y="1354015"/>
            <a:ext cx="10515600" cy="4822948"/>
          </a:xfrm>
        </p:spPr>
        <p:txBody>
          <a:bodyPr/>
          <a:lstStyle/>
          <a:p>
            <a:endParaRPr lang="tr-TR" dirty="0"/>
          </a:p>
        </p:txBody>
      </p:sp>
    </p:spTree>
    <p:extLst>
      <p:ext uri="{BB962C8B-B14F-4D97-AF65-F5344CB8AC3E}">
        <p14:creationId xmlns:p14="http://schemas.microsoft.com/office/powerpoint/2010/main" val="249508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dirty="0"/>
          </a:p>
        </p:txBody>
      </p:sp>
      <p:sp>
        <p:nvSpPr>
          <p:cNvPr id="3" name="İçerik Yer Tutucusu 2"/>
          <p:cNvSpPr>
            <a:spLocks noGrp="1"/>
          </p:cNvSpPr>
          <p:nvPr>
            <p:ph idx="1"/>
          </p:nvPr>
        </p:nvSpPr>
        <p:spPr>
          <a:xfrm>
            <a:off x="838200" y="1354015"/>
            <a:ext cx="10515600" cy="4822948"/>
          </a:xfrm>
        </p:spPr>
        <p:txBody>
          <a:bodyPr/>
          <a:lstStyle/>
          <a:p>
            <a:endParaRPr lang="tr-TR" dirty="0"/>
          </a:p>
        </p:txBody>
      </p:sp>
    </p:spTree>
    <p:extLst>
      <p:ext uri="{BB962C8B-B14F-4D97-AF65-F5344CB8AC3E}">
        <p14:creationId xmlns:p14="http://schemas.microsoft.com/office/powerpoint/2010/main" val="201434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Dart Programlama Dili</a:t>
            </a:r>
            <a:endParaRPr lang="tr-TR" dirty="0"/>
          </a:p>
        </p:txBody>
      </p:sp>
      <p:sp>
        <p:nvSpPr>
          <p:cNvPr id="3" name="İçerik Yer Tutucusu 2"/>
          <p:cNvSpPr>
            <a:spLocks noGrp="1"/>
          </p:cNvSpPr>
          <p:nvPr>
            <p:ph idx="1"/>
          </p:nvPr>
        </p:nvSpPr>
        <p:spPr>
          <a:xfrm>
            <a:off x="838200" y="1354015"/>
            <a:ext cx="4474029" cy="4822948"/>
          </a:xfrm>
        </p:spPr>
        <p:txBody>
          <a:bodyPr/>
          <a:lstStyle/>
          <a:p>
            <a:pPr marL="0" indent="0" algn="ctr">
              <a:buNone/>
            </a:pPr>
            <a:r>
              <a:rPr lang="tr-TR" b="1" dirty="0" smtClean="0"/>
              <a:t>Dart Resmi Sayfası:</a:t>
            </a:r>
          </a:p>
          <a:p>
            <a:pPr marL="0" indent="0" algn="ctr">
              <a:buNone/>
            </a:pPr>
            <a:r>
              <a:rPr lang="tr-TR" dirty="0" smtClean="0"/>
              <a:t>https://www.dartlang.org/</a:t>
            </a:r>
          </a:p>
          <a:p>
            <a:pPr marL="0" indent="0" algn="ctr">
              <a:buNone/>
            </a:pPr>
            <a:endParaRPr lang="tr-TR" dirty="0" smtClean="0"/>
          </a:p>
          <a:p>
            <a:pPr marL="0" indent="0" algn="ctr">
              <a:buNone/>
            </a:pPr>
            <a:r>
              <a:rPr lang="tr-TR" b="1" dirty="0" smtClean="0"/>
              <a:t>Dart </a:t>
            </a:r>
            <a:r>
              <a:rPr lang="tr-TR" b="1" dirty="0" err="1" smtClean="0"/>
              <a:t>Github</a:t>
            </a:r>
            <a:r>
              <a:rPr lang="tr-TR" b="1" dirty="0" smtClean="0"/>
              <a:t>:</a:t>
            </a:r>
          </a:p>
          <a:p>
            <a:pPr marL="0" indent="0" algn="ctr">
              <a:buNone/>
            </a:pPr>
            <a:r>
              <a:rPr lang="tr-TR" dirty="0" smtClean="0"/>
              <a:t>https://github.com/dart-lang</a:t>
            </a:r>
          </a:p>
          <a:p>
            <a:pPr marL="0" indent="0" algn="ctr">
              <a:buNone/>
            </a:pPr>
            <a:endParaRPr lang="tr-TR" dirty="0" smtClean="0"/>
          </a:p>
          <a:p>
            <a:pPr marL="0" indent="0" algn="ctr">
              <a:buNone/>
            </a:pPr>
            <a:r>
              <a:rPr lang="tr-TR" b="1" dirty="0" err="1" smtClean="0"/>
              <a:t>Dartpad</a:t>
            </a:r>
            <a:r>
              <a:rPr lang="tr-TR" b="1" dirty="0" smtClean="0"/>
              <a:t>:</a:t>
            </a:r>
          </a:p>
          <a:p>
            <a:pPr marL="0" indent="0" algn="ctr">
              <a:buNone/>
            </a:pPr>
            <a:r>
              <a:rPr lang="tr-TR" dirty="0" smtClean="0"/>
              <a:t>https://dartpad.dartlang.org/</a:t>
            </a:r>
            <a:endParaRPr lang="tr-TR" dirty="0"/>
          </a:p>
        </p:txBody>
      </p:sp>
      <p:sp>
        <p:nvSpPr>
          <p:cNvPr id="5" name="İçerik Yer Tutucusu 2"/>
          <p:cNvSpPr txBox="1">
            <a:spLocks/>
          </p:cNvSpPr>
          <p:nvPr/>
        </p:nvSpPr>
        <p:spPr>
          <a:xfrm>
            <a:off x="6183086" y="1397557"/>
            <a:ext cx="5170714" cy="48229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tr-TR" b="1" dirty="0" smtClean="0"/>
              <a:t>Eğitim Konuları :</a:t>
            </a:r>
          </a:p>
          <a:p>
            <a:pPr marL="0" indent="0" algn="just">
              <a:buNone/>
            </a:pPr>
            <a:endParaRPr lang="tr-TR" b="1" dirty="0" smtClean="0"/>
          </a:p>
          <a:p>
            <a:pPr marL="0" indent="0" algn="just">
              <a:buNone/>
            </a:pPr>
            <a:r>
              <a:rPr lang="tr-TR" dirty="0" smtClean="0"/>
              <a:t>Değişkenler ve Değişken Türleri</a:t>
            </a:r>
          </a:p>
          <a:p>
            <a:pPr marL="0" indent="0" algn="just">
              <a:buNone/>
            </a:pPr>
            <a:r>
              <a:rPr lang="tr-TR" dirty="0" smtClean="0"/>
              <a:t>Fonksiyon Tanımlama ve Kullanımı</a:t>
            </a:r>
          </a:p>
          <a:p>
            <a:pPr marL="0" indent="0" algn="just">
              <a:buNone/>
            </a:pPr>
            <a:r>
              <a:rPr lang="tr-TR" dirty="0" smtClean="0"/>
              <a:t>Operatörler</a:t>
            </a:r>
          </a:p>
          <a:p>
            <a:pPr marL="0" indent="0" algn="just">
              <a:buNone/>
            </a:pPr>
            <a:r>
              <a:rPr lang="tr-TR" dirty="0" smtClean="0"/>
              <a:t>Kontrol Akışı İfadeleri</a:t>
            </a:r>
          </a:p>
          <a:p>
            <a:pPr marL="0" indent="0" algn="just">
              <a:buNone/>
            </a:pPr>
            <a:r>
              <a:rPr lang="tr-TR" dirty="0" smtClean="0"/>
              <a:t>Hata Yönetimi</a:t>
            </a:r>
          </a:p>
          <a:p>
            <a:pPr marL="0" indent="0" algn="just">
              <a:buNone/>
            </a:pPr>
            <a:r>
              <a:rPr lang="tr-TR" dirty="0" smtClean="0"/>
              <a:t>Sınıflar</a:t>
            </a:r>
          </a:p>
          <a:p>
            <a:pPr marL="0" indent="0" algn="just">
              <a:buNone/>
            </a:pPr>
            <a:r>
              <a:rPr lang="tr-TR" dirty="0" smtClean="0"/>
              <a:t>Sınıf </a:t>
            </a:r>
            <a:r>
              <a:rPr lang="tr-TR" dirty="0" err="1" smtClean="0"/>
              <a:t>Metodları</a:t>
            </a:r>
            <a:endParaRPr lang="tr-TR" dirty="0" smtClean="0"/>
          </a:p>
          <a:p>
            <a:pPr marL="0" indent="0" algn="just">
              <a:buNone/>
            </a:pPr>
            <a:r>
              <a:rPr lang="tr-TR" dirty="0" smtClean="0"/>
              <a:t>Jenerikler(</a:t>
            </a:r>
            <a:r>
              <a:rPr lang="tr-TR" dirty="0" err="1" smtClean="0"/>
              <a:t>Generics</a:t>
            </a:r>
            <a:r>
              <a:rPr lang="tr-TR" dirty="0" smtClean="0"/>
              <a:t>)</a:t>
            </a:r>
          </a:p>
          <a:p>
            <a:pPr marL="0" indent="0" algn="just">
              <a:buNone/>
            </a:pPr>
            <a:r>
              <a:rPr lang="tr-TR" dirty="0" smtClean="0"/>
              <a:t>Asenkron Fonksiyonlar</a:t>
            </a:r>
            <a:endParaRPr lang="tr-TR" dirty="0"/>
          </a:p>
        </p:txBody>
      </p:sp>
    </p:spTree>
    <p:extLst>
      <p:ext uri="{BB962C8B-B14F-4D97-AF65-F5344CB8AC3E}">
        <p14:creationId xmlns:p14="http://schemas.microsoft.com/office/powerpoint/2010/main" val="737717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Değişkenler ve Değişken Türleri</a:t>
            </a:r>
            <a:endParaRPr lang="tr-TR" dirty="0"/>
          </a:p>
        </p:txBody>
      </p:sp>
      <p:sp>
        <p:nvSpPr>
          <p:cNvPr id="3" name="İçerik Yer Tutucusu 2"/>
          <p:cNvSpPr>
            <a:spLocks noGrp="1"/>
          </p:cNvSpPr>
          <p:nvPr>
            <p:ph idx="1"/>
          </p:nvPr>
        </p:nvSpPr>
        <p:spPr>
          <a:xfrm>
            <a:off x="838200" y="1354015"/>
            <a:ext cx="10515600" cy="4822948"/>
          </a:xfrm>
        </p:spPr>
        <p:txBody>
          <a:bodyPr/>
          <a:lstStyle/>
          <a:p>
            <a:pPr algn="just"/>
            <a:r>
              <a:rPr lang="tr-TR" b="1" dirty="0" err="1"/>
              <a:t>Built</a:t>
            </a:r>
            <a:r>
              <a:rPr lang="tr-TR" b="1" dirty="0"/>
              <a:t>-in </a:t>
            </a:r>
            <a:r>
              <a:rPr lang="tr-TR" b="1" dirty="0" err="1"/>
              <a:t>Types</a:t>
            </a:r>
            <a:r>
              <a:rPr lang="tr-TR" b="1" dirty="0"/>
              <a:t>: </a:t>
            </a:r>
            <a:r>
              <a:rPr lang="tr-TR" dirty="0" smtClean="0"/>
              <a:t>Dart </a:t>
            </a:r>
            <a:r>
              <a:rPr lang="tr-TR" dirty="0"/>
              <a:t>programlama dilinde kendinize özel türde değişken oluşturabilir ya da sistemdeki dahili değişkenleri (</a:t>
            </a:r>
            <a:r>
              <a:rPr lang="tr-TR" dirty="0" err="1"/>
              <a:t>Built</a:t>
            </a:r>
            <a:r>
              <a:rPr lang="tr-TR" dirty="0"/>
              <a:t>-in </a:t>
            </a:r>
            <a:r>
              <a:rPr lang="tr-TR" dirty="0" err="1"/>
              <a:t>Types</a:t>
            </a:r>
            <a:r>
              <a:rPr lang="tr-TR" dirty="0"/>
              <a:t>) kullanabilirsiniz</a:t>
            </a:r>
            <a:r>
              <a:rPr lang="tr-TR" dirty="0" smtClean="0"/>
              <a:t>.</a:t>
            </a:r>
          </a:p>
          <a:p>
            <a:pPr algn="just"/>
            <a:r>
              <a:rPr lang="tr-TR" dirty="0"/>
              <a:t>Dart dilinde sayısal ifadeler </a:t>
            </a:r>
            <a:r>
              <a:rPr lang="tr-TR" b="1" dirty="0"/>
              <a:t>“</a:t>
            </a:r>
            <a:r>
              <a:rPr lang="tr-TR" b="1" dirty="0" err="1"/>
              <a:t>num</a:t>
            </a:r>
            <a:r>
              <a:rPr lang="tr-TR" b="1" dirty="0"/>
              <a:t>”</a:t>
            </a:r>
            <a:r>
              <a:rPr lang="tr-TR" dirty="0"/>
              <a:t> sınıfından türetilmiştir. Bu sınıf </a:t>
            </a:r>
            <a:r>
              <a:rPr lang="tr-TR" b="1" dirty="0" err="1"/>
              <a:t>dart:math</a:t>
            </a:r>
            <a:r>
              <a:rPr lang="tr-TR" dirty="0"/>
              <a:t> kütüphanesi altında bulunmaktadır.  Eğer bu türde değişkenler tanımlayamıyor iseniz, bu kütüphaneyi ilgili sınıfınıza </a:t>
            </a:r>
            <a:r>
              <a:rPr lang="tr-TR" dirty="0" err="1"/>
              <a:t>import</a:t>
            </a:r>
            <a:r>
              <a:rPr lang="tr-TR" dirty="0"/>
              <a:t> etmelisiniz</a:t>
            </a:r>
            <a:r>
              <a:rPr lang="tr-TR" dirty="0" smtClean="0"/>
              <a:t>.</a:t>
            </a:r>
          </a:p>
          <a:p>
            <a:pPr algn="just"/>
            <a:endParaRPr lang="tr-TR" dirty="0"/>
          </a:p>
        </p:txBody>
      </p:sp>
    </p:spTree>
    <p:extLst>
      <p:ext uri="{BB962C8B-B14F-4D97-AF65-F5344CB8AC3E}">
        <p14:creationId xmlns:p14="http://schemas.microsoft.com/office/powerpoint/2010/main" val="420679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Değişkenler ve Değişken Türleri</a:t>
            </a:r>
            <a:endParaRPr lang="tr-TR" dirty="0"/>
          </a:p>
        </p:txBody>
      </p:sp>
      <p:sp>
        <p:nvSpPr>
          <p:cNvPr id="3" name="İçerik Yer Tutucusu 2"/>
          <p:cNvSpPr>
            <a:spLocks noGrp="1"/>
          </p:cNvSpPr>
          <p:nvPr>
            <p:ph idx="1"/>
          </p:nvPr>
        </p:nvSpPr>
        <p:spPr>
          <a:xfrm>
            <a:off x="838200" y="1354015"/>
            <a:ext cx="10515600" cy="4822948"/>
          </a:xfrm>
        </p:spPr>
        <p:txBody>
          <a:bodyPr>
            <a:normAutofit lnSpcReduction="10000"/>
          </a:bodyPr>
          <a:lstStyle/>
          <a:p>
            <a:pPr algn="just"/>
            <a:r>
              <a:rPr lang="tr-TR" b="1" dirty="0" err="1"/>
              <a:t>int</a:t>
            </a:r>
            <a:r>
              <a:rPr lang="tr-TR" b="1" dirty="0"/>
              <a:t>:</a:t>
            </a:r>
            <a:r>
              <a:rPr lang="tr-TR" dirty="0"/>
              <a:t> Tam sayı değerlerinin tutulduğu değişken türüdür. Alt ve üst değer limitleri platforma bağımlı olarak değişebilir</a:t>
            </a:r>
            <a:r>
              <a:rPr lang="tr-TR" dirty="0" smtClean="0"/>
              <a:t>.</a:t>
            </a:r>
          </a:p>
          <a:p>
            <a:pPr lvl="1" algn="just"/>
            <a:r>
              <a:rPr lang="tr-TR" dirty="0" err="1" smtClean="0"/>
              <a:t>int</a:t>
            </a:r>
            <a:r>
              <a:rPr lang="tr-TR" dirty="0" smtClean="0"/>
              <a:t> </a:t>
            </a:r>
            <a:r>
              <a:rPr lang="tr-TR" dirty="0" err="1" smtClean="0"/>
              <a:t>number</a:t>
            </a:r>
            <a:r>
              <a:rPr lang="tr-TR" dirty="0" smtClean="0"/>
              <a:t> = 5;</a:t>
            </a:r>
            <a:endParaRPr lang="tr-TR" dirty="0"/>
          </a:p>
          <a:p>
            <a:pPr algn="just" fontAlgn="base"/>
            <a:r>
              <a:rPr lang="tr-TR" b="1" dirty="0" err="1"/>
              <a:t>double</a:t>
            </a:r>
            <a:r>
              <a:rPr lang="tr-TR" b="1" dirty="0"/>
              <a:t>:</a:t>
            </a:r>
            <a:r>
              <a:rPr lang="tr-TR" dirty="0"/>
              <a:t> Virgüllü ifadelerin tutulduğu sayı değişken formatıdır.</a:t>
            </a:r>
          </a:p>
          <a:p>
            <a:pPr lvl="1" algn="just"/>
            <a:r>
              <a:rPr lang="tr-TR" dirty="0" err="1" smtClean="0"/>
              <a:t>double</a:t>
            </a:r>
            <a:r>
              <a:rPr lang="tr-TR" dirty="0" smtClean="0"/>
              <a:t> </a:t>
            </a:r>
            <a:r>
              <a:rPr lang="tr-TR" dirty="0" err="1" smtClean="0"/>
              <a:t>number</a:t>
            </a:r>
            <a:r>
              <a:rPr lang="tr-TR" dirty="0" smtClean="0"/>
              <a:t> = 12.23;</a:t>
            </a:r>
          </a:p>
          <a:p>
            <a:pPr algn="just"/>
            <a:r>
              <a:rPr lang="tr-TR" b="1" dirty="0" err="1"/>
              <a:t>String</a:t>
            </a:r>
            <a:r>
              <a:rPr lang="tr-TR" b="1" dirty="0"/>
              <a:t>:</a:t>
            </a:r>
            <a:r>
              <a:rPr lang="tr-TR" dirty="0"/>
              <a:t> Yazı ifadelerinde bu değişken türü kullanılmaktadır. Tek tırnak(‘) veya çift tırnaklar(“) arasına değişkeninizi tanımlayabilirsiniz</a:t>
            </a:r>
            <a:r>
              <a:rPr lang="tr-TR" dirty="0" smtClean="0"/>
              <a:t>.</a:t>
            </a:r>
          </a:p>
          <a:p>
            <a:pPr lvl="1"/>
            <a:r>
              <a:rPr lang="tr-TR" dirty="0" err="1"/>
              <a:t>String</a:t>
            </a:r>
            <a:r>
              <a:rPr lang="tr-TR" dirty="0"/>
              <a:t> </a:t>
            </a:r>
            <a:r>
              <a:rPr lang="tr-TR" dirty="0" err="1"/>
              <a:t>singleQuote</a:t>
            </a:r>
            <a:r>
              <a:rPr lang="tr-TR" dirty="0"/>
              <a:t> = 'Tek tırnak değişken tanımlama';</a:t>
            </a:r>
          </a:p>
          <a:p>
            <a:pPr lvl="1"/>
            <a:r>
              <a:rPr lang="tr-TR" dirty="0" err="1"/>
              <a:t>String</a:t>
            </a:r>
            <a:r>
              <a:rPr lang="tr-TR" dirty="0"/>
              <a:t> </a:t>
            </a:r>
            <a:r>
              <a:rPr lang="tr-TR" dirty="0" err="1"/>
              <a:t>doubleQuote</a:t>
            </a:r>
            <a:r>
              <a:rPr lang="tr-TR" dirty="0"/>
              <a:t> = "Çift tırnak değişken tanımlama";</a:t>
            </a:r>
          </a:p>
          <a:p>
            <a:pPr lvl="1"/>
            <a:r>
              <a:rPr lang="tr-TR" dirty="0" err="1"/>
              <a:t>String</a:t>
            </a:r>
            <a:r>
              <a:rPr lang="tr-TR" dirty="0"/>
              <a:t> singleQuote2 = 'Tek tırnak içinde </a:t>
            </a:r>
            <a:r>
              <a:rPr lang="tr-TR" dirty="0" err="1"/>
              <a:t>tektırnak</a:t>
            </a:r>
            <a:r>
              <a:rPr lang="tr-TR" dirty="0"/>
              <a:t> \' kullanımı.';</a:t>
            </a:r>
          </a:p>
          <a:p>
            <a:pPr lvl="1"/>
            <a:r>
              <a:rPr lang="tr-TR" dirty="0" err="1"/>
              <a:t>String</a:t>
            </a:r>
            <a:r>
              <a:rPr lang="tr-TR" dirty="0"/>
              <a:t> doubleQuote2 = "Çift tırnak içinde </a:t>
            </a:r>
            <a:r>
              <a:rPr lang="tr-TR" dirty="0" err="1"/>
              <a:t>tektırnak</a:t>
            </a:r>
            <a:r>
              <a:rPr lang="tr-TR" dirty="0"/>
              <a:t> ' kullanımı.";</a:t>
            </a:r>
          </a:p>
          <a:p>
            <a:pPr lvl="1"/>
            <a:r>
              <a:rPr lang="tr-TR" dirty="0" err="1"/>
              <a:t>String</a:t>
            </a:r>
            <a:r>
              <a:rPr lang="tr-TR" dirty="0"/>
              <a:t> </a:t>
            </a:r>
            <a:r>
              <a:rPr lang="tr-TR" dirty="0" err="1"/>
              <a:t>variableString</a:t>
            </a:r>
            <a:r>
              <a:rPr lang="tr-TR" dirty="0"/>
              <a:t> = "Tek tırnak yazı örneği: $</a:t>
            </a:r>
            <a:r>
              <a:rPr lang="tr-TR" dirty="0" err="1"/>
              <a:t>singleQuote</a:t>
            </a:r>
            <a:r>
              <a:rPr lang="tr-TR" dirty="0"/>
              <a:t>";</a:t>
            </a:r>
          </a:p>
          <a:p>
            <a:endParaRPr lang="tr-TR" dirty="0"/>
          </a:p>
        </p:txBody>
      </p:sp>
    </p:spTree>
    <p:extLst>
      <p:ext uri="{BB962C8B-B14F-4D97-AF65-F5344CB8AC3E}">
        <p14:creationId xmlns:p14="http://schemas.microsoft.com/office/powerpoint/2010/main" val="139687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Değişkenler ve Değişken Türleri</a:t>
            </a:r>
            <a:endParaRPr lang="tr-TR" dirty="0"/>
          </a:p>
        </p:txBody>
      </p:sp>
      <p:sp>
        <p:nvSpPr>
          <p:cNvPr id="3" name="İçerik Yer Tutucusu 2"/>
          <p:cNvSpPr>
            <a:spLocks noGrp="1"/>
          </p:cNvSpPr>
          <p:nvPr>
            <p:ph idx="1"/>
          </p:nvPr>
        </p:nvSpPr>
        <p:spPr>
          <a:xfrm>
            <a:off x="838200" y="1354015"/>
            <a:ext cx="10515600" cy="4822948"/>
          </a:xfrm>
        </p:spPr>
        <p:txBody>
          <a:bodyPr>
            <a:normAutofit lnSpcReduction="10000"/>
          </a:bodyPr>
          <a:lstStyle/>
          <a:p>
            <a:pPr algn="just"/>
            <a:r>
              <a:rPr lang="tr-TR" b="1" dirty="0" err="1"/>
              <a:t>bool</a:t>
            </a:r>
            <a:r>
              <a:rPr lang="tr-TR" b="1" dirty="0"/>
              <a:t>: </a:t>
            </a:r>
            <a:r>
              <a:rPr lang="tr-TR" dirty="0"/>
              <a:t>Genelde karar ifadelerinde tutulmasında kullanılan bir değişken türüdür. Bu türe sadece True ve </a:t>
            </a:r>
            <a:r>
              <a:rPr lang="tr-TR" dirty="0" err="1"/>
              <a:t>False</a:t>
            </a:r>
            <a:r>
              <a:rPr lang="tr-TR" dirty="0"/>
              <a:t> değerleri </a:t>
            </a:r>
            <a:r>
              <a:rPr lang="tr-TR" dirty="0" smtClean="0"/>
              <a:t>atanabilir.</a:t>
            </a:r>
          </a:p>
          <a:p>
            <a:pPr lvl="1"/>
            <a:r>
              <a:rPr lang="tr-TR" dirty="0" err="1" smtClean="0"/>
              <a:t>bool</a:t>
            </a:r>
            <a:r>
              <a:rPr lang="tr-TR" dirty="0" smtClean="0"/>
              <a:t> </a:t>
            </a:r>
            <a:r>
              <a:rPr lang="tr-TR" dirty="0" err="1"/>
              <a:t>isHidden</a:t>
            </a:r>
            <a:r>
              <a:rPr lang="tr-TR" dirty="0"/>
              <a:t> = </a:t>
            </a:r>
            <a:r>
              <a:rPr lang="tr-TR" dirty="0" err="1"/>
              <a:t>true</a:t>
            </a:r>
            <a:r>
              <a:rPr lang="tr-TR" dirty="0"/>
              <a:t>;</a:t>
            </a:r>
          </a:p>
          <a:p>
            <a:pPr lvl="1"/>
            <a:r>
              <a:rPr lang="tr-TR" dirty="0" err="1"/>
              <a:t>bool</a:t>
            </a:r>
            <a:r>
              <a:rPr lang="tr-TR" dirty="0"/>
              <a:t> </a:t>
            </a:r>
            <a:r>
              <a:rPr lang="tr-TR" dirty="0" err="1"/>
              <a:t>isHidden</a:t>
            </a:r>
            <a:r>
              <a:rPr lang="tr-TR" dirty="0"/>
              <a:t> = </a:t>
            </a:r>
            <a:r>
              <a:rPr lang="tr-TR" dirty="0" err="1"/>
              <a:t>false</a:t>
            </a:r>
            <a:r>
              <a:rPr lang="tr-TR" dirty="0"/>
              <a:t>;</a:t>
            </a:r>
          </a:p>
          <a:p>
            <a:pPr algn="just"/>
            <a:r>
              <a:rPr lang="tr-TR" b="1" dirty="0" err="1"/>
              <a:t>List</a:t>
            </a:r>
            <a:r>
              <a:rPr lang="tr-TR" b="1" dirty="0"/>
              <a:t>:</a:t>
            </a:r>
            <a:r>
              <a:rPr lang="tr-TR" b="1" i="1" dirty="0"/>
              <a:t> </a:t>
            </a:r>
            <a:r>
              <a:rPr lang="tr-TR" dirty="0"/>
              <a:t>Sıralı nesne grubu olarak bilinir. Yani dizi şeklinde birden çok aynı veya farklı türe ait elemanları bu değişken içerisinde tutarız. (Öğrenci numaraları listesi, alfabedeki harflerin listesi vb.) Birden fazla tanımlama yolu mevcuttur. Bunlardan en basit olanı köşeli parantezler arasına liste elemanlarını aralarına virgül koyarak </a:t>
            </a:r>
            <a:r>
              <a:rPr lang="tr-TR" dirty="0" smtClean="0"/>
              <a:t>tanımlamaktır.</a:t>
            </a:r>
          </a:p>
          <a:p>
            <a:pPr lvl="1"/>
            <a:r>
              <a:rPr lang="tr-TR" dirty="0" err="1" smtClean="0"/>
              <a:t>List</a:t>
            </a:r>
            <a:r>
              <a:rPr lang="tr-TR" dirty="0" smtClean="0"/>
              <a:t>&lt;</a:t>
            </a:r>
            <a:r>
              <a:rPr lang="tr-TR" dirty="0" err="1" smtClean="0"/>
              <a:t>int</a:t>
            </a:r>
            <a:r>
              <a:rPr lang="tr-TR" dirty="0"/>
              <a:t>&gt; </a:t>
            </a:r>
            <a:r>
              <a:rPr lang="tr-TR" dirty="0" err="1"/>
              <a:t>studentNumberList</a:t>
            </a:r>
            <a:r>
              <a:rPr lang="tr-TR" dirty="0"/>
              <a:t> = [1233, 1231, 6543, 1236]; </a:t>
            </a:r>
          </a:p>
          <a:p>
            <a:pPr lvl="1"/>
            <a:r>
              <a:rPr lang="tr-TR" dirty="0" err="1" smtClean="0"/>
              <a:t>List</a:t>
            </a:r>
            <a:r>
              <a:rPr lang="tr-TR" dirty="0" smtClean="0"/>
              <a:t>&lt;</a:t>
            </a:r>
            <a:r>
              <a:rPr lang="tr-TR" dirty="0" err="1" smtClean="0"/>
              <a:t>String</a:t>
            </a:r>
            <a:r>
              <a:rPr lang="tr-TR" dirty="0"/>
              <a:t>&gt; </a:t>
            </a:r>
            <a:r>
              <a:rPr lang="tr-TR" dirty="0" err="1"/>
              <a:t>alphabet</a:t>
            </a:r>
            <a:r>
              <a:rPr lang="tr-TR" dirty="0"/>
              <a:t> = ["a", "b", "c"...];</a:t>
            </a:r>
          </a:p>
          <a:p>
            <a:pPr lvl="1"/>
            <a:r>
              <a:rPr lang="tr-TR" dirty="0" smtClean="0"/>
              <a:t>var </a:t>
            </a:r>
            <a:r>
              <a:rPr lang="tr-TR" dirty="0" err="1"/>
              <a:t>differentType</a:t>
            </a:r>
            <a:r>
              <a:rPr lang="tr-TR" dirty="0"/>
              <a:t> = ["</a:t>
            </a:r>
            <a:r>
              <a:rPr lang="tr-TR" dirty="0" err="1"/>
              <a:t>string</a:t>
            </a:r>
            <a:r>
              <a:rPr lang="tr-TR" dirty="0"/>
              <a:t>", 3, "y", </a:t>
            </a:r>
            <a:r>
              <a:rPr lang="tr-TR" dirty="0" err="1"/>
              <a:t>false</a:t>
            </a:r>
            <a:r>
              <a:rPr lang="tr-TR" dirty="0"/>
              <a:t>, 2.3];</a:t>
            </a:r>
          </a:p>
          <a:p>
            <a:pPr algn="just"/>
            <a:endParaRPr lang="tr-TR" dirty="0" smtClean="0"/>
          </a:p>
          <a:p>
            <a:pPr algn="just"/>
            <a:endParaRPr lang="tr-TR" dirty="0"/>
          </a:p>
        </p:txBody>
      </p:sp>
    </p:spTree>
    <p:extLst>
      <p:ext uri="{BB962C8B-B14F-4D97-AF65-F5344CB8AC3E}">
        <p14:creationId xmlns:p14="http://schemas.microsoft.com/office/powerpoint/2010/main" val="56874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Değişkenler ve Değişken Türleri</a:t>
            </a:r>
            <a:endParaRPr lang="tr-TR" dirty="0"/>
          </a:p>
        </p:txBody>
      </p:sp>
      <p:sp>
        <p:nvSpPr>
          <p:cNvPr id="3" name="İçerik Yer Tutucusu 2"/>
          <p:cNvSpPr>
            <a:spLocks noGrp="1"/>
          </p:cNvSpPr>
          <p:nvPr>
            <p:ph idx="1"/>
          </p:nvPr>
        </p:nvSpPr>
        <p:spPr>
          <a:xfrm>
            <a:off x="838200" y="1354015"/>
            <a:ext cx="10515600" cy="4822948"/>
          </a:xfrm>
        </p:spPr>
        <p:txBody>
          <a:bodyPr>
            <a:normAutofit lnSpcReduction="10000"/>
          </a:bodyPr>
          <a:lstStyle/>
          <a:p>
            <a:pPr algn="just"/>
            <a:r>
              <a:rPr lang="tr-TR" b="1" dirty="0" err="1"/>
              <a:t>Map</a:t>
            </a:r>
            <a:r>
              <a:rPr lang="tr-TR" b="1" dirty="0"/>
              <a:t>: </a:t>
            </a:r>
            <a:r>
              <a:rPr lang="tr-TR" dirty="0"/>
              <a:t>Anahtar </a:t>
            </a:r>
            <a:r>
              <a:rPr lang="tr-TR" dirty="0" smtClean="0"/>
              <a:t>- değer </a:t>
            </a:r>
            <a:r>
              <a:rPr lang="tr-TR" dirty="0"/>
              <a:t>ikilisine göre verileri değişkende tutan bir türdür. Anahtar ve değeri herhangi bir obje türünde </a:t>
            </a:r>
            <a:r>
              <a:rPr lang="tr-TR" dirty="0" smtClean="0"/>
              <a:t>olabilir </a:t>
            </a:r>
            <a:r>
              <a:rPr lang="tr-TR" dirty="0"/>
              <a:t>(</a:t>
            </a:r>
            <a:r>
              <a:rPr lang="tr-TR" dirty="0" err="1"/>
              <a:t>int</a:t>
            </a:r>
            <a:r>
              <a:rPr lang="tr-TR" dirty="0"/>
              <a:t>, </a:t>
            </a:r>
            <a:r>
              <a:rPr lang="tr-TR" dirty="0" err="1"/>
              <a:t>String</a:t>
            </a:r>
            <a:r>
              <a:rPr lang="tr-TR" dirty="0"/>
              <a:t>, </a:t>
            </a:r>
            <a:r>
              <a:rPr lang="tr-TR" dirty="0" err="1"/>
              <a:t>bool</a:t>
            </a:r>
            <a:r>
              <a:rPr lang="tr-TR" dirty="0"/>
              <a:t>, </a:t>
            </a:r>
            <a:r>
              <a:rPr lang="tr-TR" dirty="0" err="1"/>
              <a:t>custom</a:t>
            </a:r>
            <a:r>
              <a:rPr lang="tr-TR" dirty="0"/>
              <a:t> vb</a:t>
            </a:r>
            <a:r>
              <a:rPr lang="tr-TR" dirty="0" smtClean="0"/>
              <a:t>.). </a:t>
            </a:r>
            <a:r>
              <a:rPr lang="tr-TR" dirty="0"/>
              <a:t>Anahtar tekil olmak zorundadır. Değer tekil olmayabilir. Aynı değer birden fazla anahtara atanabilir. </a:t>
            </a:r>
            <a:endParaRPr lang="tr-TR" dirty="0" smtClean="0"/>
          </a:p>
          <a:p>
            <a:pPr lvl="1" algn="just"/>
            <a:r>
              <a:rPr lang="tr-TR" dirty="0" err="1" smtClean="0"/>
              <a:t>Map</a:t>
            </a:r>
            <a:r>
              <a:rPr lang="tr-TR" dirty="0" smtClean="0"/>
              <a:t>&lt;</a:t>
            </a:r>
            <a:r>
              <a:rPr lang="tr-TR" dirty="0" err="1" smtClean="0"/>
              <a:t>String</a:t>
            </a:r>
            <a:r>
              <a:rPr lang="tr-TR" dirty="0" smtClean="0"/>
              <a:t>, </a:t>
            </a:r>
            <a:r>
              <a:rPr lang="tr-TR" dirty="0" err="1" smtClean="0"/>
              <a:t>String</a:t>
            </a:r>
            <a:r>
              <a:rPr lang="tr-TR" dirty="0" smtClean="0"/>
              <a:t>&gt; </a:t>
            </a:r>
            <a:r>
              <a:rPr lang="tr-TR" dirty="0" err="1" smtClean="0"/>
              <a:t>person</a:t>
            </a:r>
            <a:r>
              <a:rPr lang="tr-TR" dirty="0" smtClean="0"/>
              <a:t> = {'</a:t>
            </a:r>
            <a:r>
              <a:rPr lang="tr-TR" dirty="0" err="1" smtClean="0"/>
              <a:t>firstName</a:t>
            </a:r>
            <a:r>
              <a:rPr lang="tr-TR" dirty="0" smtClean="0"/>
              <a:t>': 'İzzet', '</a:t>
            </a:r>
            <a:r>
              <a:rPr lang="tr-TR" dirty="0" err="1" smtClean="0"/>
              <a:t>lastName</a:t>
            </a:r>
            <a:r>
              <a:rPr lang="tr-TR" dirty="0" smtClean="0"/>
              <a:t>': 'Öztürk' };</a:t>
            </a:r>
          </a:p>
          <a:p>
            <a:pPr lvl="1" algn="just"/>
            <a:r>
              <a:rPr lang="tr-TR" dirty="0" err="1" smtClean="0"/>
              <a:t>Map</a:t>
            </a:r>
            <a:r>
              <a:rPr lang="tr-TR" dirty="0" smtClean="0"/>
              <a:t>&lt;</a:t>
            </a:r>
            <a:r>
              <a:rPr lang="tr-TR" dirty="0" err="1" smtClean="0"/>
              <a:t>int</a:t>
            </a:r>
            <a:r>
              <a:rPr lang="tr-TR" dirty="0" smtClean="0"/>
              <a:t>, </a:t>
            </a:r>
            <a:r>
              <a:rPr lang="tr-TR" dirty="0" err="1" smtClean="0"/>
              <a:t>String</a:t>
            </a:r>
            <a:r>
              <a:rPr lang="tr-TR" dirty="0" smtClean="0"/>
              <a:t>&gt; </a:t>
            </a:r>
            <a:r>
              <a:rPr lang="tr-TR" dirty="0" err="1" smtClean="0"/>
              <a:t>numbers</a:t>
            </a:r>
            <a:r>
              <a:rPr lang="tr-TR" dirty="0" smtClean="0"/>
              <a:t> = </a:t>
            </a:r>
            <a:r>
              <a:rPr lang="tr-TR" dirty="0" err="1" smtClean="0"/>
              <a:t>Map</a:t>
            </a:r>
            <a:r>
              <a:rPr lang="tr-TR" dirty="0" smtClean="0"/>
              <a:t>();</a:t>
            </a:r>
          </a:p>
          <a:p>
            <a:pPr lvl="1" algn="just"/>
            <a:r>
              <a:rPr lang="tr-TR" dirty="0" err="1" smtClean="0"/>
              <a:t>numbers</a:t>
            </a:r>
            <a:r>
              <a:rPr lang="tr-TR" dirty="0" smtClean="0"/>
              <a:t>[1] = "</a:t>
            </a:r>
            <a:r>
              <a:rPr lang="tr-TR" dirty="0" err="1" smtClean="0"/>
              <a:t>one</a:t>
            </a:r>
            <a:r>
              <a:rPr lang="tr-TR" dirty="0" smtClean="0"/>
              <a:t>";</a:t>
            </a:r>
          </a:p>
          <a:p>
            <a:pPr lvl="1" algn="just"/>
            <a:r>
              <a:rPr lang="tr-TR" dirty="0" err="1" smtClean="0"/>
              <a:t>numbers</a:t>
            </a:r>
            <a:r>
              <a:rPr lang="tr-TR" dirty="0" smtClean="0"/>
              <a:t>[2] = "</a:t>
            </a:r>
            <a:r>
              <a:rPr lang="tr-TR" dirty="0" err="1" smtClean="0"/>
              <a:t>two</a:t>
            </a:r>
            <a:r>
              <a:rPr lang="tr-TR" dirty="0" smtClean="0"/>
              <a:t>";</a:t>
            </a:r>
          </a:p>
          <a:p>
            <a:pPr lvl="1" algn="just"/>
            <a:r>
              <a:rPr lang="tr-TR" dirty="0" smtClean="0"/>
              <a:t>var </a:t>
            </a:r>
            <a:r>
              <a:rPr lang="tr-TR" dirty="0" err="1" smtClean="0"/>
              <a:t>differentTypeMap</a:t>
            </a:r>
            <a:r>
              <a:rPr lang="tr-TR" dirty="0" smtClean="0"/>
              <a:t> = {</a:t>
            </a:r>
          </a:p>
          <a:p>
            <a:pPr lvl="1" algn="just"/>
            <a:r>
              <a:rPr lang="tr-TR" dirty="0" smtClean="0"/>
              <a:t>   '</a:t>
            </a:r>
            <a:r>
              <a:rPr lang="tr-TR" dirty="0" err="1" smtClean="0"/>
              <a:t>key</a:t>
            </a:r>
            <a:r>
              <a:rPr lang="tr-TR" dirty="0" smtClean="0"/>
              <a:t>': </a:t>
            </a:r>
            <a:r>
              <a:rPr lang="tr-TR" dirty="0" err="1" smtClean="0"/>
              <a:t>false</a:t>
            </a:r>
            <a:r>
              <a:rPr lang="tr-TR" dirty="0" smtClean="0"/>
              <a:t>,</a:t>
            </a:r>
          </a:p>
          <a:p>
            <a:pPr lvl="1" algn="just"/>
            <a:r>
              <a:rPr lang="tr-TR" dirty="0" smtClean="0"/>
              <a:t>   1: '</a:t>
            </a:r>
            <a:r>
              <a:rPr lang="tr-TR" dirty="0" err="1" smtClean="0"/>
              <a:t>Deger</a:t>
            </a:r>
            <a:r>
              <a:rPr lang="tr-TR" dirty="0" smtClean="0"/>
              <a:t>',</a:t>
            </a:r>
          </a:p>
          <a:p>
            <a:pPr lvl="1" algn="just"/>
            <a:r>
              <a:rPr lang="tr-TR" dirty="0" smtClean="0"/>
              <a:t>   </a:t>
            </a:r>
            <a:r>
              <a:rPr lang="tr-TR" dirty="0" err="1" smtClean="0"/>
              <a:t>false</a:t>
            </a:r>
            <a:r>
              <a:rPr lang="tr-TR" dirty="0" smtClean="0"/>
              <a:t>: 3.32</a:t>
            </a:r>
          </a:p>
          <a:p>
            <a:pPr lvl="1" algn="just"/>
            <a:r>
              <a:rPr lang="tr-TR" dirty="0" smtClean="0"/>
              <a:t>};</a:t>
            </a:r>
            <a:endParaRPr lang="tr-TR" dirty="0"/>
          </a:p>
        </p:txBody>
      </p:sp>
    </p:spTree>
    <p:extLst>
      <p:ext uri="{BB962C8B-B14F-4D97-AF65-F5344CB8AC3E}">
        <p14:creationId xmlns:p14="http://schemas.microsoft.com/office/powerpoint/2010/main" val="408350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Değişkenler ve Değişken Türleri</a:t>
            </a:r>
            <a:endParaRPr lang="tr-TR" dirty="0"/>
          </a:p>
        </p:txBody>
      </p:sp>
      <p:sp>
        <p:nvSpPr>
          <p:cNvPr id="3" name="İçerik Yer Tutucusu 2"/>
          <p:cNvSpPr>
            <a:spLocks noGrp="1"/>
          </p:cNvSpPr>
          <p:nvPr>
            <p:ph idx="1"/>
          </p:nvPr>
        </p:nvSpPr>
        <p:spPr>
          <a:xfrm>
            <a:off x="838200" y="1354015"/>
            <a:ext cx="10515600" cy="4822948"/>
          </a:xfrm>
        </p:spPr>
        <p:txBody>
          <a:bodyPr>
            <a:normAutofit lnSpcReduction="10000"/>
          </a:bodyPr>
          <a:lstStyle/>
          <a:p>
            <a:pPr algn="just"/>
            <a:r>
              <a:rPr lang="tr-TR" b="1" dirty="0"/>
              <a:t>final: </a:t>
            </a:r>
            <a:r>
              <a:rPr lang="tr-TR" dirty="0"/>
              <a:t>Uygulama çalışma sırasında oluşturulan sabit türdür. Final değişkeninin değeri sabit olarak doğrudan atanabilir, ya da sınıf yapıcı metodu içerisinde değeri atanmalıdır. Bir sınıftan yeni bir nesne oluştururken bu sabit değer gönderilerek değer atanabilir. Fakat bu değer atandıktan sonra değiştirilemez</a:t>
            </a:r>
            <a:r>
              <a:rPr lang="tr-TR" dirty="0" smtClean="0"/>
              <a:t>.</a:t>
            </a:r>
          </a:p>
          <a:p>
            <a:pPr lvl="1"/>
            <a:r>
              <a:rPr lang="tr-TR" dirty="0" smtClean="0"/>
              <a:t>final </a:t>
            </a:r>
            <a:r>
              <a:rPr lang="tr-TR" dirty="0" err="1"/>
              <a:t>firstName</a:t>
            </a:r>
            <a:r>
              <a:rPr lang="tr-TR" dirty="0"/>
              <a:t> = "izzet";</a:t>
            </a:r>
          </a:p>
          <a:p>
            <a:pPr lvl="1"/>
            <a:r>
              <a:rPr lang="tr-TR" dirty="0"/>
              <a:t>final </a:t>
            </a:r>
            <a:r>
              <a:rPr lang="tr-TR" dirty="0" err="1"/>
              <a:t>String</a:t>
            </a:r>
            <a:r>
              <a:rPr lang="tr-TR" dirty="0"/>
              <a:t> </a:t>
            </a:r>
            <a:r>
              <a:rPr lang="tr-TR" dirty="0" err="1"/>
              <a:t>lastName</a:t>
            </a:r>
            <a:r>
              <a:rPr lang="tr-TR" dirty="0"/>
              <a:t> = "</a:t>
            </a:r>
            <a:r>
              <a:rPr lang="tr-TR" dirty="0" err="1"/>
              <a:t>öztürk</a:t>
            </a:r>
            <a:r>
              <a:rPr lang="tr-TR" dirty="0"/>
              <a:t>";</a:t>
            </a:r>
          </a:p>
          <a:p>
            <a:pPr lvl="1"/>
            <a:r>
              <a:rPr lang="tr-TR" dirty="0"/>
              <a:t>final var lastName2 = "</a:t>
            </a:r>
            <a:r>
              <a:rPr lang="tr-TR" dirty="0" err="1"/>
              <a:t>öztürk</a:t>
            </a:r>
            <a:r>
              <a:rPr lang="tr-TR" dirty="0" smtClean="0"/>
              <a:t>";</a:t>
            </a:r>
          </a:p>
          <a:p>
            <a:pPr lvl="1"/>
            <a:r>
              <a:rPr lang="tr-TR" dirty="0" smtClean="0"/>
              <a:t/>
            </a:r>
            <a:br>
              <a:rPr lang="tr-TR" dirty="0" smtClean="0"/>
            </a:br>
            <a:r>
              <a:rPr lang="tr-TR" dirty="0" err="1" smtClean="0"/>
              <a:t>class</a:t>
            </a:r>
            <a:r>
              <a:rPr lang="tr-TR" dirty="0" smtClean="0"/>
              <a:t> </a:t>
            </a:r>
            <a:r>
              <a:rPr lang="tr-TR" dirty="0" err="1" smtClean="0"/>
              <a:t>TestClass</a:t>
            </a:r>
            <a:r>
              <a:rPr lang="tr-TR" dirty="0" smtClean="0"/>
              <a:t> {</a:t>
            </a:r>
          </a:p>
          <a:p>
            <a:pPr lvl="1"/>
            <a:r>
              <a:rPr lang="tr-TR" dirty="0" smtClean="0"/>
              <a:t>final </a:t>
            </a:r>
            <a:r>
              <a:rPr lang="tr-TR" dirty="0" err="1"/>
              <a:t>String</a:t>
            </a:r>
            <a:r>
              <a:rPr lang="tr-TR" dirty="0"/>
              <a:t> name;</a:t>
            </a:r>
          </a:p>
          <a:p>
            <a:pPr lvl="1"/>
            <a:r>
              <a:rPr lang="tr-TR" dirty="0" err="1"/>
              <a:t>TestClass</a:t>
            </a:r>
            <a:r>
              <a:rPr lang="tr-TR" dirty="0"/>
              <a:t>(this.name);</a:t>
            </a:r>
          </a:p>
          <a:p>
            <a:pPr lvl="1"/>
            <a:r>
              <a:rPr lang="tr-TR" dirty="0"/>
              <a:t>}</a:t>
            </a:r>
          </a:p>
          <a:p>
            <a:pPr algn="just"/>
            <a:endParaRPr lang="tr-TR" dirty="0"/>
          </a:p>
          <a:p>
            <a:pPr algn="just"/>
            <a:endParaRPr lang="tr-TR" dirty="0"/>
          </a:p>
        </p:txBody>
      </p:sp>
    </p:spTree>
    <p:extLst>
      <p:ext uri="{BB962C8B-B14F-4D97-AF65-F5344CB8AC3E}">
        <p14:creationId xmlns:p14="http://schemas.microsoft.com/office/powerpoint/2010/main" val="148886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Değişkenler ve Değişken Türleri</a:t>
            </a:r>
            <a:endParaRPr lang="tr-TR" dirty="0"/>
          </a:p>
        </p:txBody>
      </p:sp>
      <p:sp>
        <p:nvSpPr>
          <p:cNvPr id="3" name="İçerik Yer Tutucusu 2"/>
          <p:cNvSpPr>
            <a:spLocks noGrp="1"/>
          </p:cNvSpPr>
          <p:nvPr>
            <p:ph idx="1"/>
          </p:nvPr>
        </p:nvSpPr>
        <p:spPr>
          <a:xfrm>
            <a:off x="838200" y="1354015"/>
            <a:ext cx="10515600" cy="4822948"/>
          </a:xfrm>
        </p:spPr>
        <p:txBody>
          <a:bodyPr/>
          <a:lstStyle/>
          <a:p>
            <a:pPr algn="just"/>
            <a:r>
              <a:rPr lang="tr-TR" b="1" dirty="0" err="1"/>
              <a:t>const</a:t>
            </a:r>
            <a:r>
              <a:rPr lang="tr-TR" b="1" dirty="0"/>
              <a:t>: </a:t>
            </a:r>
            <a:r>
              <a:rPr lang="tr-TR" dirty="0"/>
              <a:t>Uygulamada derleme sırasında oluşturulan ve değerleri atanan sabit türlerdir.  Bu değişken oluşturulurken değer ataması yapılır. Daha sonra bu değer değiştirilemez</a:t>
            </a:r>
            <a:r>
              <a:rPr lang="tr-TR" dirty="0" smtClean="0"/>
              <a:t>.</a:t>
            </a:r>
          </a:p>
          <a:p>
            <a:pPr lvl="1"/>
            <a:r>
              <a:rPr lang="tr-TR" dirty="0" err="1"/>
              <a:t>const</a:t>
            </a:r>
            <a:r>
              <a:rPr lang="tr-TR" dirty="0"/>
              <a:t> number1 = 100;</a:t>
            </a:r>
          </a:p>
          <a:p>
            <a:pPr lvl="1"/>
            <a:r>
              <a:rPr lang="tr-TR" dirty="0" err="1"/>
              <a:t>const</a:t>
            </a:r>
            <a:r>
              <a:rPr lang="tr-TR" dirty="0"/>
              <a:t> </a:t>
            </a:r>
            <a:r>
              <a:rPr lang="tr-TR" dirty="0" err="1"/>
              <a:t>bool</a:t>
            </a:r>
            <a:r>
              <a:rPr lang="tr-TR" dirty="0"/>
              <a:t> </a:t>
            </a:r>
            <a:r>
              <a:rPr lang="tr-TR" dirty="0" err="1"/>
              <a:t>isHidden</a:t>
            </a:r>
            <a:r>
              <a:rPr lang="tr-TR" dirty="0"/>
              <a:t> = </a:t>
            </a:r>
            <a:r>
              <a:rPr lang="tr-TR" dirty="0" err="1"/>
              <a:t>false</a:t>
            </a:r>
            <a:r>
              <a:rPr lang="tr-TR" dirty="0"/>
              <a:t>;</a:t>
            </a:r>
          </a:p>
          <a:p>
            <a:pPr lvl="1"/>
            <a:r>
              <a:rPr lang="tr-TR" dirty="0" err="1"/>
              <a:t>const</a:t>
            </a:r>
            <a:r>
              <a:rPr lang="tr-TR" dirty="0"/>
              <a:t> var </a:t>
            </a:r>
            <a:r>
              <a:rPr lang="tr-TR" dirty="0" err="1"/>
              <a:t>texture</a:t>
            </a:r>
            <a:r>
              <a:rPr lang="tr-TR" dirty="0"/>
              <a:t> = "test"; </a:t>
            </a:r>
            <a:br>
              <a:rPr lang="tr-TR" dirty="0"/>
            </a:br>
            <a:r>
              <a:rPr lang="tr-TR" dirty="0" err="1"/>
              <a:t>isHidden</a:t>
            </a:r>
            <a:r>
              <a:rPr lang="tr-TR" dirty="0"/>
              <a:t> = </a:t>
            </a:r>
            <a:r>
              <a:rPr lang="tr-TR" dirty="0" err="1"/>
              <a:t>true</a:t>
            </a:r>
            <a:r>
              <a:rPr lang="tr-TR" dirty="0"/>
              <a:t>; </a:t>
            </a:r>
            <a:endParaRPr lang="tr-TR" dirty="0" smtClean="0"/>
          </a:p>
          <a:p>
            <a:pPr lvl="1"/>
            <a:endParaRPr lang="tr-TR" dirty="0"/>
          </a:p>
        </p:txBody>
      </p:sp>
    </p:spTree>
    <p:extLst>
      <p:ext uri="{BB962C8B-B14F-4D97-AF65-F5344CB8AC3E}">
        <p14:creationId xmlns:p14="http://schemas.microsoft.com/office/powerpoint/2010/main" val="156866322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950</Words>
  <Application>Microsoft Office PowerPoint</Application>
  <PresentationFormat>Geniş ekran</PresentationFormat>
  <Paragraphs>94</Paragraphs>
  <Slides>22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Arial</vt:lpstr>
      <vt:lpstr>Calibri</vt:lpstr>
      <vt:lpstr>Calibri Light</vt:lpstr>
      <vt:lpstr>Office Teması</vt:lpstr>
      <vt:lpstr>PowerPoint Sunusu</vt:lpstr>
      <vt:lpstr>Dart Programlama Dili</vt:lpstr>
      <vt:lpstr>Dart Programlama Dili</vt:lpstr>
      <vt:lpstr>Değişkenler ve Değişken Türleri</vt:lpstr>
      <vt:lpstr>Değişkenler ve Değişken Türleri</vt:lpstr>
      <vt:lpstr>Değişkenler ve Değişken Türleri</vt:lpstr>
      <vt:lpstr>Değişkenler ve Değişken Türleri</vt:lpstr>
      <vt:lpstr>Değişkenler ve Değişken Türleri</vt:lpstr>
      <vt:lpstr>Değişkenler ve Değişken Türleri</vt:lpstr>
      <vt:lpstr>Değişkenler ve Değişken Türleri</vt:lpstr>
      <vt:lpstr>Değişkenler ve Değişken Türleri</vt:lpstr>
      <vt:lpstr>Fonksiyon Tanımlama ve Kullanımı</vt:lpstr>
      <vt:lpstr>Fonksiyon Tanımlama ve Kullanımı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Windows Kullanıcısı</cp:lastModifiedBy>
  <cp:revision>18</cp:revision>
  <dcterms:created xsi:type="dcterms:W3CDTF">2021-03-10T07:06:56Z</dcterms:created>
  <dcterms:modified xsi:type="dcterms:W3CDTF">2021-03-10T08:39:19Z</dcterms:modified>
</cp:coreProperties>
</file>