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54" r:id="rId2"/>
    <p:sldId id="427" r:id="rId3"/>
    <p:sldId id="327" r:id="rId4"/>
    <p:sldId id="328" r:id="rId5"/>
    <p:sldId id="329" r:id="rId6"/>
    <p:sldId id="431" r:id="rId7"/>
    <p:sldId id="430" r:id="rId8"/>
    <p:sldId id="321" r:id="rId9"/>
    <p:sldId id="322" r:id="rId10"/>
    <p:sldId id="323" r:id="rId11"/>
    <p:sldId id="324" r:id="rId12"/>
    <p:sldId id="308" r:id="rId13"/>
    <p:sldId id="309" r:id="rId14"/>
    <p:sldId id="326" r:id="rId15"/>
    <p:sldId id="331" r:id="rId16"/>
    <p:sldId id="332" r:id="rId17"/>
    <p:sldId id="333" r:id="rId18"/>
    <p:sldId id="429" r:id="rId19"/>
    <p:sldId id="428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9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2" autoAdjust="0"/>
    <p:restoredTop sz="93367" autoAdjust="0"/>
  </p:normalViewPr>
  <p:slideViewPr>
    <p:cSldViewPr snapToGrid="0">
      <p:cViewPr varScale="1">
        <p:scale>
          <a:sx n="86" d="100"/>
          <a:sy n="86" d="100"/>
        </p:scale>
        <p:origin x="3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DBA1E-B934-4553-B99D-FED62389077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59545-FB0E-4C98-AF75-3C1377421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513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71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4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43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DEA5-E721-4693-AE19-51BA708D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A31D-2E92-4ED1-BC87-5A60FBA356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7E72-76AC-4E9A-A27D-3AF33E0779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EE39A-FF8F-444D-91F0-82F6DA5E4050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93648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5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0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41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56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03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59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43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9D7-77CB-44B4-97E9-9309E31D5E0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54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C9D7-77CB-44B4-97E9-9309E31D5E0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5255-DD07-4049-A42A-2CE31CE86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0">
            <a:extLst>
              <a:ext uri="{FF2B5EF4-FFF2-40B4-BE49-F238E27FC236}">
                <a16:creationId xmlns:a16="http://schemas.microsoft.com/office/drawing/2014/main" id="{0EF26C18-E06C-4D3C-9005-502186A40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115888"/>
            <a:ext cx="78978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T.C.</a:t>
            </a:r>
            <a:b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KASTAMONU ÜNİVERSİTESİ</a:t>
            </a:r>
            <a:b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TAŞKÖPRÜ MYO</a:t>
            </a:r>
            <a:b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BİLGİSAYAR PROGRAMCILIĞI</a:t>
            </a:r>
          </a:p>
        </p:txBody>
      </p:sp>
      <p:sp>
        <p:nvSpPr>
          <p:cNvPr id="3075" name="Text Box 31">
            <a:extLst>
              <a:ext uri="{FF2B5EF4-FFF2-40B4-BE49-F238E27FC236}">
                <a16:creationId xmlns:a16="http://schemas.microsoft.com/office/drawing/2014/main" id="{5743E05D-5A40-442D-A71E-2BB05050A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4292600"/>
            <a:ext cx="316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Öğr. Gör. Sevdanur GENÇ</a:t>
            </a:r>
          </a:p>
        </p:txBody>
      </p:sp>
      <p:sp>
        <p:nvSpPr>
          <p:cNvPr id="3076" name="Text Box 32">
            <a:extLst>
              <a:ext uri="{FF2B5EF4-FFF2-40B4-BE49-F238E27FC236}">
                <a16:creationId xmlns:a16="http://schemas.microsoft.com/office/drawing/2014/main" id="{1765663F-DC3D-43E7-BFAC-39F514B32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420938"/>
            <a:ext cx="8893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 Programlama</a:t>
            </a:r>
            <a:endParaRPr lang="tr-TR" altLang="en-US" sz="4400" b="1">
              <a:solidFill>
                <a:srgbClr val="0459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7" name="Text Box 33">
            <a:extLst>
              <a:ext uri="{FF2B5EF4-FFF2-40B4-BE49-F238E27FC236}">
                <a16:creationId xmlns:a16="http://schemas.microsoft.com/office/drawing/2014/main" id="{49966EC3-EEFE-43CE-A7D9-5D0EEB7CF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373688"/>
            <a:ext cx="2881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Kastamonu, 202</a:t>
            </a:r>
            <a:r>
              <a:rPr lang="en-US" altLang="en-US" sz="16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tr-TR" altLang="en-US" sz="1600" b="1">
              <a:solidFill>
                <a:srgbClr val="0459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31">
            <a:extLst>
              <a:ext uri="{FF2B5EF4-FFF2-40B4-BE49-F238E27FC236}">
                <a16:creationId xmlns:a16="http://schemas.microsoft.com/office/drawing/2014/main" id="{88CD7997-688B-4541-B8EE-AF4F565F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538" y="4748213"/>
            <a:ext cx="23764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tr-TR" altLang="en-US" sz="1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genc</a:t>
            </a:r>
            <a:r>
              <a:rPr lang="en-US" altLang="en-US" sz="1400" b="1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@kastamonu.edu.tr</a:t>
            </a:r>
            <a:endParaRPr lang="tr-TR" altLang="en-US" sz="1400" b="1">
              <a:solidFill>
                <a:srgbClr val="0459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9" name="Text Box 32">
            <a:extLst>
              <a:ext uri="{FF2B5EF4-FFF2-40B4-BE49-F238E27FC236}">
                <a16:creationId xmlns:a16="http://schemas.microsoft.com/office/drawing/2014/main" id="{35023D38-19C1-4CB3-9CB1-4D0FB608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457575"/>
            <a:ext cx="8208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b="1" dirty="0">
                <a:solidFill>
                  <a:srgbClr val="0459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Bölüm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İsimlendirilmiş Yapıcılar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91654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Eğer sınıfımıza birden fazla yapıcı eklemek istiyorsak isimlendirilmiş yapıcıları kullanırız. </a:t>
            </a:r>
          </a:p>
          <a:p>
            <a:pPr algn="just"/>
            <a:r>
              <a:rPr lang="tr-TR" sz="2400" dirty="0"/>
              <a:t>insan sınıfımız hem insan adlı yapıcı fonksiyona sahip, hem de </a:t>
            </a:r>
            <a:r>
              <a:rPr lang="tr-TR" sz="2400" dirty="0" err="1"/>
              <a:t>insan.bos</a:t>
            </a:r>
            <a:r>
              <a:rPr lang="tr-TR" sz="2400" dirty="0"/>
              <a:t> adında isimlendirilmiş yapıcı fonksiyona sahip. </a:t>
            </a:r>
            <a:r>
              <a:rPr lang="tr-TR" sz="2400" dirty="0" err="1"/>
              <a:t>insan.bos</a:t>
            </a:r>
            <a:r>
              <a:rPr lang="tr-TR" sz="2400" dirty="0"/>
              <a:t> yapıcı fonksiyonumuz insan sınıfından üretilen nesnede kullanıldığında değişkenlere boş bilgiler giriyor.</a:t>
            </a:r>
          </a:p>
          <a:p>
            <a:pPr algn="just"/>
            <a:r>
              <a:rPr lang="tr-TR" sz="2400" dirty="0"/>
              <a:t>main fonksiyonumuzda nesne üretimini gözlemlediğimizde, nesnenin </a:t>
            </a:r>
            <a:r>
              <a:rPr lang="tr-TR" sz="2400" dirty="0" err="1"/>
              <a:t>insan.bos</a:t>
            </a:r>
            <a:r>
              <a:rPr lang="tr-TR" sz="2400" dirty="0"/>
              <a:t>() yapıcı fonksiyonu ile üretildiğini görüyoruz.</a:t>
            </a:r>
          </a:p>
          <a:p>
            <a:pPr algn="just"/>
            <a:endParaRPr lang="tr-TR" sz="2400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F18DE30-1947-46DB-8549-B06928995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5BCA442-1670-4F47-9B58-C6AC2BA4F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97" y="4027300"/>
            <a:ext cx="4589405" cy="27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3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Sınıf-içi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Bir önceki konuda sınıf oluştururken insan üzerinden örnek vermiştik. Yine aynı örnek üzerinden gidelim.</a:t>
            </a:r>
          </a:p>
          <a:p>
            <a:pPr algn="just"/>
            <a:r>
              <a:rPr lang="tr-TR" dirty="0"/>
              <a:t>insan sınıfımıza bir özellik (yani fonksiyon) ekleyelim. Bu özelliği tıpkı gerçek bir insanda bulunan kendini tanıtabilme yeteneği olsun.</a:t>
            </a:r>
          </a:p>
          <a:p>
            <a:pPr algn="just"/>
            <a:r>
              <a:rPr lang="tr-TR" dirty="0"/>
              <a:t>insan sınıfımızın içerisine </a:t>
            </a:r>
            <a:r>
              <a:rPr lang="tr-TR" b="1" dirty="0" err="1"/>
              <a:t>kendiniTanit</a:t>
            </a:r>
            <a:r>
              <a:rPr lang="tr-TR" dirty="0"/>
              <a:t> adında bir fonksiyon ekledik. Fonksiyonumuz bir değer döndürmediği için tipini </a:t>
            </a:r>
            <a:r>
              <a:rPr lang="tr-TR" b="1" dirty="0" err="1"/>
              <a:t>void</a:t>
            </a:r>
            <a:r>
              <a:rPr lang="tr-TR" dirty="0"/>
              <a:t> yaptık. </a:t>
            </a:r>
            <a:r>
              <a:rPr lang="tr-TR" dirty="0" err="1"/>
              <a:t>print</a:t>
            </a:r>
            <a:r>
              <a:rPr lang="tr-TR" dirty="0"/>
              <a:t> fonksiyonu ile ekrana </a:t>
            </a:r>
            <a:r>
              <a:rPr lang="tr-TR" b="1" dirty="0" err="1"/>
              <a:t>this.isim</a:t>
            </a:r>
            <a:r>
              <a:rPr lang="tr-TR" b="1" dirty="0"/>
              <a:t> </a:t>
            </a:r>
            <a:r>
              <a:rPr lang="tr-TR" dirty="0"/>
              <a:t>ile nesneye özel olarak kendini tanıtacağı bir cümle bastırdık.</a:t>
            </a:r>
          </a:p>
          <a:p>
            <a:pPr algn="just"/>
            <a:r>
              <a:rPr lang="tr-TR" dirty="0"/>
              <a:t>main fonksiyonu içerisinde de, kisi1 adında bir insan nesnesi oluşturduk ve içerisine yapıcıya gidecek olan parametre değerlerini girdik. Hemen aşağısındaki koda dikkat edelim. </a:t>
            </a:r>
            <a:r>
              <a:rPr lang="tr-TR" dirty="0" err="1"/>
              <a:t>kendiniTanit</a:t>
            </a:r>
            <a:r>
              <a:rPr lang="tr-TR" dirty="0"/>
              <a:t> fonksiyonu insan sınıfına ait olduğu için ve kisi1 nesnesi de insan sınıfından türetildiği için </a:t>
            </a:r>
            <a:r>
              <a:rPr lang="tr-TR" dirty="0" err="1"/>
              <a:t>kendiniTanit</a:t>
            </a:r>
            <a:r>
              <a:rPr lang="tr-TR" dirty="0"/>
              <a:t> fonksiyonunu kisi1 nesnesine iliştirdik.</a:t>
            </a:r>
          </a:p>
        </p:txBody>
      </p:sp>
      <p:pic>
        <p:nvPicPr>
          <p:cNvPr id="4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C9DC6C37-418D-403E-AE7E-1CAB0D9C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5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Sınıf-içi Fonksiyonlar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B43F6C0-675C-4AAF-BE70-80AD81DE7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C2438F-8923-40B7-9051-8AEB59F6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36" y="1523024"/>
            <a:ext cx="10588327" cy="47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9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Get</a:t>
            </a:r>
            <a:r>
              <a:rPr lang="tr-TR" b="1" dirty="0"/>
              <a:t> ve Set Fonksiyonları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354015"/>
            <a:ext cx="5583865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b="1" dirty="0" err="1"/>
              <a:t>Get</a:t>
            </a:r>
            <a:r>
              <a:rPr lang="tr-TR" sz="2400" dirty="0"/>
              <a:t> ve </a:t>
            </a:r>
            <a:r>
              <a:rPr lang="tr-TR" sz="2400" b="1" dirty="0"/>
              <a:t>Set</a:t>
            </a:r>
            <a:r>
              <a:rPr lang="tr-TR" sz="2400" dirty="0"/>
              <a:t> değişkenler üzerinde işlem yapabilmemizi sağlayan basit fonksiyonlardır. </a:t>
            </a:r>
            <a:r>
              <a:rPr lang="tr-TR" sz="2400" dirty="0" err="1"/>
              <a:t>Get</a:t>
            </a:r>
            <a:r>
              <a:rPr lang="tr-TR" sz="2400" dirty="0"/>
              <a:t> fonksiyonumuz değer döndürür. Set fonksiyonumuz da değer atar.</a:t>
            </a:r>
          </a:p>
          <a:p>
            <a:pPr algn="just"/>
            <a:r>
              <a:rPr lang="tr-TR" sz="2400" dirty="0"/>
              <a:t>kisi1 nesnesini oluşturuyorken </a:t>
            </a:r>
            <a:r>
              <a:rPr lang="tr-TR" sz="2400" dirty="0" err="1"/>
              <a:t>new</a:t>
            </a:r>
            <a:r>
              <a:rPr lang="tr-TR" sz="2400" dirty="0"/>
              <a:t> terimini kullanmadık. Bu terim Dart 2.2 beri zorunlu değildir.</a:t>
            </a:r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101447E4-16E3-47B8-8C34-EC29B5C65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560D65A-D795-438B-9CCA-80A080EF1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57" y="1434969"/>
            <a:ext cx="518708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0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 err="1"/>
              <a:t>Static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Sınıf yapısını oluşturuyorken, bazı nesnelerin dışarıyla olan etkileşimini ayarlamak gerekebilir.</a:t>
            </a:r>
          </a:p>
          <a:p>
            <a:pPr algn="just"/>
            <a:r>
              <a:rPr lang="tr-TR" dirty="0" err="1"/>
              <a:t>Static</a:t>
            </a:r>
            <a:r>
              <a:rPr lang="tr-TR" dirty="0"/>
              <a:t> ile oluşturulan değişken ve fonksiyonlara sınıf dışından erişilemezler.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/>
              <a:t>Yukarıdaki insan sınıfında </a:t>
            </a:r>
            <a:r>
              <a:rPr lang="tr-TR" b="1" dirty="0" err="1"/>
              <a:t>static</a:t>
            </a:r>
            <a:r>
              <a:rPr lang="tr-TR" dirty="0"/>
              <a:t> insan değişkeni oluşturduk. Bu değişken sadece sınıf içerisindeki işlemlerde kullanılabilecek. Aynı şekilde fonksiyonum 'da.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265" y="2761980"/>
            <a:ext cx="2913116" cy="1788755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259E98D4-89D2-4841-8486-DA06FECD2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15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Sınıflarda Kalıtım (</a:t>
            </a:r>
            <a:r>
              <a:rPr lang="tr-TR" b="1" dirty="0" err="1"/>
              <a:t>Inheritance</a:t>
            </a:r>
            <a:r>
              <a:rPr lang="tr-TR" b="1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6774712" cy="4822948"/>
          </a:xfrm>
        </p:spPr>
        <p:txBody>
          <a:bodyPr>
            <a:normAutofit fontScale="92500"/>
          </a:bodyPr>
          <a:lstStyle/>
          <a:p>
            <a:pPr algn="just"/>
            <a:r>
              <a:rPr lang="tr-TR" dirty="0"/>
              <a:t>Bir sınıfa ait özellikleri başka bir sınıfta da kullanmak istiyorsak kalıtım özelliğinden faydalanabiliriz. insan adında bir sınıf oluşturduk ve bir insanda olacak özelliklerden referans alarak değişkenler oluşturduk.</a:t>
            </a:r>
          </a:p>
          <a:p>
            <a:pPr algn="just"/>
            <a:r>
              <a:rPr lang="tr-TR" dirty="0" err="1"/>
              <a:t>calisan</a:t>
            </a:r>
            <a:r>
              <a:rPr lang="tr-TR" dirty="0"/>
              <a:t> adında bir sınıf oluşturduk ve </a:t>
            </a:r>
            <a:r>
              <a:rPr lang="tr-TR" b="1" dirty="0" err="1"/>
              <a:t>extends</a:t>
            </a:r>
            <a:r>
              <a:rPr lang="tr-TR" dirty="0"/>
              <a:t> insan yazarak insan sınıfının özelliklerinden faydalanmasını sağladık. Sonuçta çalışanlar da bir insan </a:t>
            </a:r>
          </a:p>
          <a:p>
            <a:pPr algn="just"/>
            <a:r>
              <a:rPr lang="tr-TR" dirty="0"/>
              <a:t>Bir çalışanın özelliği olan maaş (</a:t>
            </a:r>
            <a:r>
              <a:rPr lang="tr-TR" dirty="0" err="1"/>
              <a:t>maas</a:t>
            </a:r>
            <a:r>
              <a:rPr lang="tr-TR" dirty="0"/>
              <a:t>) özelliğini ekledik. Yukarıdaki örneğimizde </a:t>
            </a:r>
            <a:r>
              <a:rPr lang="tr-TR" dirty="0" err="1"/>
              <a:t>calisan</a:t>
            </a:r>
            <a:r>
              <a:rPr lang="tr-TR" dirty="0"/>
              <a:t> sınıfı insan sınıfının özelliklerine de sahip olacaktır.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802" y="1354015"/>
            <a:ext cx="3837277" cy="2885758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3E93179A-1DE4-47CC-8EEB-2158D16BE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42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/>
              <a:t>Kalıtım İşleminde Yapıcı Fonksiyon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6396" y="1120053"/>
            <a:ext cx="4177768" cy="505691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tr-TR" dirty="0"/>
              <a:t>Yine bir insan sınıfı oluşturduk. Bu sınıf her zaman ki gibi bir yapıcı fonksiyona sahip.</a:t>
            </a:r>
          </a:p>
          <a:p>
            <a:pPr algn="just"/>
            <a:r>
              <a:rPr lang="tr-TR" dirty="0" err="1"/>
              <a:t>calisan</a:t>
            </a:r>
            <a:r>
              <a:rPr lang="tr-TR" dirty="0"/>
              <a:t> sınıfı oluşturduk ve bu sınıfı insan sınıfından miras aldık. </a:t>
            </a:r>
            <a:r>
              <a:rPr lang="tr-TR" dirty="0" err="1"/>
              <a:t>calisan</a:t>
            </a:r>
            <a:r>
              <a:rPr lang="tr-TR" dirty="0"/>
              <a:t> adlı yapıcı fonksiyonumuza dikkat ettiğimizde,</a:t>
            </a:r>
          </a:p>
          <a:p>
            <a:pPr algn="just"/>
            <a:r>
              <a:rPr lang="tr-TR" dirty="0"/>
              <a:t>Parametreler içerisine isim, yas ve kilo isminde parametreler aldık. Bu parametreler miras aldığımız sınıftan geldiği için türlerini belirtmedik. Son parametremiz ise </a:t>
            </a:r>
            <a:r>
              <a:rPr lang="tr-TR" dirty="0" err="1"/>
              <a:t>this.maas</a:t>
            </a:r>
            <a:r>
              <a:rPr lang="tr-TR" dirty="0"/>
              <a:t>. </a:t>
            </a:r>
            <a:r>
              <a:rPr lang="tr-TR" dirty="0" err="1"/>
              <a:t>maas</a:t>
            </a:r>
            <a:r>
              <a:rPr lang="tr-TR" dirty="0"/>
              <a:t> değişkenini </a:t>
            </a:r>
            <a:r>
              <a:rPr lang="tr-TR" dirty="0" err="1"/>
              <a:t>this</a:t>
            </a:r>
            <a:r>
              <a:rPr lang="tr-TR" dirty="0"/>
              <a:t> ile kolayca atadık. Parametrelerin yanındaki </a:t>
            </a:r>
            <a:r>
              <a:rPr lang="tr-TR" dirty="0" err="1"/>
              <a:t>super</a:t>
            </a:r>
            <a:r>
              <a:rPr lang="tr-TR" dirty="0"/>
              <a:t> fonksiyonu ise miras aldığımız sınıftan gelen parametrelerdir.</a:t>
            </a:r>
          </a:p>
          <a:p>
            <a:pPr algn="just"/>
            <a:r>
              <a:rPr lang="tr-TR" dirty="0"/>
              <a:t>Daha sonra </a:t>
            </a:r>
            <a:r>
              <a:rPr lang="tr-TR" dirty="0" err="1"/>
              <a:t>kendiniTanit</a:t>
            </a:r>
            <a:r>
              <a:rPr lang="tr-TR" dirty="0"/>
              <a:t> fonksiyonu oluşturarak </a:t>
            </a:r>
            <a:r>
              <a:rPr lang="tr-TR" dirty="0" err="1"/>
              <a:t>calisan</a:t>
            </a:r>
            <a:r>
              <a:rPr lang="tr-TR" dirty="0"/>
              <a:t> sınıfına ait bilgileri ekrana yazdırmasını sağlayan bir fonksiyon oluşturduk.</a:t>
            </a:r>
          </a:p>
        </p:txBody>
      </p:sp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97F6265E-A2C7-4599-8E34-0E1C11558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B82D1C2-09B6-4814-91B4-E42B6A0A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75" y="1120053"/>
            <a:ext cx="7511511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1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Kalıtım İşleminde İsimli Yapıcı Fonksiyon Kullanma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120" y="2424223"/>
            <a:ext cx="4805760" cy="1804611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04E4F088-FDF9-4181-AEF6-0BDAEDFB6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87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1D17E9-8761-4164-B4F3-E5C1BE6E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Sınıflarda Soyut Sınıf (</a:t>
            </a:r>
            <a:r>
              <a:rPr lang="tr-TR" b="1" dirty="0" err="1"/>
              <a:t>Abstract</a:t>
            </a:r>
            <a:r>
              <a:rPr lang="tr-TR" b="1" dirty="0"/>
              <a:t>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640F25-D88D-4E32-8EAA-3BEE07B6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660" y="1825625"/>
            <a:ext cx="3918140" cy="435133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Dart Dilinde </a:t>
            </a:r>
            <a:r>
              <a:rPr lang="tr-TR" sz="2400" dirty="0" err="1"/>
              <a:t>Abstract</a:t>
            </a:r>
            <a:r>
              <a:rPr lang="tr-TR" sz="2400" dirty="0"/>
              <a:t> Sınıflar genel tanımıyla nesne türetilemeyen sınıflardır.</a:t>
            </a:r>
            <a:r>
              <a:rPr lang="en-US" sz="2400" dirty="0"/>
              <a:t> </a:t>
            </a:r>
            <a:r>
              <a:rPr lang="tr-TR" sz="2400" dirty="0"/>
              <a:t>Aşağıdaki örnekte </a:t>
            </a:r>
            <a:r>
              <a:rPr lang="en-US" sz="2400" dirty="0" err="1"/>
              <a:t>OyunPc</a:t>
            </a:r>
            <a:r>
              <a:rPr lang="tr-TR" sz="2400" dirty="0"/>
              <a:t> sınıfının bağlı olduğu </a:t>
            </a:r>
            <a:r>
              <a:rPr lang="en-US" sz="2400" dirty="0" err="1"/>
              <a:t>Bilgisayar</a:t>
            </a:r>
            <a:r>
              <a:rPr lang="tr-TR" sz="2400" dirty="0"/>
              <a:t> sınıfı </a:t>
            </a:r>
            <a:r>
              <a:rPr lang="tr-TR" sz="2400" dirty="0" err="1"/>
              <a:t>Abstract</a:t>
            </a:r>
            <a:r>
              <a:rPr lang="tr-TR" sz="2400" dirty="0"/>
              <a:t> sınıf olduğundan dolayı nesne türetemedik fakat </a:t>
            </a:r>
            <a:r>
              <a:rPr lang="tr-TR" sz="2400" dirty="0" err="1"/>
              <a:t>super</a:t>
            </a:r>
            <a:r>
              <a:rPr lang="tr-TR" sz="2400" dirty="0"/>
              <a:t> anahtar kelimesiyle sınıfın içindeki metoda erişmiş olduk.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CA097F4-717C-4468-99F3-B8C953C9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5" y="2053223"/>
            <a:ext cx="7277793" cy="42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0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1D17E9-8761-4164-B4F3-E5C1BE6E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Sınıflarda </a:t>
            </a:r>
            <a:r>
              <a:rPr lang="en-US" b="1" dirty="0" err="1"/>
              <a:t>Aray</a:t>
            </a:r>
            <a:r>
              <a:rPr lang="tr-TR" b="1" dirty="0"/>
              <a:t>üz (</a:t>
            </a:r>
            <a:r>
              <a:rPr lang="tr-TR" b="1" dirty="0" err="1"/>
              <a:t>Interface</a:t>
            </a:r>
            <a:r>
              <a:rPr lang="tr-TR" b="1" dirty="0"/>
              <a:t>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640F25-D88D-4E32-8EAA-3BEE07B6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tr-TR" sz="2400" b="0" i="0" dirty="0">
                <a:effectLst/>
              </a:rPr>
              <a:t>Normal bir </a:t>
            </a:r>
            <a:r>
              <a:rPr lang="tr-TR" sz="2400" b="0" i="0" dirty="0" err="1">
                <a:effectLst/>
              </a:rPr>
              <a:t>class</a:t>
            </a:r>
            <a:r>
              <a:rPr lang="tr-TR" sz="2400" b="0" i="0" dirty="0">
                <a:effectLst/>
              </a:rPr>
              <a:t> ı “</a:t>
            </a:r>
            <a:r>
              <a:rPr lang="tr-TR" sz="2400" b="0" i="0" dirty="0" err="1">
                <a:effectLst/>
              </a:rPr>
              <a:t>extends</a:t>
            </a:r>
            <a:r>
              <a:rPr lang="tr-TR" sz="2400" b="0" i="0" dirty="0">
                <a:effectLst/>
              </a:rPr>
              <a:t>” le miras aldığımızda normal miras almış oluruz. </a:t>
            </a:r>
            <a:r>
              <a:rPr lang="tr-TR" sz="2400" b="0" i="0" dirty="0" err="1">
                <a:effectLst/>
              </a:rPr>
              <a:t>implements</a:t>
            </a:r>
            <a:r>
              <a:rPr lang="tr-TR" sz="2400" b="0" i="0" dirty="0">
                <a:effectLst/>
              </a:rPr>
              <a:t> ile miras aldığımızda “</a:t>
            </a:r>
            <a:r>
              <a:rPr lang="tr-TR" sz="2400" b="0" i="0" dirty="0" err="1">
                <a:effectLst/>
              </a:rPr>
              <a:t>interface</a:t>
            </a:r>
            <a:r>
              <a:rPr lang="tr-TR" sz="2400" b="0" i="0" dirty="0">
                <a:effectLst/>
              </a:rPr>
              <a:t>” yapmış oluruz.</a:t>
            </a:r>
            <a:endParaRPr lang="en-US" sz="2400" b="0" i="0" dirty="0">
              <a:effectLst/>
            </a:endParaRPr>
          </a:p>
          <a:p>
            <a:pPr algn="just" fontAlgn="base"/>
            <a:r>
              <a:rPr lang="tr-TR" sz="2400" b="0" i="0" dirty="0">
                <a:effectLst/>
              </a:rPr>
              <a:t>“</a:t>
            </a:r>
            <a:r>
              <a:rPr lang="tr-TR" sz="2400" b="0" i="0" dirty="0" err="1">
                <a:effectLst/>
              </a:rPr>
              <a:t>implements</a:t>
            </a:r>
            <a:r>
              <a:rPr lang="tr-TR" sz="2400" b="0" i="0" dirty="0">
                <a:effectLst/>
              </a:rPr>
              <a:t>” edilen sınıfın her bir değişkeni, fonksiyonu miras alan sınıf tarafından yeniden tanımlanmak zorundadır.</a:t>
            </a: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305501C-7531-4F1E-BD20-8C4D66B1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94" y="3514660"/>
            <a:ext cx="9151811" cy="29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3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aşlık 1">
            <a:extLst>
              <a:ext uri="{FF2B5EF4-FFF2-40B4-BE49-F238E27FC236}">
                <a16:creationId xmlns:a16="http://schemas.microsoft.com/office/drawing/2014/main" id="{0D7EEB21-5BF6-435C-9CCA-06728EC61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65125"/>
            <a:ext cx="10439400" cy="738188"/>
          </a:xfrm>
        </p:spPr>
        <p:txBody>
          <a:bodyPr/>
          <a:lstStyle/>
          <a:p>
            <a:pPr eaLnBrk="1" hangingPunct="1"/>
            <a:r>
              <a:rPr lang="en-US" altLang="tr-TR" b="1">
                <a:solidFill>
                  <a:srgbClr val="04599C"/>
                </a:solidFill>
              </a:rPr>
              <a:t>Ajanda</a:t>
            </a:r>
            <a:endParaRPr lang="tr-TR" altLang="tr-TR">
              <a:solidFill>
                <a:srgbClr val="04599C"/>
              </a:solidFill>
            </a:endParaRPr>
          </a:p>
        </p:txBody>
      </p:sp>
      <p:sp>
        <p:nvSpPr>
          <p:cNvPr id="4099" name="İçerik Yer Tutucusu 2">
            <a:extLst>
              <a:ext uri="{FF2B5EF4-FFF2-40B4-BE49-F238E27FC236}">
                <a16:creationId xmlns:a16="http://schemas.microsoft.com/office/drawing/2014/main" id="{40429765-8C74-4852-887D-ADA88E3E191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914400" y="1268413"/>
            <a:ext cx="10439400" cy="5113337"/>
          </a:xfrm>
        </p:spPr>
        <p:txBody>
          <a:bodyPr/>
          <a:lstStyle/>
          <a:p>
            <a:pPr algn="just"/>
            <a:r>
              <a:rPr lang="tr-TR" b="1" dirty="0">
                <a:solidFill>
                  <a:srgbClr val="04599C"/>
                </a:solidFill>
              </a:rPr>
              <a:t>NESNE TABANLI PROGRAMLAMA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Sınıflar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Sınıf-içi Fonksiyonlar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Sınıflarda Kalıtım (</a:t>
            </a:r>
            <a:r>
              <a:rPr lang="tr-TR" b="1" dirty="0" err="1">
                <a:solidFill>
                  <a:srgbClr val="04599C"/>
                </a:solidFill>
              </a:rPr>
              <a:t>Inheritance</a:t>
            </a:r>
            <a:r>
              <a:rPr lang="tr-TR" b="1" dirty="0">
                <a:solidFill>
                  <a:srgbClr val="04599C"/>
                </a:solidFill>
              </a:rPr>
              <a:t>)</a:t>
            </a: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Static</a:t>
            </a:r>
            <a:endParaRPr lang="tr-TR" b="1" dirty="0">
              <a:solidFill>
                <a:srgbClr val="04599C"/>
              </a:solidFill>
            </a:endParaRP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Get</a:t>
            </a:r>
            <a:r>
              <a:rPr lang="tr-TR" b="1" dirty="0">
                <a:solidFill>
                  <a:srgbClr val="04599C"/>
                </a:solidFill>
              </a:rPr>
              <a:t> ve Set Fonksiyonları</a:t>
            </a:r>
          </a:p>
          <a:p>
            <a:pPr algn="just"/>
            <a:r>
              <a:rPr lang="tr-TR" b="1" dirty="0">
                <a:solidFill>
                  <a:srgbClr val="04599C"/>
                </a:solidFill>
              </a:rPr>
              <a:t>Soyut Sınıf (</a:t>
            </a:r>
            <a:r>
              <a:rPr lang="tr-TR" b="1" dirty="0" err="1">
                <a:solidFill>
                  <a:srgbClr val="04599C"/>
                </a:solidFill>
              </a:rPr>
              <a:t>Abstract</a:t>
            </a:r>
            <a:r>
              <a:rPr lang="tr-TR" b="1" dirty="0">
                <a:solidFill>
                  <a:srgbClr val="04599C"/>
                </a:solidFill>
              </a:rPr>
              <a:t>)</a:t>
            </a:r>
          </a:p>
          <a:p>
            <a:pPr algn="just"/>
            <a:r>
              <a:rPr lang="tr-TR" b="1" dirty="0" err="1">
                <a:solidFill>
                  <a:srgbClr val="04599C"/>
                </a:solidFill>
              </a:rPr>
              <a:t>Arayüz</a:t>
            </a:r>
            <a:r>
              <a:rPr lang="tr-TR" b="1" dirty="0">
                <a:solidFill>
                  <a:srgbClr val="04599C"/>
                </a:solidFill>
              </a:rPr>
              <a:t> (</a:t>
            </a:r>
            <a:r>
              <a:rPr lang="tr-TR" b="1" dirty="0" err="1">
                <a:solidFill>
                  <a:srgbClr val="04599C"/>
                </a:solidFill>
              </a:rPr>
              <a:t>Interface</a:t>
            </a:r>
            <a:r>
              <a:rPr lang="tr-TR" b="1" dirty="0">
                <a:solidFill>
                  <a:srgbClr val="04599C"/>
                </a:solidFill>
              </a:rPr>
              <a:t>) </a:t>
            </a:r>
          </a:p>
          <a:p>
            <a:pPr algn="just"/>
            <a:endParaRPr lang="tr-TR" b="1" dirty="0">
              <a:solidFill>
                <a:srgbClr val="04599C"/>
              </a:solidFill>
            </a:endParaRPr>
          </a:p>
          <a:p>
            <a:pPr algn="just"/>
            <a:endParaRPr lang="tr-TR" b="1" dirty="0">
              <a:solidFill>
                <a:srgbClr val="04599C"/>
              </a:solidFill>
            </a:endParaRPr>
          </a:p>
        </p:txBody>
      </p:sp>
      <p:pic>
        <p:nvPicPr>
          <p:cNvPr id="1030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FC4234FE-FC0C-4617-A169-FD428D767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9260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Sınıflar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6349409" cy="4822948"/>
          </a:xfrm>
        </p:spPr>
        <p:txBody>
          <a:bodyPr>
            <a:normAutofit/>
          </a:bodyPr>
          <a:lstStyle/>
          <a:p>
            <a:pPr algn="just"/>
            <a:r>
              <a:rPr lang="tr-TR" b="1" dirty="0"/>
              <a:t>Sınıf Oluşturma : </a:t>
            </a:r>
            <a:r>
              <a:rPr lang="tr-TR" dirty="0"/>
              <a:t>Sınıflar diğer birçok dildeki gibi </a:t>
            </a:r>
            <a:r>
              <a:rPr lang="tr-TR" dirty="0" err="1"/>
              <a:t>class</a:t>
            </a:r>
            <a:r>
              <a:rPr lang="tr-TR" dirty="0"/>
              <a:t> terimi ile oluşturulur.</a:t>
            </a:r>
          </a:p>
          <a:p>
            <a:pPr algn="just"/>
            <a:r>
              <a:rPr lang="tr-TR" dirty="0"/>
              <a:t>Bir insan sınıfı oluşturduk. Bu sınıf isim, yas ve kilo gibi özellikleri vardır. Tıpkı bir insanda bulunan özellikler gibi.</a:t>
            </a:r>
          </a:p>
          <a:p>
            <a:pPr algn="just"/>
            <a:r>
              <a:rPr lang="tr-TR" dirty="0"/>
              <a:t>kisi1 adından insan sınıfında bir nesne ürettik. 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397" y="1354015"/>
            <a:ext cx="4523258" cy="3348614"/>
          </a:xfrm>
          <a:prstGeom prst="rect">
            <a:avLst/>
          </a:prstGeom>
        </p:spPr>
      </p:pic>
      <p:pic>
        <p:nvPicPr>
          <p:cNvPr id="5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6CDAAD2E-3E64-48A3-AADA-302EE7206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7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/>
          <a:lstStyle/>
          <a:p>
            <a:r>
              <a:rPr lang="tr-TR" b="1" dirty="0"/>
              <a:t>Sınıf Oluşturma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840933" cy="4822948"/>
          </a:xfrm>
        </p:spPr>
        <p:txBody>
          <a:bodyPr/>
          <a:lstStyle/>
          <a:p>
            <a:pPr algn="just"/>
            <a:r>
              <a:rPr lang="tr-TR" dirty="0"/>
              <a:t>Artık kisi1 tamamen insan oldu diyebiliriz. </a:t>
            </a:r>
            <a:r>
              <a:rPr lang="tr-TR" dirty="0" err="1"/>
              <a:t>print</a:t>
            </a:r>
            <a:r>
              <a:rPr lang="tr-TR" dirty="0"/>
              <a:t>(kisi1.isim); yazarak kisi1'in isim değişkenini yazdırabiliriz. Ama olaya biraz dikkat ettiğimizde değerlerin kisi1'e ait değil de insan sınıfında ait olduğunu görebiliriz. Yani insan sınıfı için oluşturulmuş nesnelerin varsayılan değerini girmiş olduk. </a:t>
            </a:r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82F5E7B7-A4EE-45A9-9EBE-12EB470E0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A4422E3-9FD2-4C58-980E-35C0E25D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535" y="3495230"/>
            <a:ext cx="6532261" cy="26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4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Constructors</a:t>
            </a:r>
            <a:r>
              <a:rPr lang="tr-TR" b="1" dirty="0"/>
              <a:t> (Yapıcılar)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758801" cy="4822948"/>
          </a:xfrm>
        </p:spPr>
        <p:txBody>
          <a:bodyPr>
            <a:normAutofit/>
          </a:bodyPr>
          <a:lstStyle/>
          <a:p>
            <a:pPr algn="just"/>
            <a:r>
              <a:rPr lang="tr-TR" sz="2000" dirty="0"/>
              <a:t>Yapıcılar bir sınıf nesnesi üretirken değerlerin tanımlanmasında kullanılır. </a:t>
            </a:r>
          </a:p>
          <a:p>
            <a:pPr algn="just"/>
            <a:r>
              <a:rPr lang="tr-TR" sz="2000" dirty="0"/>
              <a:t>Yapıcılar sınıfların içerisine fonksiyon olarak tanımlanır. </a:t>
            </a:r>
          </a:p>
          <a:p>
            <a:pPr algn="just"/>
            <a:r>
              <a:rPr lang="tr-TR" sz="2000" dirty="0"/>
              <a:t>Bir fonksiyonun yapıcı fonksiyon olması için </a:t>
            </a:r>
            <a:r>
              <a:rPr lang="tr-TR" sz="2000" b="1" dirty="0"/>
              <a:t>sınıf ile aynı isme sahip olması gerekir</a:t>
            </a:r>
            <a:r>
              <a:rPr lang="tr-TR" sz="2000" dirty="0"/>
              <a:t>. </a:t>
            </a:r>
          </a:p>
          <a:p>
            <a:pPr algn="just"/>
            <a:r>
              <a:rPr lang="tr-TR" sz="2000" dirty="0"/>
              <a:t>Yapıcı fonksiyonlardaki mantık, dışarıdan alınan değerleri sınıf içerisindeki değişkenlere yerleştirmektir. Yapıcı fonksiyondaki parametrelerin isimleri ile sınıf değişkenlerinin isimlerinin aynı olmadığına dikkat edilmelidir. </a:t>
            </a:r>
          </a:p>
          <a:p>
            <a:pPr algn="just"/>
            <a:r>
              <a:rPr lang="tr-TR" sz="2000" dirty="0"/>
              <a:t>Bu işlemi </a:t>
            </a:r>
            <a:r>
              <a:rPr lang="tr-TR" sz="2000" b="1" dirty="0" err="1"/>
              <a:t>this</a:t>
            </a:r>
            <a:r>
              <a:rPr lang="tr-TR" sz="2000" dirty="0"/>
              <a:t> işaretçisi ile de yapabiliriz.</a:t>
            </a:r>
          </a:p>
          <a:p>
            <a:pPr algn="just"/>
            <a:endParaRPr lang="tr-TR" sz="20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A026FAC1-8D71-4BD9-A89A-227CD165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0C46639-1B80-4CD4-8BE8-F7DA3EC8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608" y="3884784"/>
            <a:ext cx="6777983" cy="291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015C81-6CCD-4081-959D-864F9271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Constructors</a:t>
            </a:r>
            <a:r>
              <a:rPr lang="tr-TR" b="1" dirty="0"/>
              <a:t> (Yapıcılar)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14A831-74C5-4485-87CD-B622A179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BA12F10-5EC3-4285-89D2-2ADAC590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23" y="1638050"/>
            <a:ext cx="835935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8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717EB6-20CB-4E10-B7C4-C660DCFB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Constructors</a:t>
            </a:r>
            <a:r>
              <a:rPr lang="tr-TR" b="1" dirty="0"/>
              <a:t> (Yapıcılar)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F313A3-7D45-4877-96C9-64FB3EEC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B87BBE2-F225-4B27-BF2B-BA020218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1726168"/>
            <a:ext cx="8573696" cy="34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/>
          </a:bodyPr>
          <a:lstStyle/>
          <a:p>
            <a:r>
              <a:rPr lang="tr-TR" b="1" dirty="0" err="1"/>
              <a:t>This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515600" cy="4822948"/>
          </a:xfrm>
        </p:spPr>
        <p:txBody>
          <a:bodyPr/>
          <a:lstStyle/>
          <a:p>
            <a:pPr algn="just"/>
            <a:r>
              <a:rPr lang="tr-TR" dirty="0" err="1"/>
              <a:t>This</a:t>
            </a:r>
            <a:r>
              <a:rPr lang="tr-TR" dirty="0"/>
              <a:t> işaretçisi, sınıfa özel tanımlı değişkenleri kullanabilmeyi sağlayan işaretçidir. Yapıcımızı bir de </a:t>
            </a:r>
            <a:r>
              <a:rPr lang="tr-TR" dirty="0" err="1"/>
              <a:t>this</a:t>
            </a:r>
            <a:r>
              <a:rPr lang="tr-TR" dirty="0"/>
              <a:t> ile oluşturalım.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this</a:t>
            </a:r>
            <a:r>
              <a:rPr lang="tr-TR" dirty="0"/>
              <a:t> = bu. isim parametresinden gelen değer, </a:t>
            </a:r>
            <a:r>
              <a:rPr lang="tr-TR" dirty="0" err="1"/>
              <a:t>this.isim</a:t>
            </a:r>
            <a:r>
              <a:rPr lang="tr-TR" dirty="0"/>
              <a:t> ile bu sınıfın isim değişkenine atansın.</a:t>
            </a:r>
          </a:p>
          <a:p>
            <a:pPr algn="just"/>
            <a:r>
              <a:rPr lang="tr-TR" b="1" dirty="0" err="1"/>
              <a:t>This</a:t>
            </a:r>
            <a:r>
              <a:rPr lang="tr-TR" b="1" dirty="0"/>
              <a:t> ile Yapıcı oluştururken Kolay Yöntem : 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708" y="2203348"/>
            <a:ext cx="4954664" cy="147770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453" y="5288346"/>
            <a:ext cx="7506478" cy="888617"/>
          </a:xfrm>
          <a:prstGeom prst="rect">
            <a:avLst/>
          </a:prstGeom>
        </p:spPr>
      </p:pic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719F0659-55A9-4D3D-831C-875E13D58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4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Autofit/>
          </a:bodyPr>
          <a:lstStyle/>
          <a:p>
            <a:r>
              <a:rPr lang="tr-TR" sz="3200" b="1" dirty="0"/>
              <a:t>Sınıf Nesnesi Oluştururken Belirli ve Varsayılan Yapıcı Parametresi Girme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015"/>
            <a:ext cx="10862835" cy="482294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Fonksiyonlar konusunda gördüğümüz gibi parametrelere değer yollarken hangi değişkene yollayacağımızı seçebiliriz.</a:t>
            </a:r>
          </a:p>
          <a:p>
            <a:pPr algn="just"/>
            <a:r>
              <a:rPr lang="tr-TR" sz="2400" dirty="0"/>
              <a:t>main fonksiyonuna baktığımızda,</a:t>
            </a:r>
          </a:p>
          <a:p>
            <a:pPr algn="just"/>
            <a:r>
              <a:rPr lang="tr-TR" sz="2400" dirty="0"/>
              <a:t>kisi1 adında insan nesnesi oluştururken yapıcı fonksiyona sadece isim ve kilo değerlerini yolladık. yas değişkeninin değeri yapıcı fonksiyonda varsayılan değer aldı.</a:t>
            </a:r>
          </a:p>
          <a:p>
            <a:pPr algn="just"/>
            <a:endParaRPr lang="tr-TR" sz="2400" dirty="0"/>
          </a:p>
        </p:txBody>
      </p:sp>
      <p:pic>
        <p:nvPicPr>
          <p:cNvPr id="6" name="Picture 6" descr="Building Basic Backend Servers with Dart's Core Library - Dart Tutorial  Part 4 — Steemit">
            <a:extLst>
              <a:ext uri="{FF2B5EF4-FFF2-40B4-BE49-F238E27FC236}">
                <a16:creationId xmlns:a16="http://schemas.microsoft.com/office/drawing/2014/main" id="{8F8DCADE-BB86-4E9E-BBE2-820D05C1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439"/>
            <a:ext cx="1348086" cy="7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77DF025-C68C-4095-9F6F-D3F34E137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22" y="3363295"/>
            <a:ext cx="9515156" cy="329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2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870</Words>
  <Application>Microsoft Office PowerPoint</Application>
  <PresentationFormat>Geniş ekran</PresentationFormat>
  <Paragraphs>75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Teması</vt:lpstr>
      <vt:lpstr>PowerPoint Sunusu</vt:lpstr>
      <vt:lpstr>Ajanda</vt:lpstr>
      <vt:lpstr>Sınıflar</vt:lpstr>
      <vt:lpstr>Sınıf Oluşturma</vt:lpstr>
      <vt:lpstr>Constructors (Yapıcılar)</vt:lpstr>
      <vt:lpstr>Constructors (Yapıcılar)</vt:lpstr>
      <vt:lpstr>Constructors (Yapıcılar)</vt:lpstr>
      <vt:lpstr>This</vt:lpstr>
      <vt:lpstr>Sınıf Nesnesi Oluştururken Belirli ve Varsayılan Yapıcı Parametresi Girme</vt:lpstr>
      <vt:lpstr>İsimlendirilmiş Yapıcılar</vt:lpstr>
      <vt:lpstr>Sınıf-içi Fonksiyonlar</vt:lpstr>
      <vt:lpstr>Sınıf-içi Fonksiyonlar</vt:lpstr>
      <vt:lpstr>Get ve Set Fonksiyonları</vt:lpstr>
      <vt:lpstr>Static</vt:lpstr>
      <vt:lpstr>Sınıflarda Kalıtım (Inheritance)</vt:lpstr>
      <vt:lpstr>Kalıtım İşleminde Yapıcı Fonksiyon Kullanımı</vt:lpstr>
      <vt:lpstr>Kalıtım İşleminde İsimli Yapıcı Fonksiyon Kullanma</vt:lpstr>
      <vt:lpstr>Sınıflarda Soyut Sınıf (Abstract)</vt:lpstr>
      <vt:lpstr>Sınıflarda Arayüz (Interface)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Nano</cp:lastModifiedBy>
  <cp:revision>238</cp:revision>
  <dcterms:created xsi:type="dcterms:W3CDTF">2021-03-10T07:06:56Z</dcterms:created>
  <dcterms:modified xsi:type="dcterms:W3CDTF">2022-04-04T23:47:42Z</dcterms:modified>
</cp:coreProperties>
</file>