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354" r:id="rId2"/>
    <p:sldId id="427" r:id="rId3"/>
    <p:sldId id="432" r:id="rId4"/>
    <p:sldId id="435" r:id="rId5"/>
    <p:sldId id="434" r:id="rId6"/>
    <p:sldId id="437" r:id="rId7"/>
    <p:sldId id="433" r:id="rId8"/>
    <p:sldId id="436" r:id="rId9"/>
    <p:sldId id="438" r:id="rId10"/>
    <p:sldId id="442" r:id="rId11"/>
    <p:sldId id="440" r:id="rId12"/>
    <p:sldId id="447" r:id="rId13"/>
    <p:sldId id="443" r:id="rId14"/>
    <p:sldId id="444" r:id="rId15"/>
    <p:sldId id="441" r:id="rId16"/>
    <p:sldId id="439" r:id="rId17"/>
    <p:sldId id="445" r:id="rId18"/>
    <p:sldId id="448" r:id="rId19"/>
    <p:sldId id="449" r:id="rId20"/>
    <p:sldId id="346" r:id="rId2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599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92" autoAdjust="0"/>
    <p:restoredTop sz="93367" autoAdjust="0"/>
  </p:normalViewPr>
  <p:slideViewPr>
    <p:cSldViewPr snapToGrid="0">
      <p:cViewPr varScale="1">
        <p:scale>
          <a:sx n="86" d="100"/>
          <a:sy n="86" d="100"/>
        </p:scale>
        <p:origin x="318"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FDBA1E-B934-4553-B99D-FED623890777}" type="datetimeFigureOut">
              <a:rPr lang="tr-TR" smtClean="0"/>
              <a:t>5.04.2022</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F59545-FB0E-4C98-AF75-3C13774218F4}" type="slidenum">
              <a:rPr lang="tr-TR" smtClean="0"/>
              <a:t>‹#›</a:t>
            </a:fld>
            <a:endParaRPr lang="tr-TR"/>
          </a:p>
        </p:txBody>
      </p:sp>
    </p:spTree>
    <p:extLst>
      <p:ext uri="{BB962C8B-B14F-4D97-AF65-F5344CB8AC3E}">
        <p14:creationId xmlns:p14="http://schemas.microsoft.com/office/powerpoint/2010/main" val="3045130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88F59545-FB0E-4C98-AF75-3C13774218F4}" type="slidenum">
              <a:rPr lang="tr-TR" smtClean="0"/>
              <a:t>5</a:t>
            </a:fld>
            <a:endParaRPr lang="tr-TR"/>
          </a:p>
        </p:txBody>
      </p:sp>
    </p:spTree>
    <p:extLst>
      <p:ext uri="{BB962C8B-B14F-4D97-AF65-F5344CB8AC3E}">
        <p14:creationId xmlns:p14="http://schemas.microsoft.com/office/powerpoint/2010/main" val="1030183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algn="l">
              <a:buFont typeface="Arial" panose="020B0604020202020204" pitchFamily="34" charset="0"/>
              <a:buChar char="•"/>
            </a:pPr>
            <a:r>
              <a:rPr lang="tr-TR" b="1" i="1" dirty="0" err="1">
                <a:solidFill>
                  <a:srgbClr val="292929"/>
                </a:solidFill>
                <a:effectLst/>
                <a:latin typeface="charter"/>
              </a:rPr>
              <a:t>CreateOrderMessage</a:t>
            </a:r>
            <a:r>
              <a:rPr lang="tr-TR" b="1" i="1" dirty="0">
                <a:solidFill>
                  <a:srgbClr val="292929"/>
                </a:solidFill>
                <a:effectLst/>
                <a:latin typeface="charter"/>
              </a:rPr>
              <a:t>() </a:t>
            </a:r>
            <a:r>
              <a:rPr lang="tr-TR" b="0" i="0" dirty="0">
                <a:solidFill>
                  <a:srgbClr val="292929"/>
                </a:solidFill>
                <a:effectLst/>
                <a:latin typeface="charter"/>
              </a:rPr>
              <a:t>için dönüş türü </a:t>
            </a:r>
            <a:r>
              <a:rPr lang="tr-TR" b="0" i="0" dirty="0" err="1">
                <a:solidFill>
                  <a:srgbClr val="292929"/>
                </a:solidFill>
                <a:effectLst/>
                <a:latin typeface="charter"/>
              </a:rPr>
              <a:t>String’den</a:t>
            </a:r>
            <a:r>
              <a:rPr lang="tr-TR" b="1" i="1" dirty="0">
                <a:solidFill>
                  <a:srgbClr val="292929"/>
                </a:solidFill>
                <a:effectLst/>
                <a:latin typeface="charter"/>
              </a:rPr>
              <a:t> </a:t>
            </a:r>
            <a:r>
              <a:rPr lang="tr-TR" b="1" i="1" dirty="0" err="1">
                <a:solidFill>
                  <a:srgbClr val="292929"/>
                </a:solidFill>
                <a:effectLst/>
                <a:latin typeface="charter"/>
              </a:rPr>
              <a:t>Future</a:t>
            </a:r>
            <a:r>
              <a:rPr lang="tr-TR" b="1" i="1" dirty="0">
                <a:solidFill>
                  <a:srgbClr val="292929"/>
                </a:solidFill>
                <a:effectLst/>
                <a:latin typeface="charter"/>
              </a:rPr>
              <a:t> &lt;</a:t>
            </a:r>
            <a:r>
              <a:rPr lang="tr-TR" b="1" i="1" dirty="0" err="1">
                <a:solidFill>
                  <a:srgbClr val="292929"/>
                </a:solidFill>
                <a:effectLst/>
                <a:latin typeface="charter"/>
              </a:rPr>
              <a:t>String</a:t>
            </a:r>
            <a:r>
              <a:rPr lang="tr-TR" b="1" i="1" dirty="0">
                <a:solidFill>
                  <a:srgbClr val="292929"/>
                </a:solidFill>
                <a:effectLst/>
                <a:latin typeface="charter"/>
              </a:rPr>
              <a:t>&gt;</a:t>
            </a:r>
            <a:r>
              <a:rPr lang="tr-TR" b="0" i="0" dirty="0">
                <a:solidFill>
                  <a:srgbClr val="292929"/>
                </a:solidFill>
                <a:effectLst/>
                <a:latin typeface="charter"/>
              </a:rPr>
              <a:t> olarak değişir.</a:t>
            </a:r>
          </a:p>
          <a:p>
            <a:pPr algn="l">
              <a:buFont typeface="Arial" panose="020B0604020202020204" pitchFamily="34" charset="0"/>
              <a:buChar char="•"/>
            </a:pPr>
            <a:r>
              <a:rPr lang="tr-TR" b="0" i="0" dirty="0" err="1">
                <a:solidFill>
                  <a:srgbClr val="292929"/>
                </a:solidFill>
                <a:effectLst/>
                <a:latin typeface="charter"/>
              </a:rPr>
              <a:t>Async</a:t>
            </a:r>
            <a:r>
              <a:rPr lang="tr-TR" b="0" i="0" dirty="0">
                <a:solidFill>
                  <a:srgbClr val="292929"/>
                </a:solidFill>
                <a:effectLst/>
                <a:latin typeface="charter"/>
              </a:rPr>
              <a:t> anahtar sözcüğü</a:t>
            </a:r>
            <a:r>
              <a:rPr lang="tr-TR" b="1" i="1" dirty="0">
                <a:solidFill>
                  <a:srgbClr val="292929"/>
                </a:solidFill>
                <a:effectLst/>
                <a:latin typeface="charter"/>
              </a:rPr>
              <a:t> </a:t>
            </a:r>
            <a:r>
              <a:rPr lang="tr-TR" b="1" i="1" dirty="0" err="1">
                <a:solidFill>
                  <a:srgbClr val="292929"/>
                </a:solidFill>
                <a:effectLst/>
                <a:latin typeface="charter"/>
              </a:rPr>
              <a:t>createOrderMessage</a:t>
            </a:r>
            <a:r>
              <a:rPr lang="tr-TR" b="1" i="1" dirty="0">
                <a:solidFill>
                  <a:srgbClr val="292929"/>
                </a:solidFill>
                <a:effectLst/>
                <a:latin typeface="charter"/>
              </a:rPr>
              <a:t>()</a:t>
            </a:r>
            <a:r>
              <a:rPr lang="tr-TR" b="0" i="0" dirty="0">
                <a:solidFill>
                  <a:srgbClr val="292929"/>
                </a:solidFill>
                <a:effectLst/>
                <a:latin typeface="charter"/>
              </a:rPr>
              <a:t> ve </a:t>
            </a:r>
            <a:r>
              <a:rPr lang="tr-TR" b="1" i="1" dirty="0">
                <a:solidFill>
                  <a:srgbClr val="292929"/>
                </a:solidFill>
                <a:effectLst/>
                <a:latin typeface="charter"/>
              </a:rPr>
              <a:t>main()</a:t>
            </a:r>
            <a:r>
              <a:rPr lang="tr-TR" b="0" i="0" dirty="0">
                <a:solidFill>
                  <a:srgbClr val="292929"/>
                </a:solidFill>
                <a:effectLst/>
                <a:latin typeface="charter"/>
              </a:rPr>
              <a:t> işlev gövdelerinden önce görünür.</a:t>
            </a:r>
          </a:p>
          <a:p>
            <a:pPr algn="l">
              <a:buFont typeface="Arial" panose="020B0604020202020204" pitchFamily="34" charset="0"/>
              <a:buChar char="•"/>
            </a:pPr>
            <a:r>
              <a:rPr lang="tr-TR" b="0" i="0" dirty="0" err="1">
                <a:solidFill>
                  <a:srgbClr val="292929"/>
                </a:solidFill>
                <a:effectLst/>
                <a:latin typeface="charter"/>
              </a:rPr>
              <a:t>Await</a:t>
            </a:r>
            <a:r>
              <a:rPr lang="tr-TR" b="0" i="0" dirty="0">
                <a:solidFill>
                  <a:srgbClr val="292929"/>
                </a:solidFill>
                <a:effectLst/>
                <a:latin typeface="charter"/>
              </a:rPr>
              <a:t> anahtar sözcüğü, zaman uyumsuz </a:t>
            </a:r>
            <a:r>
              <a:rPr lang="tr-TR" b="1" i="1" dirty="0" err="1">
                <a:solidFill>
                  <a:srgbClr val="292929"/>
                </a:solidFill>
                <a:effectLst/>
                <a:latin typeface="charter"/>
              </a:rPr>
              <a:t>fetchUserOrder</a:t>
            </a:r>
            <a:r>
              <a:rPr lang="tr-TR" b="1" i="1" dirty="0">
                <a:solidFill>
                  <a:srgbClr val="292929"/>
                </a:solidFill>
                <a:effectLst/>
                <a:latin typeface="charter"/>
              </a:rPr>
              <a:t>() </a:t>
            </a:r>
            <a:r>
              <a:rPr lang="tr-TR" b="0" i="0" dirty="0">
                <a:solidFill>
                  <a:srgbClr val="292929"/>
                </a:solidFill>
                <a:effectLst/>
                <a:latin typeface="charter"/>
              </a:rPr>
              <a:t>ve </a:t>
            </a:r>
            <a:r>
              <a:rPr lang="tr-TR" b="1" i="1" dirty="0" err="1">
                <a:solidFill>
                  <a:srgbClr val="292929"/>
                </a:solidFill>
                <a:effectLst/>
                <a:latin typeface="charter"/>
              </a:rPr>
              <a:t>createOrderMessage</a:t>
            </a:r>
            <a:r>
              <a:rPr lang="tr-TR" b="1" i="1" dirty="0">
                <a:solidFill>
                  <a:srgbClr val="292929"/>
                </a:solidFill>
                <a:effectLst/>
                <a:latin typeface="charter"/>
              </a:rPr>
              <a:t>()</a:t>
            </a:r>
            <a:r>
              <a:rPr lang="tr-TR" b="0" i="0" dirty="0">
                <a:solidFill>
                  <a:srgbClr val="292929"/>
                </a:solidFill>
                <a:effectLst/>
                <a:latin typeface="charter"/>
              </a:rPr>
              <a:t> işlevlerini çağırmadan önce görünür.</a:t>
            </a:r>
          </a:p>
          <a:p>
            <a:endParaRPr lang="tr-TR" dirty="0"/>
          </a:p>
        </p:txBody>
      </p:sp>
      <p:sp>
        <p:nvSpPr>
          <p:cNvPr id="4" name="Slayt Numarası Yer Tutucusu 3"/>
          <p:cNvSpPr>
            <a:spLocks noGrp="1"/>
          </p:cNvSpPr>
          <p:nvPr>
            <p:ph type="sldNum" sz="quarter" idx="5"/>
          </p:nvPr>
        </p:nvSpPr>
        <p:spPr/>
        <p:txBody>
          <a:bodyPr/>
          <a:lstStyle/>
          <a:p>
            <a:fld id="{88F59545-FB0E-4C98-AF75-3C13774218F4}" type="slidenum">
              <a:rPr lang="tr-TR" smtClean="0"/>
              <a:t>13</a:t>
            </a:fld>
            <a:endParaRPr lang="tr-TR"/>
          </a:p>
        </p:txBody>
      </p:sp>
    </p:spTree>
    <p:extLst>
      <p:ext uri="{BB962C8B-B14F-4D97-AF65-F5344CB8AC3E}">
        <p14:creationId xmlns:p14="http://schemas.microsoft.com/office/powerpoint/2010/main" val="3726845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tıklatın</a:t>
            </a: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p:cNvSpPr>
            <a:spLocks noGrp="1"/>
          </p:cNvSpPr>
          <p:nvPr>
            <p:ph type="dt" sz="half" idx="10"/>
          </p:nvPr>
        </p:nvSpPr>
        <p:spPr/>
        <p:txBody>
          <a:bodyPr/>
          <a:lstStyle/>
          <a:p>
            <a:fld id="{9327C9D7-77CB-44B4-97E9-9309E31D5E07}" type="datetimeFigureOut">
              <a:rPr lang="tr-TR" smtClean="0"/>
              <a:t>5.04.2022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2225255-DD07-4049-A42A-2CE31CE86C19}" type="slidenum">
              <a:rPr lang="tr-TR" smtClean="0"/>
              <a:t>‹#›</a:t>
            </a:fld>
            <a:endParaRPr lang="tr-TR"/>
          </a:p>
        </p:txBody>
      </p:sp>
    </p:spTree>
    <p:extLst>
      <p:ext uri="{BB962C8B-B14F-4D97-AF65-F5344CB8AC3E}">
        <p14:creationId xmlns:p14="http://schemas.microsoft.com/office/powerpoint/2010/main" val="1297177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9327C9D7-77CB-44B4-97E9-9309E31D5E07}" type="datetimeFigureOut">
              <a:rPr lang="tr-TR" smtClean="0"/>
              <a:t>5.04.2022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2225255-DD07-4049-A42A-2CE31CE86C19}" type="slidenum">
              <a:rPr lang="tr-TR" smtClean="0"/>
              <a:t>‹#›</a:t>
            </a:fld>
            <a:endParaRPr lang="tr-TR"/>
          </a:p>
        </p:txBody>
      </p:sp>
    </p:spTree>
    <p:extLst>
      <p:ext uri="{BB962C8B-B14F-4D97-AF65-F5344CB8AC3E}">
        <p14:creationId xmlns:p14="http://schemas.microsoft.com/office/powerpoint/2010/main" val="2073469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9327C9D7-77CB-44B4-97E9-9309E31D5E07}" type="datetimeFigureOut">
              <a:rPr lang="tr-TR" smtClean="0"/>
              <a:t>5.04.2022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2225255-DD07-4049-A42A-2CE31CE86C19}" type="slidenum">
              <a:rPr lang="tr-TR" smtClean="0"/>
              <a:t>‹#›</a:t>
            </a:fld>
            <a:endParaRPr lang="tr-TR"/>
          </a:p>
        </p:txBody>
      </p:sp>
    </p:spTree>
    <p:extLst>
      <p:ext uri="{BB962C8B-B14F-4D97-AF65-F5344CB8AC3E}">
        <p14:creationId xmlns:p14="http://schemas.microsoft.com/office/powerpoint/2010/main" val="8874343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3" y="2367094"/>
            <a:ext cx="10363827"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BCDDEA5-E721-4693-AE19-51BA708DB5D3}"/>
              </a:ext>
            </a:extLst>
          </p:cNvPr>
          <p:cNvSpPr>
            <a:spLocks noGrp="1"/>
          </p:cNvSpPr>
          <p:nvPr>
            <p:ph type="dt" sz="half" idx="14"/>
          </p:nvPr>
        </p:nvSpPr>
        <p:spPr/>
        <p:txBody>
          <a:bodyPr/>
          <a:lstStyle>
            <a:lvl1pPr>
              <a:defRPr/>
            </a:lvl1pPr>
          </a:lstStyle>
          <a:p>
            <a:pPr>
              <a:defRPr/>
            </a:pPr>
            <a:endParaRPr lang="tr-TR"/>
          </a:p>
        </p:txBody>
      </p:sp>
      <p:sp>
        <p:nvSpPr>
          <p:cNvPr id="5" name="Footer Placeholder 4">
            <a:extLst>
              <a:ext uri="{FF2B5EF4-FFF2-40B4-BE49-F238E27FC236}">
                <a16:creationId xmlns:a16="http://schemas.microsoft.com/office/drawing/2014/main" id="{8C39A31D-2E92-4ED1-BC87-5A60FBA3566E}"/>
              </a:ext>
            </a:extLst>
          </p:cNvPr>
          <p:cNvSpPr>
            <a:spLocks noGrp="1"/>
          </p:cNvSpPr>
          <p:nvPr>
            <p:ph type="ftr" sz="quarter" idx="15"/>
          </p:nvPr>
        </p:nvSpPr>
        <p:spPr/>
        <p:txBody>
          <a:bodyPr/>
          <a:lstStyle>
            <a:lvl1pPr>
              <a:defRPr/>
            </a:lvl1pPr>
          </a:lstStyle>
          <a:p>
            <a:pPr>
              <a:defRPr/>
            </a:pPr>
            <a:endParaRPr lang="tr-TR"/>
          </a:p>
        </p:txBody>
      </p:sp>
      <p:sp>
        <p:nvSpPr>
          <p:cNvPr id="6" name="Slide Number Placeholder 5">
            <a:extLst>
              <a:ext uri="{FF2B5EF4-FFF2-40B4-BE49-F238E27FC236}">
                <a16:creationId xmlns:a16="http://schemas.microsoft.com/office/drawing/2014/main" id="{21BC7E72-76AC-4E9A-A27D-3AF33E07793F}"/>
              </a:ext>
            </a:extLst>
          </p:cNvPr>
          <p:cNvSpPr>
            <a:spLocks noGrp="1"/>
          </p:cNvSpPr>
          <p:nvPr>
            <p:ph type="sldNum" sz="quarter" idx="16"/>
          </p:nvPr>
        </p:nvSpPr>
        <p:spPr/>
        <p:txBody>
          <a:bodyPr/>
          <a:lstStyle>
            <a:lvl1pPr>
              <a:defRPr/>
            </a:lvl1pPr>
          </a:lstStyle>
          <a:p>
            <a:pPr>
              <a:defRPr/>
            </a:pPr>
            <a:fld id="{022EE39A-FF8F-444D-91F0-82F6DA5E4050}" type="slidenum">
              <a:rPr lang="tr-TR" altLang="en-US"/>
              <a:pPr>
                <a:defRPr/>
              </a:pPr>
              <a:t>‹#›</a:t>
            </a:fld>
            <a:endParaRPr lang="tr-TR" altLang="en-US"/>
          </a:p>
        </p:txBody>
      </p:sp>
    </p:spTree>
    <p:extLst>
      <p:ext uri="{BB962C8B-B14F-4D97-AF65-F5344CB8AC3E}">
        <p14:creationId xmlns:p14="http://schemas.microsoft.com/office/powerpoint/2010/main" val="3936482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9327C9D7-77CB-44B4-97E9-9309E31D5E07}" type="datetimeFigureOut">
              <a:rPr lang="tr-TR" smtClean="0"/>
              <a:t>5.04.2022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2225255-DD07-4049-A42A-2CE31CE86C19}" type="slidenum">
              <a:rPr lang="tr-TR" smtClean="0"/>
              <a:t>‹#›</a:t>
            </a:fld>
            <a:endParaRPr lang="tr-TR"/>
          </a:p>
        </p:txBody>
      </p:sp>
    </p:spTree>
    <p:extLst>
      <p:ext uri="{BB962C8B-B14F-4D97-AF65-F5344CB8AC3E}">
        <p14:creationId xmlns:p14="http://schemas.microsoft.com/office/powerpoint/2010/main" val="2594564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4" name="Veri Yer Tutucusu 3"/>
          <p:cNvSpPr>
            <a:spLocks noGrp="1"/>
          </p:cNvSpPr>
          <p:nvPr>
            <p:ph type="dt" sz="half" idx="10"/>
          </p:nvPr>
        </p:nvSpPr>
        <p:spPr/>
        <p:txBody>
          <a:bodyPr/>
          <a:lstStyle/>
          <a:p>
            <a:fld id="{9327C9D7-77CB-44B4-97E9-9309E31D5E07}" type="datetimeFigureOut">
              <a:rPr lang="tr-TR" smtClean="0"/>
              <a:t>5.04.2022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2225255-DD07-4049-A42A-2CE31CE86C19}" type="slidenum">
              <a:rPr lang="tr-TR" smtClean="0"/>
              <a:t>‹#›</a:t>
            </a:fld>
            <a:endParaRPr lang="tr-TR"/>
          </a:p>
        </p:txBody>
      </p:sp>
    </p:spTree>
    <p:extLst>
      <p:ext uri="{BB962C8B-B14F-4D97-AF65-F5344CB8AC3E}">
        <p14:creationId xmlns:p14="http://schemas.microsoft.com/office/powerpoint/2010/main" val="1252060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9327C9D7-77CB-44B4-97E9-9309E31D5E07}" type="datetimeFigureOut">
              <a:rPr lang="tr-TR" smtClean="0"/>
              <a:t>5.04.2022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42225255-DD07-4049-A42A-2CE31CE86C19}" type="slidenum">
              <a:rPr lang="tr-TR" smtClean="0"/>
              <a:t>‹#›</a:t>
            </a:fld>
            <a:endParaRPr lang="tr-TR"/>
          </a:p>
        </p:txBody>
      </p:sp>
    </p:spTree>
    <p:extLst>
      <p:ext uri="{BB962C8B-B14F-4D97-AF65-F5344CB8AC3E}">
        <p14:creationId xmlns:p14="http://schemas.microsoft.com/office/powerpoint/2010/main" val="1875412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a:t>Asıl başlık stili için tıklatın</a:t>
            </a: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9327C9D7-77CB-44B4-97E9-9309E31D5E07}" type="datetimeFigureOut">
              <a:rPr lang="tr-TR" smtClean="0"/>
              <a:t>5.04.2022</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42225255-DD07-4049-A42A-2CE31CE86C19}" type="slidenum">
              <a:rPr lang="tr-TR" smtClean="0"/>
              <a:t>‹#›</a:t>
            </a:fld>
            <a:endParaRPr lang="tr-TR"/>
          </a:p>
        </p:txBody>
      </p:sp>
    </p:spTree>
    <p:extLst>
      <p:ext uri="{BB962C8B-B14F-4D97-AF65-F5344CB8AC3E}">
        <p14:creationId xmlns:p14="http://schemas.microsoft.com/office/powerpoint/2010/main" val="2885564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fld id="{9327C9D7-77CB-44B4-97E9-9309E31D5E07}" type="datetimeFigureOut">
              <a:rPr lang="tr-TR" smtClean="0"/>
              <a:t>5.04.2022</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42225255-DD07-4049-A42A-2CE31CE86C19}" type="slidenum">
              <a:rPr lang="tr-TR" smtClean="0"/>
              <a:t>‹#›</a:t>
            </a:fld>
            <a:endParaRPr lang="tr-TR"/>
          </a:p>
        </p:txBody>
      </p:sp>
    </p:spTree>
    <p:extLst>
      <p:ext uri="{BB962C8B-B14F-4D97-AF65-F5344CB8AC3E}">
        <p14:creationId xmlns:p14="http://schemas.microsoft.com/office/powerpoint/2010/main" val="2195033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9327C9D7-77CB-44B4-97E9-9309E31D5E07}" type="datetimeFigureOut">
              <a:rPr lang="tr-TR" smtClean="0"/>
              <a:t>5.04.2022</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42225255-DD07-4049-A42A-2CE31CE86C19}" type="slidenum">
              <a:rPr lang="tr-TR" smtClean="0"/>
              <a:t>‹#›</a:t>
            </a:fld>
            <a:endParaRPr lang="tr-TR"/>
          </a:p>
        </p:txBody>
      </p:sp>
    </p:spTree>
    <p:extLst>
      <p:ext uri="{BB962C8B-B14F-4D97-AF65-F5344CB8AC3E}">
        <p14:creationId xmlns:p14="http://schemas.microsoft.com/office/powerpoint/2010/main" val="3160590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Veri Yer Tutucusu 4"/>
          <p:cNvSpPr>
            <a:spLocks noGrp="1"/>
          </p:cNvSpPr>
          <p:nvPr>
            <p:ph type="dt" sz="half" idx="10"/>
          </p:nvPr>
        </p:nvSpPr>
        <p:spPr/>
        <p:txBody>
          <a:bodyPr/>
          <a:lstStyle/>
          <a:p>
            <a:fld id="{9327C9D7-77CB-44B4-97E9-9309E31D5E07}" type="datetimeFigureOut">
              <a:rPr lang="tr-TR" smtClean="0"/>
              <a:t>5.04.2022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42225255-DD07-4049-A42A-2CE31CE86C19}" type="slidenum">
              <a:rPr lang="tr-TR" smtClean="0"/>
              <a:t>‹#›</a:t>
            </a:fld>
            <a:endParaRPr lang="tr-TR"/>
          </a:p>
        </p:txBody>
      </p:sp>
    </p:spTree>
    <p:extLst>
      <p:ext uri="{BB962C8B-B14F-4D97-AF65-F5344CB8AC3E}">
        <p14:creationId xmlns:p14="http://schemas.microsoft.com/office/powerpoint/2010/main" val="3697432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Veri Yer Tutucusu 4"/>
          <p:cNvSpPr>
            <a:spLocks noGrp="1"/>
          </p:cNvSpPr>
          <p:nvPr>
            <p:ph type="dt" sz="half" idx="10"/>
          </p:nvPr>
        </p:nvSpPr>
        <p:spPr/>
        <p:txBody>
          <a:bodyPr/>
          <a:lstStyle/>
          <a:p>
            <a:fld id="{9327C9D7-77CB-44B4-97E9-9309E31D5E07}" type="datetimeFigureOut">
              <a:rPr lang="tr-TR" smtClean="0"/>
              <a:t>5.04.2022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42225255-DD07-4049-A42A-2CE31CE86C19}" type="slidenum">
              <a:rPr lang="tr-TR" smtClean="0"/>
              <a:t>‹#›</a:t>
            </a:fld>
            <a:endParaRPr lang="tr-TR"/>
          </a:p>
        </p:txBody>
      </p:sp>
    </p:spTree>
    <p:extLst>
      <p:ext uri="{BB962C8B-B14F-4D97-AF65-F5344CB8AC3E}">
        <p14:creationId xmlns:p14="http://schemas.microsoft.com/office/powerpoint/2010/main" val="1479541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tıklatın</a:t>
            </a: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27C9D7-77CB-44B4-97E9-9309E31D5E07}" type="datetimeFigureOut">
              <a:rPr lang="tr-TR" smtClean="0"/>
              <a:t>5.04.2022</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225255-DD07-4049-A42A-2CE31CE86C19}" type="slidenum">
              <a:rPr lang="tr-TR" smtClean="0"/>
              <a:t>‹#›</a:t>
            </a:fld>
            <a:endParaRPr lang="tr-TR"/>
          </a:p>
        </p:txBody>
      </p:sp>
    </p:spTree>
    <p:extLst>
      <p:ext uri="{BB962C8B-B14F-4D97-AF65-F5344CB8AC3E}">
        <p14:creationId xmlns:p14="http://schemas.microsoft.com/office/powerpoint/2010/main" val="13373933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30">
            <a:extLst>
              <a:ext uri="{FF2B5EF4-FFF2-40B4-BE49-F238E27FC236}">
                <a16:creationId xmlns:a16="http://schemas.microsoft.com/office/drawing/2014/main" id="{0EF26C18-E06C-4D3C-9005-502186A40C7C}"/>
              </a:ext>
            </a:extLst>
          </p:cNvPr>
          <p:cNvSpPr txBox="1">
            <a:spLocks noChangeArrowheads="1"/>
          </p:cNvSpPr>
          <p:nvPr/>
        </p:nvSpPr>
        <p:spPr bwMode="auto">
          <a:xfrm>
            <a:off x="2301875" y="115888"/>
            <a:ext cx="7897813"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tr-TR" altLang="en-US" sz="1600" b="1">
                <a:solidFill>
                  <a:srgbClr val="04599C"/>
                </a:solidFill>
                <a:latin typeface="Arial" panose="020B0604020202020204" pitchFamily="34" charset="0"/>
                <a:cs typeface="Arial" panose="020B0604020202020204" pitchFamily="34" charset="0"/>
              </a:rPr>
              <a:t>T.C.</a:t>
            </a:r>
            <a:br>
              <a:rPr lang="tr-TR" altLang="en-US" sz="1600" b="1">
                <a:solidFill>
                  <a:srgbClr val="04599C"/>
                </a:solidFill>
                <a:latin typeface="Arial" panose="020B0604020202020204" pitchFamily="34" charset="0"/>
                <a:cs typeface="Arial" panose="020B0604020202020204" pitchFamily="34" charset="0"/>
              </a:rPr>
            </a:br>
            <a:r>
              <a:rPr lang="tr-TR" altLang="en-US" sz="1600" b="1">
                <a:solidFill>
                  <a:srgbClr val="04599C"/>
                </a:solidFill>
                <a:latin typeface="Arial" panose="020B0604020202020204" pitchFamily="34" charset="0"/>
                <a:cs typeface="Arial" panose="020B0604020202020204" pitchFamily="34" charset="0"/>
              </a:rPr>
              <a:t>KASTAMONU ÜNİVERSİTESİ</a:t>
            </a:r>
            <a:br>
              <a:rPr lang="tr-TR" altLang="en-US" sz="1600" b="1">
                <a:solidFill>
                  <a:srgbClr val="04599C"/>
                </a:solidFill>
                <a:latin typeface="Arial" panose="020B0604020202020204" pitchFamily="34" charset="0"/>
                <a:cs typeface="Arial" panose="020B0604020202020204" pitchFamily="34" charset="0"/>
              </a:rPr>
            </a:br>
            <a:r>
              <a:rPr lang="tr-TR" altLang="en-US" sz="1600" b="1">
                <a:solidFill>
                  <a:srgbClr val="04599C"/>
                </a:solidFill>
                <a:latin typeface="Arial" panose="020B0604020202020204" pitchFamily="34" charset="0"/>
                <a:cs typeface="Arial" panose="020B0604020202020204" pitchFamily="34" charset="0"/>
              </a:rPr>
              <a:t>TAŞKÖPRÜ MYO</a:t>
            </a:r>
            <a:br>
              <a:rPr lang="tr-TR" altLang="en-US" sz="1600" b="1">
                <a:solidFill>
                  <a:srgbClr val="04599C"/>
                </a:solidFill>
                <a:latin typeface="Arial" panose="020B0604020202020204" pitchFamily="34" charset="0"/>
                <a:cs typeface="Arial" panose="020B0604020202020204" pitchFamily="34" charset="0"/>
              </a:rPr>
            </a:br>
            <a:r>
              <a:rPr lang="tr-TR" altLang="en-US" sz="1600" b="1">
                <a:solidFill>
                  <a:srgbClr val="04599C"/>
                </a:solidFill>
                <a:latin typeface="Arial" panose="020B0604020202020204" pitchFamily="34" charset="0"/>
                <a:cs typeface="Arial" panose="020B0604020202020204" pitchFamily="34" charset="0"/>
              </a:rPr>
              <a:t>BİLGİSAYAR PROGRAMCILIĞI</a:t>
            </a:r>
          </a:p>
        </p:txBody>
      </p:sp>
      <p:sp>
        <p:nvSpPr>
          <p:cNvPr id="3075" name="Text Box 31">
            <a:extLst>
              <a:ext uri="{FF2B5EF4-FFF2-40B4-BE49-F238E27FC236}">
                <a16:creationId xmlns:a16="http://schemas.microsoft.com/office/drawing/2014/main" id="{5743E05D-5A40-442D-A71E-2BB05050AD40}"/>
              </a:ext>
            </a:extLst>
          </p:cNvPr>
          <p:cNvSpPr txBox="1">
            <a:spLocks noChangeArrowheads="1"/>
          </p:cNvSpPr>
          <p:nvPr/>
        </p:nvSpPr>
        <p:spPr bwMode="auto">
          <a:xfrm>
            <a:off x="4665663" y="4292600"/>
            <a:ext cx="31686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tr-TR" altLang="en-US" sz="1800" b="1">
                <a:solidFill>
                  <a:srgbClr val="04599C"/>
                </a:solidFill>
                <a:latin typeface="Arial" panose="020B0604020202020204" pitchFamily="34" charset="0"/>
                <a:cs typeface="Arial" panose="020B0604020202020204" pitchFamily="34" charset="0"/>
              </a:rPr>
              <a:t>Öğr. Gör. Sevdanur GENÇ</a:t>
            </a:r>
          </a:p>
        </p:txBody>
      </p:sp>
      <p:sp>
        <p:nvSpPr>
          <p:cNvPr id="3076" name="Text Box 32">
            <a:extLst>
              <a:ext uri="{FF2B5EF4-FFF2-40B4-BE49-F238E27FC236}">
                <a16:creationId xmlns:a16="http://schemas.microsoft.com/office/drawing/2014/main" id="{1765663F-DC3D-43E7-BFAC-39F514B32472}"/>
              </a:ext>
            </a:extLst>
          </p:cNvPr>
          <p:cNvSpPr txBox="1">
            <a:spLocks noChangeArrowheads="1"/>
          </p:cNvSpPr>
          <p:nvPr/>
        </p:nvSpPr>
        <p:spPr bwMode="auto">
          <a:xfrm>
            <a:off x="1774825" y="2420938"/>
            <a:ext cx="8893175"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4400" b="1">
                <a:solidFill>
                  <a:srgbClr val="04599C"/>
                </a:solidFill>
                <a:latin typeface="Arial" panose="020B0604020202020204" pitchFamily="34" charset="0"/>
                <a:cs typeface="Arial" panose="020B0604020202020204" pitchFamily="34" charset="0"/>
              </a:rPr>
              <a:t>Mobil Programlama</a:t>
            </a:r>
            <a:endParaRPr lang="tr-TR" altLang="en-US" sz="4400" b="1">
              <a:solidFill>
                <a:srgbClr val="04599C"/>
              </a:solidFill>
              <a:latin typeface="Arial" panose="020B0604020202020204" pitchFamily="34" charset="0"/>
              <a:cs typeface="Arial" panose="020B0604020202020204" pitchFamily="34" charset="0"/>
            </a:endParaRPr>
          </a:p>
        </p:txBody>
      </p:sp>
      <p:sp>
        <p:nvSpPr>
          <p:cNvPr id="3077" name="Text Box 33">
            <a:extLst>
              <a:ext uri="{FF2B5EF4-FFF2-40B4-BE49-F238E27FC236}">
                <a16:creationId xmlns:a16="http://schemas.microsoft.com/office/drawing/2014/main" id="{49966EC3-EEFE-43CE-A7D9-5D0EEB7CF878}"/>
              </a:ext>
            </a:extLst>
          </p:cNvPr>
          <p:cNvSpPr txBox="1">
            <a:spLocks noChangeArrowheads="1"/>
          </p:cNvSpPr>
          <p:nvPr/>
        </p:nvSpPr>
        <p:spPr bwMode="auto">
          <a:xfrm>
            <a:off x="4810125" y="5373688"/>
            <a:ext cx="28813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tr-TR" altLang="en-US" sz="1600" b="1">
                <a:solidFill>
                  <a:srgbClr val="04599C"/>
                </a:solidFill>
                <a:latin typeface="Arial" panose="020B0604020202020204" pitchFamily="34" charset="0"/>
                <a:cs typeface="Arial" panose="020B0604020202020204" pitchFamily="34" charset="0"/>
              </a:rPr>
              <a:t>Kastamonu, 202</a:t>
            </a:r>
            <a:r>
              <a:rPr lang="en-US" altLang="en-US" sz="1600" b="1">
                <a:solidFill>
                  <a:srgbClr val="04599C"/>
                </a:solidFill>
                <a:latin typeface="Arial" panose="020B0604020202020204" pitchFamily="34" charset="0"/>
                <a:cs typeface="Arial" panose="020B0604020202020204" pitchFamily="34" charset="0"/>
              </a:rPr>
              <a:t>1</a:t>
            </a:r>
            <a:endParaRPr lang="tr-TR" altLang="en-US" sz="1600" b="1">
              <a:solidFill>
                <a:srgbClr val="04599C"/>
              </a:solidFill>
              <a:latin typeface="Arial" panose="020B0604020202020204" pitchFamily="34" charset="0"/>
              <a:cs typeface="Arial" panose="020B0604020202020204" pitchFamily="34" charset="0"/>
            </a:endParaRPr>
          </a:p>
        </p:txBody>
      </p:sp>
      <p:sp>
        <p:nvSpPr>
          <p:cNvPr id="3078" name="Text Box 31">
            <a:extLst>
              <a:ext uri="{FF2B5EF4-FFF2-40B4-BE49-F238E27FC236}">
                <a16:creationId xmlns:a16="http://schemas.microsoft.com/office/drawing/2014/main" id="{88CD7997-688B-4541-B8EE-AF4F565F38D7}"/>
              </a:ext>
            </a:extLst>
          </p:cNvPr>
          <p:cNvSpPr txBox="1">
            <a:spLocks noChangeArrowheads="1"/>
          </p:cNvSpPr>
          <p:nvPr/>
        </p:nvSpPr>
        <p:spPr bwMode="auto">
          <a:xfrm>
            <a:off x="5062538" y="4748213"/>
            <a:ext cx="2376487"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400" b="1">
                <a:solidFill>
                  <a:srgbClr val="04599C"/>
                </a:solidFill>
                <a:latin typeface="Arial" panose="020B0604020202020204" pitchFamily="34" charset="0"/>
                <a:cs typeface="Arial" panose="020B0604020202020204" pitchFamily="34" charset="0"/>
              </a:rPr>
              <a:t>s</a:t>
            </a:r>
            <a:r>
              <a:rPr lang="tr-TR" altLang="en-US" sz="1400" b="1">
                <a:solidFill>
                  <a:srgbClr val="04599C"/>
                </a:solidFill>
                <a:latin typeface="Arial" panose="020B0604020202020204" pitchFamily="34" charset="0"/>
                <a:cs typeface="Arial" panose="020B0604020202020204" pitchFamily="34" charset="0"/>
              </a:rPr>
              <a:t>genc</a:t>
            </a:r>
            <a:r>
              <a:rPr lang="en-US" altLang="en-US" sz="1400" b="1">
                <a:solidFill>
                  <a:srgbClr val="04599C"/>
                </a:solidFill>
                <a:latin typeface="Arial" panose="020B0604020202020204" pitchFamily="34" charset="0"/>
                <a:cs typeface="Arial" panose="020B0604020202020204" pitchFamily="34" charset="0"/>
              </a:rPr>
              <a:t>@kastamonu.edu.tr</a:t>
            </a:r>
            <a:endParaRPr lang="tr-TR" altLang="en-US" sz="1400" b="1">
              <a:solidFill>
                <a:srgbClr val="04599C"/>
              </a:solidFill>
              <a:latin typeface="Arial" panose="020B0604020202020204" pitchFamily="34" charset="0"/>
              <a:cs typeface="Arial" panose="020B0604020202020204" pitchFamily="34" charset="0"/>
            </a:endParaRPr>
          </a:p>
        </p:txBody>
      </p:sp>
      <p:sp>
        <p:nvSpPr>
          <p:cNvPr id="3079" name="Text Box 32">
            <a:extLst>
              <a:ext uri="{FF2B5EF4-FFF2-40B4-BE49-F238E27FC236}">
                <a16:creationId xmlns:a16="http://schemas.microsoft.com/office/drawing/2014/main" id="{35023D38-19C1-4CB3-9CB1-4D0FB6089CBA}"/>
              </a:ext>
            </a:extLst>
          </p:cNvPr>
          <p:cNvSpPr txBox="1">
            <a:spLocks noChangeArrowheads="1"/>
          </p:cNvSpPr>
          <p:nvPr/>
        </p:nvSpPr>
        <p:spPr bwMode="auto">
          <a:xfrm>
            <a:off x="2208213" y="3457575"/>
            <a:ext cx="82089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tr-TR" altLang="en-US" sz="1800" b="1" dirty="0">
                <a:solidFill>
                  <a:srgbClr val="04599C"/>
                </a:solidFill>
                <a:latin typeface="Arial" panose="020B0604020202020204" pitchFamily="34" charset="0"/>
                <a:cs typeface="Arial" panose="020B0604020202020204" pitchFamily="34" charset="0"/>
              </a:rPr>
              <a:t>5. Bölüm</a:t>
            </a:r>
          </a:p>
        </p:txBody>
      </p:sp>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81589B-D964-4C0D-AA51-75E0FF19727A}"/>
              </a:ext>
            </a:extLst>
          </p:cNvPr>
          <p:cNvSpPr>
            <a:spLocks noGrp="1"/>
          </p:cNvSpPr>
          <p:nvPr>
            <p:ph type="title"/>
          </p:nvPr>
        </p:nvSpPr>
        <p:spPr>
          <a:xfrm>
            <a:off x="838200" y="365126"/>
            <a:ext cx="10515600" cy="1014688"/>
          </a:xfrm>
        </p:spPr>
        <p:txBody>
          <a:bodyPr/>
          <a:lstStyle/>
          <a:p>
            <a:r>
              <a:rPr lang="en-US" altLang="tr-TR" b="1" dirty="0" err="1"/>
              <a:t>Asenkron</a:t>
            </a:r>
            <a:r>
              <a:rPr lang="en-US" altLang="tr-TR" b="1" dirty="0"/>
              <a:t> (E</a:t>
            </a:r>
            <a:r>
              <a:rPr lang="tr-TR" altLang="tr-TR" b="1" dirty="0"/>
              <a:t>ş Zamansız) Fonksiyonlar</a:t>
            </a:r>
            <a:endParaRPr lang="tr-TR" dirty="0"/>
          </a:p>
        </p:txBody>
      </p:sp>
      <p:sp>
        <p:nvSpPr>
          <p:cNvPr id="3" name="İçerik Yer Tutucusu 2">
            <a:extLst>
              <a:ext uri="{FF2B5EF4-FFF2-40B4-BE49-F238E27FC236}">
                <a16:creationId xmlns:a16="http://schemas.microsoft.com/office/drawing/2014/main" id="{89F562FE-0634-4999-91FB-0F5D2169EA88}"/>
              </a:ext>
            </a:extLst>
          </p:cNvPr>
          <p:cNvSpPr>
            <a:spLocks noGrp="1"/>
          </p:cNvSpPr>
          <p:nvPr>
            <p:ph idx="1"/>
          </p:nvPr>
        </p:nvSpPr>
        <p:spPr>
          <a:xfrm>
            <a:off x="838200" y="1456469"/>
            <a:ext cx="10515600" cy="4720494"/>
          </a:xfrm>
        </p:spPr>
        <p:txBody>
          <a:bodyPr>
            <a:normAutofit fontScale="92500"/>
          </a:bodyPr>
          <a:lstStyle/>
          <a:p>
            <a:pPr algn="just"/>
            <a:r>
              <a:rPr lang="en-US" b="1" dirty="0" err="1"/>
              <a:t>Senkron</a:t>
            </a:r>
            <a:r>
              <a:rPr lang="en-US" b="1" dirty="0"/>
              <a:t> </a:t>
            </a:r>
            <a:r>
              <a:rPr lang="tr-TR" b="1" dirty="0"/>
              <a:t>Programlama </a:t>
            </a:r>
            <a:r>
              <a:rPr lang="en-US" b="1" dirty="0"/>
              <a:t>: </a:t>
            </a:r>
            <a:r>
              <a:rPr lang="tr-TR" dirty="0"/>
              <a:t>K</a:t>
            </a:r>
            <a:r>
              <a:rPr lang="en-US" dirty="0" err="1"/>
              <a:t>odlar</a:t>
            </a:r>
            <a:r>
              <a:rPr lang="en-US" dirty="0"/>
              <a:t> </a:t>
            </a:r>
            <a:r>
              <a:rPr lang="en-US" dirty="0" err="1"/>
              <a:t>yukar</a:t>
            </a:r>
            <a:r>
              <a:rPr lang="tr-TR" dirty="0" err="1"/>
              <a:t>ıdan</a:t>
            </a:r>
            <a:r>
              <a:rPr lang="tr-TR" dirty="0"/>
              <a:t> aşağıya doğru sırayla işlenir ve bir satırdaki işlem bitmeden diğer satıra geçilmez. Bu çalışma prensibine senkron denir. </a:t>
            </a:r>
          </a:p>
          <a:p>
            <a:pPr algn="just"/>
            <a:r>
              <a:rPr lang="tr-TR" b="1" dirty="0"/>
              <a:t>Asenkron Programlama : </a:t>
            </a:r>
            <a:r>
              <a:rPr lang="tr-TR" dirty="0"/>
              <a:t>İşin parçalara ayrılıp tüm işlemlerin aynı anda sürdürülmesini sağlar. Programımız içerisinde yazdığımız bir kodu işletebilirken, aynı program içerisinde diğer kodları da işletebiliriz. Bu sayede kullanıcı programımızın bir bölümünü kullanırken, başka bir bölümü ile de işlem yapabilir. </a:t>
            </a:r>
          </a:p>
          <a:p>
            <a:pPr algn="just"/>
            <a:r>
              <a:rPr lang="tr-TR" altLang="tr-TR" sz="2800" dirty="0">
                <a:latin typeface="Nunito"/>
              </a:rPr>
              <a:t>Bu kavram paralel programlama ile çok karıştırılmaktadır. Paralel programlamada işlemci üzerinde farklı görevler farklı </a:t>
            </a:r>
            <a:r>
              <a:rPr lang="tr-TR" altLang="tr-TR" sz="2800" b="1" dirty="0" err="1">
                <a:latin typeface="Nunito"/>
              </a:rPr>
              <a:t>thread</a:t>
            </a:r>
            <a:r>
              <a:rPr lang="tr-TR" altLang="tr-TR" sz="2800" dirty="0" err="1">
                <a:latin typeface="Nunito"/>
              </a:rPr>
              <a:t>’ler</a:t>
            </a:r>
            <a:r>
              <a:rPr lang="tr-TR" altLang="tr-TR" sz="2800" dirty="0">
                <a:latin typeface="Nunito"/>
              </a:rPr>
              <a:t> üzerinde çalıştırılır. Asenkron programlamada ise kaba tabirle “sen diskten veri okurken, ben o sırada ekrana mesaj yazayım” anlayışı vardır.</a:t>
            </a:r>
            <a:endParaRPr lang="tr-TR" dirty="0"/>
          </a:p>
        </p:txBody>
      </p:sp>
    </p:spTree>
    <p:extLst>
      <p:ext uri="{BB962C8B-B14F-4D97-AF65-F5344CB8AC3E}">
        <p14:creationId xmlns:p14="http://schemas.microsoft.com/office/powerpoint/2010/main" val="4212113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81589B-D964-4C0D-AA51-75E0FF19727A}"/>
              </a:ext>
            </a:extLst>
          </p:cNvPr>
          <p:cNvSpPr>
            <a:spLocks noGrp="1"/>
          </p:cNvSpPr>
          <p:nvPr>
            <p:ph type="title"/>
          </p:nvPr>
        </p:nvSpPr>
        <p:spPr>
          <a:xfrm>
            <a:off x="838200" y="365126"/>
            <a:ext cx="10515600" cy="1014688"/>
          </a:xfrm>
        </p:spPr>
        <p:txBody>
          <a:bodyPr/>
          <a:lstStyle/>
          <a:p>
            <a:r>
              <a:rPr lang="en-US" altLang="tr-TR" b="1" dirty="0" err="1"/>
              <a:t>Asenkron</a:t>
            </a:r>
            <a:r>
              <a:rPr lang="en-US" altLang="tr-TR" b="1" dirty="0"/>
              <a:t> (E</a:t>
            </a:r>
            <a:r>
              <a:rPr lang="tr-TR" altLang="tr-TR" b="1" dirty="0"/>
              <a:t>ş Zamansız) Fonksiyonlar</a:t>
            </a:r>
            <a:endParaRPr lang="tr-TR" dirty="0"/>
          </a:p>
        </p:txBody>
      </p:sp>
      <p:sp>
        <p:nvSpPr>
          <p:cNvPr id="3" name="İçerik Yer Tutucusu 2">
            <a:extLst>
              <a:ext uri="{FF2B5EF4-FFF2-40B4-BE49-F238E27FC236}">
                <a16:creationId xmlns:a16="http://schemas.microsoft.com/office/drawing/2014/main" id="{89F562FE-0634-4999-91FB-0F5D2169EA88}"/>
              </a:ext>
            </a:extLst>
          </p:cNvPr>
          <p:cNvSpPr>
            <a:spLocks noGrp="1"/>
          </p:cNvSpPr>
          <p:nvPr>
            <p:ph idx="1"/>
          </p:nvPr>
        </p:nvSpPr>
        <p:spPr>
          <a:xfrm>
            <a:off x="838200" y="1456469"/>
            <a:ext cx="6062472" cy="4720494"/>
          </a:xfrm>
        </p:spPr>
        <p:txBody>
          <a:bodyPr>
            <a:normAutofit fontScale="85000" lnSpcReduction="20000"/>
          </a:bodyPr>
          <a:lstStyle/>
          <a:p>
            <a:pPr algn="just"/>
            <a:r>
              <a:rPr lang="tr-TR" b="1" dirty="0"/>
              <a:t>Önemi : </a:t>
            </a:r>
            <a:r>
              <a:rPr lang="tr-TR" dirty="0"/>
              <a:t>Bir ağ üzerinden veri alırken ya da bir dosyadan veri okurken gibi aynı anda birden fazla işlemin gerçekleşmesi gereken durumlarda yaygın bir şekilde kullanılmaktadır. </a:t>
            </a:r>
          </a:p>
          <a:p>
            <a:pPr algn="just"/>
            <a:r>
              <a:rPr lang="tr-TR" dirty="0"/>
              <a:t>Dart programlama dilinde asenkron programlamayı </a:t>
            </a:r>
            <a:r>
              <a:rPr lang="tr-TR" dirty="0" err="1"/>
              <a:t>Future</a:t>
            </a:r>
            <a:r>
              <a:rPr lang="tr-TR" dirty="0"/>
              <a:t> </a:t>
            </a:r>
            <a:r>
              <a:rPr lang="tr-TR" dirty="0" err="1"/>
              <a:t>class’ı</a:t>
            </a:r>
            <a:r>
              <a:rPr lang="tr-TR" dirty="0"/>
              <a:t> yardımıyla gerçekleştiriyoruz. </a:t>
            </a:r>
            <a:r>
              <a:rPr lang="tr-TR" dirty="0" err="1"/>
              <a:t>Async</a:t>
            </a:r>
            <a:r>
              <a:rPr lang="tr-TR" dirty="0"/>
              <a:t> ve </a:t>
            </a:r>
            <a:r>
              <a:rPr lang="tr-TR" dirty="0" err="1"/>
              <a:t>await</a:t>
            </a:r>
            <a:r>
              <a:rPr lang="tr-TR" dirty="0"/>
              <a:t> sözcükleri kullanılmaktadır. </a:t>
            </a:r>
          </a:p>
          <a:p>
            <a:pPr algn="just"/>
            <a:r>
              <a:rPr lang="tr-TR" dirty="0" err="1"/>
              <a:t>Async</a:t>
            </a:r>
            <a:r>
              <a:rPr lang="tr-TR" dirty="0"/>
              <a:t>/</a:t>
            </a:r>
            <a:r>
              <a:rPr lang="tr-TR" dirty="0" err="1"/>
              <a:t>Await</a:t>
            </a:r>
            <a:r>
              <a:rPr lang="tr-TR" dirty="0"/>
              <a:t> </a:t>
            </a:r>
            <a:r>
              <a:rPr lang="tr-TR" dirty="0" err="1"/>
              <a:t>pattern’i</a:t>
            </a:r>
            <a:r>
              <a:rPr lang="tr-TR" dirty="0"/>
              <a:t> öncelikle </a:t>
            </a:r>
            <a:r>
              <a:rPr lang="tr-TR" dirty="0" err="1"/>
              <a:t>metod</a:t>
            </a:r>
            <a:r>
              <a:rPr lang="tr-TR" dirty="0"/>
              <a:t> </a:t>
            </a:r>
            <a:r>
              <a:rPr lang="tr-TR" dirty="0" err="1"/>
              <a:t>işimlendirmesinde</a:t>
            </a:r>
            <a:r>
              <a:rPr lang="tr-TR" dirty="0"/>
              <a:t> </a:t>
            </a:r>
            <a:r>
              <a:rPr lang="tr-TR" dirty="0" err="1"/>
              <a:t>async</a:t>
            </a:r>
            <a:r>
              <a:rPr lang="tr-TR" dirty="0"/>
              <a:t> kullanılarak asenkron bir işlemin olacağı belirtilmektedir. Ardından </a:t>
            </a:r>
            <a:r>
              <a:rPr lang="tr-TR" dirty="0" err="1"/>
              <a:t>metod</a:t>
            </a:r>
            <a:r>
              <a:rPr lang="tr-TR" dirty="0"/>
              <a:t> içerisinde </a:t>
            </a:r>
            <a:r>
              <a:rPr lang="tr-TR" dirty="0" err="1"/>
              <a:t>await</a:t>
            </a:r>
            <a:r>
              <a:rPr lang="tr-TR" dirty="0"/>
              <a:t> kullanılarak yapılacak asenkron işlem işaretlenmiş olur. </a:t>
            </a:r>
            <a:r>
              <a:rPr lang="tr-TR" dirty="0" err="1"/>
              <a:t>Await</a:t>
            </a:r>
            <a:r>
              <a:rPr lang="tr-TR" dirty="0"/>
              <a:t> </a:t>
            </a:r>
            <a:r>
              <a:rPr lang="tr-TR" dirty="0" err="1"/>
              <a:t>future</a:t>
            </a:r>
            <a:r>
              <a:rPr lang="tr-TR" dirty="0"/>
              <a:t> nesnesi olarak görev almaktadır.  </a:t>
            </a:r>
          </a:p>
        </p:txBody>
      </p:sp>
      <p:pic>
        <p:nvPicPr>
          <p:cNvPr id="4" name="Resim 2">
            <a:extLst>
              <a:ext uri="{FF2B5EF4-FFF2-40B4-BE49-F238E27FC236}">
                <a16:creationId xmlns:a16="http://schemas.microsoft.com/office/drawing/2014/main" id="{37F752DF-32CA-4305-A6B3-9B930538CD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8500" y="1354138"/>
            <a:ext cx="4992688"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İçerik Yer Tutucusu 2">
            <a:extLst>
              <a:ext uri="{FF2B5EF4-FFF2-40B4-BE49-F238E27FC236}">
                <a16:creationId xmlns:a16="http://schemas.microsoft.com/office/drawing/2014/main" id="{57006926-7BB4-4FDE-81DD-097D9BDD73F1}"/>
              </a:ext>
            </a:extLst>
          </p:cNvPr>
          <p:cNvSpPr txBox="1">
            <a:spLocks noChangeArrowheads="1"/>
          </p:cNvSpPr>
          <p:nvPr/>
        </p:nvSpPr>
        <p:spPr bwMode="auto">
          <a:xfrm>
            <a:off x="6937375" y="5157788"/>
            <a:ext cx="5103813"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defTabSz="914400"/>
            <a:r>
              <a:rPr lang="tr-TR" altLang="tr-TR" sz="1600">
                <a:latin typeface="Nunito"/>
              </a:rPr>
              <a:t>Normal senkron programlamada 2. fonksiyonun çağrıldığı satıra geldiğinde program o fonksiyonun bitmesini bekler. Fakat asenkron yapıda ise 2. fonksiyonun sonucunu beklemeden sıradaki kod çalıştırılır. Yani fonksiyon 3 e atlanır. İşlem bu şekilde devam eder ve sonlanır.</a:t>
            </a:r>
            <a:endParaRPr lang="tr-TR" altLang="tr-TR" sz="2400"/>
          </a:p>
        </p:txBody>
      </p:sp>
    </p:spTree>
    <p:extLst>
      <p:ext uri="{BB962C8B-B14F-4D97-AF65-F5344CB8AC3E}">
        <p14:creationId xmlns:p14="http://schemas.microsoft.com/office/powerpoint/2010/main" val="3478975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Unvan 1">
            <a:extLst>
              <a:ext uri="{FF2B5EF4-FFF2-40B4-BE49-F238E27FC236}">
                <a16:creationId xmlns:a16="http://schemas.microsoft.com/office/drawing/2014/main" id="{35B2E4C2-CFB0-4FF7-95E8-7716E5032E48}"/>
              </a:ext>
            </a:extLst>
          </p:cNvPr>
          <p:cNvSpPr>
            <a:spLocks noGrp="1" noChangeArrowheads="1"/>
          </p:cNvSpPr>
          <p:nvPr>
            <p:ph type="title"/>
          </p:nvPr>
        </p:nvSpPr>
        <p:spPr>
          <a:xfrm>
            <a:off x="838200" y="365125"/>
            <a:ext cx="10515600" cy="847725"/>
          </a:xfrm>
        </p:spPr>
        <p:txBody>
          <a:bodyPr/>
          <a:lstStyle/>
          <a:p>
            <a:r>
              <a:rPr lang="en-US" altLang="tr-TR" b="1" dirty="0" err="1"/>
              <a:t>Asenkron</a:t>
            </a:r>
            <a:r>
              <a:rPr lang="en-US" altLang="tr-TR" b="1" dirty="0"/>
              <a:t> (E</a:t>
            </a:r>
            <a:r>
              <a:rPr lang="tr-TR" altLang="tr-TR" b="1" dirty="0"/>
              <a:t>ş Zamansız) Fonksiyonlar</a:t>
            </a:r>
            <a:endParaRPr lang="tr-TR" altLang="tr-TR" dirty="0"/>
          </a:p>
        </p:txBody>
      </p:sp>
      <p:sp>
        <p:nvSpPr>
          <p:cNvPr id="13315" name="İçerik Yer Tutucusu 2">
            <a:extLst>
              <a:ext uri="{FF2B5EF4-FFF2-40B4-BE49-F238E27FC236}">
                <a16:creationId xmlns:a16="http://schemas.microsoft.com/office/drawing/2014/main" id="{25C0BC73-2D14-4109-879C-E7BD9CA7D49C}"/>
              </a:ext>
            </a:extLst>
          </p:cNvPr>
          <p:cNvSpPr>
            <a:spLocks noGrp="1" noChangeArrowheads="1"/>
          </p:cNvSpPr>
          <p:nvPr>
            <p:ph idx="1"/>
          </p:nvPr>
        </p:nvSpPr>
        <p:spPr>
          <a:xfrm>
            <a:off x="838200" y="1354138"/>
            <a:ext cx="10515600" cy="3242246"/>
          </a:xfrm>
        </p:spPr>
        <p:txBody>
          <a:bodyPr>
            <a:normAutofit fontScale="92500" lnSpcReduction="20000"/>
          </a:bodyPr>
          <a:lstStyle/>
          <a:p>
            <a:pPr algn="just"/>
            <a:r>
              <a:rPr lang="tr-TR" altLang="tr-TR" sz="2000" dirty="0">
                <a:latin typeface="Nunito"/>
              </a:rPr>
              <a:t>Asenkron fonksiyonlar Dart 2 ile güncellenmiştir.  Asenkron fonksiyonlarda işleme sonuçları bazen </a:t>
            </a:r>
            <a:r>
              <a:rPr lang="tr-TR" altLang="tr-TR" sz="2000" b="1" dirty="0">
                <a:latin typeface="Nunito"/>
              </a:rPr>
              <a:t>bekletilmek istenebilir</a:t>
            </a:r>
            <a:r>
              <a:rPr lang="tr-TR" altLang="tr-TR" sz="2000" dirty="0">
                <a:latin typeface="Nunito"/>
              </a:rPr>
              <a:t>. Bunun için </a:t>
            </a:r>
            <a:r>
              <a:rPr lang="tr-TR" altLang="tr-TR" sz="2000" b="1" dirty="0" err="1">
                <a:latin typeface="inherit"/>
              </a:rPr>
              <a:t>await</a:t>
            </a:r>
            <a:r>
              <a:rPr lang="tr-TR" altLang="tr-TR" sz="2000" dirty="0">
                <a:latin typeface="Nunito"/>
              </a:rPr>
              <a:t> ifadesi kullanılır. Dart dilinin önceki sürümlerinde asenkron fonksiyonlarda sadece </a:t>
            </a:r>
            <a:r>
              <a:rPr lang="tr-TR" altLang="tr-TR" sz="2000" b="1" dirty="0" err="1">
                <a:latin typeface="inherit"/>
              </a:rPr>
              <a:t>async</a:t>
            </a:r>
            <a:r>
              <a:rPr lang="tr-TR" altLang="tr-TR" sz="2000" dirty="0">
                <a:latin typeface="Nunito"/>
              </a:rPr>
              <a:t> ifadesinin kullanılması yeterli iken Dart 2’den sonra, asenkron bir fonksiyon tanımlarsanız bu fonksiyonun </a:t>
            </a:r>
            <a:r>
              <a:rPr lang="tr-TR" altLang="tr-TR" sz="2000" b="1" dirty="0" err="1">
                <a:latin typeface="inherit"/>
              </a:rPr>
              <a:t>await</a:t>
            </a:r>
            <a:r>
              <a:rPr lang="tr-TR" altLang="tr-TR" sz="2000" dirty="0">
                <a:latin typeface="Nunito"/>
              </a:rPr>
              <a:t> ifadesi yok ise onu </a:t>
            </a:r>
            <a:r>
              <a:rPr lang="tr-TR" altLang="tr-TR" sz="2000" b="1" dirty="0" err="1">
                <a:latin typeface="Nunito"/>
              </a:rPr>
              <a:t>null</a:t>
            </a:r>
            <a:r>
              <a:rPr lang="tr-TR" altLang="tr-TR" sz="2000" dirty="0">
                <a:latin typeface="Nunito"/>
              </a:rPr>
              <a:t> yapmalısınız. </a:t>
            </a:r>
            <a:r>
              <a:rPr lang="tr-TR" altLang="tr-TR" sz="2000" b="1" dirty="0">
                <a:latin typeface="inherit"/>
              </a:rPr>
              <a:t>(</a:t>
            </a:r>
            <a:r>
              <a:rPr lang="tr-TR" altLang="tr-TR" sz="2000" b="1" dirty="0" err="1">
                <a:latin typeface="inherit"/>
              </a:rPr>
              <a:t>await</a:t>
            </a:r>
            <a:r>
              <a:rPr lang="tr-TR" altLang="tr-TR" sz="2000" b="1" dirty="0">
                <a:latin typeface="inherit"/>
              </a:rPr>
              <a:t> </a:t>
            </a:r>
            <a:r>
              <a:rPr lang="tr-TR" altLang="tr-TR" sz="2000" b="1" dirty="0" err="1">
                <a:latin typeface="inherit"/>
              </a:rPr>
              <a:t>null</a:t>
            </a:r>
            <a:r>
              <a:rPr lang="tr-TR" altLang="tr-TR" sz="2000" b="1" dirty="0">
                <a:latin typeface="inherit"/>
              </a:rPr>
              <a:t>;)</a:t>
            </a:r>
            <a:endParaRPr lang="tr-TR" altLang="tr-TR" sz="2000" dirty="0">
              <a:latin typeface="Nunito"/>
            </a:endParaRPr>
          </a:p>
          <a:p>
            <a:pPr algn="just"/>
            <a:r>
              <a:rPr lang="tr-TR" altLang="tr-TR" sz="2000" dirty="0">
                <a:latin typeface="Nunito"/>
              </a:rPr>
              <a:t>Asenkron fonksiyonlar </a:t>
            </a:r>
            <a:r>
              <a:rPr lang="tr-TR" altLang="tr-TR" sz="2000" b="1" dirty="0" err="1">
                <a:latin typeface="inherit"/>
              </a:rPr>
              <a:t>Future</a:t>
            </a:r>
            <a:r>
              <a:rPr lang="tr-TR" altLang="tr-TR" sz="2000" dirty="0">
                <a:latin typeface="Nunito"/>
              </a:rPr>
              <a:t> sınıfını geriye döndürür. Bu sınıf jenerik bir değer alan sınıftır. Yani bir değer döndürmek istiyorsanız, o değerin türünü </a:t>
            </a:r>
            <a:r>
              <a:rPr lang="tr-TR" altLang="tr-TR" sz="2000" b="1" dirty="0" err="1">
                <a:latin typeface="inherit"/>
              </a:rPr>
              <a:t>Future</a:t>
            </a:r>
            <a:r>
              <a:rPr lang="tr-TR" altLang="tr-TR" sz="2000" dirty="0">
                <a:latin typeface="Nunito"/>
              </a:rPr>
              <a:t> sınıfına bildirmelisiniz. </a:t>
            </a:r>
            <a:r>
              <a:rPr lang="tr-TR" altLang="tr-TR" sz="2000" dirty="0" err="1">
                <a:latin typeface="Nunito"/>
              </a:rPr>
              <a:t>Future</a:t>
            </a:r>
            <a:r>
              <a:rPr lang="tr-TR" altLang="tr-TR" sz="2000" dirty="0">
                <a:latin typeface="Nunito"/>
              </a:rPr>
              <a:t> sınıfı size bir </a:t>
            </a:r>
            <a:r>
              <a:rPr lang="tr-TR" altLang="tr-TR" sz="2000" b="1" dirty="0" err="1">
                <a:latin typeface="Nunito"/>
              </a:rPr>
              <a:t>callback</a:t>
            </a:r>
            <a:r>
              <a:rPr lang="tr-TR" altLang="tr-TR" sz="2000" dirty="0">
                <a:latin typeface="Nunito"/>
              </a:rPr>
              <a:t> işlevi sunar. Böylece işleminiz bittiğinde ne olacağına karar verebilirsiniz. </a:t>
            </a:r>
          </a:p>
          <a:p>
            <a:pPr algn="just"/>
            <a:r>
              <a:rPr lang="tr-TR" altLang="tr-TR" sz="2000" dirty="0">
                <a:latin typeface="Nunito"/>
              </a:rPr>
              <a:t>Örneğin kullanıcı internet üzerinden bir dosya indirecek fakat dosyanın boyutu çok büyük. Siz bu fonksiyonu asenkron bir biçimde tanımladınız. Daha sonra </a:t>
            </a:r>
            <a:r>
              <a:rPr lang="tr-TR" altLang="tr-TR" sz="2000" b="1" dirty="0" err="1">
                <a:latin typeface="inherit"/>
              </a:rPr>
              <a:t>Future</a:t>
            </a:r>
            <a:r>
              <a:rPr lang="tr-TR" altLang="tr-TR" sz="2000" dirty="0">
                <a:latin typeface="Nunito"/>
              </a:rPr>
              <a:t> sınıfının </a:t>
            </a:r>
            <a:r>
              <a:rPr lang="tr-TR" altLang="tr-TR" sz="2000" b="1" dirty="0" err="1">
                <a:latin typeface="inherit"/>
              </a:rPr>
              <a:t>then</a:t>
            </a:r>
            <a:r>
              <a:rPr lang="tr-TR" altLang="tr-TR" sz="2000" dirty="0">
                <a:latin typeface="Nunito"/>
              </a:rPr>
              <a:t> metodu ile işlem bittiğinde ne yapılacağını kodlayabilirsiniz.</a:t>
            </a:r>
          </a:p>
          <a:p>
            <a:pPr algn="just"/>
            <a:r>
              <a:rPr lang="tr-TR" altLang="tr-TR" sz="2000" dirty="0">
                <a:latin typeface="Nunito"/>
              </a:rPr>
              <a:t>HTTP istekleri, yerel </a:t>
            </a:r>
            <a:r>
              <a:rPr lang="tr-TR" altLang="tr-TR" sz="2000" dirty="0" err="1">
                <a:latin typeface="Nunito"/>
              </a:rPr>
              <a:t>veritabanı</a:t>
            </a:r>
            <a:r>
              <a:rPr lang="tr-TR" altLang="tr-TR" sz="2000" dirty="0">
                <a:latin typeface="Nunito"/>
              </a:rPr>
              <a:t> işlemleri, CRUD operasyonları, dosya işlemleri ve buna benzer işlemler </a:t>
            </a:r>
            <a:r>
              <a:rPr lang="tr-TR" altLang="tr-TR" sz="2000" dirty="0" err="1">
                <a:latin typeface="Nunito"/>
              </a:rPr>
              <a:t>future</a:t>
            </a:r>
            <a:r>
              <a:rPr lang="tr-TR" altLang="tr-TR" sz="2000" dirty="0">
                <a:latin typeface="Nunito"/>
              </a:rPr>
              <a:t> </a:t>
            </a:r>
            <a:r>
              <a:rPr lang="tr-TR" altLang="tr-TR" sz="2000">
                <a:latin typeface="Nunito"/>
              </a:rPr>
              <a:t>ile yapılabilmektedir. </a:t>
            </a:r>
            <a:endParaRPr lang="tr-TR" altLang="tr-TR" sz="2000" dirty="0">
              <a:latin typeface="Nunito"/>
            </a:endParaRPr>
          </a:p>
          <a:p>
            <a:pPr algn="just"/>
            <a:endParaRPr lang="tr-TR" altLang="tr-TR" sz="2000" dirty="0"/>
          </a:p>
        </p:txBody>
      </p:sp>
      <p:pic>
        <p:nvPicPr>
          <p:cNvPr id="13316" name="Picture 5" descr="A simplified introduction to Dart and Flutter | by Sameeha Rahman |  freeCodeCamp.org | Medium">
            <a:extLst>
              <a:ext uri="{FF2B5EF4-FFF2-40B4-BE49-F238E27FC236}">
                <a16:creationId xmlns:a16="http://schemas.microsoft.com/office/drawing/2014/main" id="{1663CE83-7801-45E3-97D9-DD682CC2A55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12350" y="3175"/>
            <a:ext cx="227965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Resim 4">
            <a:extLst>
              <a:ext uri="{FF2B5EF4-FFF2-40B4-BE49-F238E27FC236}">
                <a16:creationId xmlns:a16="http://schemas.microsoft.com/office/drawing/2014/main" id="{CB801965-2932-40D0-8E3A-8A560EF621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7629" y="4322965"/>
            <a:ext cx="9696742" cy="2531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81589B-D964-4C0D-AA51-75E0FF19727A}"/>
              </a:ext>
            </a:extLst>
          </p:cNvPr>
          <p:cNvSpPr>
            <a:spLocks noGrp="1"/>
          </p:cNvSpPr>
          <p:nvPr>
            <p:ph type="title"/>
          </p:nvPr>
        </p:nvSpPr>
        <p:spPr>
          <a:xfrm>
            <a:off x="838200" y="365126"/>
            <a:ext cx="10515600" cy="1014688"/>
          </a:xfrm>
        </p:spPr>
        <p:txBody>
          <a:bodyPr/>
          <a:lstStyle/>
          <a:p>
            <a:r>
              <a:rPr lang="en-US" altLang="tr-TR" b="1" dirty="0" err="1"/>
              <a:t>Asenkron</a:t>
            </a:r>
            <a:r>
              <a:rPr lang="en-US" altLang="tr-TR" b="1" dirty="0"/>
              <a:t> (E</a:t>
            </a:r>
            <a:r>
              <a:rPr lang="tr-TR" altLang="tr-TR" b="1" dirty="0"/>
              <a:t>ş Zamansız) Fonksiyonlar</a:t>
            </a:r>
            <a:endParaRPr lang="tr-TR" dirty="0"/>
          </a:p>
        </p:txBody>
      </p:sp>
      <p:sp>
        <p:nvSpPr>
          <p:cNvPr id="3" name="İçerik Yer Tutucusu 2">
            <a:extLst>
              <a:ext uri="{FF2B5EF4-FFF2-40B4-BE49-F238E27FC236}">
                <a16:creationId xmlns:a16="http://schemas.microsoft.com/office/drawing/2014/main" id="{89F562FE-0634-4999-91FB-0F5D2169EA88}"/>
              </a:ext>
            </a:extLst>
          </p:cNvPr>
          <p:cNvSpPr>
            <a:spLocks noGrp="1"/>
          </p:cNvSpPr>
          <p:nvPr>
            <p:ph idx="1"/>
          </p:nvPr>
        </p:nvSpPr>
        <p:spPr>
          <a:xfrm>
            <a:off x="838200" y="1456469"/>
            <a:ext cx="10515600" cy="4720494"/>
          </a:xfrm>
        </p:spPr>
        <p:txBody>
          <a:bodyPr/>
          <a:lstStyle/>
          <a:p>
            <a:pPr algn="just"/>
            <a:endParaRPr lang="tr-TR" b="1" dirty="0"/>
          </a:p>
        </p:txBody>
      </p:sp>
      <p:pic>
        <p:nvPicPr>
          <p:cNvPr id="1026" name="Picture 2">
            <a:extLst>
              <a:ext uri="{FF2B5EF4-FFF2-40B4-BE49-F238E27FC236}">
                <a16:creationId xmlns:a16="http://schemas.microsoft.com/office/drawing/2014/main" id="{B4CEF20E-B9FD-4708-87E4-499F087FD6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83970"/>
            <a:ext cx="12192000" cy="27051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809F94AB-9D59-4B19-B699-568B9BD58E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065725"/>
            <a:ext cx="12192000" cy="2711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3466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81589B-D964-4C0D-AA51-75E0FF19727A}"/>
              </a:ext>
            </a:extLst>
          </p:cNvPr>
          <p:cNvSpPr>
            <a:spLocks noGrp="1"/>
          </p:cNvSpPr>
          <p:nvPr>
            <p:ph type="title"/>
          </p:nvPr>
        </p:nvSpPr>
        <p:spPr>
          <a:xfrm>
            <a:off x="838200" y="365126"/>
            <a:ext cx="10515600" cy="1014688"/>
          </a:xfrm>
        </p:spPr>
        <p:txBody>
          <a:bodyPr/>
          <a:lstStyle/>
          <a:p>
            <a:r>
              <a:rPr lang="en-US" altLang="tr-TR" b="1" dirty="0" err="1"/>
              <a:t>Asenkron</a:t>
            </a:r>
            <a:r>
              <a:rPr lang="en-US" altLang="tr-TR" b="1" dirty="0"/>
              <a:t> (E</a:t>
            </a:r>
            <a:r>
              <a:rPr lang="tr-TR" altLang="tr-TR" b="1" dirty="0"/>
              <a:t>ş Zamansız) Fonksiyonlar</a:t>
            </a:r>
            <a:endParaRPr lang="tr-TR" dirty="0"/>
          </a:p>
        </p:txBody>
      </p:sp>
      <p:sp>
        <p:nvSpPr>
          <p:cNvPr id="3" name="İçerik Yer Tutucusu 2">
            <a:extLst>
              <a:ext uri="{FF2B5EF4-FFF2-40B4-BE49-F238E27FC236}">
                <a16:creationId xmlns:a16="http://schemas.microsoft.com/office/drawing/2014/main" id="{89F562FE-0634-4999-91FB-0F5D2169EA88}"/>
              </a:ext>
            </a:extLst>
          </p:cNvPr>
          <p:cNvSpPr>
            <a:spLocks noGrp="1"/>
          </p:cNvSpPr>
          <p:nvPr>
            <p:ph idx="1"/>
          </p:nvPr>
        </p:nvSpPr>
        <p:spPr>
          <a:xfrm>
            <a:off x="838200" y="1456469"/>
            <a:ext cx="10515600" cy="4720494"/>
          </a:xfrm>
        </p:spPr>
        <p:txBody>
          <a:bodyPr/>
          <a:lstStyle/>
          <a:p>
            <a:pPr algn="just"/>
            <a:r>
              <a:rPr lang="tr-TR" dirty="0" err="1"/>
              <a:t>Future</a:t>
            </a:r>
            <a:r>
              <a:rPr lang="tr-TR" dirty="0"/>
              <a:t> bir değer ya </a:t>
            </a:r>
            <a:r>
              <a:rPr lang="tr-TR" dirty="0" err="1"/>
              <a:t>await</a:t>
            </a:r>
            <a:r>
              <a:rPr lang="tr-TR" dirty="0"/>
              <a:t> ile yada </a:t>
            </a:r>
            <a:r>
              <a:rPr lang="tr-TR" dirty="0" err="1"/>
              <a:t>then</a:t>
            </a:r>
            <a:r>
              <a:rPr lang="tr-TR" dirty="0"/>
              <a:t> ile alınabilir. </a:t>
            </a:r>
            <a:r>
              <a:rPr lang="tr-TR" dirty="0" err="1"/>
              <a:t>Await</a:t>
            </a:r>
            <a:r>
              <a:rPr lang="tr-TR" dirty="0"/>
              <a:t> metodun başlarında beklerken </a:t>
            </a:r>
            <a:r>
              <a:rPr lang="tr-TR" dirty="0" err="1"/>
              <a:t>then</a:t>
            </a:r>
            <a:r>
              <a:rPr lang="tr-TR" dirty="0"/>
              <a:t> ise metodun bitimine doğdu sırasını beklemektedir. </a:t>
            </a:r>
            <a:endParaRPr lang="en-US" dirty="0"/>
          </a:p>
          <a:p>
            <a:pPr algn="just"/>
            <a:endParaRPr lang="tr-TR" dirty="0"/>
          </a:p>
          <a:p>
            <a:pPr algn="just"/>
            <a:r>
              <a:rPr lang="tr-TR" i="1" dirty="0"/>
              <a:t>değişken = </a:t>
            </a:r>
            <a:r>
              <a:rPr lang="tr-TR" i="1" dirty="0" err="1"/>
              <a:t>await</a:t>
            </a:r>
            <a:r>
              <a:rPr lang="tr-TR" i="1" dirty="0"/>
              <a:t> </a:t>
            </a:r>
            <a:r>
              <a:rPr lang="tr-TR" i="1" dirty="0" err="1"/>
              <a:t>donecekDeger</a:t>
            </a:r>
            <a:r>
              <a:rPr lang="tr-TR" i="1" dirty="0"/>
              <a:t>();</a:t>
            </a:r>
          </a:p>
          <a:p>
            <a:pPr lvl="1" algn="just"/>
            <a:r>
              <a:rPr lang="tr-TR" dirty="0" err="1"/>
              <a:t>Await</a:t>
            </a:r>
            <a:r>
              <a:rPr lang="tr-TR" dirty="0"/>
              <a:t> fonksiyon içerisinde ise fonksiyonun başına </a:t>
            </a:r>
            <a:r>
              <a:rPr lang="tr-TR" dirty="0" err="1"/>
              <a:t>future</a:t>
            </a:r>
            <a:r>
              <a:rPr lang="tr-TR" dirty="0"/>
              <a:t>, gövdeden önce de </a:t>
            </a:r>
            <a:r>
              <a:rPr lang="tr-TR" dirty="0" err="1"/>
              <a:t>async</a:t>
            </a:r>
            <a:r>
              <a:rPr lang="tr-TR" dirty="0"/>
              <a:t> yazılmalıdır. </a:t>
            </a:r>
          </a:p>
          <a:p>
            <a:pPr marL="457200" lvl="1" indent="0" algn="just">
              <a:buNone/>
            </a:pPr>
            <a:r>
              <a:rPr lang="tr-TR" i="1" dirty="0" err="1"/>
              <a:t>Future</a:t>
            </a:r>
            <a:r>
              <a:rPr lang="en-US" i="1" dirty="0"/>
              <a:t>&lt;</a:t>
            </a:r>
            <a:r>
              <a:rPr lang="tr-TR" i="1" dirty="0" err="1"/>
              <a:t>dönenDeğerTipi</a:t>
            </a:r>
            <a:r>
              <a:rPr lang="en-US" i="1" dirty="0"/>
              <a:t>&gt;</a:t>
            </a:r>
            <a:r>
              <a:rPr lang="tr-TR" i="1" dirty="0"/>
              <a:t> </a:t>
            </a:r>
            <a:r>
              <a:rPr lang="tr-TR" i="1" dirty="0" err="1"/>
              <a:t>fonksiyonIsmi</a:t>
            </a:r>
            <a:r>
              <a:rPr lang="tr-TR" i="1" dirty="0"/>
              <a:t> </a:t>
            </a:r>
            <a:r>
              <a:rPr lang="tr-TR" i="1" dirty="0" err="1"/>
              <a:t>async</a:t>
            </a:r>
            <a:r>
              <a:rPr lang="tr-TR" i="1" dirty="0"/>
              <a:t> {</a:t>
            </a:r>
          </a:p>
          <a:p>
            <a:pPr marL="457200" lvl="1" indent="0" algn="just">
              <a:buNone/>
            </a:pPr>
            <a:r>
              <a:rPr lang="tr-TR" i="1" dirty="0"/>
              <a:t>	</a:t>
            </a:r>
            <a:r>
              <a:rPr lang="tr-TR" i="1" dirty="0" err="1"/>
              <a:t>deger</a:t>
            </a:r>
            <a:r>
              <a:rPr lang="tr-TR" i="1" dirty="0"/>
              <a:t> = </a:t>
            </a:r>
            <a:r>
              <a:rPr lang="tr-TR" i="1" dirty="0" err="1"/>
              <a:t>await</a:t>
            </a:r>
            <a:r>
              <a:rPr lang="tr-TR" i="1" dirty="0"/>
              <a:t> </a:t>
            </a:r>
            <a:r>
              <a:rPr lang="tr-TR" i="1" dirty="0" err="1"/>
              <a:t>digerFutureFonksiyonu</a:t>
            </a:r>
            <a:r>
              <a:rPr lang="tr-TR" i="1" dirty="0"/>
              <a:t>();</a:t>
            </a:r>
          </a:p>
          <a:p>
            <a:pPr marL="457200" lvl="1" indent="0" algn="just">
              <a:buNone/>
            </a:pPr>
            <a:r>
              <a:rPr lang="tr-TR" i="1" dirty="0"/>
              <a:t>}</a:t>
            </a:r>
          </a:p>
        </p:txBody>
      </p:sp>
    </p:spTree>
    <p:extLst>
      <p:ext uri="{BB962C8B-B14F-4D97-AF65-F5344CB8AC3E}">
        <p14:creationId xmlns:p14="http://schemas.microsoft.com/office/powerpoint/2010/main" val="2025497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81589B-D964-4C0D-AA51-75E0FF19727A}"/>
              </a:ext>
            </a:extLst>
          </p:cNvPr>
          <p:cNvSpPr>
            <a:spLocks noGrp="1"/>
          </p:cNvSpPr>
          <p:nvPr>
            <p:ph type="title"/>
          </p:nvPr>
        </p:nvSpPr>
        <p:spPr>
          <a:xfrm>
            <a:off x="838200" y="365126"/>
            <a:ext cx="10515600" cy="1014688"/>
          </a:xfrm>
        </p:spPr>
        <p:txBody>
          <a:bodyPr/>
          <a:lstStyle/>
          <a:p>
            <a:r>
              <a:rPr lang="en-US" altLang="tr-TR" b="1" dirty="0" err="1"/>
              <a:t>Asenkron</a:t>
            </a:r>
            <a:r>
              <a:rPr lang="en-US" altLang="tr-TR" b="1" dirty="0"/>
              <a:t> (E</a:t>
            </a:r>
            <a:r>
              <a:rPr lang="tr-TR" altLang="tr-TR" b="1" dirty="0"/>
              <a:t>ş Zamansız) Fonksiyonlar</a:t>
            </a:r>
            <a:endParaRPr lang="tr-TR" dirty="0"/>
          </a:p>
        </p:txBody>
      </p:sp>
      <p:sp>
        <p:nvSpPr>
          <p:cNvPr id="3" name="İçerik Yer Tutucusu 2">
            <a:extLst>
              <a:ext uri="{FF2B5EF4-FFF2-40B4-BE49-F238E27FC236}">
                <a16:creationId xmlns:a16="http://schemas.microsoft.com/office/drawing/2014/main" id="{89F562FE-0634-4999-91FB-0F5D2169EA88}"/>
              </a:ext>
            </a:extLst>
          </p:cNvPr>
          <p:cNvSpPr>
            <a:spLocks noGrp="1"/>
          </p:cNvSpPr>
          <p:nvPr>
            <p:ph idx="1"/>
          </p:nvPr>
        </p:nvSpPr>
        <p:spPr>
          <a:xfrm>
            <a:off x="838200" y="1456469"/>
            <a:ext cx="10515600" cy="4720494"/>
          </a:xfrm>
        </p:spPr>
        <p:txBody>
          <a:bodyPr/>
          <a:lstStyle/>
          <a:p>
            <a:r>
              <a:rPr lang="en-US" dirty="0"/>
              <a:t>d</a:t>
            </a:r>
            <a:r>
              <a:rPr lang="tr-TR" dirty="0"/>
              <a:t>ö</a:t>
            </a:r>
            <a:r>
              <a:rPr lang="en-US" dirty="0" err="1"/>
              <a:t>necekDeger</a:t>
            </a:r>
            <a:r>
              <a:rPr lang="en-US" dirty="0"/>
              <a:t>().then</a:t>
            </a:r>
            <a:r>
              <a:rPr lang="tr-TR" dirty="0"/>
              <a:t>( (</a:t>
            </a:r>
            <a:r>
              <a:rPr lang="tr-TR" dirty="0" err="1"/>
              <a:t>dönenDeğer</a:t>
            </a:r>
            <a:r>
              <a:rPr lang="tr-TR" dirty="0"/>
              <a:t>)=</a:t>
            </a:r>
            <a:r>
              <a:rPr lang="en-US" dirty="0"/>
              <a:t>&gt;</a:t>
            </a:r>
            <a:r>
              <a:rPr lang="tr-TR" dirty="0" err="1"/>
              <a:t>print</a:t>
            </a:r>
            <a:r>
              <a:rPr lang="tr-TR" dirty="0"/>
              <a:t>(</a:t>
            </a:r>
            <a:r>
              <a:rPr lang="tr-TR" dirty="0" err="1"/>
              <a:t>dönenDeğer</a:t>
            </a:r>
            <a:r>
              <a:rPr lang="tr-TR" dirty="0"/>
              <a:t>));</a:t>
            </a:r>
            <a:endParaRPr lang="en-US" dirty="0"/>
          </a:p>
          <a:p>
            <a:pPr marL="457200" lvl="1" indent="0">
              <a:buNone/>
            </a:pPr>
            <a:r>
              <a:rPr lang="tr-TR" dirty="0"/>
              <a:t>Fonksiyon </a:t>
            </a:r>
            <a:r>
              <a:rPr lang="en-US" dirty="0"/>
              <a:t>{</a:t>
            </a:r>
            <a:endParaRPr lang="tr-TR" dirty="0"/>
          </a:p>
          <a:p>
            <a:pPr marL="457200" lvl="1" indent="0">
              <a:buNone/>
            </a:pPr>
            <a:r>
              <a:rPr lang="tr-TR" dirty="0"/>
              <a:t>	</a:t>
            </a:r>
            <a:r>
              <a:rPr lang="tr-TR" dirty="0" err="1"/>
              <a:t>diğerFutureFonksiyon</a:t>
            </a:r>
            <a:r>
              <a:rPr lang="tr-TR" dirty="0"/>
              <a:t>().</a:t>
            </a:r>
            <a:r>
              <a:rPr lang="tr-TR" dirty="0" err="1"/>
              <a:t>then</a:t>
            </a:r>
            <a:r>
              <a:rPr lang="tr-TR" dirty="0"/>
              <a:t>(</a:t>
            </a:r>
          </a:p>
          <a:p>
            <a:pPr marL="457200" lvl="1" indent="0">
              <a:buNone/>
            </a:pPr>
            <a:r>
              <a:rPr lang="tr-TR" dirty="0"/>
              <a:t>		(</a:t>
            </a:r>
            <a:r>
              <a:rPr lang="tr-TR" dirty="0" err="1"/>
              <a:t>dönenDeğer</a:t>
            </a:r>
            <a:r>
              <a:rPr lang="tr-TR" dirty="0"/>
              <a:t>)=</a:t>
            </a:r>
            <a:r>
              <a:rPr lang="en-US" dirty="0"/>
              <a:t>&gt;</a:t>
            </a:r>
            <a:r>
              <a:rPr lang="tr-TR" dirty="0" err="1"/>
              <a:t>print</a:t>
            </a:r>
            <a:r>
              <a:rPr lang="tr-TR" dirty="0"/>
              <a:t>(</a:t>
            </a:r>
            <a:r>
              <a:rPr lang="tr-TR" dirty="0" err="1"/>
              <a:t>dönenDeğer</a:t>
            </a:r>
            <a:r>
              <a:rPr lang="tr-TR" dirty="0"/>
              <a:t>);</a:t>
            </a:r>
          </a:p>
          <a:p>
            <a:pPr marL="457200" lvl="1" indent="0">
              <a:buNone/>
            </a:pPr>
            <a:r>
              <a:rPr lang="tr-TR" dirty="0"/>
              <a:t>	);</a:t>
            </a:r>
          </a:p>
          <a:p>
            <a:pPr marL="457200" lvl="1" indent="0">
              <a:buNone/>
            </a:pPr>
            <a:r>
              <a:rPr lang="en-US" dirty="0"/>
              <a:t>}</a:t>
            </a:r>
            <a:endParaRPr lang="tr-TR" dirty="0"/>
          </a:p>
          <a:p>
            <a:pPr marL="457200" lvl="1" indent="0">
              <a:buNone/>
            </a:pPr>
            <a:endParaRPr lang="tr-TR" dirty="0"/>
          </a:p>
          <a:p>
            <a:pPr lvl="1"/>
            <a:r>
              <a:rPr lang="tr-TR" dirty="0"/>
              <a:t>değer = </a:t>
            </a:r>
            <a:r>
              <a:rPr lang="tr-TR" dirty="0" err="1"/>
              <a:t>dönecekDeğer</a:t>
            </a:r>
            <a:r>
              <a:rPr lang="tr-TR" dirty="0"/>
              <a:t>().</a:t>
            </a:r>
            <a:r>
              <a:rPr lang="tr-TR" dirty="0" err="1"/>
              <a:t>then</a:t>
            </a:r>
            <a:r>
              <a:rPr lang="tr-TR" dirty="0"/>
              <a:t>((</a:t>
            </a:r>
            <a:r>
              <a:rPr lang="tr-TR" dirty="0" err="1"/>
              <a:t>dönenDeğer</a:t>
            </a:r>
            <a:r>
              <a:rPr lang="tr-TR" dirty="0"/>
              <a:t>)=</a:t>
            </a:r>
            <a:r>
              <a:rPr lang="en-US" dirty="0"/>
              <a:t> &gt;</a:t>
            </a:r>
            <a:r>
              <a:rPr lang="tr-TR" dirty="0" err="1"/>
              <a:t>dönenDeğer</a:t>
            </a:r>
            <a:r>
              <a:rPr lang="tr-TR" dirty="0"/>
              <a:t>);</a:t>
            </a:r>
          </a:p>
          <a:p>
            <a:pPr marL="457200" lvl="1" indent="0">
              <a:buNone/>
            </a:pPr>
            <a:endParaRPr lang="tr-TR" dirty="0"/>
          </a:p>
        </p:txBody>
      </p:sp>
    </p:spTree>
    <p:extLst>
      <p:ext uri="{BB962C8B-B14F-4D97-AF65-F5344CB8AC3E}">
        <p14:creationId xmlns:p14="http://schemas.microsoft.com/office/powerpoint/2010/main" val="4102718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81589B-D964-4C0D-AA51-75E0FF19727A}"/>
              </a:ext>
            </a:extLst>
          </p:cNvPr>
          <p:cNvSpPr>
            <a:spLocks noGrp="1"/>
          </p:cNvSpPr>
          <p:nvPr>
            <p:ph type="title"/>
          </p:nvPr>
        </p:nvSpPr>
        <p:spPr>
          <a:xfrm>
            <a:off x="838200" y="365126"/>
            <a:ext cx="10515600" cy="1014688"/>
          </a:xfrm>
        </p:spPr>
        <p:txBody>
          <a:bodyPr/>
          <a:lstStyle/>
          <a:p>
            <a:r>
              <a:rPr lang="en-US" altLang="tr-TR" b="1" dirty="0" err="1"/>
              <a:t>Asenkron</a:t>
            </a:r>
            <a:r>
              <a:rPr lang="en-US" altLang="tr-TR" b="1" dirty="0"/>
              <a:t> (E</a:t>
            </a:r>
            <a:r>
              <a:rPr lang="tr-TR" altLang="tr-TR" b="1" dirty="0"/>
              <a:t>ş Zamansız) Fonksiyonlar</a:t>
            </a:r>
            <a:endParaRPr lang="tr-TR" dirty="0"/>
          </a:p>
        </p:txBody>
      </p:sp>
      <p:sp>
        <p:nvSpPr>
          <p:cNvPr id="3" name="İçerik Yer Tutucusu 2">
            <a:extLst>
              <a:ext uri="{FF2B5EF4-FFF2-40B4-BE49-F238E27FC236}">
                <a16:creationId xmlns:a16="http://schemas.microsoft.com/office/drawing/2014/main" id="{89F562FE-0634-4999-91FB-0F5D2169EA88}"/>
              </a:ext>
            </a:extLst>
          </p:cNvPr>
          <p:cNvSpPr>
            <a:spLocks noGrp="1"/>
          </p:cNvSpPr>
          <p:nvPr>
            <p:ph idx="1"/>
          </p:nvPr>
        </p:nvSpPr>
        <p:spPr>
          <a:xfrm>
            <a:off x="838200" y="1456469"/>
            <a:ext cx="10515600" cy="4720494"/>
          </a:xfrm>
        </p:spPr>
        <p:txBody>
          <a:bodyPr>
            <a:normAutofit lnSpcReduction="10000"/>
          </a:bodyPr>
          <a:lstStyle/>
          <a:p>
            <a:r>
              <a:rPr lang="tr-TR" dirty="0"/>
              <a:t>Çoklu </a:t>
            </a:r>
            <a:r>
              <a:rPr lang="tr-TR" dirty="0" err="1"/>
              <a:t>future</a:t>
            </a:r>
            <a:endParaRPr lang="tr-TR" dirty="0"/>
          </a:p>
          <a:p>
            <a:pPr lvl="1"/>
            <a:r>
              <a:rPr lang="tr-TR" dirty="0" err="1"/>
              <a:t>Future</a:t>
            </a:r>
            <a:r>
              <a:rPr lang="tr-TR" dirty="0"/>
              <a:t> </a:t>
            </a:r>
            <a:r>
              <a:rPr lang="tr-TR" dirty="0" err="1"/>
              <a:t>deleteLotsOfFile</a:t>
            </a:r>
            <a:r>
              <a:rPr lang="tr-TR" dirty="0"/>
              <a:t>() </a:t>
            </a:r>
            <a:r>
              <a:rPr lang="tr-TR" dirty="0" err="1"/>
              <a:t>async</a:t>
            </a:r>
            <a:r>
              <a:rPr lang="tr-TR" dirty="0"/>
              <a:t> =</a:t>
            </a:r>
            <a:r>
              <a:rPr lang="en-US" dirty="0"/>
              <a:t> &gt;</a:t>
            </a:r>
            <a:r>
              <a:rPr lang="tr-TR" dirty="0"/>
              <a:t> …</a:t>
            </a:r>
          </a:p>
          <a:p>
            <a:pPr lvl="1"/>
            <a:r>
              <a:rPr lang="tr-TR" dirty="0" err="1"/>
              <a:t>Future</a:t>
            </a:r>
            <a:r>
              <a:rPr lang="tr-TR" dirty="0"/>
              <a:t> </a:t>
            </a:r>
            <a:r>
              <a:rPr lang="tr-TR" dirty="0" err="1"/>
              <a:t>copyLotsOfFile</a:t>
            </a:r>
            <a:r>
              <a:rPr lang="tr-TR" dirty="0"/>
              <a:t>) </a:t>
            </a:r>
            <a:r>
              <a:rPr lang="tr-TR" dirty="0" err="1"/>
              <a:t>async</a:t>
            </a:r>
            <a:r>
              <a:rPr lang="tr-TR" dirty="0"/>
              <a:t> =</a:t>
            </a:r>
            <a:r>
              <a:rPr lang="en-US" dirty="0"/>
              <a:t> &gt;</a:t>
            </a:r>
            <a:r>
              <a:rPr lang="tr-TR" dirty="0"/>
              <a:t> …</a:t>
            </a:r>
          </a:p>
          <a:p>
            <a:pPr lvl="1"/>
            <a:r>
              <a:rPr lang="tr-TR" dirty="0" err="1"/>
              <a:t>Future</a:t>
            </a:r>
            <a:r>
              <a:rPr lang="tr-TR" dirty="0"/>
              <a:t> </a:t>
            </a:r>
            <a:r>
              <a:rPr lang="tr-TR" dirty="0" err="1"/>
              <a:t>chechsumLotsOfOtherFiles</a:t>
            </a:r>
            <a:r>
              <a:rPr lang="tr-TR" dirty="0"/>
              <a:t>() </a:t>
            </a:r>
            <a:r>
              <a:rPr lang="tr-TR" dirty="0" err="1"/>
              <a:t>async</a:t>
            </a:r>
            <a:r>
              <a:rPr lang="tr-TR" dirty="0"/>
              <a:t> =</a:t>
            </a:r>
            <a:r>
              <a:rPr lang="en-US" dirty="0"/>
              <a:t> &gt;</a:t>
            </a:r>
            <a:r>
              <a:rPr lang="tr-TR" dirty="0"/>
              <a:t> …</a:t>
            </a:r>
          </a:p>
          <a:p>
            <a:pPr lvl="1"/>
            <a:endParaRPr lang="tr-TR" dirty="0"/>
          </a:p>
          <a:p>
            <a:pPr marL="457200" lvl="1" indent="0">
              <a:buNone/>
            </a:pPr>
            <a:r>
              <a:rPr lang="tr-TR" dirty="0" err="1"/>
              <a:t>await</a:t>
            </a:r>
            <a:r>
              <a:rPr lang="tr-TR" dirty="0"/>
              <a:t> </a:t>
            </a:r>
            <a:r>
              <a:rPr lang="tr-TR" dirty="0" err="1"/>
              <a:t>Future.wait</a:t>
            </a:r>
            <a:r>
              <a:rPr lang="tr-TR" dirty="0"/>
              <a:t>([</a:t>
            </a:r>
          </a:p>
          <a:p>
            <a:pPr marL="457200" lvl="1" indent="0">
              <a:buNone/>
            </a:pPr>
            <a:r>
              <a:rPr lang="tr-TR" dirty="0" err="1"/>
              <a:t>deleteLotsOfFiles</a:t>
            </a:r>
            <a:r>
              <a:rPr lang="tr-TR" dirty="0"/>
              <a:t>(),</a:t>
            </a:r>
          </a:p>
          <a:p>
            <a:pPr marL="457200" lvl="1" indent="0">
              <a:buNone/>
            </a:pPr>
            <a:r>
              <a:rPr lang="tr-TR" dirty="0" err="1"/>
              <a:t>copyLotsOfFiles</a:t>
            </a:r>
            <a:r>
              <a:rPr lang="tr-TR" dirty="0"/>
              <a:t>(),</a:t>
            </a:r>
          </a:p>
          <a:p>
            <a:pPr marL="457200" lvl="1" indent="0">
              <a:buNone/>
            </a:pPr>
            <a:r>
              <a:rPr lang="tr-TR" dirty="0" err="1"/>
              <a:t>checksumLotsOfOtherFiles</a:t>
            </a:r>
            <a:r>
              <a:rPr lang="tr-TR" dirty="0"/>
              <a:t>(),</a:t>
            </a:r>
          </a:p>
          <a:p>
            <a:pPr marL="457200" lvl="1" indent="0">
              <a:buNone/>
            </a:pPr>
            <a:r>
              <a:rPr lang="tr-TR" dirty="0"/>
              <a:t>]);</a:t>
            </a:r>
          </a:p>
          <a:p>
            <a:pPr marL="457200" lvl="1" indent="0">
              <a:buNone/>
            </a:pPr>
            <a:r>
              <a:rPr lang="tr-TR" dirty="0" err="1"/>
              <a:t>print</a:t>
            </a:r>
            <a:r>
              <a:rPr lang="tr-TR" dirty="0"/>
              <a:t>(‘tüm çalışan fonksiyonlar bitmiştir’);</a:t>
            </a:r>
          </a:p>
          <a:p>
            <a:pPr marL="457200" lvl="1" indent="0">
              <a:buNone/>
            </a:pPr>
            <a:endParaRPr lang="tr-TR" dirty="0"/>
          </a:p>
          <a:p>
            <a:pPr lvl="1"/>
            <a:r>
              <a:rPr lang="en-US" dirty="0"/>
              <a:t>Future </a:t>
            </a:r>
            <a:r>
              <a:rPr lang="en-US" dirty="0" err="1"/>
              <a:t>gatherNewsReports</a:t>
            </a:r>
            <a:r>
              <a:rPr lang="en-US" dirty="0"/>
              <a:t>() =&gt; </a:t>
            </a:r>
            <a:r>
              <a:rPr lang="en-US" dirty="0" err="1"/>
              <a:t>Future.delayed</a:t>
            </a:r>
            <a:r>
              <a:rPr lang="en-US" dirty="0"/>
              <a:t>(</a:t>
            </a:r>
            <a:r>
              <a:rPr lang="en-US" dirty="0" err="1"/>
              <a:t>oneSecond</a:t>
            </a:r>
            <a:r>
              <a:rPr lang="en-US" dirty="0"/>
              <a:t>, () =&gt; news);</a:t>
            </a:r>
            <a:endParaRPr lang="tr-TR" dirty="0"/>
          </a:p>
        </p:txBody>
      </p:sp>
    </p:spTree>
    <p:extLst>
      <p:ext uri="{BB962C8B-B14F-4D97-AF65-F5344CB8AC3E}">
        <p14:creationId xmlns:p14="http://schemas.microsoft.com/office/powerpoint/2010/main" val="3432389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81589B-D964-4C0D-AA51-75E0FF19727A}"/>
              </a:ext>
            </a:extLst>
          </p:cNvPr>
          <p:cNvSpPr>
            <a:spLocks noGrp="1"/>
          </p:cNvSpPr>
          <p:nvPr>
            <p:ph type="title"/>
          </p:nvPr>
        </p:nvSpPr>
        <p:spPr>
          <a:xfrm>
            <a:off x="838200" y="365126"/>
            <a:ext cx="10515600" cy="1014688"/>
          </a:xfrm>
        </p:spPr>
        <p:txBody>
          <a:bodyPr/>
          <a:lstStyle/>
          <a:p>
            <a:r>
              <a:rPr lang="en-US" altLang="tr-TR" b="1" dirty="0" err="1"/>
              <a:t>Asenkron</a:t>
            </a:r>
            <a:r>
              <a:rPr lang="en-US" altLang="tr-TR" b="1" dirty="0"/>
              <a:t> (E</a:t>
            </a:r>
            <a:r>
              <a:rPr lang="tr-TR" altLang="tr-TR" b="1" dirty="0"/>
              <a:t>ş Zamansız) Fonksiyonlar</a:t>
            </a:r>
            <a:endParaRPr lang="tr-TR" dirty="0"/>
          </a:p>
        </p:txBody>
      </p:sp>
      <p:sp>
        <p:nvSpPr>
          <p:cNvPr id="3" name="İçerik Yer Tutucusu 2">
            <a:extLst>
              <a:ext uri="{FF2B5EF4-FFF2-40B4-BE49-F238E27FC236}">
                <a16:creationId xmlns:a16="http://schemas.microsoft.com/office/drawing/2014/main" id="{89F562FE-0634-4999-91FB-0F5D2169EA88}"/>
              </a:ext>
            </a:extLst>
          </p:cNvPr>
          <p:cNvSpPr>
            <a:spLocks noGrp="1"/>
          </p:cNvSpPr>
          <p:nvPr>
            <p:ph idx="1"/>
          </p:nvPr>
        </p:nvSpPr>
        <p:spPr>
          <a:xfrm>
            <a:off x="838200" y="1456469"/>
            <a:ext cx="10515600" cy="4720494"/>
          </a:xfrm>
        </p:spPr>
        <p:txBody>
          <a:bodyPr/>
          <a:lstStyle/>
          <a:p>
            <a:r>
              <a:rPr lang="tr-TR" dirty="0" err="1"/>
              <a:t>then</a:t>
            </a:r>
            <a:r>
              <a:rPr lang="tr-TR" dirty="0"/>
              <a:t> kullanılarak tanımlanan fonksiyon;</a:t>
            </a:r>
          </a:p>
          <a:p>
            <a:endParaRPr lang="tr-TR" dirty="0"/>
          </a:p>
          <a:p>
            <a:pPr marL="457200" lvl="1" indent="0">
              <a:buNone/>
            </a:pPr>
            <a:r>
              <a:rPr lang="tr-TR" dirty="0" err="1"/>
              <a:t>runUsingFuture</a:t>
            </a:r>
            <a:r>
              <a:rPr lang="tr-TR" dirty="0"/>
              <a:t>() {</a:t>
            </a:r>
          </a:p>
          <a:p>
            <a:pPr marL="457200" lvl="1" indent="0">
              <a:buNone/>
            </a:pPr>
            <a:r>
              <a:rPr lang="tr-TR" dirty="0"/>
              <a:t>// …</a:t>
            </a:r>
          </a:p>
          <a:p>
            <a:pPr marL="457200" lvl="1" indent="0">
              <a:buNone/>
            </a:pPr>
            <a:r>
              <a:rPr lang="tr-TR" dirty="0" err="1"/>
              <a:t>findEntryPoint</a:t>
            </a:r>
            <a:r>
              <a:rPr lang="tr-TR" dirty="0"/>
              <a:t>().</a:t>
            </a:r>
            <a:r>
              <a:rPr lang="tr-TR" dirty="0" err="1"/>
              <a:t>then</a:t>
            </a:r>
            <a:r>
              <a:rPr lang="tr-TR" dirty="0"/>
              <a:t>((</a:t>
            </a:r>
            <a:r>
              <a:rPr lang="tr-TR" dirty="0" err="1"/>
              <a:t>entryPoint</a:t>
            </a:r>
            <a:r>
              <a:rPr lang="tr-TR" dirty="0"/>
              <a:t>) {</a:t>
            </a:r>
          </a:p>
          <a:p>
            <a:pPr marL="457200" lvl="1" indent="0">
              <a:buNone/>
            </a:pPr>
            <a:r>
              <a:rPr lang="tr-TR" dirty="0" err="1"/>
              <a:t>return</a:t>
            </a:r>
            <a:r>
              <a:rPr lang="tr-TR" dirty="0"/>
              <a:t> </a:t>
            </a:r>
            <a:r>
              <a:rPr lang="tr-TR" dirty="0" err="1"/>
              <a:t>runExecutable</a:t>
            </a:r>
            <a:r>
              <a:rPr lang="tr-TR" dirty="0"/>
              <a:t>(</a:t>
            </a:r>
            <a:r>
              <a:rPr lang="tr-TR" dirty="0" err="1"/>
              <a:t>entryPoint</a:t>
            </a:r>
            <a:r>
              <a:rPr lang="tr-TR" dirty="0"/>
              <a:t>, </a:t>
            </a:r>
            <a:r>
              <a:rPr lang="tr-TR" dirty="0" err="1"/>
              <a:t>args</a:t>
            </a:r>
            <a:r>
              <a:rPr lang="tr-TR" dirty="0"/>
              <a:t>);</a:t>
            </a:r>
          </a:p>
          <a:p>
            <a:pPr marL="457200" lvl="1" indent="0">
              <a:buNone/>
            </a:pPr>
            <a:r>
              <a:rPr lang="tr-TR" dirty="0"/>
              <a:t>}).</a:t>
            </a:r>
            <a:r>
              <a:rPr lang="tr-TR" dirty="0" err="1"/>
              <a:t>then</a:t>
            </a:r>
            <a:r>
              <a:rPr lang="tr-TR" dirty="0"/>
              <a:t>(</a:t>
            </a:r>
            <a:r>
              <a:rPr lang="tr-TR" dirty="0" err="1"/>
              <a:t>flushThenExit</a:t>
            </a:r>
            <a:r>
              <a:rPr lang="tr-TR" dirty="0"/>
              <a:t>);</a:t>
            </a:r>
          </a:p>
          <a:p>
            <a:pPr marL="457200" lvl="1" indent="0">
              <a:buNone/>
            </a:pPr>
            <a:r>
              <a:rPr lang="tr-TR" dirty="0"/>
              <a:t>}</a:t>
            </a:r>
          </a:p>
        </p:txBody>
      </p:sp>
    </p:spTree>
    <p:extLst>
      <p:ext uri="{BB962C8B-B14F-4D97-AF65-F5344CB8AC3E}">
        <p14:creationId xmlns:p14="http://schemas.microsoft.com/office/powerpoint/2010/main" val="3779860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81589B-D964-4C0D-AA51-75E0FF19727A}"/>
              </a:ext>
            </a:extLst>
          </p:cNvPr>
          <p:cNvSpPr>
            <a:spLocks noGrp="1"/>
          </p:cNvSpPr>
          <p:nvPr>
            <p:ph type="title"/>
          </p:nvPr>
        </p:nvSpPr>
        <p:spPr>
          <a:xfrm>
            <a:off x="838200" y="365126"/>
            <a:ext cx="10515600" cy="1014688"/>
          </a:xfrm>
        </p:spPr>
        <p:txBody>
          <a:bodyPr/>
          <a:lstStyle/>
          <a:p>
            <a:r>
              <a:rPr lang="en-US" altLang="tr-TR" b="1" dirty="0" err="1"/>
              <a:t>Asenkron</a:t>
            </a:r>
            <a:r>
              <a:rPr lang="en-US" altLang="tr-TR" b="1" dirty="0"/>
              <a:t> (E</a:t>
            </a:r>
            <a:r>
              <a:rPr lang="tr-TR" altLang="tr-TR" b="1" dirty="0"/>
              <a:t>ş Zamansız) Fonksiyonlar</a:t>
            </a:r>
            <a:endParaRPr lang="tr-TR" dirty="0"/>
          </a:p>
        </p:txBody>
      </p:sp>
      <p:sp>
        <p:nvSpPr>
          <p:cNvPr id="3" name="İçerik Yer Tutucusu 2">
            <a:extLst>
              <a:ext uri="{FF2B5EF4-FFF2-40B4-BE49-F238E27FC236}">
                <a16:creationId xmlns:a16="http://schemas.microsoft.com/office/drawing/2014/main" id="{89F562FE-0634-4999-91FB-0F5D2169EA88}"/>
              </a:ext>
            </a:extLst>
          </p:cNvPr>
          <p:cNvSpPr>
            <a:spLocks noGrp="1"/>
          </p:cNvSpPr>
          <p:nvPr>
            <p:ph idx="1"/>
          </p:nvPr>
        </p:nvSpPr>
        <p:spPr>
          <a:xfrm>
            <a:off x="838200" y="1456469"/>
            <a:ext cx="10515600" cy="4720494"/>
          </a:xfrm>
        </p:spPr>
        <p:txBody>
          <a:bodyPr/>
          <a:lstStyle/>
          <a:p>
            <a:r>
              <a:rPr lang="tr-TR" dirty="0" err="1"/>
              <a:t>async</a:t>
            </a:r>
            <a:r>
              <a:rPr lang="tr-TR" dirty="0"/>
              <a:t> kullanılarak tanımlanan fonksiyon;</a:t>
            </a:r>
          </a:p>
          <a:p>
            <a:endParaRPr lang="tr-TR" dirty="0"/>
          </a:p>
          <a:p>
            <a:pPr marL="457200" lvl="1" indent="0">
              <a:buNone/>
            </a:pPr>
            <a:r>
              <a:rPr lang="tr-TR" dirty="0" err="1"/>
              <a:t>runUsingAsyncAwait</a:t>
            </a:r>
            <a:r>
              <a:rPr lang="tr-TR" dirty="0"/>
              <a:t>() </a:t>
            </a:r>
            <a:r>
              <a:rPr lang="tr-TR" dirty="0" err="1"/>
              <a:t>async</a:t>
            </a:r>
            <a:r>
              <a:rPr lang="tr-TR" dirty="0"/>
              <a:t> {</a:t>
            </a:r>
          </a:p>
          <a:p>
            <a:pPr marL="457200" lvl="1" indent="0">
              <a:buNone/>
            </a:pPr>
            <a:r>
              <a:rPr lang="tr-TR" dirty="0"/>
              <a:t>// …</a:t>
            </a:r>
          </a:p>
          <a:p>
            <a:pPr marL="457200" lvl="1" indent="0">
              <a:buNone/>
            </a:pPr>
            <a:r>
              <a:rPr lang="tr-TR" dirty="0"/>
              <a:t>var </a:t>
            </a:r>
            <a:r>
              <a:rPr lang="tr-TR" dirty="0" err="1"/>
              <a:t>entryPoint</a:t>
            </a:r>
            <a:r>
              <a:rPr lang="tr-TR" dirty="0"/>
              <a:t> = </a:t>
            </a:r>
            <a:r>
              <a:rPr lang="tr-TR" dirty="0" err="1"/>
              <a:t>await</a:t>
            </a:r>
            <a:r>
              <a:rPr lang="tr-TR" dirty="0"/>
              <a:t> </a:t>
            </a:r>
            <a:r>
              <a:rPr lang="tr-TR" dirty="0" err="1"/>
              <a:t>findEntryPoint</a:t>
            </a:r>
            <a:r>
              <a:rPr lang="tr-TR" dirty="0"/>
              <a:t>();</a:t>
            </a:r>
          </a:p>
          <a:p>
            <a:pPr marL="457200" lvl="1" indent="0">
              <a:buNone/>
            </a:pPr>
            <a:r>
              <a:rPr lang="tr-TR" dirty="0"/>
              <a:t>var </a:t>
            </a:r>
            <a:r>
              <a:rPr lang="tr-TR" dirty="0" err="1"/>
              <a:t>exitCode</a:t>
            </a:r>
            <a:r>
              <a:rPr lang="tr-TR" dirty="0"/>
              <a:t> = </a:t>
            </a:r>
            <a:r>
              <a:rPr lang="tr-TR" dirty="0" err="1"/>
              <a:t>await</a:t>
            </a:r>
            <a:r>
              <a:rPr lang="tr-TR" dirty="0"/>
              <a:t> </a:t>
            </a:r>
            <a:r>
              <a:rPr lang="tr-TR" dirty="0" err="1"/>
              <a:t>runExecutable</a:t>
            </a:r>
            <a:r>
              <a:rPr lang="tr-TR" dirty="0"/>
              <a:t>(</a:t>
            </a:r>
            <a:r>
              <a:rPr lang="tr-TR" dirty="0" err="1"/>
              <a:t>entryPoint</a:t>
            </a:r>
            <a:r>
              <a:rPr lang="tr-TR" dirty="0"/>
              <a:t>, </a:t>
            </a:r>
            <a:r>
              <a:rPr lang="tr-TR" dirty="0" err="1"/>
              <a:t>args</a:t>
            </a:r>
            <a:r>
              <a:rPr lang="tr-TR" dirty="0"/>
              <a:t>);</a:t>
            </a:r>
          </a:p>
          <a:p>
            <a:pPr marL="457200" lvl="1" indent="0">
              <a:buNone/>
            </a:pPr>
            <a:r>
              <a:rPr lang="tr-TR" dirty="0" err="1"/>
              <a:t>await</a:t>
            </a:r>
            <a:r>
              <a:rPr lang="tr-TR" dirty="0"/>
              <a:t> </a:t>
            </a:r>
            <a:r>
              <a:rPr lang="tr-TR" dirty="0" err="1"/>
              <a:t>flushThenExit</a:t>
            </a:r>
            <a:r>
              <a:rPr lang="tr-TR" dirty="0"/>
              <a:t>(</a:t>
            </a:r>
            <a:r>
              <a:rPr lang="tr-TR" dirty="0" err="1"/>
              <a:t>exitCode</a:t>
            </a:r>
            <a:r>
              <a:rPr lang="tr-TR" dirty="0"/>
              <a:t>);</a:t>
            </a:r>
          </a:p>
          <a:p>
            <a:pPr marL="457200" lvl="1" indent="0">
              <a:buNone/>
            </a:pPr>
            <a:r>
              <a:rPr lang="tr-TR" dirty="0"/>
              <a:t>}</a:t>
            </a:r>
          </a:p>
        </p:txBody>
      </p:sp>
    </p:spTree>
    <p:extLst>
      <p:ext uri="{BB962C8B-B14F-4D97-AF65-F5344CB8AC3E}">
        <p14:creationId xmlns:p14="http://schemas.microsoft.com/office/powerpoint/2010/main" val="3065722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81589B-D964-4C0D-AA51-75E0FF19727A}"/>
              </a:ext>
            </a:extLst>
          </p:cNvPr>
          <p:cNvSpPr>
            <a:spLocks noGrp="1"/>
          </p:cNvSpPr>
          <p:nvPr>
            <p:ph type="title"/>
          </p:nvPr>
        </p:nvSpPr>
        <p:spPr>
          <a:xfrm>
            <a:off x="838200" y="365126"/>
            <a:ext cx="10515600" cy="1014688"/>
          </a:xfrm>
        </p:spPr>
        <p:txBody>
          <a:bodyPr/>
          <a:lstStyle/>
          <a:p>
            <a:r>
              <a:rPr lang="en-US" altLang="tr-TR" b="1" dirty="0" err="1"/>
              <a:t>Asenkron</a:t>
            </a:r>
            <a:r>
              <a:rPr lang="en-US" altLang="tr-TR" b="1" dirty="0"/>
              <a:t> (E</a:t>
            </a:r>
            <a:r>
              <a:rPr lang="tr-TR" altLang="tr-TR" b="1" dirty="0"/>
              <a:t>ş Zamansız) Fonksiyonlar</a:t>
            </a:r>
            <a:endParaRPr lang="tr-TR" dirty="0"/>
          </a:p>
        </p:txBody>
      </p:sp>
      <p:sp>
        <p:nvSpPr>
          <p:cNvPr id="3" name="İçerik Yer Tutucusu 2">
            <a:extLst>
              <a:ext uri="{FF2B5EF4-FFF2-40B4-BE49-F238E27FC236}">
                <a16:creationId xmlns:a16="http://schemas.microsoft.com/office/drawing/2014/main" id="{89F562FE-0634-4999-91FB-0F5D2169EA88}"/>
              </a:ext>
            </a:extLst>
          </p:cNvPr>
          <p:cNvSpPr>
            <a:spLocks noGrp="1"/>
          </p:cNvSpPr>
          <p:nvPr>
            <p:ph idx="1"/>
          </p:nvPr>
        </p:nvSpPr>
        <p:spPr>
          <a:xfrm>
            <a:off x="838200" y="1456469"/>
            <a:ext cx="10515600" cy="4720494"/>
          </a:xfrm>
        </p:spPr>
        <p:txBody>
          <a:bodyPr>
            <a:normAutofit fontScale="85000" lnSpcReduction="20000"/>
          </a:bodyPr>
          <a:lstStyle/>
          <a:p>
            <a:r>
              <a:rPr lang="tr-TR" dirty="0"/>
              <a:t>Hata yakalamalı </a:t>
            </a:r>
            <a:r>
              <a:rPr lang="tr-TR" dirty="0" err="1"/>
              <a:t>future</a:t>
            </a:r>
            <a:r>
              <a:rPr lang="tr-TR" dirty="0"/>
              <a:t> örnekleri:</a:t>
            </a:r>
          </a:p>
          <a:p>
            <a:r>
              <a:rPr lang="tr-TR" dirty="0" err="1"/>
              <a:t>await</a:t>
            </a:r>
            <a:r>
              <a:rPr lang="tr-TR" dirty="0"/>
              <a:t> </a:t>
            </a:r>
            <a:r>
              <a:rPr lang="tr-TR" dirty="0" err="1"/>
              <a:t>try-catch</a:t>
            </a:r>
            <a:endParaRPr lang="tr-TR" dirty="0"/>
          </a:p>
          <a:p>
            <a:pPr lvl="1"/>
            <a:r>
              <a:rPr lang="tr-TR" dirty="0"/>
              <a:t>var </a:t>
            </a:r>
            <a:r>
              <a:rPr lang="tr-TR" dirty="0" err="1"/>
              <a:t>entryPoint</a:t>
            </a:r>
            <a:r>
              <a:rPr lang="tr-TR" dirty="0"/>
              <a:t> = </a:t>
            </a:r>
            <a:r>
              <a:rPr lang="tr-TR" dirty="0" err="1"/>
              <a:t>await</a:t>
            </a:r>
            <a:r>
              <a:rPr lang="tr-TR" dirty="0"/>
              <a:t> </a:t>
            </a:r>
            <a:r>
              <a:rPr lang="tr-TR" dirty="0" err="1"/>
              <a:t>findEntryPoint</a:t>
            </a:r>
            <a:r>
              <a:rPr lang="tr-TR" dirty="0"/>
              <a:t>();</a:t>
            </a:r>
          </a:p>
          <a:p>
            <a:pPr lvl="1"/>
            <a:r>
              <a:rPr lang="tr-TR" dirty="0" err="1"/>
              <a:t>try</a:t>
            </a:r>
            <a:r>
              <a:rPr lang="tr-TR" dirty="0"/>
              <a:t> {</a:t>
            </a:r>
          </a:p>
          <a:p>
            <a:pPr lvl="1"/>
            <a:r>
              <a:rPr lang="tr-TR" dirty="0"/>
              <a:t>var </a:t>
            </a:r>
            <a:r>
              <a:rPr lang="tr-TR" dirty="0" err="1"/>
              <a:t>exitCode</a:t>
            </a:r>
            <a:r>
              <a:rPr lang="tr-TR" dirty="0"/>
              <a:t> = </a:t>
            </a:r>
            <a:r>
              <a:rPr lang="tr-TR" dirty="0" err="1"/>
              <a:t>await</a:t>
            </a:r>
            <a:r>
              <a:rPr lang="tr-TR" dirty="0"/>
              <a:t> </a:t>
            </a:r>
            <a:r>
              <a:rPr lang="tr-TR" dirty="0" err="1"/>
              <a:t>runExecutable</a:t>
            </a:r>
            <a:r>
              <a:rPr lang="tr-TR" dirty="0"/>
              <a:t>(</a:t>
            </a:r>
            <a:r>
              <a:rPr lang="tr-TR" dirty="0" err="1"/>
              <a:t>entryPoint</a:t>
            </a:r>
            <a:r>
              <a:rPr lang="tr-TR" dirty="0"/>
              <a:t>, </a:t>
            </a:r>
            <a:r>
              <a:rPr lang="tr-TR" dirty="0" err="1"/>
              <a:t>args</a:t>
            </a:r>
            <a:r>
              <a:rPr lang="tr-TR" dirty="0"/>
              <a:t>);</a:t>
            </a:r>
          </a:p>
          <a:p>
            <a:pPr lvl="1"/>
            <a:r>
              <a:rPr lang="tr-TR" dirty="0" err="1"/>
              <a:t>await</a:t>
            </a:r>
            <a:r>
              <a:rPr lang="tr-TR" dirty="0"/>
              <a:t> </a:t>
            </a:r>
            <a:r>
              <a:rPr lang="tr-TR" dirty="0" err="1"/>
              <a:t>flushThenExit</a:t>
            </a:r>
            <a:r>
              <a:rPr lang="tr-TR" dirty="0"/>
              <a:t>(</a:t>
            </a:r>
            <a:r>
              <a:rPr lang="tr-TR" dirty="0" err="1"/>
              <a:t>exitCode</a:t>
            </a:r>
            <a:r>
              <a:rPr lang="tr-TR" dirty="0"/>
              <a:t>);</a:t>
            </a:r>
          </a:p>
          <a:p>
            <a:pPr lvl="1"/>
            <a:r>
              <a:rPr lang="tr-TR" dirty="0"/>
              <a:t>} </a:t>
            </a:r>
            <a:r>
              <a:rPr lang="tr-TR" dirty="0" err="1"/>
              <a:t>catch</a:t>
            </a:r>
            <a:r>
              <a:rPr lang="tr-TR" dirty="0"/>
              <a:t> (e) {</a:t>
            </a:r>
          </a:p>
          <a:p>
            <a:pPr lvl="1"/>
            <a:r>
              <a:rPr lang="tr-TR" dirty="0"/>
              <a:t>//hatayı yakala</a:t>
            </a:r>
          </a:p>
          <a:p>
            <a:pPr lvl="1"/>
            <a:r>
              <a:rPr lang="tr-TR" dirty="0"/>
              <a:t>}</a:t>
            </a:r>
          </a:p>
          <a:p>
            <a:r>
              <a:rPr lang="tr-TR" dirty="0" err="1"/>
              <a:t>then-catch</a:t>
            </a:r>
            <a:endParaRPr lang="tr-TR" dirty="0"/>
          </a:p>
          <a:p>
            <a:pPr lvl="1"/>
            <a:r>
              <a:rPr lang="tr-TR" dirty="0" err="1"/>
              <a:t>HttpRequest.getString</a:t>
            </a:r>
            <a:r>
              <a:rPr lang="tr-TR" dirty="0"/>
              <a:t>(</a:t>
            </a:r>
            <a:r>
              <a:rPr lang="tr-TR" dirty="0" err="1"/>
              <a:t>url</a:t>
            </a:r>
            <a:r>
              <a:rPr lang="tr-TR" dirty="0"/>
              <a:t>).</a:t>
            </a:r>
            <a:r>
              <a:rPr lang="tr-TR" dirty="0" err="1"/>
              <a:t>then</a:t>
            </a:r>
            <a:r>
              <a:rPr lang="tr-TR" dirty="0"/>
              <a:t>((</a:t>
            </a:r>
            <a:r>
              <a:rPr lang="tr-TR" dirty="0" err="1"/>
              <a:t>String</a:t>
            </a:r>
            <a:r>
              <a:rPr lang="tr-TR" dirty="0"/>
              <a:t> </a:t>
            </a:r>
            <a:r>
              <a:rPr lang="tr-TR" dirty="0" err="1"/>
              <a:t>result</a:t>
            </a:r>
            <a:r>
              <a:rPr lang="tr-TR" dirty="0"/>
              <a:t>) {</a:t>
            </a:r>
          </a:p>
          <a:p>
            <a:pPr lvl="1"/>
            <a:r>
              <a:rPr lang="tr-TR" dirty="0" err="1"/>
              <a:t>print</a:t>
            </a:r>
            <a:r>
              <a:rPr lang="tr-TR" dirty="0"/>
              <a:t>(</a:t>
            </a:r>
            <a:r>
              <a:rPr lang="tr-TR" dirty="0" err="1"/>
              <a:t>result</a:t>
            </a:r>
            <a:r>
              <a:rPr lang="tr-TR" dirty="0"/>
              <a:t>);</a:t>
            </a:r>
          </a:p>
          <a:p>
            <a:pPr lvl="1"/>
            <a:r>
              <a:rPr lang="tr-TR" dirty="0"/>
              <a:t>}).</a:t>
            </a:r>
            <a:r>
              <a:rPr lang="tr-TR" dirty="0" err="1"/>
              <a:t>catchError</a:t>
            </a:r>
            <a:r>
              <a:rPr lang="tr-TR" dirty="0"/>
              <a:t>((e) {</a:t>
            </a:r>
          </a:p>
          <a:p>
            <a:pPr lvl="1"/>
            <a:r>
              <a:rPr lang="tr-TR" dirty="0"/>
              <a:t>// hata yakala</a:t>
            </a:r>
          </a:p>
          <a:p>
            <a:pPr lvl="1"/>
            <a:r>
              <a:rPr lang="tr-TR" dirty="0"/>
              <a:t>});</a:t>
            </a:r>
          </a:p>
        </p:txBody>
      </p:sp>
    </p:spTree>
    <p:extLst>
      <p:ext uri="{BB962C8B-B14F-4D97-AF65-F5344CB8AC3E}">
        <p14:creationId xmlns:p14="http://schemas.microsoft.com/office/powerpoint/2010/main" val="710713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a:extLst>
              <a:ext uri="{FF2B5EF4-FFF2-40B4-BE49-F238E27FC236}">
                <a16:creationId xmlns:a16="http://schemas.microsoft.com/office/drawing/2014/main" id="{0D7EEB21-5BF6-435C-9CCA-06728EC61BAF}"/>
              </a:ext>
            </a:extLst>
          </p:cNvPr>
          <p:cNvSpPr>
            <a:spLocks noGrp="1" noChangeArrowheads="1"/>
          </p:cNvSpPr>
          <p:nvPr>
            <p:ph type="title"/>
          </p:nvPr>
        </p:nvSpPr>
        <p:spPr>
          <a:xfrm>
            <a:off x="914400" y="365125"/>
            <a:ext cx="10439400" cy="738188"/>
          </a:xfrm>
        </p:spPr>
        <p:txBody>
          <a:bodyPr/>
          <a:lstStyle/>
          <a:p>
            <a:pPr eaLnBrk="1" hangingPunct="1"/>
            <a:r>
              <a:rPr lang="en-US" altLang="tr-TR" b="1">
                <a:solidFill>
                  <a:srgbClr val="04599C"/>
                </a:solidFill>
              </a:rPr>
              <a:t>Ajanda</a:t>
            </a:r>
            <a:endParaRPr lang="tr-TR" altLang="tr-TR">
              <a:solidFill>
                <a:srgbClr val="04599C"/>
              </a:solidFill>
            </a:endParaRPr>
          </a:p>
        </p:txBody>
      </p:sp>
      <p:sp>
        <p:nvSpPr>
          <p:cNvPr id="4099" name="İçerik Yer Tutucusu 2">
            <a:extLst>
              <a:ext uri="{FF2B5EF4-FFF2-40B4-BE49-F238E27FC236}">
                <a16:creationId xmlns:a16="http://schemas.microsoft.com/office/drawing/2014/main" id="{40429765-8C74-4852-887D-ADA88E3E191D}"/>
              </a:ext>
            </a:extLst>
          </p:cNvPr>
          <p:cNvSpPr>
            <a:spLocks noGrp="1" noChangeArrowheads="1"/>
          </p:cNvSpPr>
          <p:nvPr>
            <p:ph sz="quarter" idx="13"/>
          </p:nvPr>
        </p:nvSpPr>
        <p:spPr>
          <a:xfrm>
            <a:off x="914400" y="1268413"/>
            <a:ext cx="10439400" cy="5113337"/>
          </a:xfrm>
        </p:spPr>
        <p:txBody>
          <a:bodyPr/>
          <a:lstStyle/>
          <a:p>
            <a:pPr algn="just"/>
            <a:r>
              <a:rPr lang="tr-TR" b="1" dirty="0" err="1">
                <a:solidFill>
                  <a:srgbClr val="04599C"/>
                </a:solidFill>
              </a:rPr>
              <a:t>Mixin</a:t>
            </a:r>
            <a:endParaRPr lang="tr-TR" b="1" dirty="0">
              <a:solidFill>
                <a:srgbClr val="04599C"/>
              </a:solidFill>
            </a:endParaRPr>
          </a:p>
          <a:p>
            <a:pPr algn="just"/>
            <a:r>
              <a:rPr lang="tr-TR" b="1" dirty="0">
                <a:solidFill>
                  <a:srgbClr val="04599C"/>
                </a:solidFill>
              </a:rPr>
              <a:t>Asenkron Programlama</a:t>
            </a:r>
          </a:p>
          <a:p>
            <a:pPr algn="just"/>
            <a:endParaRPr lang="tr-TR" b="1" dirty="0">
              <a:solidFill>
                <a:srgbClr val="04599C"/>
              </a:solidFill>
            </a:endParaRPr>
          </a:p>
          <a:p>
            <a:pPr algn="just"/>
            <a:endParaRPr lang="tr-TR" b="1" dirty="0">
              <a:solidFill>
                <a:srgbClr val="04599C"/>
              </a:solidFill>
            </a:endParaRPr>
          </a:p>
        </p:txBody>
      </p:sp>
      <p:pic>
        <p:nvPicPr>
          <p:cNvPr id="1030" name="Picture 6" descr="Building Basic Backend Servers with Dart's Core Library - Dart Tutorial  Part 4 — Steemit">
            <a:extLst>
              <a:ext uri="{FF2B5EF4-FFF2-40B4-BE49-F238E27FC236}">
                <a16:creationId xmlns:a16="http://schemas.microsoft.com/office/drawing/2014/main" id="{FC4234FE-FC0C-4617-A169-FD428D7670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6300" y="926035"/>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48213"/>
          </a:xfrm>
        </p:spPr>
        <p:txBody>
          <a:bodyPr>
            <a:normAutofit/>
          </a:bodyPr>
          <a:lstStyle/>
          <a:p>
            <a:r>
              <a:rPr lang="tr-TR" b="1" dirty="0"/>
              <a:t>Asenkron Programlama</a:t>
            </a:r>
          </a:p>
        </p:txBody>
      </p:sp>
      <p:sp>
        <p:nvSpPr>
          <p:cNvPr id="3" name="İçerik Yer Tutucusu 2"/>
          <p:cNvSpPr>
            <a:spLocks noGrp="1"/>
          </p:cNvSpPr>
          <p:nvPr>
            <p:ph idx="1"/>
          </p:nvPr>
        </p:nvSpPr>
        <p:spPr>
          <a:xfrm>
            <a:off x="838200" y="1354015"/>
            <a:ext cx="10515600" cy="4822948"/>
          </a:xfrm>
        </p:spPr>
        <p:txBody>
          <a:bodyPr/>
          <a:lstStyle/>
          <a:p>
            <a:pPr algn="just"/>
            <a:r>
              <a:rPr lang="tr-TR" dirty="0"/>
              <a:t>Asenkron işlemler, başka bir işleminizin bitmesini beklerken programınızın çalışmasına izin verir. </a:t>
            </a:r>
          </a:p>
          <a:p>
            <a:pPr algn="just"/>
            <a:r>
              <a:rPr lang="tr-TR" dirty="0"/>
              <a:t>Örnek işlemler şunlardır:</a:t>
            </a:r>
          </a:p>
          <a:p>
            <a:pPr lvl="1" algn="just"/>
            <a:r>
              <a:rPr lang="tr-TR" dirty="0"/>
              <a:t>Ağ üzerinden veri çekilirken,</a:t>
            </a:r>
          </a:p>
          <a:p>
            <a:pPr lvl="1" algn="just"/>
            <a:r>
              <a:rPr lang="tr-TR" dirty="0" err="1"/>
              <a:t>Veritabanı</a:t>
            </a:r>
            <a:r>
              <a:rPr lang="tr-TR" dirty="0"/>
              <a:t> okunurken ve yazılırken,</a:t>
            </a:r>
          </a:p>
          <a:p>
            <a:pPr lvl="1" algn="just"/>
            <a:r>
              <a:rPr lang="tr-TR" dirty="0"/>
              <a:t>Bir dosyanın okunması,</a:t>
            </a:r>
          </a:p>
          <a:p>
            <a:pPr lvl="1" algn="just"/>
            <a:r>
              <a:rPr lang="tr-TR" dirty="0"/>
              <a:t>İndirme ve yükleme işlemi yapılırken</a:t>
            </a:r>
          </a:p>
          <a:p>
            <a:pPr algn="just"/>
            <a:r>
              <a:rPr lang="tr-TR" dirty="0"/>
              <a:t>Bu yüzden asenkron programlama, bir program yazarken çok kullanılan bir özelliktir.</a:t>
            </a:r>
          </a:p>
          <a:p>
            <a:pPr algn="just"/>
            <a:endParaRPr lang="tr-TR" dirty="0"/>
          </a:p>
        </p:txBody>
      </p:sp>
      <p:pic>
        <p:nvPicPr>
          <p:cNvPr id="4" name="Picture 6" descr="Building Basic Backend Servers with Dart's Core Library - Dart Tutorial  Part 4 — Steemit">
            <a:extLst>
              <a:ext uri="{FF2B5EF4-FFF2-40B4-BE49-F238E27FC236}">
                <a16:creationId xmlns:a16="http://schemas.microsoft.com/office/drawing/2014/main" id="{E8F59D8D-84A5-46AD-94CE-48F2C82396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0" y="55439"/>
            <a:ext cx="1348086" cy="754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3174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81589B-D964-4C0D-AA51-75E0FF19727A}"/>
              </a:ext>
            </a:extLst>
          </p:cNvPr>
          <p:cNvSpPr>
            <a:spLocks noGrp="1"/>
          </p:cNvSpPr>
          <p:nvPr>
            <p:ph type="title"/>
          </p:nvPr>
        </p:nvSpPr>
        <p:spPr>
          <a:xfrm>
            <a:off x="838200" y="365126"/>
            <a:ext cx="10515600" cy="1014688"/>
          </a:xfrm>
        </p:spPr>
        <p:txBody>
          <a:bodyPr/>
          <a:lstStyle/>
          <a:p>
            <a:r>
              <a:rPr lang="tr-TR" b="1" dirty="0" err="1"/>
              <a:t>Mixin</a:t>
            </a:r>
            <a:endParaRPr lang="tr-TR" b="1" dirty="0"/>
          </a:p>
        </p:txBody>
      </p:sp>
      <p:sp>
        <p:nvSpPr>
          <p:cNvPr id="3" name="İçerik Yer Tutucusu 2">
            <a:extLst>
              <a:ext uri="{FF2B5EF4-FFF2-40B4-BE49-F238E27FC236}">
                <a16:creationId xmlns:a16="http://schemas.microsoft.com/office/drawing/2014/main" id="{89F562FE-0634-4999-91FB-0F5D2169EA88}"/>
              </a:ext>
            </a:extLst>
          </p:cNvPr>
          <p:cNvSpPr>
            <a:spLocks noGrp="1"/>
          </p:cNvSpPr>
          <p:nvPr>
            <p:ph idx="1"/>
          </p:nvPr>
        </p:nvSpPr>
        <p:spPr>
          <a:xfrm>
            <a:off x="838200" y="1456469"/>
            <a:ext cx="10515600" cy="4720494"/>
          </a:xfrm>
        </p:spPr>
        <p:txBody>
          <a:bodyPr>
            <a:normAutofit/>
          </a:bodyPr>
          <a:lstStyle/>
          <a:p>
            <a:pPr algn="just"/>
            <a:r>
              <a:rPr lang="tr-TR" sz="2400" b="0" i="0" dirty="0" err="1">
                <a:solidFill>
                  <a:srgbClr val="292929"/>
                </a:solidFill>
                <a:effectLst/>
              </a:rPr>
              <a:t>Interfaceleri</a:t>
            </a:r>
            <a:r>
              <a:rPr lang="tr-TR" sz="2400" b="0" i="0" dirty="0">
                <a:solidFill>
                  <a:srgbClr val="292929"/>
                </a:solidFill>
                <a:effectLst/>
              </a:rPr>
              <a:t>, sınıflarınızın ne olduğunu anlatan, sahip olabilecekleri özellikleri belirten sanal kurallar olarak düşünülebiliriz.</a:t>
            </a:r>
          </a:p>
          <a:p>
            <a:pPr algn="just"/>
            <a:r>
              <a:rPr lang="tr-TR" sz="2400" b="0" i="0" dirty="0">
                <a:solidFill>
                  <a:srgbClr val="292929"/>
                </a:solidFill>
                <a:effectLst/>
              </a:rPr>
              <a:t>Lakin, Dart dilinde </a:t>
            </a:r>
            <a:r>
              <a:rPr lang="tr-TR" sz="2400" b="0" i="0" dirty="0" err="1">
                <a:solidFill>
                  <a:srgbClr val="292929"/>
                </a:solidFill>
                <a:effectLst/>
              </a:rPr>
              <a:t>interface</a:t>
            </a:r>
            <a:r>
              <a:rPr lang="tr-TR" sz="2400" b="0" i="0" dirty="0">
                <a:solidFill>
                  <a:srgbClr val="292929"/>
                </a:solidFill>
                <a:effectLst/>
              </a:rPr>
              <a:t> kavramı </a:t>
            </a:r>
            <a:r>
              <a:rPr lang="en-US" sz="2400" b="0" i="0" dirty="0" err="1">
                <a:solidFill>
                  <a:srgbClr val="292929"/>
                </a:solidFill>
                <a:effectLst/>
              </a:rPr>
              <a:t>bir</a:t>
            </a:r>
            <a:r>
              <a:rPr lang="en-US" sz="2400" b="0" i="0" dirty="0">
                <a:solidFill>
                  <a:srgbClr val="292929"/>
                </a:solidFill>
                <a:effectLst/>
              </a:rPr>
              <a:t> </a:t>
            </a:r>
            <a:r>
              <a:rPr lang="en-US" sz="2400" b="0" i="0" dirty="0" err="1">
                <a:solidFill>
                  <a:srgbClr val="292929"/>
                </a:solidFill>
                <a:effectLst/>
              </a:rPr>
              <a:t>kaosdur</a:t>
            </a:r>
            <a:r>
              <a:rPr lang="tr-TR" sz="2400" b="0" i="0" dirty="0">
                <a:solidFill>
                  <a:srgbClr val="292929"/>
                </a:solidFill>
                <a:effectLst/>
              </a:rPr>
              <a:t>. </a:t>
            </a:r>
            <a:r>
              <a:rPr lang="tr-TR" sz="2400" b="0" i="0" dirty="0" err="1">
                <a:solidFill>
                  <a:srgbClr val="292929"/>
                </a:solidFill>
                <a:effectLst/>
              </a:rPr>
              <a:t>Interface</a:t>
            </a:r>
            <a:r>
              <a:rPr lang="tr-TR" sz="2400" b="0" i="0" dirty="0">
                <a:solidFill>
                  <a:srgbClr val="292929"/>
                </a:solidFill>
                <a:effectLst/>
              </a:rPr>
              <a:t> ile özellik eklemeye en yakın kavram, </a:t>
            </a:r>
            <a:r>
              <a:rPr lang="tr-TR" sz="2400" b="1" i="0" dirty="0" err="1">
                <a:solidFill>
                  <a:srgbClr val="292929"/>
                </a:solidFill>
                <a:effectLst/>
              </a:rPr>
              <a:t>abstract</a:t>
            </a:r>
            <a:r>
              <a:rPr lang="tr-TR" sz="2400" b="1" i="0" dirty="0">
                <a:solidFill>
                  <a:srgbClr val="292929"/>
                </a:solidFill>
                <a:effectLst/>
              </a:rPr>
              <a:t> </a:t>
            </a:r>
            <a:r>
              <a:rPr lang="tr-TR" sz="2400" b="1" i="0" dirty="0" err="1">
                <a:solidFill>
                  <a:srgbClr val="292929"/>
                </a:solidFill>
                <a:effectLst/>
              </a:rPr>
              <a:t>class</a:t>
            </a:r>
            <a:r>
              <a:rPr lang="tr-TR" sz="2400" b="1" i="0" dirty="0">
                <a:solidFill>
                  <a:srgbClr val="292929"/>
                </a:solidFill>
                <a:effectLst/>
              </a:rPr>
              <a:t> </a:t>
            </a:r>
            <a:r>
              <a:rPr lang="tr-TR" sz="2400" b="0" i="0" dirty="0">
                <a:solidFill>
                  <a:srgbClr val="292929"/>
                </a:solidFill>
                <a:effectLst/>
              </a:rPr>
              <a:t>kavramı. </a:t>
            </a:r>
            <a:r>
              <a:rPr lang="tr-TR" sz="2400" b="1" i="0" dirty="0" err="1">
                <a:solidFill>
                  <a:srgbClr val="292929"/>
                </a:solidFill>
                <a:effectLst/>
              </a:rPr>
              <a:t>abstract</a:t>
            </a:r>
            <a:r>
              <a:rPr lang="tr-TR" sz="2400" b="1" i="0" dirty="0">
                <a:solidFill>
                  <a:srgbClr val="292929"/>
                </a:solidFill>
                <a:effectLst/>
              </a:rPr>
              <a:t> </a:t>
            </a:r>
            <a:r>
              <a:rPr lang="tr-TR" sz="2400" b="1" i="0" dirty="0" err="1">
                <a:solidFill>
                  <a:srgbClr val="292929"/>
                </a:solidFill>
                <a:effectLst/>
              </a:rPr>
              <a:t>class</a:t>
            </a:r>
            <a:r>
              <a:rPr lang="tr-TR" sz="2400" b="1" i="0" dirty="0">
                <a:solidFill>
                  <a:srgbClr val="292929"/>
                </a:solidFill>
                <a:effectLst/>
              </a:rPr>
              <a:t> </a:t>
            </a:r>
            <a:r>
              <a:rPr lang="tr-TR" sz="2400" b="0" i="0" dirty="0">
                <a:solidFill>
                  <a:srgbClr val="292929"/>
                </a:solidFill>
                <a:effectLst/>
              </a:rPr>
              <a:t>yardımı ile ortak özellik sahibi olan sınıflarınıza, sahip olmaları gereken sanal kuralları belirtebiliyoruz. Fakat Dart, OOP üzerindeki kuralları takip ettiği için, bir sınıf sadece başka bir sınıftan </a:t>
            </a:r>
            <a:r>
              <a:rPr lang="tr-TR" sz="2400" b="0" i="1" dirty="0" err="1">
                <a:solidFill>
                  <a:srgbClr val="292929"/>
                </a:solidFill>
                <a:effectLst/>
              </a:rPr>
              <a:t>extend</a:t>
            </a:r>
            <a:r>
              <a:rPr lang="tr-TR" sz="2400" b="0" i="1" dirty="0">
                <a:solidFill>
                  <a:srgbClr val="292929"/>
                </a:solidFill>
                <a:effectLst/>
              </a:rPr>
              <a:t> edilebilir. </a:t>
            </a:r>
            <a:r>
              <a:rPr lang="tr-TR" sz="2400" b="0" i="0" dirty="0">
                <a:solidFill>
                  <a:srgbClr val="292929"/>
                </a:solidFill>
                <a:effectLst/>
              </a:rPr>
              <a:t>Bu da sınıf yapısı derinleştikçe bizleri sınırlamaktadır. İşte burada </a:t>
            </a:r>
            <a:r>
              <a:rPr lang="tr-TR" sz="2400" b="1" i="0" dirty="0" err="1">
                <a:solidFill>
                  <a:srgbClr val="292929"/>
                </a:solidFill>
                <a:effectLst/>
              </a:rPr>
              <a:t>mixin</a:t>
            </a:r>
            <a:r>
              <a:rPr lang="tr-TR" sz="2400" b="1" i="0" dirty="0">
                <a:solidFill>
                  <a:srgbClr val="292929"/>
                </a:solidFill>
                <a:effectLst/>
              </a:rPr>
              <a:t> </a:t>
            </a:r>
            <a:r>
              <a:rPr lang="tr-TR" sz="2400" b="0" i="0" dirty="0">
                <a:solidFill>
                  <a:srgbClr val="292929"/>
                </a:solidFill>
                <a:effectLst/>
              </a:rPr>
              <a:t>kavramı devreye girmektedir.</a:t>
            </a:r>
            <a:endParaRPr lang="tr-TR" sz="2400" dirty="0">
              <a:solidFill>
                <a:srgbClr val="292929"/>
              </a:solidFill>
            </a:endParaRPr>
          </a:p>
          <a:p>
            <a:pPr algn="just"/>
            <a:r>
              <a:rPr lang="tr-TR" sz="2400" b="1" i="0" dirty="0" err="1">
                <a:solidFill>
                  <a:srgbClr val="292929"/>
                </a:solidFill>
                <a:effectLst/>
              </a:rPr>
              <a:t>mixinler</a:t>
            </a:r>
            <a:r>
              <a:rPr lang="tr-TR" sz="2400" b="1" i="0" dirty="0">
                <a:solidFill>
                  <a:srgbClr val="292929"/>
                </a:solidFill>
                <a:effectLst/>
              </a:rPr>
              <a:t> </a:t>
            </a:r>
            <a:r>
              <a:rPr lang="tr-TR" sz="2400" b="0" i="0" dirty="0">
                <a:solidFill>
                  <a:srgbClr val="292929"/>
                </a:solidFill>
                <a:effectLst/>
              </a:rPr>
              <a:t>sınıflarınıza </a:t>
            </a:r>
            <a:r>
              <a:rPr lang="tr-TR" sz="2400" b="0" i="0" dirty="0" err="1">
                <a:solidFill>
                  <a:srgbClr val="292929"/>
                </a:solidFill>
                <a:effectLst/>
              </a:rPr>
              <a:t>extra</a:t>
            </a:r>
            <a:r>
              <a:rPr lang="tr-TR" sz="2400" b="0" i="0" dirty="0">
                <a:solidFill>
                  <a:srgbClr val="292929"/>
                </a:solidFill>
                <a:effectLst/>
              </a:rPr>
              <a:t> özellikler ekleyebileceğiniz, içerisinde fonksiyonlar ve değerler tutabilen, birden fazla </a:t>
            </a:r>
            <a:r>
              <a:rPr lang="tr-TR" sz="2400" b="1" i="0" dirty="0" err="1">
                <a:solidFill>
                  <a:srgbClr val="292929"/>
                </a:solidFill>
                <a:effectLst/>
              </a:rPr>
              <a:t>mixin</a:t>
            </a:r>
            <a:r>
              <a:rPr lang="tr-TR" sz="2400" b="1" i="0" dirty="0">
                <a:solidFill>
                  <a:srgbClr val="292929"/>
                </a:solidFill>
                <a:effectLst/>
              </a:rPr>
              <a:t> </a:t>
            </a:r>
            <a:r>
              <a:rPr lang="tr-TR" sz="2400" b="0" i="0" dirty="0">
                <a:solidFill>
                  <a:srgbClr val="292929"/>
                </a:solidFill>
                <a:effectLst/>
              </a:rPr>
              <a:t>ile bir araya getirilebilecek yapılardır.</a:t>
            </a:r>
            <a:endParaRPr lang="tr-TR" sz="2400" dirty="0"/>
          </a:p>
        </p:txBody>
      </p:sp>
    </p:spTree>
    <p:extLst>
      <p:ext uri="{BB962C8B-B14F-4D97-AF65-F5344CB8AC3E}">
        <p14:creationId xmlns:p14="http://schemas.microsoft.com/office/powerpoint/2010/main" val="11140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81589B-D964-4C0D-AA51-75E0FF19727A}"/>
              </a:ext>
            </a:extLst>
          </p:cNvPr>
          <p:cNvSpPr>
            <a:spLocks noGrp="1"/>
          </p:cNvSpPr>
          <p:nvPr>
            <p:ph type="title"/>
          </p:nvPr>
        </p:nvSpPr>
        <p:spPr>
          <a:xfrm>
            <a:off x="838200" y="365126"/>
            <a:ext cx="10515600" cy="1014688"/>
          </a:xfrm>
        </p:spPr>
        <p:txBody>
          <a:bodyPr/>
          <a:lstStyle/>
          <a:p>
            <a:r>
              <a:rPr lang="tr-TR" b="1" dirty="0" err="1"/>
              <a:t>Mixin</a:t>
            </a:r>
            <a:endParaRPr lang="tr-TR" dirty="0"/>
          </a:p>
        </p:txBody>
      </p:sp>
      <p:sp>
        <p:nvSpPr>
          <p:cNvPr id="3" name="İçerik Yer Tutucusu 2">
            <a:extLst>
              <a:ext uri="{FF2B5EF4-FFF2-40B4-BE49-F238E27FC236}">
                <a16:creationId xmlns:a16="http://schemas.microsoft.com/office/drawing/2014/main" id="{89F562FE-0634-4999-91FB-0F5D2169EA88}"/>
              </a:ext>
            </a:extLst>
          </p:cNvPr>
          <p:cNvSpPr>
            <a:spLocks noGrp="1"/>
          </p:cNvSpPr>
          <p:nvPr>
            <p:ph idx="1"/>
          </p:nvPr>
        </p:nvSpPr>
        <p:spPr>
          <a:xfrm>
            <a:off x="838200" y="1456469"/>
            <a:ext cx="10515600" cy="4720494"/>
          </a:xfrm>
        </p:spPr>
        <p:txBody>
          <a:bodyPr>
            <a:normAutofit/>
          </a:bodyPr>
          <a:lstStyle/>
          <a:p>
            <a:pPr algn="just"/>
            <a:r>
              <a:rPr lang="tr-TR" sz="2400" b="1" i="0" dirty="0" err="1">
                <a:solidFill>
                  <a:srgbClr val="292929"/>
                </a:solidFill>
                <a:effectLst/>
              </a:rPr>
              <a:t>mixin</a:t>
            </a:r>
            <a:r>
              <a:rPr lang="tr-TR" sz="2400" b="1" i="0" dirty="0">
                <a:solidFill>
                  <a:srgbClr val="292929"/>
                </a:solidFill>
                <a:effectLst/>
              </a:rPr>
              <a:t> </a:t>
            </a:r>
            <a:r>
              <a:rPr lang="tr-TR" sz="2400" b="0" i="0" dirty="0">
                <a:solidFill>
                  <a:srgbClr val="292929"/>
                </a:solidFill>
                <a:effectLst/>
              </a:rPr>
              <a:t>kullanmak istiyorsanız, genel olarak olabilecek 3 senaryo şunlar:</a:t>
            </a:r>
          </a:p>
          <a:p>
            <a:pPr lvl="1" algn="just"/>
            <a:r>
              <a:rPr lang="tr-TR" b="0" i="0" dirty="0">
                <a:solidFill>
                  <a:srgbClr val="292929"/>
                </a:solidFill>
                <a:effectLst/>
              </a:rPr>
              <a:t>Belirli bir fonksiyonu ya da davranışı farklı sınıflar arasında paylaşmak istiyorsanız</a:t>
            </a:r>
          </a:p>
          <a:p>
            <a:pPr lvl="1" algn="just"/>
            <a:r>
              <a:rPr lang="tr-TR" b="0" i="0" dirty="0">
                <a:solidFill>
                  <a:srgbClr val="292929"/>
                </a:solidFill>
                <a:effectLst/>
              </a:rPr>
              <a:t>Belirli bir sınıf hiyerarşisinde, bazı fonksiyonları paylaşmak mantıklı değilse</a:t>
            </a:r>
          </a:p>
          <a:p>
            <a:pPr lvl="1" algn="just"/>
            <a:r>
              <a:rPr lang="tr-TR" b="0" i="0" dirty="0" err="1">
                <a:solidFill>
                  <a:srgbClr val="292929"/>
                </a:solidFill>
                <a:effectLst/>
              </a:rPr>
              <a:t>freezed</a:t>
            </a:r>
            <a:r>
              <a:rPr lang="tr-TR" b="0" i="0" dirty="0">
                <a:solidFill>
                  <a:srgbClr val="292929"/>
                </a:solidFill>
                <a:effectLst/>
              </a:rPr>
              <a:t> gibi paketlerde JSON operasyonları yaparken</a:t>
            </a:r>
          </a:p>
          <a:p>
            <a:pPr algn="just"/>
            <a:r>
              <a:rPr lang="tr-TR" sz="2400" b="1" i="0" dirty="0" err="1">
                <a:solidFill>
                  <a:srgbClr val="292929"/>
                </a:solidFill>
                <a:effectLst/>
              </a:rPr>
              <a:t>mixinler</a:t>
            </a:r>
            <a:r>
              <a:rPr lang="tr-TR" sz="2400" b="1" i="0" dirty="0">
                <a:solidFill>
                  <a:srgbClr val="292929"/>
                </a:solidFill>
                <a:effectLst/>
              </a:rPr>
              <a:t> </a:t>
            </a:r>
            <a:r>
              <a:rPr lang="tr-TR" sz="2400" b="0" i="0" dirty="0">
                <a:solidFill>
                  <a:srgbClr val="292929"/>
                </a:solidFill>
                <a:effectLst/>
              </a:rPr>
              <a:t>çok kullanışlı ve </a:t>
            </a:r>
            <a:r>
              <a:rPr lang="tr-TR" sz="2400" b="0" i="0" dirty="0" err="1">
                <a:solidFill>
                  <a:srgbClr val="292929"/>
                </a:solidFill>
                <a:effectLst/>
              </a:rPr>
              <a:t>Flutter</a:t>
            </a:r>
            <a:r>
              <a:rPr lang="tr-TR" sz="2400" b="0" i="0" dirty="0">
                <a:solidFill>
                  <a:srgbClr val="292929"/>
                </a:solidFill>
                <a:effectLst/>
              </a:rPr>
              <a:t> içerisinde yoğun olarak kullanılan bir yapıdır (örneğin  </a:t>
            </a:r>
            <a:r>
              <a:rPr lang="tr-TR" sz="2400" b="0" i="0" dirty="0" err="1">
                <a:solidFill>
                  <a:srgbClr val="292929"/>
                </a:solidFill>
                <a:effectLst/>
              </a:rPr>
              <a:t>SingleTickerProviderStateMixin</a:t>
            </a:r>
            <a:r>
              <a:rPr lang="tr-TR" sz="2400" b="0" i="0" dirty="0">
                <a:solidFill>
                  <a:srgbClr val="292929"/>
                </a:solidFill>
                <a:effectLst/>
              </a:rPr>
              <a:t>). Doğru kullanım ile işlerinizi rahatlatabilir ve kodunuzu daha test edilebilir ve kontrol edilebilir halde tutar.</a:t>
            </a:r>
            <a:r>
              <a:rPr lang="en-US" sz="2400" b="0" i="0" dirty="0">
                <a:effectLst/>
              </a:rPr>
              <a:t> </a:t>
            </a:r>
            <a:endParaRPr lang="tr-TR" sz="2400" dirty="0"/>
          </a:p>
        </p:txBody>
      </p:sp>
    </p:spTree>
    <p:extLst>
      <p:ext uri="{BB962C8B-B14F-4D97-AF65-F5344CB8AC3E}">
        <p14:creationId xmlns:p14="http://schemas.microsoft.com/office/powerpoint/2010/main" val="2108481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81589B-D964-4C0D-AA51-75E0FF19727A}"/>
              </a:ext>
            </a:extLst>
          </p:cNvPr>
          <p:cNvSpPr>
            <a:spLocks noGrp="1"/>
          </p:cNvSpPr>
          <p:nvPr>
            <p:ph type="title"/>
          </p:nvPr>
        </p:nvSpPr>
        <p:spPr>
          <a:xfrm>
            <a:off x="838200" y="365126"/>
            <a:ext cx="10515600" cy="1014688"/>
          </a:xfrm>
        </p:spPr>
        <p:txBody>
          <a:bodyPr/>
          <a:lstStyle/>
          <a:p>
            <a:r>
              <a:rPr lang="tr-TR" b="1" dirty="0" err="1"/>
              <a:t>Mixin</a:t>
            </a:r>
            <a:endParaRPr lang="tr-TR" dirty="0"/>
          </a:p>
        </p:txBody>
      </p:sp>
      <p:sp>
        <p:nvSpPr>
          <p:cNvPr id="3" name="İçerik Yer Tutucusu 2">
            <a:extLst>
              <a:ext uri="{FF2B5EF4-FFF2-40B4-BE49-F238E27FC236}">
                <a16:creationId xmlns:a16="http://schemas.microsoft.com/office/drawing/2014/main" id="{89F562FE-0634-4999-91FB-0F5D2169EA88}"/>
              </a:ext>
            </a:extLst>
          </p:cNvPr>
          <p:cNvSpPr>
            <a:spLocks noGrp="1"/>
          </p:cNvSpPr>
          <p:nvPr>
            <p:ph idx="1"/>
          </p:nvPr>
        </p:nvSpPr>
        <p:spPr>
          <a:xfrm>
            <a:off x="838200" y="4243473"/>
            <a:ext cx="10515600" cy="1933490"/>
          </a:xfrm>
        </p:spPr>
        <p:txBody>
          <a:bodyPr>
            <a:normAutofit fontScale="85000" lnSpcReduction="10000"/>
          </a:bodyPr>
          <a:lstStyle/>
          <a:p>
            <a:pPr algn="just"/>
            <a:r>
              <a:rPr lang="tr-TR" b="0" i="0" dirty="0">
                <a:effectLst/>
                <a:latin typeface="+mj-lt"/>
              </a:rPr>
              <a:t>Yukarıdaki senaryoyu düşünelim. </a:t>
            </a:r>
            <a:r>
              <a:rPr lang="tr-TR" b="1" i="0" dirty="0" err="1">
                <a:effectLst/>
                <a:latin typeface="+mj-lt"/>
              </a:rPr>
              <a:t>Vehicle</a:t>
            </a:r>
            <a:r>
              <a:rPr lang="tr-TR" b="1" i="0" dirty="0">
                <a:effectLst/>
                <a:latin typeface="+mj-lt"/>
              </a:rPr>
              <a:t> </a:t>
            </a:r>
            <a:r>
              <a:rPr lang="tr-TR" b="0" i="0" dirty="0">
                <a:effectLst/>
                <a:latin typeface="+mj-lt"/>
              </a:rPr>
              <a:t>temel sınıfından </a:t>
            </a:r>
            <a:r>
              <a:rPr lang="tr-TR" b="0" i="1" dirty="0" err="1">
                <a:effectLst/>
                <a:latin typeface="+mj-lt"/>
              </a:rPr>
              <a:t>extend</a:t>
            </a:r>
            <a:r>
              <a:rPr lang="tr-TR" b="0" i="1" dirty="0">
                <a:effectLst/>
                <a:latin typeface="+mj-lt"/>
              </a:rPr>
              <a:t> edilmiş </a:t>
            </a:r>
            <a:r>
              <a:rPr lang="tr-TR" b="0" i="0" dirty="0">
                <a:effectLst/>
                <a:latin typeface="+mj-lt"/>
              </a:rPr>
              <a:t>üç tane sınıfımız var. </a:t>
            </a:r>
            <a:r>
              <a:rPr lang="tr-TR" b="1" i="0" dirty="0">
                <a:effectLst/>
                <a:latin typeface="+mj-lt"/>
              </a:rPr>
              <a:t>Car, Bicycle </a:t>
            </a:r>
            <a:r>
              <a:rPr lang="tr-TR" b="0" i="0" dirty="0">
                <a:effectLst/>
                <a:latin typeface="+mj-lt"/>
              </a:rPr>
              <a:t>ve </a:t>
            </a:r>
            <a:r>
              <a:rPr lang="tr-TR" b="1" i="0" dirty="0" err="1">
                <a:effectLst/>
                <a:latin typeface="+mj-lt"/>
              </a:rPr>
              <a:t>Motorcycle</a:t>
            </a:r>
            <a:r>
              <a:rPr lang="tr-TR" b="1" i="0" dirty="0">
                <a:effectLst/>
                <a:latin typeface="+mj-lt"/>
              </a:rPr>
              <a:t> </a:t>
            </a:r>
            <a:r>
              <a:rPr lang="tr-TR" b="0" i="0" dirty="0">
                <a:effectLst/>
                <a:latin typeface="+mj-lt"/>
              </a:rPr>
              <a:t>sınıfları, kendi içlerinde kategorilere ayrılmazken, </a:t>
            </a:r>
            <a:r>
              <a:rPr lang="tr-TR" b="1" i="0" dirty="0" err="1">
                <a:effectLst/>
                <a:latin typeface="+mj-lt"/>
              </a:rPr>
              <a:t>abstract</a:t>
            </a:r>
            <a:r>
              <a:rPr lang="tr-TR" b="1" i="0" dirty="0">
                <a:effectLst/>
                <a:latin typeface="+mj-lt"/>
              </a:rPr>
              <a:t> </a:t>
            </a:r>
            <a:r>
              <a:rPr lang="tr-TR" b="1" i="0" dirty="0" err="1">
                <a:effectLst/>
                <a:latin typeface="+mj-lt"/>
              </a:rPr>
              <a:t>class</a:t>
            </a:r>
            <a:r>
              <a:rPr lang="tr-TR" b="1" i="0" dirty="0">
                <a:effectLst/>
                <a:latin typeface="+mj-lt"/>
              </a:rPr>
              <a:t> </a:t>
            </a:r>
            <a:r>
              <a:rPr lang="tr-TR" b="0" i="0" dirty="0">
                <a:effectLst/>
                <a:latin typeface="+mj-lt"/>
              </a:rPr>
              <a:t>bizim için fazlasıyla yeterli olacaktır. Ancak, sınıflar büyüdükçe birbirleri arasında paylaşabilecekleri özellikler artarken, her özellik her sınıf için geçerli olmayabiliyor. Dolayısı ile bazı özelliklerin kolayca eklenip çıkarılabilmesi gerekiyor. İşte burada </a:t>
            </a:r>
            <a:r>
              <a:rPr lang="tr-TR" b="0" i="0" dirty="0" err="1">
                <a:effectLst/>
                <a:latin typeface="+mj-lt"/>
              </a:rPr>
              <a:t>mixin</a:t>
            </a:r>
            <a:r>
              <a:rPr lang="tr-TR" b="0" i="0" dirty="0">
                <a:effectLst/>
                <a:latin typeface="+mj-lt"/>
              </a:rPr>
              <a:t> kavramı devreye giriyor.</a:t>
            </a:r>
            <a:endParaRPr lang="tr-TR" dirty="0">
              <a:latin typeface="+mj-lt"/>
            </a:endParaRPr>
          </a:p>
        </p:txBody>
      </p:sp>
      <p:pic>
        <p:nvPicPr>
          <p:cNvPr id="1026" name="Picture 2">
            <a:extLst>
              <a:ext uri="{FF2B5EF4-FFF2-40B4-BE49-F238E27FC236}">
                <a16:creationId xmlns:a16="http://schemas.microsoft.com/office/drawing/2014/main" id="{5A095E04-0B92-4C5D-BA99-AE651B6AAB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6376" y="1464883"/>
            <a:ext cx="9534525" cy="2581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3401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81589B-D964-4C0D-AA51-75E0FF19727A}"/>
              </a:ext>
            </a:extLst>
          </p:cNvPr>
          <p:cNvSpPr>
            <a:spLocks noGrp="1"/>
          </p:cNvSpPr>
          <p:nvPr>
            <p:ph type="title"/>
          </p:nvPr>
        </p:nvSpPr>
        <p:spPr>
          <a:xfrm>
            <a:off x="838200" y="365126"/>
            <a:ext cx="10515600" cy="1014688"/>
          </a:xfrm>
        </p:spPr>
        <p:txBody>
          <a:bodyPr/>
          <a:lstStyle/>
          <a:p>
            <a:endParaRPr lang="tr-TR" dirty="0"/>
          </a:p>
        </p:txBody>
      </p:sp>
      <p:sp>
        <p:nvSpPr>
          <p:cNvPr id="3" name="İçerik Yer Tutucusu 2">
            <a:extLst>
              <a:ext uri="{FF2B5EF4-FFF2-40B4-BE49-F238E27FC236}">
                <a16:creationId xmlns:a16="http://schemas.microsoft.com/office/drawing/2014/main" id="{89F562FE-0634-4999-91FB-0F5D2169EA88}"/>
              </a:ext>
            </a:extLst>
          </p:cNvPr>
          <p:cNvSpPr>
            <a:spLocks noGrp="1"/>
          </p:cNvSpPr>
          <p:nvPr>
            <p:ph idx="1"/>
          </p:nvPr>
        </p:nvSpPr>
        <p:spPr>
          <a:xfrm>
            <a:off x="838200" y="1456469"/>
            <a:ext cx="10515600" cy="4720494"/>
          </a:xfrm>
        </p:spPr>
        <p:txBody>
          <a:bodyPr/>
          <a:lstStyle/>
          <a:p>
            <a:endParaRPr lang="tr-TR" dirty="0"/>
          </a:p>
        </p:txBody>
      </p:sp>
      <p:pic>
        <p:nvPicPr>
          <p:cNvPr id="5" name="Resim 4">
            <a:extLst>
              <a:ext uri="{FF2B5EF4-FFF2-40B4-BE49-F238E27FC236}">
                <a16:creationId xmlns:a16="http://schemas.microsoft.com/office/drawing/2014/main" id="{0EF0A0AC-9EBD-4F4B-9D62-275A56ACA0F5}"/>
              </a:ext>
            </a:extLst>
          </p:cNvPr>
          <p:cNvPicPr>
            <a:picLocks noChangeAspect="1"/>
          </p:cNvPicPr>
          <p:nvPr/>
        </p:nvPicPr>
        <p:blipFill>
          <a:blip r:embed="rId2"/>
          <a:stretch>
            <a:fillRect/>
          </a:stretch>
        </p:blipFill>
        <p:spPr>
          <a:xfrm>
            <a:off x="177768" y="594917"/>
            <a:ext cx="11836464" cy="5668166"/>
          </a:xfrm>
          <a:prstGeom prst="rect">
            <a:avLst/>
          </a:prstGeom>
        </p:spPr>
      </p:pic>
    </p:spTree>
    <p:extLst>
      <p:ext uri="{BB962C8B-B14F-4D97-AF65-F5344CB8AC3E}">
        <p14:creationId xmlns:p14="http://schemas.microsoft.com/office/powerpoint/2010/main" val="2635251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81589B-D964-4C0D-AA51-75E0FF19727A}"/>
              </a:ext>
            </a:extLst>
          </p:cNvPr>
          <p:cNvSpPr>
            <a:spLocks noGrp="1"/>
          </p:cNvSpPr>
          <p:nvPr>
            <p:ph type="title"/>
          </p:nvPr>
        </p:nvSpPr>
        <p:spPr>
          <a:xfrm>
            <a:off x="838200" y="365126"/>
            <a:ext cx="10515600" cy="1014688"/>
          </a:xfrm>
        </p:spPr>
        <p:txBody>
          <a:bodyPr/>
          <a:lstStyle/>
          <a:p>
            <a:endParaRPr lang="tr-TR" dirty="0"/>
          </a:p>
        </p:txBody>
      </p:sp>
      <p:sp>
        <p:nvSpPr>
          <p:cNvPr id="3" name="İçerik Yer Tutucusu 2">
            <a:extLst>
              <a:ext uri="{FF2B5EF4-FFF2-40B4-BE49-F238E27FC236}">
                <a16:creationId xmlns:a16="http://schemas.microsoft.com/office/drawing/2014/main" id="{89F562FE-0634-4999-91FB-0F5D2169EA88}"/>
              </a:ext>
            </a:extLst>
          </p:cNvPr>
          <p:cNvSpPr>
            <a:spLocks noGrp="1"/>
          </p:cNvSpPr>
          <p:nvPr>
            <p:ph idx="1"/>
          </p:nvPr>
        </p:nvSpPr>
        <p:spPr>
          <a:xfrm>
            <a:off x="838200" y="1456469"/>
            <a:ext cx="10515600" cy="4720494"/>
          </a:xfrm>
        </p:spPr>
        <p:txBody>
          <a:bodyPr/>
          <a:lstStyle/>
          <a:p>
            <a:endParaRPr lang="tr-TR" dirty="0"/>
          </a:p>
        </p:txBody>
      </p:sp>
      <p:pic>
        <p:nvPicPr>
          <p:cNvPr id="5" name="Resim 4">
            <a:extLst>
              <a:ext uri="{FF2B5EF4-FFF2-40B4-BE49-F238E27FC236}">
                <a16:creationId xmlns:a16="http://schemas.microsoft.com/office/drawing/2014/main" id="{E466D76F-2170-416D-9737-691CFD64881E}"/>
              </a:ext>
            </a:extLst>
          </p:cNvPr>
          <p:cNvPicPr>
            <a:picLocks noChangeAspect="1"/>
          </p:cNvPicPr>
          <p:nvPr/>
        </p:nvPicPr>
        <p:blipFill>
          <a:blip r:embed="rId2"/>
          <a:stretch>
            <a:fillRect/>
          </a:stretch>
        </p:blipFill>
        <p:spPr>
          <a:xfrm>
            <a:off x="358315" y="1023602"/>
            <a:ext cx="2110082" cy="4810796"/>
          </a:xfrm>
          <a:prstGeom prst="rect">
            <a:avLst/>
          </a:prstGeom>
        </p:spPr>
      </p:pic>
      <p:pic>
        <p:nvPicPr>
          <p:cNvPr id="7" name="Resim 6">
            <a:extLst>
              <a:ext uri="{FF2B5EF4-FFF2-40B4-BE49-F238E27FC236}">
                <a16:creationId xmlns:a16="http://schemas.microsoft.com/office/drawing/2014/main" id="{ED3BE73D-EAAC-4ED2-BA43-12BDB03777A8}"/>
              </a:ext>
            </a:extLst>
          </p:cNvPr>
          <p:cNvPicPr>
            <a:picLocks noChangeAspect="1"/>
          </p:cNvPicPr>
          <p:nvPr/>
        </p:nvPicPr>
        <p:blipFill>
          <a:blip r:embed="rId3"/>
          <a:stretch>
            <a:fillRect/>
          </a:stretch>
        </p:blipFill>
        <p:spPr>
          <a:xfrm>
            <a:off x="2592472" y="2125498"/>
            <a:ext cx="2229161" cy="2353003"/>
          </a:xfrm>
          <a:prstGeom prst="rect">
            <a:avLst/>
          </a:prstGeom>
        </p:spPr>
      </p:pic>
      <p:pic>
        <p:nvPicPr>
          <p:cNvPr id="9" name="Resim 8">
            <a:extLst>
              <a:ext uri="{FF2B5EF4-FFF2-40B4-BE49-F238E27FC236}">
                <a16:creationId xmlns:a16="http://schemas.microsoft.com/office/drawing/2014/main" id="{3DE79257-1198-4B42-AE0E-71EE6F409458}"/>
              </a:ext>
            </a:extLst>
          </p:cNvPr>
          <p:cNvPicPr>
            <a:picLocks noChangeAspect="1"/>
          </p:cNvPicPr>
          <p:nvPr/>
        </p:nvPicPr>
        <p:blipFill>
          <a:blip r:embed="rId4"/>
          <a:stretch>
            <a:fillRect/>
          </a:stretch>
        </p:blipFill>
        <p:spPr>
          <a:xfrm>
            <a:off x="4945708" y="1456469"/>
            <a:ext cx="3319926" cy="3910558"/>
          </a:xfrm>
          <a:prstGeom prst="rect">
            <a:avLst/>
          </a:prstGeom>
        </p:spPr>
      </p:pic>
      <p:pic>
        <p:nvPicPr>
          <p:cNvPr id="11" name="Resim 10">
            <a:extLst>
              <a:ext uri="{FF2B5EF4-FFF2-40B4-BE49-F238E27FC236}">
                <a16:creationId xmlns:a16="http://schemas.microsoft.com/office/drawing/2014/main" id="{F00E3EBB-F396-4750-ACC5-246399C04850}"/>
              </a:ext>
            </a:extLst>
          </p:cNvPr>
          <p:cNvPicPr>
            <a:picLocks noChangeAspect="1"/>
          </p:cNvPicPr>
          <p:nvPr/>
        </p:nvPicPr>
        <p:blipFill>
          <a:blip r:embed="rId5"/>
          <a:stretch>
            <a:fillRect/>
          </a:stretch>
        </p:blipFill>
        <p:spPr>
          <a:xfrm>
            <a:off x="8389709" y="1456469"/>
            <a:ext cx="3558084" cy="3886742"/>
          </a:xfrm>
          <a:prstGeom prst="rect">
            <a:avLst/>
          </a:prstGeom>
        </p:spPr>
      </p:pic>
    </p:spTree>
    <p:extLst>
      <p:ext uri="{BB962C8B-B14F-4D97-AF65-F5344CB8AC3E}">
        <p14:creationId xmlns:p14="http://schemas.microsoft.com/office/powerpoint/2010/main" val="3030200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81589B-D964-4C0D-AA51-75E0FF19727A}"/>
              </a:ext>
            </a:extLst>
          </p:cNvPr>
          <p:cNvSpPr>
            <a:spLocks noGrp="1"/>
          </p:cNvSpPr>
          <p:nvPr>
            <p:ph type="title"/>
          </p:nvPr>
        </p:nvSpPr>
        <p:spPr>
          <a:xfrm>
            <a:off x="838200" y="365126"/>
            <a:ext cx="10515600" cy="1014688"/>
          </a:xfrm>
        </p:spPr>
        <p:txBody>
          <a:bodyPr/>
          <a:lstStyle/>
          <a:p>
            <a:endParaRPr lang="tr-TR" dirty="0"/>
          </a:p>
        </p:txBody>
      </p:sp>
      <p:sp>
        <p:nvSpPr>
          <p:cNvPr id="3" name="İçerik Yer Tutucusu 2">
            <a:extLst>
              <a:ext uri="{FF2B5EF4-FFF2-40B4-BE49-F238E27FC236}">
                <a16:creationId xmlns:a16="http://schemas.microsoft.com/office/drawing/2014/main" id="{89F562FE-0634-4999-91FB-0F5D2169EA88}"/>
              </a:ext>
            </a:extLst>
          </p:cNvPr>
          <p:cNvSpPr>
            <a:spLocks noGrp="1"/>
          </p:cNvSpPr>
          <p:nvPr>
            <p:ph idx="1"/>
          </p:nvPr>
        </p:nvSpPr>
        <p:spPr>
          <a:xfrm>
            <a:off x="838200" y="1456469"/>
            <a:ext cx="10515600" cy="4720494"/>
          </a:xfrm>
        </p:spPr>
        <p:txBody>
          <a:bodyPr/>
          <a:lstStyle/>
          <a:p>
            <a:endParaRPr lang="tr-TR" dirty="0"/>
          </a:p>
        </p:txBody>
      </p:sp>
      <p:pic>
        <p:nvPicPr>
          <p:cNvPr id="5" name="Resim 4">
            <a:extLst>
              <a:ext uri="{FF2B5EF4-FFF2-40B4-BE49-F238E27FC236}">
                <a16:creationId xmlns:a16="http://schemas.microsoft.com/office/drawing/2014/main" id="{11038BFF-8AF0-4060-880F-F1762B61B22F}"/>
              </a:ext>
            </a:extLst>
          </p:cNvPr>
          <p:cNvPicPr>
            <a:picLocks noChangeAspect="1"/>
          </p:cNvPicPr>
          <p:nvPr/>
        </p:nvPicPr>
        <p:blipFill>
          <a:blip r:embed="rId2"/>
          <a:stretch>
            <a:fillRect/>
          </a:stretch>
        </p:blipFill>
        <p:spPr>
          <a:xfrm>
            <a:off x="302070" y="2337451"/>
            <a:ext cx="3181794" cy="2043398"/>
          </a:xfrm>
          <a:prstGeom prst="rect">
            <a:avLst/>
          </a:prstGeom>
        </p:spPr>
      </p:pic>
      <p:pic>
        <p:nvPicPr>
          <p:cNvPr id="7" name="Resim 6">
            <a:extLst>
              <a:ext uri="{FF2B5EF4-FFF2-40B4-BE49-F238E27FC236}">
                <a16:creationId xmlns:a16="http://schemas.microsoft.com/office/drawing/2014/main" id="{1618A364-72F1-4CA9-BBA7-BDAAC56CEEDE}"/>
              </a:ext>
            </a:extLst>
          </p:cNvPr>
          <p:cNvPicPr>
            <a:picLocks noChangeAspect="1"/>
          </p:cNvPicPr>
          <p:nvPr/>
        </p:nvPicPr>
        <p:blipFill>
          <a:blip r:embed="rId3"/>
          <a:stretch>
            <a:fillRect/>
          </a:stretch>
        </p:blipFill>
        <p:spPr>
          <a:xfrm>
            <a:off x="3600683" y="1361786"/>
            <a:ext cx="3801005" cy="4134427"/>
          </a:xfrm>
          <a:prstGeom prst="rect">
            <a:avLst/>
          </a:prstGeom>
        </p:spPr>
      </p:pic>
      <p:pic>
        <p:nvPicPr>
          <p:cNvPr id="9" name="Resim 8">
            <a:extLst>
              <a:ext uri="{FF2B5EF4-FFF2-40B4-BE49-F238E27FC236}">
                <a16:creationId xmlns:a16="http://schemas.microsoft.com/office/drawing/2014/main" id="{F7709135-CD15-464B-A28E-AC2BB1C526D7}"/>
              </a:ext>
            </a:extLst>
          </p:cNvPr>
          <p:cNvPicPr>
            <a:picLocks noChangeAspect="1"/>
          </p:cNvPicPr>
          <p:nvPr/>
        </p:nvPicPr>
        <p:blipFill>
          <a:blip r:embed="rId4"/>
          <a:stretch>
            <a:fillRect/>
          </a:stretch>
        </p:blipFill>
        <p:spPr>
          <a:xfrm>
            <a:off x="7540310" y="1830174"/>
            <a:ext cx="4515480" cy="3057952"/>
          </a:xfrm>
          <a:prstGeom prst="rect">
            <a:avLst/>
          </a:prstGeom>
        </p:spPr>
      </p:pic>
    </p:spTree>
    <p:extLst>
      <p:ext uri="{BB962C8B-B14F-4D97-AF65-F5344CB8AC3E}">
        <p14:creationId xmlns:p14="http://schemas.microsoft.com/office/powerpoint/2010/main" val="17960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81589B-D964-4C0D-AA51-75E0FF19727A}"/>
              </a:ext>
            </a:extLst>
          </p:cNvPr>
          <p:cNvSpPr>
            <a:spLocks noGrp="1"/>
          </p:cNvSpPr>
          <p:nvPr>
            <p:ph type="title"/>
          </p:nvPr>
        </p:nvSpPr>
        <p:spPr>
          <a:xfrm>
            <a:off x="838200" y="365126"/>
            <a:ext cx="10515600" cy="1014688"/>
          </a:xfrm>
        </p:spPr>
        <p:txBody>
          <a:bodyPr/>
          <a:lstStyle/>
          <a:p>
            <a:endParaRPr lang="tr-TR" dirty="0"/>
          </a:p>
        </p:txBody>
      </p:sp>
      <p:sp>
        <p:nvSpPr>
          <p:cNvPr id="3" name="İçerik Yer Tutucusu 2">
            <a:extLst>
              <a:ext uri="{FF2B5EF4-FFF2-40B4-BE49-F238E27FC236}">
                <a16:creationId xmlns:a16="http://schemas.microsoft.com/office/drawing/2014/main" id="{89F562FE-0634-4999-91FB-0F5D2169EA88}"/>
              </a:ext>
            </a:extLst>
          </p:cNvPr>
          <p:cNvSpPr>
            <a:spLocks noGrp="1"/>
          </p:cNvSpPr>
          <p:nvPr>
            <p:ph idx="1"/>
          </p:nvPr>
        </p:nvSpPr>
        <p:spPr>
          <a:xfrm>
            <a:off x="838200" y="1456469"/>
            <a:ext cx="10515600" cy="4720494"/>
          </a:xfrm>
        </p:spPr>
        <p:txBody>
          <a:bodyPr/>
          <a:lstStyle/>
          <a:p>
            <a:endParaRPr lang="tr-TR" dirty="0"/>
          </a:p>
        </p:txBody>
      </p:sp>
    </p:spTree>
    <p:extLst>
      <p:ext uri="{BB962C8B-B14F-4D97-AF65-F5344CB8AC3E}">
        <p14:creationId xmlns:p14="http://schemas.microsoft.com/office/powerpoint/2010/main" val="3020831378"/>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1118</TotalTime>
  <Words>1122</Words>
  <Application>Microsoft Office PowerPoint</Application>
  <PresentationFormat>Geniş ekran</PresentationFormat>
  <Paragraphs>114</Paragraphs>
  <Slides>20</Slides>
  <Notes>2</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20</vt:i4>
      </vt:variant>
    </vt:vector>
  </HeadingPairs>
  <TitlesOfParts>
    <vt:vector size="27" baseType="lpstr">
      <vt:lpstr>Arial</vt:lpstr>
      <vt:lpstr>Calibri</vt:lpstr>
      <vt:lpstr>Calibri Light</vt:lpstr>
      <vt:lpstr>charter</vt:lpstr>
      <vt:lpstr>inherit</vt:lpstr>
      <vt:lpstr>Nunito</vt:lpstr>
      <vt:lpstr>Office Teması</vt:lpstr>
      <vt:lpstr>PowerPoint Sunusu</vt:lpstr>
      <vt:lpstr>Ajanda</vt:lpstr>
      <vt:lpstr>Mixin</vt:lpstr>
      <vt:lpstr>Mixin</vt:lpstr>
      <vt:lpstr>Mixin</vt:lpstr>
      <vt:lpstr>PowerPoint Sunusu</vt:lpstr>
      <vt:lpstr>PowerPoint Sunusu</vt:lpstr>
      <vt:lpstr>PowerPoint Sunusu</vt:lpstr>
      <vt:lpstr>PowerPoint Sunusu</vt:lpstr>
      <vt:lpstr>Asenkron (Eş Zamansız) Fonksiyonlar</vt:lpstr>
      <vt:lpstr>Asenkron (Eş Zamansız) Fonksiyonlar</vt:lpstr>
      <vt:lpstr>Asenkron (Eş Zamansız) Fonksiyonlar</vt:lpstr>
      <vt:lpstr>Asenkron (Eş Zamansız) Fonksiyonlar</vt:lpstr>
      <vt:lpstr>Asenkron (Eş Zamansız) Fonksiyonlar</vt:lpstr>
      <vt:lpstr>Asenkron (Eş Zamansız) Fonksiyonlar</vt:lpstr>
      <vt:lpstr>Asenkron (Eş Zamansız) Fonksiyonlar</vt:lpstr>
      <vt:lpstr>Asenkron (Eş Zamansız) Fonksiyonlar</vt:lpstr>
      <vt:lpstr>Asenkron (Eş Zamansız) Fonksiyonlar</vt:lpstr>
      <vt:lpstr>Asenkron (Eş Zamansız) Fonksiyonlar</vt:lpstr>
      <vt:lpstr>Asenkron Programlama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Windows Kullanıcısı</dc:creator>
  <cp:lastModifiedBy>Nano</cp:lastModifiedBy>
  <cp:revision>238</cp:revision>
  <dcterms:created xsi:type="dcterms:W3CDTF">2021-03-10T07:06:56Z</dcterms:created>
  <dcterms:modified xsi:type="dcterms:W3CDTF">2022-04-04T23:46:00Z</dcterms:modified>
</cp:coreProperties>
</file>