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427" r:id="rId3"/>
    <p:sldId id="342" r:id="rId4"/>
    <p:sldId id="343" r:id="rId5"/>
    <p:sldId id="344" r:id="rId6"/>
    <p:sldId id="335" r:id="rId7"/>
    <p:sldId id="336" r:id="rId8"/>
    <p:sldId id="337" r:id="rId9"/>
    <p:sldId id="310" r:id="rId10"/>
    <p:sldId id="311" r:id="rId11"/>
    <p:sldId id="312" r:id="rId12"/>
    <p:sldId id="313" r:id="rId13"/>
    <p:sldId id="301" r:id="rId14"/>
    <p:sldId id="340" r:id="rId15"/>
    <p:sldId id="341" r:id="rId16"/>
    <p:sldId id="338" r:id="rId17"/>
    <p:sldId id="33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0">
            <a:extLst>
              <a:ext uri="{FF2B5EF4-FFF2-40B4-BE49-F238E27FC236}">
                <a16:creationId xmlns:a16="http://schemas.microsoft.com/office/drawing/2014/main" id="{0EF26C18-E06C-4D3C-9005-502186A4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 ÜNİVERSİTESİ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TAŞKÖPRÜ MYO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PROGRAMCILIĞI</a:t>
            </a: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5743E05D-5A40-442D-A71E-2BB05050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Gör. Sevdanur GENÇ</a:t>
            </a:r>
          </a:p>
        </p:txBody>
      </p:sp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Programlama</a:t>
            </a:r>
            <a:endParaRPr lang="tr-TR" altLang="en-US" sz="4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33">
            <a:extLst>
              <a:ext uri="{FF2B5EF4-FFF2-40B4-BE49-F238E27FC236}">
                <a16:creationId xmlns:a16="http://schemas.microsoft.com/office/drawing/2014/main" id="{49966EC3-EEFE-43CE-A7D9-5D0EEB7C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Kastamonu, 202</a:t>
            </a:r>
            <a:r>
              <a:rPr lang="en-US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r-TR" altLang="en-US" sz="16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31">
            <a:extLst>
              <a:ext uri="{FF2B5EF4-FFF2-40B4-BE49-F238E27FC236}">
                <a16:creationId xmlns:a16="http://schemas.microsoft.com/office/drawing/2014/main" id="{88CD7997-688B-4541-B8EE-AF4F565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748213"/>
            <a:ext cx="2376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</a:t>
            </a: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@kastamonu.edu.tr</a:t>
            </a:r>
            <a:endParaRPr lang="tr-TR" altLang="en-US" sz="1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in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599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/>
              <a:t>For</a:t>
            </a:r>
            <a:r>
              <a:rPr lang="tr-TR" sz="2400" dirty="0"/>
              <a:t> in döngüsü ile bir listenin içeriği ile ilgili işlemler yapabiliriz.</a:t>
            </a:r>
          </a:p>
          <a:p>
            <a:pPr algn="just"/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in'in</a:t>
            </a:r>
            <a:r>
              <a:rPr lang="tr-TR" sz="2400" dirty="0"/>
              <a:t> </a:t>
            </a:r>
            <a:r>
              <a:rPr lang="tr-TR" sz="2400" dirty="0" err="1"/>
              <a:t>For'dan</a:t>
            </a:r>
            <a:r>
              <a:rPr lang="tr-TR" sz="2400" dirty="0"/>
              <a:t> farkı belirlediğimiz listenin uzunluğunda işlem yapmasıdır. isimler isminde bir liste oluşturduk ve içerisinde birkaç isim girdik.</a:t>
            </a:r>
          </a:p>
          <a:p>
            <a:pPr algn="just"/>
            <a:r>
              <a:rPr lang="tr-TR" sz="2400" dirty="0"/>
              <a:t>Daha sonra aşağısında </a:t>
            </a:r>
            <a:r>
              <a:rPr lang="tr-TR" sz="2400" dirty="0" err="1"/>
              <a:t>for</a:t>
            </a:r>
            <a:r>
              <a:rPr lang="tr-TR" sz="2400" dirty="0"/>
              <a:t> döngüsü oluşturduk ve parantezler içine var isim diyerek isim değişkeni oluşturduk. in isimler diyerek de isim değişkeninin her bir isimler indeksini kullanmasını sağladık. En sonda isim değişkenini ekrana bastırdık.</a:t>
            </a: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03848D-9093-4E27-A0A7-A1B7ED5F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2A8DF5-9BDC-46EB-9AA4-F4E86058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23" y="4029930"/>
            <a:ext cx="9094951" cy="19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ForEach</a:t>
            </a:r>
            <a:r>
              <a:rPr lang="tr-TR" b="1" dirty="0"/>
              <a:t> Döngüsü Fonksiyonu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Bu döngü diğerlerine göre biraz farklı çalışıyor. Bu döngü bir liste değişkenine bağlanıyor. Örneğimizi görelim;</a:t>
            </a:r>
          </a:p>
          <a:p>
            <a:pPr algn="just"/>
            <a:r>
              <a:rPr lang="tr-TR" sz="2400" dirty="0"/>
              <a:t>isimler adında bir liste oluşturup, içerisine birkaç isim yazdık.</a:t>
            </a:r>
          </a:p>
          <a:p>
            <a:pPr algn="just"/>
            <a:r>
              <a:rPr lang="tr-TR" sz="2400" dirty="0"/>
              <a:t>Daha sonra isimler değişkenine </a:t>
            </a:r>
            <a:r>
              <a:rPr lang="tr-TR" sz="2400" dirty="0" err="1"/>
              <a:t>forEach</a:t>
            </a:r>
            <a:r>
              <a:rPr lang="tr-TR" sz="2400" dirty="0"/>
              <a:t>() fonksiyonu iliştirdik. Bu fonksiyonun parametresinde listenin indeksleri için hangi terimi hangi değişkeni oluşturacağımızı yazdık. Son olarak da ekrana isim değişkenini bastırdık.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8F48B4C-F007-4B1B-AEB9-CDB6D03D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56C9E5-6FF3-4370-B03B-92DE60D7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59" y="4231469"/>
            <a:ext cx="7843081" cy="17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79337" y="1354015"/>
            <a:ext cx="7274462" cy="4822948"/>
          </a:xfrm>
        </p:spPr>
        <p:txBody>
          <a:bodyPr/>
          <a:lstStyle/>
          <a:p>
            <a:pPr algn="just"/>
            <a:r>
              <a:rPr lang="tr-TR" dirty="0" err="1"/>
              <a:t>while</a:t>
            </a:r>
            <a:r>
              <a:rPr lang="tr-TR" dirty="0"/>
              <a:t> döngüsü ilk olarak döngünün gerçekleşmesi için gerekli olan şartı sorgular. Yukarıdaki kodumuzda şart i'nin 0'a eşit olmadığı sürece döngünün çalışmasıdır. Döngü her tekrarlandığında i'nin değeri ekrana bastırılır ve i'nin değeri 1 eksiltilir. Daha sonra i'nin değeri 0'a kadar düşünce döngü sonlanır.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2" y="1484696"/>
            <a:ext cx="3180907" cy="3279692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3E55A75-03E9-4B10-9EC7-8D5E3215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3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Do </a:t>
            </a:r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05438" y="1354015"/>
            <a:ext cx="7548362" cy="4822948"/>
          </a:xfrm>
        </p:spPr>
        <p:txBody>
          <a:bodyPr/>
          <a:lstStyle/>
          <a:p>
            <a:pPr algn="just"/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 ilk önce döngü işlemlerini gerçekleştirir. Daha sonra koşulu kontrol eder. Bu da </a:t>
            </a:r>
            <a:r>
              <a:rPr lang="tr-TR" dirty="0" err="1"/>
              <a:t>while'ın</a:t>
            </a:r>
            <a:r>
              <a:rPr lang="tr-TR" dirty="0"/>
              <a:t> ters mantığı oluyor.do </a:t>
            </a:r>
            <a:r>
              <a:rPr lang="tr-TR" dirty="0" err="1"/>
              <a:t>while</a:t>
            </a:r>
            <a:r>
              <a:rPr lang="tr-TR" dirty="0"/>
              <a:t> döngüsü ilk önce döngü işlemlerini gerçekleştirir. Daha sonra koşulu kontrol eder. Bu da </a:t>
            </a:r>
            <a:r>
              <a:rPr lang="tr-TR" dirty="0" err="1"/>
              <a:t>while'ın</a:t>
            </a:r>
            <a:r>
              <a:rPr lang="tr-TR" dirty="0"/>
              <a:t> ters mantığı oluyor.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000"/>
            <a:ext cx="2819400" cy="277134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9DDACCC-B221-4110-A592-07DEA78E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5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If Else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051922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ve Else kelimelerinin Türkçe karşılığına bakacak olursak;</a:t>
            </a:r>
          </a:p>
          <a:p>
            <a:pPr algn="just"/>
            <a:r>
              <a:rPr lang="tr-TR" b="1" dirty="0" err="1"/>
              <a:t>If</a:t>
            </a:r>
            <a:r>
              <a:rPr lang="tr-TR" b="1" dirty="0"/>
              <a:t> : Eğer, Else : Yoksa </a:t>
            </a:r>
            <a:r>
              <a:rPr lang="tr-TR" dirty="0"/>
              <a:t>anlamına gelir. </a:t>
            </a:r>
            <a:r>
              <a:rPr lang="tr-TR" dirty="0" err="1"/>
              <a:t>If</a:t>
            </a:r>
            <a:r>
              <a:rPr lang="tr-TR" dirty="0"/>
              <a:t>-Else akışı koşullandırmalar için kullanılır. Diğer dillerin aksine koşul parametresi parantezler içine yazılmaz. 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D3B891-9759-48DF-8C4F-B0CB60FC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83" y="4241307"/>
            <a:ext cx="4553120" cy="13659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47D403-C144-49F5-A1A5-E9C039EC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266" y="1453635"/>
            <a:ext cx="3880547" cy="209245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A0D5CCC-451F-4201-9C33-DD7A7994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266" y="3748743"/>
            <a:ext cx="3880547" cy="1858501"/>
          </a:xfrm>
          <a:prstGeom prst="rect">
            <a:avLst/>
          </a:prstGeom>
        </p:spPr>
      </p:pic>
      <p:pic>
        <p:nvPicPr>
          <p:cNvPr id="8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A7F2291-C68B-42FA-AD71-A6BE03D0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2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Else If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155956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 err="1"/>
              <a:t>If</a:t>
            </a:r>
            <a:r>
              <a:rPr lang="tr-TR" sz="2400" dirty="0"/>
              <a:t>-Else akışında birden fazla koşul kontrolü ekleyebiliriz. Bunu else </a:t>
            </a:r>
            <a:r>
              <a:rPr lang="tr-TR" sz="2400" dirty="0" err="1"/>
              <a:t>if</a:t>
            </a:r>
            <a:r>
              <a:rPr lang="tr-TR" sz="2400" dirty="0"/>
              <a:t> deyimi ile yapabiliriz.  </a:t>
            </a:r>
            <a:endParaRPr lang="en-US" sz="2400" dirty="0"/>
          </a:p>
          <a:p>
            <a:pPr algn="just"/>
            <a:r>
              <a:rPr lang="tr-TR" sz="2400" dirty="0"/>
              <a:t>else </a:t>
            </a:r>
            <a:r>
              <a:rPr lang="tr-TR" sz="2400" dirty="0" err="1"/>
              <a:t>if</a:t>
            </a:r>
            <a:r>
              <a:rPr lang="tr-TR" sz="2400" dirty="0"/>
              <a:t> deyiminin yazılışını da gördük. Açıklamaya gelirsek, else </a:t>
            </a:r>
            <a:r>
              <a:rPr lang="tr-TR" sz="2400" dirty="0" err="1"/>
              <a:t>if</a:t>
            </a:r>
            <a:r>
              <a:rPr lang="tr-TR" sz="2400" dirty="0"/>
              <a:t> deyimi kendinden önceki deyimin koşulunun sağlanmaması halinde bir sonraki koşulu kontrol ettirir. </a:t>
            </a:r>
            <a:r>
              <a:rPr lang="tr-TR" sz="2400" dirty="0" err="1"/>
              <a:t>If</a:t>
            </a:r>
            <a:r>
              <a:rPr lang="tr-TR" sz="2400" dirty="0"/>
              <a:t>-Else akışında istenildiği kadar else </a:t>
            </a:r>
            <a:r>
              <a:rPr lang="tr-TR" sz="2400" dirty="0" err="1"/>
              <a:t>if</a:t>
            </a:r>
            <a:r>
              <a:rPr lang="tr-TR" sz="2400" dirty="0"/>
              <a:t> deyimi eklenebilir.</a:t>
            </a:r>
          </a:p>
          <a:p>
            <a:pPr algn="just"/>
            <a:r>
              <a:rPr lang="tr-TR" sz="2400" b="1" dirty="0"/>
              <a:t>Koşullar İçerisinde Operatör Kullanımı</a:t>
            </a:r>
          </a:p>
          <a:p>
            <a:pPr algn="just"/>
            <a:r>
              <a:rPr lang="tr-TR" sz="2400" dirty="0"/>
              <a:t>Koşullar içerisinden mantıksal ve ilişkisel operatörler kullanılabilir.  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F15FA0-A2FF-41BF-86A9-5904CCFA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968" y="1213338"/>
            <a:ext cx="3592414" cy="23511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17CEFC-1565-47C9-9388-2B9AD0C4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71" y="3699192"/>
            <a:ext cx="3665608" cy="291224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83EA267-75CF-44DB-8A80-BF037E5B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Switch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493426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Switch, bir değişkeni anahtar olarak belirler. Case ise bu değişkenin durumunu kontrol eder. Mantık olarak </a:t>
            </a:r>
            <a:r>
              <a:rPr lang="tr-TR" sz="2400" dirty="0" err="1"/>
              <a:t>if-else'e</a:t>
            </a:r>
            <a:r>
              <a:rPr lang="tr-TR" sz="2400" dirty="0"/>
              <a:t> benzer. Farkı ise bunu sadece bir değişken üzerinde uygulamasıdır.  </a:t>
            </a:r>
          </a:p>
          <a:p>
            <a:pPr algn="just"/>
            <a:r>
              <a:rPr lang="tr-TR" sz="2400" dirty="0" err="1"/>
              <a:t>switch</a:t>
            </a:r>
            <a:r>
              <a:rPr lang="tr-TR" sz="2400" dirty="0"/>
              <a:t>(i) yazarak i değişkenini anahtar olarak belirledik. Aşağısındaki </a:t>
            </a:r>
            <a:r>
              <a:rPr lang="tr-TR" sz="2400" dirty="0" err="1"/>
              <a:t>case</a:t>
            </a:r>
            <a:r>
              <a:rPr lang="tr-TR" sz="2400" dirty="0"/>
              <a:t> 0 ile i'nin değerinin 0 olup olmadığını sorguluyoruz. 0 ise </a:t>
            </a:r>
            <a:r>
              <a:rPr lang="tr-TR" sz="2400" dirty="0" err="1"/>
              <a:t>print</a:t>
            </a:r>
            <a:r>
              <a:rPr lang="tr-TR" sz="2400" dirty="0"/>
              <a:t> ile "i'nin değeri 0'dır." yazdırdık. </a:t>
            </a:r>
            <a:r>
              <a:rPr lang="tr-TR" sz="2400" dirty="0" err="1"/>
              <a:t>break'in</a:t>
            </a:r>
            <a:r>
              <a:rPr lang="tr-TR" sz="2400" dirty="0"/>
              <a:t> anlamı ise </a:t>
            </a:r>
            <a:r>
              <a:rPr lang="tr-TR" sz="2400" dirty="0" err="1"/>
              <a:t>case</a:t>
            </a:r>
            <a:r>
              <a:rPr lang="tr-TR" sz="2400" dirty="0"/>
              <a:t> doğru olduğunda diğer </a:t>
            </a:r>
            <a:r>
              <a:rPr lang="tr-TR" sz="2400" dirty="0" err="1"/>
              <a:t>case'leri</a:t>
            </a:r>
            <a:r>
              <a:rPr lang="tr-TR" sz="2400" dirty="0"/>
              <a:t> </a:t>
            </a:r>
            <a:r>
              <a:rPr lang="tr-TR" sz="2400" dirty="0" err="1"/>
              <a:t>kontol</a:t>
            </a:r>
            <a:r>
              <a:rPr lang="tr-TR" sz="2400" dirty="0"/>
              <a:t> etmemesi içindir. </a:t>
            </a:r>
            <a:r>
              <a:rPr lang="tr-TR" sz="2400" dirty="0" err="1"/>
              <a:t>default</a:t>
            </a:r>
            <a:r>
              <a:rPr lang="tr-TR" sz="2400" dirty="0"/>
              <a:t> ise else ile aynı mantıktadır.</a:t>
            </a:r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765F7B-3B7C-4E19-9833-DA71AE69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54" y="1354015"/>
            <a:ext cx="4338601" cy="4298430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C3F7F1A-6842-4DAC-9249-6D8F268C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3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/>
              <a:t>Switch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652214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Yukarıda </a:t>
            </a:r>
            <a:r>
              <a:rPr lang="tr-TR" sz="2400" dirty="0" err="1"/>
              <a:t>continue'nun</a:t>
            </a:r>
            <a:r>
              <a:rPr lang="tr-TR" sz="2400" dirty="0"/>
              <a:t> kullanımına bir örnek;</a:t>
            </a:r>
          </a:p>
          <a:p>
            <a:pPr algn="just"/>
            <a:r>
              <a:rPr lang="tr-TR" sz="2400" dirty="0"/>
              <a:t>i adlı </a:t>
            </a:r>
            <a:r>
              <a:rPr lang="tr-TR" sz="2400" dirty="0" err="1"/>
              <a:t>integer</a:t>
            </a:r>
            <a:r>
              <a:rPr lang="tr-TR" sz="2400" dirty="0"/>
              <a:t> tipinde 0 değeri olan bir değişken tanımladık. Bu değişkeni </a:t>
            </a:r>
            <a:r>
              <a:rPr lang="tr-TR" sz="2400" dirty="0" err="1"/>
              <a:t>switch'e</a:t>
            </a:r>
            <a:r>
              <a:rPr lang="tr-TR" sz="2400" dirty="0"/>
              <a:t> anahtar değişken olarak yazdık. Değişkenin değerinin 0 olması durumunda ekrana "mesajım 1" yazdırmasını istedik ve </a:t>
            </a:r>
            <a:r>
              <a:rPr lang="tr-TR" sz="2400" dirty="0" err="1"/>
              <a:t>continue</a:t>
            </a:r>
            <a:r>
              <a:rPr lang="tr-TR" sz="2400" dirty="0"/>
              <a:t> durumum yazarak durumum etiketinden devam etmesini istedik. Böylede </a:t>
            </a:r>
            <a:r>
              <a:rPr lang="tr-TR" sz="2400" dirty="0" err="1"/>
              <a:t>case</a:t>
            </a:r>
            <a:r>
              <a:rPr lang="tr-TR" sz="2400" dirty="0"/>
              <a:t> 5'i atlayarak durumum: etiketinden devam etti.</a:t>
            </a:r>
          </a:p>
          <a:p>
            <a:pPr algn="just"/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A8D125-F4FC-45FB-A5D8-1E673048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73" y="1354015"/>
            <a:ext cx="2738946" cy="487229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8A76ACB-BBCA-42C4-8042-76B13469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Fonksiyonlar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Arrow</a:t>
            </a:r>
            <a:r>
              <a:rPr lang="tr-TR" b="1" dirty="0">
                <a:solidFill>
                  <a:srgbClr val="04599C"/>
                </a:solidFill>
              </a:rPr>
              <a:t> Fonksiyonlar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String</a:t>
            </a:r>
            <a:r>
              <a:rPr lang="tr-TR" b="1" dirty="0">
                <a:solidFill>
                  <a:srgbClr val="04599C"/>
                </a:solidFill>
              </a:rPr>
              <a:t> İçinde Değişken ve Fonksiyon Kullanma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Döngüler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If</a:t>
            </a:r>
            <a:r>
              <a:rPr lang="tr-TR" b="1" dirty="0">
                <a:solidFill>
                  <a:srgbClr val="04599C"/>
                </a:solidFill>
              </a:rPr>
              <a:t> - Else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Switch – Case</a:t>
            </a:r>
            <a:endParaRPr lang="tr-TR" alt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en-US" b="1" dirty="0" err="1"/>
              <a:t>Fonksiyonlar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Fonksiyonlar, okunabilir, düzenlenebilir ve yeniden kullanılabilir kod blokları oluşturmamızı sağlar. Bu kod bloklarının içerisinde işlemler yapabiliriz.</a:t>
            </a:r>
          </a:p>
          <a:p>
            <a:pPr algn="just"/>
            <a:r>
              <a:rPr lang="tr-TR" dirty="0"/>
              <a:t>Fonksiyonlar tanımlandıktan sonra başka bir yerden çağrılabilir. Bu özelliği kod bloğunu yeniden kullanılabilir yapar. Ayrıca kodun okunabilirliğini arttırır.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Adımlar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Tanımlanması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Çağrılması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Değer Döndürmesi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Fonksiyonun Parametresi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ECD469-0EE2-4C06-972B-E085C0C2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62" y="3251337"/>
            <a:ext cx="1881356" cy="8388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FF08D3-2BC6-483F-97A7-805526F9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62" y="4261606"/>
            <a:ext cx="1881356" cy="16268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7080CC-2598-44E6-B9A6-3875C93B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71" y="3228277"/>
            <a:ext cx="1441911" cy="189250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B599CB0-D563-4B1A-B1B9-5D782A43B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435" y="3228277"/>
            <a:ext cx="1558587" cy="160919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CFE4EC6-6825-46C8-A765-5719B81FC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478" y="5161960"/>
            <a:ext cx="2292544" cy="160919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FC210B-99BA-4AA9-B453-FB3B5B438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772" y="5966555"/>
            <a:ext cx="1814409" cy="838822"/>
          </a:xfrm>
          <a:prstGeom prst="rect">
            <a:avLst/>
          </a:prstGeom>
        </p:spPr>
      </p:pic>
      <p:pic>
        <p:nvPicPr>
          <p:cNvPr id="1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2BF8A91-04FC-487E-92C0-46837377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Varsayılan Fonksiyon Parametreleri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7380449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Fonksiyondaki parametrelere girilmemesi dahilinde otomatik değer atanabilir.  </a:t>
            </a:r>
          </a:p>
          <a:p>
            <a:pPr algn="just"/>
            <a:r>
              <a:rPr lang="tr-TR" dirty="0" err="1"/>
              <a:t>carp</a:t>
            </a:r>
            <a:r>
              <a:rPr lang="tr-TR" dirty="0"/>
              <a:t> fonksiyonunu incelediğimizde, a adında </a:t>
            </a:r>
            <a:r>
              <a:rPr lang="tr-TR" dirty="0" err="1"/>
              <a:t>interger</a:t>
            </a:r>
            <a:r>
              <a:rPr lang="tr-TR" dirty="0"/>
              <a:t> tipinde bir parametre oluşturduk. Köşeli parantez içerisine b değişkeni tanımladık ve 2 değerini verdik. Yani b parametresinin girilmemesi durumunda b parametremizin değeri 2 olacaktır.</a:t>
            </a:r>
          </a:p>
          <a:p>
            <a:pPr algn="just"/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543694D-F4DB-4E57-98F0-D09A286E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08" y="1354014"/>
            <a:ext cx="3393019" cy="232001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3375338-D380-4CF5-B25F-AB00B5361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Belirli Parametreyi Girme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81216" y="1354015"/>
            <a:ext cx="6272583" cy="4822948"/>
          </a:xfrm>
        </p:spPr>
        <p:txBody>
          <a:bodyPr/>
          <a:lstStyle/>
          <a:p>
            <a:pPr algn="just"/>
            <a:r>
              <a:rPr lang="tr-TR" dirty="0" err="1"/>
              <a:t>carp</a:t>
            </a:r>
            <a:r>
              <a:rPr lang="tr-TR" dirty="0"/>
              <a:t> fonksiyonunun parametrelerini tanımlıyorken, parantez içerisine ayrıca süslü parantez koyulmaktadır. Böyle fonksiyon başka bir yerden çağrılırken, tıpkı </a:t>
            </a:r>
            <a:r>
              <a:rPr lang="tr-TR" dirty="0" err="1"/>
              <a:t>map</a:t>
            </a:r>
            <a:r>
              <a:rPr lang="tr-TR" dirty="0"/>
              <a:t> kullanımındaki gibi değer yollayacağımız parametreyi de belirtiriz.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1C366-BF91-4C27-A48C-22C8B89A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8" y="1484811"/>
            <a:ext cx="3555121" cy="256758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EE65D94-0CCD-4E66-8240-90FC3537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9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Arrow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525943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Arrow</a:t>
            </a:r>
            <a:r>
              <a:rPr lang="tr-TR" dirty="0"/>
              <a:t> (ok) fonksiyonlar ile tek satırlık fonksiyonlar oluşturabiliriz. Bu şekilde daha kısa fonksiyonlar yazabiliriz.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topla fonksiyonunun parametrelerine kadar normal fonksiyonlarla aynıdır. Daha sonrasında =&gt; kullanarak tek satırlık işlem yapabiliriz. Dikkat ettiyseniz topla fonksiyonu </a:t>
            </a:r>
            <a:r>
              <a:rPr lang="tr-TR" dirty="0" err="1"/>
              <a:t>int</a:t>
            </a:r>
            <a:r>
              <a:rPr lang="tr-TR" dirty="0"/>
              <a:t> tipinde </a:t>
            </a:r>
            <a:r>
              <a:rPr lang="tr-TR" dirty="0" err="1"/>
              <a:t>return</a:t>
            </a:r>
            <a:r>
              <a:rPr lang="tr-TR" dirty="0"/>
              <a:t> ediyor. Fakat fonksiyonun hiçbir yerinde </a:t>
            </a:r>
            <a:r>
              <a:rPr lang="tr-TR" dirty="0" err="1"/>
              <a:t>return</a:t>
            </a:r>
            <a:r>
              <a:rPr lang="tr-TR" dirty="0"/>
              <a:t> terimi bulunmuyor.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38" y="2255222"/>
            <a:ext cx="4329190" cy="187021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9DA8943-0B06-4FF2-AB53-80CEDF49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1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String</a:t>
            </a:r>
            <a:r>
              <a:rPr lang="tr-TR" sz="4000" b="1" dirty="0"/>
              <a:t> İçinde Değişken ve Fonksiyon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5732721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işlemi ${} ile yapabiliriz. </a:t>
            </a:r>
          </a:p>
          <a:p>
            <a:pPr algn="just"/>
            <a:r>
              <a:rPr lang="tr-TR" dirty="0" err="1"/>
              <a:t>print</a:t>
            </a:r>
            <a:r>
              <a:rPr lang="tr-TR" dirty="0"/>
              <a:t> fonksiyonu içerisine ${</a:t>
            </a:r>
            <a:r>
              <a:rPr lang="tr-TR" dirty="0" err="1"/>
              <a:t>carp</a:t>
            </a:r>
            <a:r>
              <a:rPr lang="tr-TR" dirty="0"/>
              <a:t>(3, 5)} ekleyerek </a:t>
            </a:r>
            <a:r>
              <a:rPr lang="tr-TR" dirty="0" err="1"/>
              <a:t>carp</a:t>
            </a:r>
            <a:r>
              <a:rPr lang="tr-TR" dirty="0"/>
              <a:t> fonksiyonundan dönen sonucu </a:t>
            </a:r>
            <a:r>
              <a:rPr lang="tr-TR" dirty="0" err="1"/>
              <a:t>string'e</a:t>
            </a:r>
            <a:r>
              <a:rPr lang="tr-TR" dirty="0"/>
              <a:t> eklemesini sağladık. Bunu aynı şekilde değişkenler için de kullanabiliriz.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69" y="1525311"/>
            <a:ext cx="4081422" cy="22401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69" y="4514358"/>
            <a:ext cx="4081422" cy="162163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E29D942-5DD5-4DAC-B7E4-8C38120C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16388" name="Picture 4" descr="Döngü Çeşitleri Şema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88" y="1933144"/>
            <a:ext cx="8613223" cy="36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0095642-C4B9-4200-BAC2-AF2C001E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88" y="1354015"/>
            <a:ext cx="6165112" cy="4822948"/>
          </a:xfrm>
        </p:spPr>
        <p:txBody>
          <a:bodyPr/>
          <a:lstStyle/>
          <a:p>
            <a:pPr algn="just"/>
            <a:r>
              <a:rPr lang="tr-TR" dirty="0" err="1"/>
              <a:t>for</a:t>
            </a:r>
            <a:r>
              <a:rPr lang="tr-TR" dirty="0"/>
              <a:t> terimi ile döngümüzü tanımlıyoruz. i isminde değişken oluşturup değerine 0 veriyoruz. </a:t>
            </a:r>
            <a:r>
              <a:rPr lang="tr-TR" dirty="0" err="1"/>
              <a:t>for</a:t>
            </a:r>
            <a:r>
              <a:rPr lang="tr-TR" dirty="0"/>
              <a:t> döngümüzün i'nin değeri 10'dan küçük olduğu takdirde çalışmasını belirtiyoruz. Her döngü gerçekleştiğinde i++ ile i'nin değerini 1 arttırıyoruz. Döngü içerisinde de i'nin değerini ekrana bastırdık.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715"/>
            <a:ext cx="4350488" cy="1631434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8DDED41-DB9B-490E-ADBF-1A2F81FA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793</Words>
  <Application>Microsoft Office PowerPoint</Application>
  <PresentationFormat>Geniş ekran</PresentationFormat>
  <Paragraphs>69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Ajanda</vt:lpstr>
      <vt:lpstr>Fonksiyonlar</vt:lpstr>
      <vt:lpstr>Varsayılan Fonksiyon Parametreleri</vt:lpstr>
      <vt:lpstr>Belirli Parametreyi Girme</vt:lpstr>
      <vt:lpstr>Arrow Fonksiyonlar</vt:lpstr>
      <vt:lpstr>String İçinde Değişken ve Fonksiyon Kullanma</vt:lpstr>
      <vt:lpstr>Döngüler</vt:lpstr>
      <vt:lpstr>For Döngüsü</vt:lpstr>
      <vt:lpstr>For in Döngüsü</vt:lpstr>
      <vt:lpstr>ForEach Döngüsü Fonksiyonu</vt:lpstr>
      <vt:lpstr>While Döngüsü</vt:lpstr>
      <vt:lpstr>Do While Döngüsü</vt:lpstr>
      <vt:lpstr>If Else</vt:lpstr>
      <vt:lpstr>Else If</vt:lpstr>
      <vt:lpstr>Switch Case</vt:lpstr>
      <vt:lpstr>Switch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163</cp:revision>
  <dcterms:created xsi:type="dcterms:W3CDTF">2021-03-10T07:06:56Z</dcterms:created>
  <dcterms:modified xsi:type="dcterms:W3CDTF">2021-03-18T10:23:40Z</dcterms:modified>
</cp:coreProperties>
</file>