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427" r:id="rId3"/>
    <p:sldId id="259" r:id="rId4"/>
    <p:sldId id="275" r:id="rId5"/>
    <p:sldId id="265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60" r:id="rId14"/>
    <p:sldId id="261" r:id="rId15"/>
    <p:sldId id="262" r:id="rId16"/>
    <p:sldId id="263" r:id="rId17"/>
    <p:sldId id="264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7" r:id="rId49"/>
    <p:sldId id="314" r:id="rId50"/>
    <p:sldId id="315" r:id="rId51"/>
    <p:sldId id="316" r:id="rId52"/>
    <p:sldId id="317" r:id="rId53"/>
    <p:sldId id="318" r:id="rId54"/>
    <p:sldId id="319" r:id="rId5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7" autoAdjust="0"/>
    <p:restoredTop sz="94660"/>
  </p:normalViewPr>
  <p:slideViewPr>
    <p:cSldViewPr snapToGrid="0">
      <p:cViewPr>
        <p:scale>
          <a:sx n="75" d="100"/>
          <a:sy n="75" d="100"/>
        </p:scale>
        <p:origin x="627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9767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0">
            <a:extLst>
              <a:ext uri="{FF2B5EF4-FFF2-40B4-BE49-F238E27FC236}">
                <a16:creationId xmlns:a16="http://schemas.microsoft.com/office/drawing/2014/main" id="{0EF26C18-E06C-4D3C-9005-502186A4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 ÜNİVERSİTESİ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TAŞKÖPRÜ MYO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PROGRAMCILIĞI</a:t>
            </a:r>
          </a:p>
        </p:txBody>
      </p:sp>
      <p:sp>
        <p:nvSpPr>
          <p:cNvPr id="3075" name="Text Box 31">
            <a:extLst>
              <a:ext uri="{FF2B5EF4-FFF2-40B4-BE49-F238E27FC236}">
                <a16:creationId xmlns:a16="http://schemas.microsoft.com/office/drawing/2014/main" id="{5743E05D-5A40-442D-A71E-2BB05050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4292600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Gör. Sevdanur GENÇ</a:t>
            </a:r>
          </a:p>
        </p:txBody>
      </p:sp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Programlama</a:t>
            </a:r>
            <a:endParaRPr lang="tr-TR" altLang="en-US" sz="4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33">
            <a:extLst>
              <a:ext uri="{FF2B5EF4-FFF2-40B4-BE49-F238E27FC236}">
                <a16:creationId xmlns:a16="http://schemas.microsoft.com/office/drawing/2014/main" id="{49966EC3-EEFE-43CE-A7D9-5D0EEB7C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Kastamonu, 202</a:t>
            </a:r>
            <a:r>
              <a:rPr lang="en-US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r-TR" altLang="en-US" sz="16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31">
            <a:extLst>
              <a:ext uri="{FF2B5EF4-FFF2-40B4-BE49-F238E27FC236}">
                <a16:creationId xmlns:a16="http://schemas.microsoft.com/office/drawing/2014/main" id="{88CD7997-688B-4541-B8EE-AF4F565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748213"/>
            <a:ext cx="23764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</a:t>
            </a: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@kastamonu.edu.tr</a:t>
            </a:r>
            <a:endParaRPr lang="tr-TR" altLang="en-US" sz="1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Sabitler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Const</a:t>
            </a:r>
            <a:r>
              <a:rPr lang="tr-TR" b="1" dirty="0"/>
              <a:t> ve Tip ile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sayi'nin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tipinde bir sabit olduğunu belirttik.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44" y="2105247"/>
            <a:ext cx="4626171" cy="80568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3581083-451D-4013-B41E-32DAF5AA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Tür Dönüşümü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354015"/>
            <a:ext cx="702945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Dart üzerinde veri tiplerini birbirine dönüştürebiliriz.</a:t>
            </a:r>
          </a:p>
          <a:p>
            <a:pPr algn="just"/>
            <a:r>
              <a:rPr lang="tr-TR" b="1" dirty="0" err="1"/>
              <a:t>toString</a:t>
            </a:r>
            <a:r>
              <a:rPr lang="tr-TR" b="1" dirty="0"/>
              <a:t>() : </a:t>
            </a:r>
            <a:r>
              <a:rPr lang="tr-TR" dirty="0" err="1"/>
              <a:t>String'e</a:t>
            </a:r>
            <a:r>
              <a:rPr lang="tr-TR" dirty="0"/>
              <a:t> dönüştürme</a:t>
            </a:r>
          </a:p>
          <a:p>
            <a:pPr algn="just"/>
            <a:r>
              <a:rPr lang="tr-TR" b="1" dirty="0" err="1"/>
              <a:t>toInt</a:t>
            </a:r>
            <a:r>
              <a:rPr lang="tr-TR" b="1" dirty="0"/>
              <a:t>() : </a:t>
            </a:r>
            <a:r>
              <a:rPr lang="tr-TR" dirty="0" err="1"/>
              <a:t>Integer'a</a:t>
            </a:r>
            <a:r>
              <a:rPr lang="tr-TR" dirty="0"/>
              <a:t> dönüştürme</a:t>
            </a:r>
          </a:p>
          <a:p>
            <a:pPr algn="just"/>
            <a:r>
              <a:rPr lang="tr-TR" b="1" dirty="0" err="1"/>
              <a:t>toDouble</a:t>
            </a:r>
            <a:r>
              <a:rPr lang="tr-TR" b="1" dirty="0"/>
              <a:t>() : </a:t>
            </a:r>
            <a:r>
              <a:rPr lang="tr-TR" dirty="0" err="1"/>
              <a:t>Double'a</a:t>
            </a:r>
            <a:r>
              <a:rPr lang="tr-TR" dirty="0"/>
              <a:t> dönüştürme  </a:t>
            </a:r>
          </a:p>
          <a:p>
            <a:pPr algn="just"/>
            <a:r>
              <a:rPr lang="tr-TR" dirty="0"/>
              <a:t>Bir değişkenin veya sabitin veri tipini öğrenmek için </a:t>
            </a:r>
            <a:r>
              <a:rPr lang="tr-TR" b="1" dirty="0" err="1"/>
              <a:t>runtimeType</a:t>
            </a:r>
            <a:r>
              <a:rPr lang="tr-TR" dirty="0"/>
              <a:t> fonksiyonunu kullanabiliriz.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9" y="1354014"/>
            <a:ext cx="4049641" cy="14955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19" y="2990201"/>
            <a:ext cx="3988152" cy="162420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8A3238A-2EA7-4AC7-BC7B-C814AD3C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Dart programlama dilinden 5 ana veri tipi vardır.</a:t>
            </a:r>
          </a:p>
          <a:p>
            <a:pPr algn="just"/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Number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String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Boolean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List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Map</a:t>
            </a:r>
            <a:endParaRPr lang="tr-TR" dirty="0"/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2CF6A9F-F77E-41F2-B9DB-2E4B22F6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4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Number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Number</a:t>
            </a:r>
            <a:r>
              <a:rPr lang="tr-TR" dirty="0"/>
              <a:t> ana tipi </a:t>
            </a:r>
            <a:r>
              <a:rPr lang="tr-TR" b="1" dirty="0"/>
              <a:t>numerik</a:t>
            </a:r>
            <a:r>
              <a:rPr lang="tr-TR" dirty="0"/>
              <a:t> değişkenleri hafızada tutmak içindir. </a:t>
            </a:r>
          </a:p>
          <a:p>
            <a:pPr algn="just"/>
            <a:r>
              <a:rPr lang="tr-TR" dirty="0"/>
              <a:t>İkiye ayrılır:</a:t>
            </a:r>
          </a:p>
          <a:p>
            <a:pPr algn="just"/>
            <a:r>
              <a:rPr lang="tr-TR" b="1" dirty="0"/>
              <a:t>1.1 </a:t>
            </a:r>
            <a:r>
              <a:rPr lang="tr-TR" b="1" dirty="0" err="1"/>
              <a:t>Integer</a:t>
            </a:r>
            <a:endParaRPr lang="tr-TR" b="1" dirty="0"/>
          </a:p>
          <a:p>
            <a:pPr algn="just"/>
            <a:r>
              <a:rPr lang="tr-TR" b="1" dirty="0"/>
              <a:t>Tam sayılar </a:t>
            </a:r>
            <a:r>
              <a:rPr lang="tr-TR" dirty="0"/>
              <a:t>için kullanılan tiptir. </a:t>
            </a:r>
          </a:p>
          <a:p>
            <a:pPr algn="just"/>
            <a:r>
              <a:rPr lang="tr-TR" b="1" dirty="0" err="1"/>
              <a:t>int</a:t>
            </a:r>
            <a:r>
              <a:rPr lang="tr-TR" dirty="0"/>
              <a:t> terimi ile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78" y="4153459"/>
            <a:ext cx="3379444" cy="969513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892FE81-0F06-47B1-B75B-821FD8F9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Number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1.2 </a:t>
            </a:r>
            <a:r>
              <a:rPr lang="tr-TR" b="1" dirty="0" err="1"/>
              <a:t>Double</a:t>
            </a:r>
            <a:endParaRPr lang="tr-TR" b="1" dirty="0"/>
          </a:p>
          <a:p>
            <a:pPr algn="just"/>
            <a:r>
              <a:rPr lang="tr-TR" b="1" dirty="0"/>
              <a:t>Küsuratlı</a:t>
            </a:r>
            <a:r>
              <a:rPr lang="tr-TR" dirty="0"/>
              <a:t> sayılar için kullanılan tiptir. </a:t>
            </a:r>
          </a:p>
          <a:p>
            <a:pPr algn="just"/>
            <a:r>
              <a:rPr lang="tr-TR" b="1" dirty="0" err="1"/>
              <a:t>double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1" y="3351145"/>
            <a:ext cx="5573057" cy="118216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33607FE-810B-49F2-B447-FA76C798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8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String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String</a:t>
            </a:r>
            <a:r>
              <a:rPr lang="tr-TR" dirty="0"/>
              <a:t> tipi </a:t>
            </a:r>
            <a:r>
              <a:rPr lang="tr-TR" b="1" dirty="0" err="1"/>
              <a:t>metinsel</a:t>
            </a:r>
            <a:r>
              <a:rPr lang="tr-TR" dirty="0"/>
              <a:t> ifadeleri hafızada tutmak için kullanılır. </a:t>
            </a:r>
          </a:p>
          <a:p>
            <a:pPr algn="just"/>
            <a:r>
              <a:rPr lang="tr-TR" b="1" dirty="0" err="1"/>
              <a:t>String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29" y="3291365"/>
            <a:ext cx="5472742" cy="94824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FD0CF22-66EE-49E1-A5D3-CD774009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6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Boolean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Boolean</a:t>
            </a:r>
            <a:r>
              <a:rPr lang="tr-TR" dirty="0"/>
              <a:t> veri tipi </a:t>
            </a:r>
            <a:r>
              <a:rPr lang="tr-TR" b="1" dirty="0"/>
              <a:t>mantıksal</a:t>
            </a:r>
            <a:r>
              <a:rPr lang="tr-TR" dirty="0"/>
              <a:t> ifadeyi hafızada tutmak için kullanılır. </a:t>
            </a:r>
          </a:p>
          <a:p>
            <a:pPr algn="just"/>
            <a:r>
              <a:rPr lang="tr-TR" b="1" dirty="0" err="1"/>
              <a:t>bool</a:t>
            </a:r>
            <a:r>
              <a:rPr lang="tr-TR" dirty="0"/>
              <a:t> terimi ile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45" y="3299615"/>
            <a:ext cx="4270509" cy="93174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27219AB-383D-40A4-B74F-2F6B865A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7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List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veri tipi </a:t>
            </a:r>
            <a:r>
              <a:rPr lang="tr-TR" b="1" dirty="0"/>
              <a:t>liste</a:t>
            </a:r>
            <a:r>
              <a:rPr lang="tr-TR" dirty="0"/>
              <a:t> oluşturmamızı sağlar. </a:t>
            </a:r>
          </a:p>
          <a:p>
            <a:pPr algn="just"/>
            <a:r>
              <a:rPr lang="tr-TR" b="1" dirty="0" err="1"/>
              <a:t>List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BAEBAE6-DE7D-4F3A-A648-BC39B08A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3C24AC-BA19-485C-B27E-68F41C1B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22" y="3249592"/>
            <a:ext cx="8018956" cy="5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Map</a:t>
            </a:r>
            <a:r>
              <a:rPr lang="tr-TR" dirty="0"/>
              <a:t> veri tipi </a:t>
            </a:r>
            <a:r>
              <a:rPr lang="tr-TR" b="1" dirty="0"/>
              <a:t>anahtarlı</a:t>
            </a:r>
            <a:r>
              <a:rPr lang="tr-TR" dirty="0"/>
              <a:t> listeler oluşturmamızı sağlar. </a:t>
            </a:r>
            <a:endParaRPr lang="en-US" dirty="0"/>
          </a:p>
          <a:p>
            <a:pPr algn="just"/>
            <a:r>
              <a:rPr lang="tr-TR" b="1" dirty="0" err="1"/>
              <a:t>Map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D971CA7-0F9F-42BB-8106-34DABD0C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1E6C98A-B145-421C-B5CB-A9F1CE94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6" y="3429000"/>
            <a:ext cx="7721167" cy="5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nn-NO" b="1" dirty="0"/>
              <a:t>Dynamic ve Var ile Değişken Tanımlama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Var</a:t>
            </a:r>
            <a:r>
              <a:rPr lang="en-US" b="1" dirty="0"/>
              <a:t> : </a:t>
            </a:r>
            <a:r>
              <a:rPr lang="tr-TR" dirty="0"/>
              <a:t>Var ile atama yaparsak değişkenin tipini belirmemiz gerekmez. Yorumlayıcı yorumlama esnasında verilen değere göre değişkenin tipini belirler. </a:t>
            </a:r>
            <a:endParaRPr lang="en-US" dirty="0"/>
          </a:p>
          <a:p>
            <a:pPr algn="just"/>
            <a:r>
              <a:rPr lang="tr-TR" b="1" dirty="0"/>
              <a:t>var</a:t>
            </a:r>
            <a:r>
              <a:rPr lang="tr-TR" dirty="0"/>
              <a:t> terimi ile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80" y="3969373"/>
            <a:ext cx="4582439" cy="177457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1035F49-D74B-4A78-BC31-8EFD8655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Dart Programlama Dili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Dart Hakkında 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Yorum Satırı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Veri Tipleri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Aritmetik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İlişkisel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Mantıksal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Atama Operatörleri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Sabitler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Tür Dönüşümü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List</a:t>
            </a:r>
            <a:endParaRPr lang="tr-TR" b="1" dirty="0">
              <a:solidFill>
                <a:srgbClr val="04599C"/>
              </a:solidFill>
            </a:endParaRP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Map</a:t>
            </a:r>
            <a:r>
              <a:rPr lang="tr-TR" b="1" dirty="0">
                <a:solidFill>
                  <a:srgbClr val="04599C"/>
                </a:solidFill>
              </a:rPr>
              <a:t> </a:t>
            </a: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nn-NO" b="1" dirty="0"/>
              <a:t>Dynamic ve Var ile Değişken Tanımlama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Dynamic</a:t>
            </a:r>
            <a:r>
              <a:rPr lang="en-US" b="1" dirty="0"/>
              <a:t> : </a:t>
            </a:r>
            <a:r>
              <a:rPr lang="en-US" dirty="0"/>
              <a:t>D</a:t>
            </a:r>
            <a:r>
              <a:rPr lang="tr-TR" dirty="0" err="1"/>
              <a:t>ynamic</a:t>
            </a:r>
            <a:r>
              <a:rPr lang="tr-TR" dirty="0"/>
              <a:t> veri tipi değerin tipinin yorumlayıcı tarafından algılanmasını sağlar. Var'dan farkı içerisine başka türde değer atandığında değişken </a:t>
            </a:r>
            <a:r>
              <a:rPr lang="tr-TR" b="1" dirty="0"/>
              <a:t>yeni atanan değerin tipine dönüşür.</a:t>
            </a:r>
            <a:r>
              <a:rPr lang="tr-TR" dirty="0"/>
              <a:t> </a:t>
            </a:r>
            <a:endParaRPr lang="en-US" dirty="0"/>
          </a:p>
          <a:p>
            <a:pPr algn="just"/>
            <a:r>
              <a:rPr lang="tr-TR" b="1" dirty="0" err="1"/>
              <a:t>dynamic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61" y="3709932"/>
            <a:ext cx="5306877" cy="152601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BF2112A-58B0-4F97-B546-8EDF8DF3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6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b="1" dirty="0"/>
              <a:t>liste</a:t>
            </a:r>
            <a:r>
              <a:rPr lang="tr-TR" dirty="0"/>
              <a:t> oluşturmamızı sağlayan bir veri tipidir. </a:t>
            </a:r>
            <a:endParaRPr lang="en-US" dirty="0"/>
          </a:p>
          <a:p>
            <a:pPr algn="just"/>
            <a:r>
              <a:rPr lang="tr-TR" b="1" dirty="0" err="1"/>
              <a:t>List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CB65C92-6BCA-4B40-919E-B066246A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D11271E-C43B-48DB-B612-D37BA00A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12" y="3372623"/>
            <a:ext cx="8403376" cy="4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0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Index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Index, </a:t>
            </a:r>
            <a:r>
              <a:rPr lang="tr-TR" dirty="0" err="1"/>
              <a:t>List</a:t>
            </a:r>
            <a:r>
              <a:rPr lang="tr-TR" dirty="0"/>
              <a:t> içindeki elemanların </a:t>
            </a:r>
            <a:r>
              <a:rPr lang="tr-TR" b="1" dirty="0"/>
              <a:t>sıra numarası</a:t>
            </a:r>
            <a:r>
              <a:rPr lang="tr-TR" dirty="0"/>
              <a:t>dır. </a:t>
            </a:r>
            <a:endParaRPr lang="en-US" dirty="0"/>
          </a:p>
          <a:p>
            <a:pPr algn="just"/>
            <a:r>
              <a:rPr lang="tr-TR" dirty="0"/>
              <a:t>Index sırası </a:t>
            </a:r>
            <a:r>
              <a:rPr lang="tr-TR" b="1" dirty="0"/>
              <a:t>0</a:t>
            </a:r>
            <a:r>
              <a:rPr lang="tr-TR" dirty="0"/>
              <a:t>'dan başlar. </a:t>
            </a:r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3F909B7-88F1-4D12-8A29-4555A626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6D856D8-CBF8-404F-8C56-C0659634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11" y="2969344"/>
            <a:ext cx="9972578" cy="14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Uzunluğu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uzunluğunu </a:t>
            </a:r>
            <a:r>
              <a:rPr lang="tr-TR" b="1" dirty="0" err="1"/>
              <a:t>length</a:t>
            </a:r>
            <a:r>
              <a:rPr lang="tr-TR" dirty="0"/>
              <a:t> fonksiyonu (</a:t>
            </a:r>
            <a:r>
              <a:rPr lang="tr-TR" dirty="0" err="1"/>
              <a:t>getter</a:t>
            </a:r>
            <a:r>
              <a:rPr lang="tr-TR" dirty="0"/>
              <a:t>) iliştirilerek öğrenilebilir.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47DD567-CE08-4FFD-9140-019C48B2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0D0F7A6-738F-48EE-AEFD-0991CFAE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20" y="2823310"/>
            <a:ext cx="10373980" cy="14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Ters Çevirme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7D203FA-3FD8-4ED7-B3D6-6FA9908E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A8C4E5E-3CC7-439A-A480-226297688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2847894"/>
            <a:ext cx="1178407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First ve </a:t>
            </a:r>
            <a:r>
              <a:rPr lang="tr-TR" b="1" dirty="0" err="1"/>
              <a:t>Last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40547D0-0B35-4604-A2BD-572F217C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436420-7657-4E07-8033-7BA20A81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6" y="2688385"/>
            <a:ext cx="10517797" cy="14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isEmpty</a:t>
            </a:r>
            <a:r>
              <a:rPr lang="tr-TR" b="1" dirty="0"/>
              <a:t> ve </a:t>
            </a:r>
            <a:r>
              <a:rPr lang="tr-TR" b="1" dirty="0" err="1"/>
              <a:t>isNotEmpty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isEmpty</a:t>
            </a:r>
            <a:r>
              <a:rPr lang="tr-TR" dirty="0"/>
              <a:t> boşsa </a:t>
            </a:r>
            <a:r>
              <a:rPr lang="tr-TR" b="1" dirty="0" err="1"/>
              <a:t>true</a:t>
            </a:r>
            <a:r>
              <a:rPr lang="tr-TR" dirty="0"/>
              <a:t>, </a:t>
            </a:r>
            <a:r>
              <a:rPr lang="tr-TR" dirty="0" err="1"/>
              <a:t>isNotEmpty</a:t>
            </a:r>
            <a:r>
              <a:rPr lang="tr-TR" dirty="0"/>
              <a:t> boş değilse </a:t>
            </a:r>
            <a:r>
              <a:rPr lang="tr-TR" b="1" dirty="0" err="1"/>
              <a:t>true</a:t>
            </a:r>
            <a:r>
              <a:rPr lang="tr-TR" dirty="0"/>
              <a:t> döndürür.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85" y="2897831"/>
            <a:ext cx="6407287" cy="1121276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613F343-9F42-4F14-A7C3-FBB2F2B1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8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runtimeType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List'in</a:t>
            </a:r>
            <a:r>
              <a:rPr lang="tr-TR" dirty="0"/>
              <a:t> veri tipini verir. </a:t>
            </a:r>
            <a:endParaRPr lang="en-US" dirty="0"/>
          </a:p>
          <a:p>
            <a:pPr algn="just"/>
            <a:r>
              <a:rPr lang="tr-TR" dirty="0"/>
              <a:t>Veri tipi belirlenmemişse </a:t>
            </a:r>
            <a:r>
              <a:rPr lang="tr-TR" b="1" dirty="0" err="1"/>
              <a:t>dynamic</a:t>
            </a:r>
            <a:r>
              <a:rPr lang="tr-TR" dirty="0" err="1"/>
              <a:t>'tir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48" y="3200657"/>
            <a:ext cx="6600514" cy="73339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5C8F0C8-D8CD-4966-A0A8-FBAEE76A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add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List'e</a:t>
            </a:r>
            <a:r>
              <a:rPr lang="tr-TR" dirty="0"/>
              <a:t> eleman ekler.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E0557E9-C5EE-451F-9507-E2E3581B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A53687-0625-4D94-A1B6-5A13B261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8" y="2781209"/>
            <a:ext cx="10907789" cy="13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addAll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Başka bir </a:t>
            </a:r>
            <a:r>
              <a:rPr lang="tr-TR" dirty="0" err="1"/>
              <a:t>List'teki</a:t>
            </a:r>
            <a:r>
              <a:rPr lang="tr-TR" dirty="0"/>
              <a:t> elemanları ekler.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185ECF2-F241-48EF-990E-6830D933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758408-D614-412F-A5BA-4AAFCE68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661716"/>
            <a:ext cx="11995150" cy="15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Dart Hakkında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Dart, Google tarafından geliştirilen ECMA tarafından standart haline getirilen genel amaçlı bir programlama dilidir.</a:t>
            </a:r>
          </a:p>
          <a:p>
            <a:pPr algn="just"/>
            <a:r>
              <a:rPr lang="tr-TR" dirty="0"/>
              <a:t>Dart dili kullanılarak çapraz-platform web, sunucu, masaüstü, CLI, mobil ve </a:t>
            </a:r>
            <a:r>
              <a:rPr lang="tr-TR" dirty="0" err="1"/>
              <a:t>IoT</a:t>
            </a:r>
            <a:r>
              <a:rPr lang="tr-TR" dirty="0"/>
              <a:t> uygulamalar </a:t>
            </a:r>
            <a:r>
              <a:rPr lang="tr-TR" dirty="0" err="1"/>
              <a:t>gelitirilebilir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Lars</a:t>
            </a:r>
            <a:r>
              <a:rPr lang="tr-TR" dirty="0"/>
              <a:t> Bak ve </a:t>
            </a:r>
            <a:r>
              <a:rPr lang="tr-TR" dirty="0" err="1"/>
              <a:t>Kasper</a:t>
            </a:r>
            <a:r>
              <a:rPr lang="tr-TR" dirty="0"/>
              <a:t> Lund tarafından 14 Kasım 2013 tarihinde tasarlanmıştır.</a:t>
            </a:r>
          </a:p>
          <a:p>
            <a:pPr algn="just"/>
            <a:r>
              <a:rPr lang="tr-TR" dirty="0"/>
              <a:t>Dosya uzantısı .dart şeklindedir.</a:t>
            </a:r>
          </a:p>
          <a:p>
            <a:pPr algn="just"/>
            <a:r>
              <a:rPr lang="tr-TR" dirty="0"/>
              <a:t>dart2js ile </a:t>
            </a:r>
            <a:r>
              <a:rPr lang="tr-TR" dirty="0" err="1"/>
              <a:t>JavaScript</a:t>
            </a:r>
            <a:r>
              <a:rPr lang="tr-TR" dirty="0"/>
              <a:t> koduna çevrilebilir ve dart2native ile </a:t>
            </a:r>
            <a:r>
              <a:rPr lang="tr-TR" dirty="0" err="1"/>
              <a:t>native</a:t>
            </a:r>
            <a:r>
              <a:rPr lang="tr-TR" dirty="0"/>
              <a:t> uygulama olarak derlenebilir.</a:t>
            </a:r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41EA24A-DA73-46FF-ACDC-04D1164E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asMap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Map'e</a:t>
            </a:r>
            <a:r>
              <a:rPr lang="tr-TR" dirty="0"/>
              <a:t> dönüştürür.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2BD9B96-0FA3-4EA3-B7DA-7E705B75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045BA7-6E4A-4CCC-8D90-76DFF65A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4" y="2816933"/>
            <a:ext cx="11455411" cy="12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clear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içeriğini temizler.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7530583-AA50-44C6-BE28-5AF438CD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F6DFC9-223D-469C-A865-4EA76372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23" y="2550269"/>
            <a:ext cx="8922953" cy="17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4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fillRange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Belirlediğimiz </a:t>
            </a:r>
            <a:r>
              <a:rPr lang="tr-TR" dirty="0" err="1"/>
              <a:t>index</a:t>
            </a:r>
            <a:r>
              <a:rPr lang="tr-TR" dirty="0"/>
              <a:t> aralığını </a:t>
            </a:r>
            <a:r>
              <a:rPr lang="tr-TR" dirty="0" err="1"/>
              <a:t>null</a:t>
            </a:r>
            <a:r>
              <a:rPr lang="tr-TR" dirty="0"/>
              <a:t> ile doldurur. </a:t>
            </a:r>
            <a:endParaRPr lang="en-US" dirty="0"/>
          </a:p>
          <a:p>
            <a:pPr algn="just"/>
            <a:r>
              <a:rPr lang="tr-TR" dirty="0" err="1"/>
              <a:t>Null</a:t>
            </a:r>
            <a:r>
              <a:rPr lang="tr-TR" dirty="0"/>
              <a:t> belirlenmemiş veri tipidir. Yani boştur.</a:t>
            </a:r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F727CAB-7532-4FF6-A92D-87EBAAEB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416BE1-6D0B-42BE-84D1-A7E5566C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3266983"/>
            <a:ext cx="981211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getRange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Belirlediğimiz aralığı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E9B00AC-D67B-482D-8A38-B2332B3C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28BEE64-7CFB-4CDE-BAB7-74DB0C1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2793117"/>
            <a:ext cx="8221222" cy="12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6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indexOf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Yazılan nesnenin </a:t>
            </a:r>
            <a:r>
              <a:rPr lang="tr-TR" dirty="0" err="1"/>
              <a:t>indexini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F23B80F-5DA0-4717-AB69-3EDE2D93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AAF16B9-5714-45D9-B572-A6A09AE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4" y="2835986"/>
            <a:ext cx="7182852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5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insert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Belirlenen </a:t>
            </a:r>
            <a:r>
              <a:rPr lang="tr-TR" dirty="0" err="1"/>
              <a:t>indexe</a:t>
            </a:r>
            <a:r>
              <a:rPr lang="tr-TR" dirty="0"/>
              <a:t> eleman ekleme.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71D3103-1CAF-4E59-A6D1-D0C23DCC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C91D28F-D28F-43F7-980C-47CEF790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2" y="2659749"/>
            <a:ext cx="10769515" cy="15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0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insertAll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Belirlenen </a:t>
            </a:r>
            <a:r>
              <a:rPr lang="tr-TR" dirty="0" err="1"/>
              <a:t>indexe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ekleme.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611EE3E-BFAB-4EFC-80A2-E479154E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C6481C-576A-4D47-AF8D-84F00569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2629533"/>
            <a:ext cx="11874500" cy="15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05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lastIndexOf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Aramaya sondan başlayarak yazılan elemanın </a:t>
            </a:r>
            <a:r>
              <a:rPr lang="tr-TR" dirty="0" err="1"/>
              <a:t>indexini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6F2F257-1858-46DC-A28C-4228CBF7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F59DE5-D734-47EA-90CB-24C86D74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32" y="2916952"/>
            <a:ext cx="9516136" cy="14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Yazılan elemanı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9D48866-92B9-408D-8F2D-3B57B508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2D52C1F-0173-43F1-ADCE-68359432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2808990"/>
            <a:ext cx="11265407" cy="14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removeAt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</a:t>
            </a:r>
            <a:r>
              <a:rPr lang="tr-TR" dirty="0" err="1"/>
              <a:t>indexteki</a:t>
            </a:r>
            <a:r>
              <a:rPr lang="tr-TR" dirty="0"/>
              <a:t> elemanı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BFD6734-659A-4B77-B292-BD502C8D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54AD31-E698-47CD-969B-E2FA18D1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3" y="2724054"/>
            <a:ext cx="10907133" cy="15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Yorum Satırı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Yorum satırı derleyici tarafından işlenmez. Yani görmezden gelinir. Bu bölüme kendiniz için açıklama vs. bilgiler yazabilirsiniz. </a:t>
            </a:r>
            <a:r>
              <a:rPr lang="tr-TR" sz="2400" dirty="0" err="1"/>
              <a:t>Dart’ta</a:t>
            </a:r>
            <a:r>
              <a:rPr lang="tr-TR" sz="2400" dirty="0"/>
              <a:t> yorum satırı oluşturmak için 2 yöntem mevcuttur.</a:t>
            </a:r>
          </a:p>
          <a:p>
            <a:pPr algn="just"/>
            <a:r>
              <a:rPr lang="tr-TR" sz="2400" b="1" dirty="0"/>
              <a:t>// Çift Taksim Yöntemi</a:t>
            </a:r>
          </a:p>
          <a:p>
            <a:pPr algn="just"/>
            <a:r>
              <a:rPr lang="tr-TR" sz="2400" b="1" dirty="0"/>
              <a:t> /* */ Taksim-Yıldız Yöntemi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3448"/>
            <a:ext cx="5466449" cy="70038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6" y="3661710"/>
            <a:ext cx="2997065" cy="147193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CF19913-4B99-4B8F-BA8F-C745E151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9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removeLast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List'in</a:t>
            </a:r>
            <a:r>
              <a:rPr lang="tr-TR" dirty="0"/>
              <a:t> son elemanını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922CF0D-9DFD-498A-9958-B0DCC4BED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0195F4-1E29-4170-B90E-446EB727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8" y="2811370"/>
            <a:ext cx="10557384" cy="14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9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Belirlenen aralığı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EF7241D-40CB-4B09-B439-36AD9D42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33BE1A-08D4-4E54-971C-5EB6D14B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54" y="2762157"/>
            <a:ext cx="880709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4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replaceRange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aralığı değiştirir.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57A91DF-1FD8-4CB1-B966-520AAF81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266C79-9F56-4DEF-B584-DB428FDF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" y="2716907"/>
            <a:ext cx="10745700" cy="14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9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setAll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</a:t>
            </a:r>
            <a:r>
              <a:rPr lang="tr-TR" dirty="0" err="1"/>
              <a:t>indexten</a:t>
            </a:r>
            <a:r>
              <a:rPr lang="tr-TR" dirty="0"/>
              <a:t> itibaren belirtilen </a:t>
            </a:r>
            <a:r>
              <a:rPr lang="tr-TR" dirty="0" err="1"/>
              <a:t>List</a:t>
            </a:r>
            <a:r>
              <a:rPr lang="tr-TR" dirty="0"/>
              <a:t> elemanlarının atanması.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546338A-2343-40D3-AB7B-B69A908A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56C209-DA43-49C9-B99F-AD40C1F4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58" y="2654985"/>
            <a:ext cx="10178883" cy="15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5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setRange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Belirtilen aralığa atama.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AEF733E-76D9-4A0F-862E-9CE5CEA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D50009-FBFA-423B-8652-78B38C13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90" y="2755012"/>
            <a:ext cx="10264620" cy="13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1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shuffle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</a:t>
            </a:r>
            <a:r>
              <a:rPr lang="tr-TR" dirty="0"/>
              <a:t> rastgele olarak karıştırır.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605582D-6CD9-40C3-AB39-7B799139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513678-B817-4914-9C44-DA7995F8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6" y="2764538"/>
            <a:ext cx="10216988" cy="13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4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sort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sv-SE" dirty="0"/>
              <a:t>List'i veri tipine göre sıralar.</a:t>
            </a:r>
          </a:p>
          <a:p>
            <a:pPr algn="just"/>
            <a:endParaRPr lang="sv-SE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8AED9FA-94CA-488E-97DD-F21CF9A1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5F198E2-60A9-49D5-A960-D3BEF463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6" y="2721670"/>
            <a:ext cx="10216988" cy="1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sublist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</a:t>
            </a:r>
            <a:r>
              <a:rPr lang="tr-TR" dirty="0"/>
              <a:t> verilen </a:t>
            </a:r>
            <a:r>
              <a:rPr lang="tr-TR" dirty="0" err="1"/>
              <a:t>indexten</a:t>
            </a:r>
            <a:r>
              <a:rPr lang="tr-TR" dirty="0"/>
              <a:t> başlatır.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FD3285E-154A-42F2-9C3E-BB33CF57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13139A9-214F-4855-8ABC-95BC0226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2835986"/>
            <a:ext cx="8745170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2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Map</a:t>
            </a:r>
            <a:r>
              <a:rPr lang="tr-TR" dirty="0"/>
              <a:t>, birden fazla boyutu olan </a:t>
            </a:r>
            <a:r>
              <a:rPr lang="tr-TR" dirty="0" err="1"/>
              <a:t>List'tir</a:t>
            </a:r>
            <a:r>
              <a:rPr lang="tr-TR" dirty="0"/>
              <a:t>. </a:t>
            </a:r>
            <a:r>
              <a:rPr lang="en-US" dirty="0"/>
              <a:t>2 </a:t>
            </a:r>
            <a:r>
              <a:rPr lang="en-US" dirty="0" err="1"/>
              <a:t>boyutlu</a:t>
            </a:r>
            <a:r>
              <a:rPr lang="en-US" dirty="0"/>
              <a:t> map </a:t>
            </a:r>
            <a:r>
              <a:rPr lang="tr-TR" dirty="0"/>
              <a:t>örneği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tr-TR" dirty="0"/>
              <a:t>Çok boyutlu bir örnek verecek olursak: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üzerinde istenilen bölgeyi göstermek için: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8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37B33FF-3FCF-480B-8356-9C3B136B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BADA9CE-2141-46D1-A0A5-6011AF5E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44" y="1771709"/>
            <a:ext cx="9048311" cy="99778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65FE12-17C7-4CC8-82DB-1A3928FF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52" y="3289300"/>
            <a:ext cx="3470296" cy="1173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B575A4B-B8DB-4F3A-92EB-D1EA72BA8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177" y="4837543"/>
            <a:ext cx="9459645" cy="18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0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isEmpty</a:t>
            </a:r>
            <a:endParaRPr lang="tr-TR" b="1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boş ise </a:t>
            </a:r>
            <a:r>
              <a:rPr lang="tr-TR" dirty="0" err="1"/>
              <a:t>true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isNotEmpty</a:t>
            </a:r>
            <a:endParaRPr lang="tr-TR" b="1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boş değilse </a:t>
            </a:r>
            <a:r>
              <a:rPr lang="tr-TR" dirty="0" err="1"/>
              <a:t>true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64" y="2402958"/>
            <a:ext cx="5509730" cy="8078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64" y="4742121"/>
            <a:ext cx="4930530" cy="67069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50E1483-70CA-4779-B29C-0F33B3DB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4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Aritmetik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Aritmetik operatörler programlamada matematiksel işlemler yapabilmemize olanak sağlar.</a:t>
            </a:r>
          </a:p>
          <a:p>
            <a:pPr marL="0" indent="0" algn="just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23" y="2379109"/>
            <a:ext cx="5599753" cy="418595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8B96C2A-068A-4FE5-A240-C13827DB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31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keys</a:t>
            </a:r>
            <a:endParaRPr lang="tr-TR" b="1" dirty="0"/>
          </a:p>
          <a:p>
            <a:pPr algn="just"/>
            <a:r>
              <a:rPr lang="tr-TR" dirty="0"/>
              <a:t>Anahtarları listeler.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lenght</a:t>
            </a:r>
            <a:endParaRPr lang="tr-TR" b="1" dirty="0"/>
          </a:p>
          <a:p>
            <a:pPr algn="just"/>
            <a:r>
              <a:rPr lang="tr-TR" dirty="0" err="1"/>
              <a:t>Map'in</a:t>
            </a:r>
            <a:r>
              <a:rPr lang="tr-TR" dirty="0"/>
              <a:t> uzunluğunu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87" y="2445489"/>
            <a:ext cx="5388800" cy="7392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68" y="4848446"/>
            <a:ext cx="4834864" cy="81258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1197453-868C-4D6A-9EC1-33D1F8A4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23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Values</a:t>
            </a:r>
            <a:r>
              <a:rPr lang="tr-TR" b="1" dirty="0"/>
              <a:t> : </a:t>
            </a:r>
            <a:r>
              <a:rPr lang="tr-TR" dirty="0" err="1"/>
              <a:t>keys'in</a:t>
            </a:r>
            <a:r>
              <a:rPr lang="tr-TR" dirty="0"/>
              <a:t> tersi olarak değerleri listeler.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addAll</a:t>
            </a:r>
            <a:r>
              <a:rPr lang="tr-TR" b="1" dirty="0"/>
              <a:t> : </a:t>
            </a:r>
            <a:r>
              <a:rPr lang="tr-TR" dirty="0"/>
              <a:t>Başka bir </a:t>
            </a:r>
            <a:r>
              <a:rPr lang="tr-TR" dirty="0" err="1"/>
              <a:t>Map'i</a:t>
            </a:r>
            <a:r>
              <a:rPr lang="tr-TR" dirty="0"/>
              <a:t> ekler. Aynı değerler var ise üzerine yazar.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07" y="1954844"/>
            <a:ext cx="4108673" cy="800496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6F91B87-00AD-44DE-844A-7DC4F495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4582E3-3C8D-46EF-90A2-B42AE0FA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3728"/>
            <a:ext cx="12192000" cy="2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34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clear</a:t>
            </a:r>
            <a:endParaRPr lang="tr-TR" b="1" dirty="0"/>
          </a:p>
          <a:p>
            <a:pPr algn="just"/>
            <a:r>
              <a:rPr lang="tr-TR" dirty="0" err="1"/>
              <a:t>Map'in</a:t>
            </a:r>
            <a:r>
              <a:rPr lang="tr-TR" dirty="0"/>
              <a:t> içini boşaltır.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containsKey</a:t>
            </a:r>
            <a:endParaRPr lang="tr-TR" b="1" dirty="0"/>
          </a:p>
          <a:p>
            <a:pPr algn="just"/>
            <a:r>
              <a:rPr lang="tr-TR" dirty="0"/>
              <a:t>Anahtarı içerip içermediğini kontrol eder.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39" y="2445489"/>
            <a:ext cx="2349261" cy="6659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43" y="4856779"/>
            <a:ext cx="6177713" cy="693416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38297B6-A488-41EF-AF73-E2C62014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28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containsValue</a:t>
            </a:r>
            <a:r>
              <a:rPr lang="tr-TR" sz="2400" b="1" dirty="0"/>
              <a:t> : </a:t>
            </a:r>
            <a:r>
              <a:rPr lang="tr-TR" sz="2400" dirty="0"/>
              <a:t>Değeri içerip içermediğini kontrol eder.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r>
              <a:rPr lang="tr-TR" sz="2400" b="1" dirty="0" err="1"/>
              <a:t>forEach</a:t>
            </a:r>
            <a:r>
              <a:rPr lang="tr-TR" sz="2400" b="1" dirty="0"/>
              <a:t> : </a:t>
            </a:r>
            <a:r>
              <a:rPr lang="tr-TR" sz="2400" dirty="0" err="1"/>
              <a:t>Map'in</a:t>
            </a:r>
            <a:r>
              <a:rPr lang="tr-TR" sz="2400" dirty="0"/>
              <a:t> eleman sayısına göre döndü işlemi yapar. </a:t>
            </a:r>
            <a:r>
              <a:rPr lang="tr-TR" sz="2400" dirty="0" err="1"/>
              <a:t>forEach</a:t>
            </a:r>
            <a:r>
              <a:rPr lang="tr-TR" sz="2400" dirty="0"/>
              <a:t> fonksiyonu 2 parametre alır. 1. anahtar parametresi, 2. değer parametresidir.</a:t>
            </a:r>
          </a:p>
          <a:p>
            <a:pPr algn="just"/>
            <a:endParaRPr lang="tr-TR" sz="24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66EC078-5F82-4737-AB61-1FF12821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50FBA58-5923-4903-9B33-27F3465E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5" y="1684196"/>
            <a:ext cx="6306430" cy="202910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550EB1-6F5E-4570-99F6-DAA8DC1D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24" y="4398009"/>
            <a:ext cx="10221751" cy="22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Remove</a:t>
            </a:r>
            <a:r>
              <a:rPr lang="tr-TR" sz="2400" b="1" dirty="0"/>
              <a:t> : </a:t>
            </a:r>
            <a:r>
              <a:rPr lang="tr-TR" sz="2400" dirty="0"/>
              <a:t>Belirtilen anahtardaki değeri kaldırır.</a:t>
            </a:r>
          </a:p>
          <a:p>
            <a:pPr algn="just"/>
            <a:endParaRPr lang="tr-TR" sz="2400" dirty="0"/>
          </a:p>
          <a:p>
            <a:pPr algn="just"/>
            <a:endParaRPr lang="tr-TR" sz="2400" b="1" dirty="0"/>
          </a:p>
          <a:p>
            <a:pPr algn="just"/>
            <a:r>
              <a:rPr lang="tr-TR" sz="2400" b="1" dirty="0"/>
              <a:t>Update : </a:t>
            </a:r>
            <a:r>
              <a:rPr lang="tr-TR" sz="2400" dirty="0"/>
              <a:t>Belirtilen anahtardaki değeri günceller.</a:t>
            </a:r>
          </a:p>
          <a:p>
            <a:r>
              <a:rPr lang="tr-TR" sz="2400" b="1" dirty="0" err="1"/>
              <a:t>updateAll</a:t>
            </a:r>
            <a:r>
              <a:rPr lang="tr-TR" sz="2400" dirty="0"/>
              <a:t> : Tüm değerleri günceller.</a:t>
            </a:r>
          </a:p>
          <a:p>
            <a:r>
              <a:rPr lang="tr-TR" sz="2400" b="1" dirty="0" err="1"/>
              <a:t>runtimeType</a:t>
            </a:r>
            <a:r>
              <a:rPr lang="tr-TR" sz="2400" dirty="0"/>
              <a:t> : Çalışma zamanındaki veri tipini gösterir.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59" y="1722001"/>
            <a:ext cx="2994282" cy="89484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695EED7-93C5-4DB8-85E8-4D1D42DA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AF15951-3CF4-4516-B7BC-57A927EC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2570"/>
            <a:ext cx="12192000" cy="17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İlişkisel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İlişkisel operatörler programlamada iki veriyi birbiriyle karşılaştırabilmemize olanak sağlar. Karşılaştırma doğrulanıyorsa </a:t>
            </a:r>
            <a:r>
              <a:rPr lang="tr-TR" b="1" dirty="0" err="1"/>
              <a:t>true</a:t>
            </a:r>
            <a:r>
              <a:rPr lang="tr-TR" dirty="0"/>
              <a:t> değer, doğrulanmıyorsa </a:t>
            </a:r>
            <a:r>
              <a:rPr lang="tr-TR" b="1" dirty="0" err="1"/>
              <a:t>false</a:t>
            </a:r>
            <a:r>
              <a:rPr lang="tr-TR" dirty="0"/>
              <a:t> değer alır.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42" y="2797625"/>
            <a:ext cx="5449116" cy="369525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F47FE94-958E-4A5A-A81C-B69BAB27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1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Mantıksal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Mantıksal operatörler birden fazla mantıksal veriyi kontrol eder ve kullandığımız operatöre göre mantıksal değer döndürür.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1" y="2907463"/>
            <a:ext cx="7449678" cy="301349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476D80C-21B9-4404-AF9C-BD56F83F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Atama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Atama operatörleri değişkenlere ve sabitlere değer atamak için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3" y="2502952"/>
            <a:ext cx="6430293" cy="400771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8AA2549-9DEC-4413-82FA-B15C6767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1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Sabitler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Sabitler bir kere tanımlandıktan sonra değiştirilemeyen verilerdir.</a:t>
            </a:r>
          </a:p>
          <a:p>
            <a:pPr algn="just"/>
            <a:r>
              <a:rPr lang="tr-TR" b="1" dirty="0" err="1"/>
              <a:t>const</a:t>
            </a:r>
            <a:r>
              <a:rPr lang="tr-TR" dirty="0"/>
              <a:t> terimi ile kullanılırlar.</a:t>
            </a:r>
          </a:p>
          <a:p>
            <a:pPr algn="just"/>
            <a:r>
              <a:rPr lang="tr-TR" dirty="0"/>
              <a:t>İki adet tanımlama yöntemi vardır.</a:t>
            </a:r>
          </a:p>
          <a:p>
            <a:pPr algn="just"/>
            <a:r>
              <a:rPr lang="tr-TR" b="1" dirty="0"/>
              <a:t>1. Sadece </a:t>
            </a:r>
            <a:r>
              <a:rPr lang="tr-TR" b="1" dirty="0" err="1"/>
              <a:t>const</a:t>
            </a:r>
            <a:r>
              <a:rPr lang="tr-TR" b="1" dirty="0"/>
              <a:t> ile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tr-TR" dirty="0" err="1"/>
              <a:t>piSayisi'nın</a:t>
            </a:r>
            <a:r>
              <a:rPr lang="tr-TR" dirty="0"/>
              <a:t> tipini belirtmedik sadece </a:t>
            </a:r>
            <a:r>
              <a:rPr lang="tr-TR" dirty="0" err="1"/>
              <a:t>const</a:t>
            </a:r>
            <a:r>
              <a:rPr lang="tr-TR" dirty="0"/>
              <a:t> terimini kullandık.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32" y="3637164"/>
            <a:ext cx="4591896" cy="860980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E623D2A-2AEC-4F2B-95F3-0E9F425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9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881</Words>
  <Application>Microsoft Office PowerPoint</Application>
  <PresentationFormat>Geniş ekran</PresentationFormat>
  <Paragraphs>215</Paragraphs>
  <Slides>54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Teması</vt:lpstr>
      <vt:lpstr>PowerPoint Sunusu</vt:lpstr>
      <vt:lpstr>Ajanda</vt:lpstr>
      <vt:lpstr>Dart Hakkında</vt:lpstr>
      <vt:lpstr>Yorum Satırı</vt:lpstr>
      <vt:lpstr>Aritmetik Operatörler</vt:lpstr>
      <vt:lpstr>İlişkisel Operatörler</vt:lpstr>
      <vt:lpstr>Mantıksal Operatörler</vt:lpstr>
      <vt:lpstr>Atama Operatörleri</vt:lpstr>
      <vt:lpstr>Sabitler</vt:lpstr>
      <vt:lpstr>Sabitler</vt:lpstr>
      <vt:lpstr>Tür Dönüşümü</vt:lpstr>
      <vt:lpstr>Veri Tipleri</vt:lpstr>
      <vt:lpstr>Veri Tipleri - Number</vt:lpstr>
      <vt:lpstr>Veri Tipleri - Number</vt:lpstr>
      <vt:lpstr>Veri Tipleri - String</vt:lpstr>
      <vt:lpstr>Veri Tipleri - Boolean</vt:lpstr>
      <vt:lpstr>Veri Tipleri - List</vt:lpstr>
      <vt:lpstr>Veri Tipleri - Map</vt:lpstr>
      <vt:lpstr>Dynamic ve Var ile Değişken Tanımlama</vt:lpstr>
      <vt:lpstr>Dynamic ve Var ile Değişken Tanımlama</vt:lpstr>
      <vt:lpstr>List Yapısı</vt:lpstr>
      <vt:lpstr>Index Nedir?</vt:lpstr>
      <vt:lpstr>List Uzunluğu</vt:lpstr>
      <vt:lpstr>List Ters Çevirme</vt:lpstr>
      <vt:lpstr>First ve Last</vt:lpstr>
      <vt:lpstr>isEmpty ve isNotEmpty</vt:lpstr>
      <vt:lpstr>runtimeType</vt:lpstr>
      <vt:lpstr>add</vt:lpstr>
      <vt:lpstr>addAll</vt:lpstr>
      <vt:lpstr>asMap</vt:lpstr>
      <vt:lpstr>clear</vt:lpstr>
      <vt:lpstr>fillRange</vt:lpstr>
      <vt:lpstr>getRange</vt:lpstr>
      <vt:lpstr>indexOf</vt:lpstr>
      <vt:lpstr>insert</vt:lpstr>
      <vt:lpstr>insertAll</vt:lpstr>
      <vt:lpstr>lastIndexOf</vt:lpstr>
      <vt:lpstr>remove</vt:lpstr>
      <vt:lpstr>removeAt</vt:lpstr>
      <vt:lpstr>removeLast</vt:lpstr>
      <vt:lpstr>removeRange</vt:lpstr>
      <vt:lpstr>replaceRange</vt:lpstr>
      <vt:lpstr>setAll</vt:lpstr>
      <vt:lpstr>setRange</vt:lpstr>
      <vt:lpstr>shuffle</vt:lpstr>
      <vt:lpstr>sort</vt:lpstr>
      <vt:lpstr>sublist</vt:lpstr>
      <vt:lpstr>Map Yapısı</vt:lpstr>
      <vt:lpstr>Map Fonksiyonları</vt:lpstr>
      <vt:lpstr>Map Fonksiyonları</vt:lpstr>
      <vt:lpstr>Map Fonksiyonları</vt:lpstr>
      <vt:lpstr>Map Fonksiyonları</vt:lpstr>
      <vt:lpstr>Map Fonksiyonları</vt:lpstr>
      <vt:lpstr>Map Fonksiyonları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207</cp:revision>
  <dcterms:created xsi:type="dcterms:W3CDTF">2021-03-10T07:06:56Z</dcterms:created>
  <dcterms:modified xsi:type="dcterms:W3CDTF">2021-03-17T22:52:23Z</dcterms:modified>
</cp:coreProperties>
</file>