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5" r:id="rId5"/>
    <p:sldId id="265" r:id="rId6"/>
    <p:sldId id="258" r:id="rId7"/>
    <p:sldId id="266" r:id="rId8"/>
    <p:sldId id="267" r:id="rId9"/>
    <p:sldId id="268" r:id="rId10"/>
    <p:sldId id="269" r:id="rId11"/>
    <p:sldId id="270" r:id="rId12"/>
    <p:sldId id="271" r:id="rId13"/>
    <p:sldId id="260" r:id="rId14"/>
    <p:sldId id="261" r:id="rId15"/>
    <p:sldId id="262" r:id="rId16"/>
    <p:sldId id="263" r:id="rId17"/>
    <p:sldId id="264"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3" r:id="rId48"/>
    <p:sldId id="304" r:id="rId49"/>
    <p:sldId id="305" r:id="rId50"/>
    <p:sldId id="306" r:id="rId51"/>
    <p:sldId id="307" r:id="rId52"/>
    <p:sldId id="314" r:id="rId53"/>
    <p:sldId id="315" r:id="rId54"/>
    <p:sldId id="316" r:id="rId55"/>
    <p:sldId id="317" r:id="rId56"/>
    <p:sldId id="318" r:id="rId57"/>
    <p:sldId id="319" r:id="rId58"/>
    <p:sldId id="320" r:id="rId59"/>
    <p:sldId id="325" r:id="rId60"/>
    <p:sldId id="326" r:id="rId61"/>
    <p:sldId id="327" r:id="rId62"/>
    <p:sldId id="328" r:id="rId63"/>
    <p:sldId id="329" r:id="rId64"/>
    <p:sldId id="321" r:id="rId65"/>
    <p:sldId id="322" r:id="rId66"/>
    <p:sldId id="323" r:id="rId67"/>
    <p:sldId id="324" r:id="rId68"/>
    <p:sldId id="308" r:id="rId69"/>
    <p:sldId id="309" r:id="rId70"/>
    <p:sldId id="330" r:id="rId71"/>
    <p:sldId id="331" r:id="rId72"/>
    <p:sldId id="332" r:id="rId73"/>
    <p:sldId id="333" r:id="rId74"/>
    <p:sldId id="334" r:id="rId75"/>
    <p:sldId id="335" r:id="rId76"/>
    <p:sldId id="336" r:id="rId77"/>
    <p:sldId id="337" r:id="rId78"/>
    <p:sldId id="310" r:id="rId79"/>
    <p:sldId id="311" r:id="rId80"/>
    <p:sldId id="312" r:id="rId81"/>
    <p:sldId id="313" r:id="rId82"/>
    <p:sldId id="301"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5" autoAdjust="0"/>
    <p:restoredTop sz="94660"/>
  </p:normalViewPr>
  <p:slideViewPr>
    <p:cSldViewPr snapToGrid="0">
      <p:cViewPr varScale="1">
        <p:scale>
          <a:sx n="45" d="100"/>
          <a:sy n="45" d="100"/>
        </p:scale>
        <p:origin x="66"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9327C9D7-77CB-44B4-97E9-9309E31D5E07}" type="datetimeFigureOut">
              <a:rPr lang="tr-TR" smtClean="0"/>
              <a:t>17.03.2021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29717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327C9D7-77CB-44B4-97E9-9309E31D5E07}" type="datetimeFigureOut">
              <a:rPr lang="tr-TR" smtClean="0"/>
              <a:t>17.03.2021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07346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327C9D7-77CB-44B4-97E9-9309E31D5E07}" type="datetimeFigureOut">
              <a:rPr lang="tr-TR" smtClean="0"/>
              <a:t>17.03.2021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88743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327C9D7-77CB-44B4-97E9-9309E31D5E07}" type="datetimeFigureOut">
              <a:rPr lang="tr-TR" smtClean="0"/>
              <a:t>17.03.2021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59456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9327C9D7-77CB-44B4-97E9-9309E31D5E07}" type="datetimeFigureOut">
              <a:rPr lang="tr-TR" smtClean="0"/>
              <a:t>17.03.2021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25206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327C9D7-77CB-44B4-97E9-9309E31D5E07}" type="datetimeFigureOut">
              <a:rPr lang="tr-TR" smtClean="0"/>
              <a:t>17.03.2021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87541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327C9D7-77CB-44B4-97E9-9309E31D5E07}" type="datetimeFigureOut">
              <a:rPr lang="tr-TR" smtClean="0"/>
              <a:t>17.03.2021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88556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327C9D7-77CB-44B4-97E9-9309E31D5E07}" type="datetimeFigureOut">
              <a:rPr lang="tr-TR" smtClean="0"/>
              <a:t>17.03.2021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19503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327C9D7-77CB-44B4-97E9-9309E31D5E07}" type="datetimeFigureOut">
              <a:rPr lang="tr-TR" smtClean="0"/>
              <a:t>17.03.2021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316059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327C9D7-77CB-44B4-97E9-9309E31D5E07}" type="datetimeFigureOut">
              <a:rPr lang="tr-TR" smtClean="0"/>
              <a:t>17.03.2021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369743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327C9D7-77CB-44B4-97E9-9309E31D5E07}" type="datetimeFigureOut">
              <a:rPr lang="tr-TR" smtClean="0"/>
              <a:t>17.03.2021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47954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7C9D7-77CB-44B4-97E9-9309E31D5E07}" type="datetimeFigureOut">
              <a:rPr lang="tr-TR" smtClean="0"/>
              <a:t>17.03.2021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25255-DD07-4049-A42A-2CE31CE86C19}" type="slidenum">
              <a:rPr lang="tr-TR" smtClean="0"/>
              <a:t>‹#›</a:t>
            </a:fld>
            <a:endParaRPr lang="tr-TR"/>
          </a:p>
        </p:txBody>
      </p:sp>
    </p:spTree>
    <p:extLst>
      <p:ext uri="{BB962C8B-B14F-4D97-AF65-F5344CB8AC3E}">
        <p14:creationId xmlns:p14="http://schemas.microsoft.com/office/powerpoint/2010/main" val="1337393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endParaRPr lang="tr-T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47464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a:t>Sabitler</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a:t>2. </a:t>
            </a:r>
            <a:r>
              <a:rPr lang="tr-TR" dirty="0" err="1"/>
              <a:t>Const</a:t>
            </a:r>
            <a:r>
              <a:rPr lang="tr-TR" dirty="0"/>
              <a:t> ve Tip ile</a:t>
            </a:r>
          </a:p>
          <a:p>
            <a:pPr algn="just"/>
            <a:endParaRPr lang="tr-TR" dirty="0" smtClean="0"/>
          </a:p>
          <a:p>
            <a:pPr algn="just"/>
            <a:endParaRPr lang="tr-TR" dirty="0"/>
          </a:p>
          <a:p>
            <a:pPr algn="just"/>
            <a:endParaRPr lang="tr-TR" dirty="0" smtClean="0"/>
          </a:p>
          <a:p>
            <a:pPr algn="just"/>
            <a:r>
              <a:rPr lang="tr-TR" dirty="0" err="1" smtClean="0"/>
              <a:t>sayi'nin</a:t>
            </a:r>
            <a:r>
              <a:rPr lang="tr-TR" dirty="0" smtClean="0"/>
              <a:t> </a:t>
            </a:r>
            <a:r>
              <a:rPr lang="tr-TR" dirty="0" err="1"/>
              <a:t>integer</a:t>
            </a:r>
            <a:r>
              <a:rPr lang="tr-TR" dirty="0"/>
              <a:t> tipinde bir sabit olduğunu belirttik.</a:t>
            </a:r>
            <a:endParaRPr lang="tr-TR" dirty="0"/>
          </a:p>
        </p:txBody>
      </p:sp>
      <p:pic>
        <p:nvPicPr>
          <p:cNvPr id="4" name="Resim 3"/>
          <p:cNvPicPr>
            <a:picLocks noChangeAspect="1"/>
          </p:cNvPicPr>
          <p:nvPr/>
        </p:nvPicPr>
        <p:blipFill>
          <a:blip r:embed="rId2"/>
          <a:stretch>
            <a:fillRect/>
          </a:stretch>
        </p:blipFill>
        <p:spPr>
          <a:xfrm>
            <a:off x="3508744" y="2105247"/>
            <a:ext cx="4626171" cy="805680"/>
          </a:xfrm>
          <a:prstGeom prst="rect">
            <a:avLst/>
          </a:prstGeom>
        </p:spPr>
      </p:pic>
    </p:spTree>
    <p:extLst>
      <p:ext uri="{BB962C8B-B14F-4D97-AF65-F5344CB8AC3E}">
        <p14:creationId xmlns:p14="http://schemas.microsoft.com/office/powerpoint/2010/main" val="859191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Tür Dönüşümü</a:t>
            </a:r>
            <a:endParaRPr lang="tr-TR" b="1" dirty="0"/>
          </a:p>
        </p:txBody>
      </p:sp>
      <p:sp>
        <p:nvSpPr>
          <p:cNvPr id="3" name="İçerik Yer Tutucusu 2"/>
          <p:cNvSpPr>
            <a:spLocks noGrp="1"/>
          </p:cNvSpPr>
          <p:nvPr>
            <p:ph idx="1"/>
          </p:nvPr>
        </p:nvSpPr>
        <p:spPr>
          <a:xfrm>
            <a:off x="838200" y="1354015"/>
            <a:ext cx="7136219" cy="4822948"/>
          </a:xfrm>
        </p:spPr>
        <p:txBody>
          <a:bodyPr>
            <a:normAutofit/>
          </a:bodyPr>
          <a:lstStyle/>
          <a:p>
            <a:pPr algn="just"/>
            <a:r>
              <a:rPr lang="tr-TR" dirty="0"/>
              <a:t>Dart üzerinde veri tiplerini birbirine dönüştürebiliriz.</a:t>
            </a:r>
          </a:p>
          <a:p>
            <a:pPr algn="just"/>
            <a:r>
              <a:rPr lang="tr-TR" dirty="0" smtClean="0"/>
              <a:t>{% </a:t>
            </a:r>
            <a:r>
              <a:rPr lang="tr-TR" dirty="0" err="1"/>
              <a:t>hint</a:t>
            </a:r>
            <a:r>
              <a:rPr lang="tr-TR" dirty="0"/>
              <a:t> </a:t>
            </a:r>
            <a:r>
              <a:rPr lang="tr-TR" dirty="0" err="1"/>
              <a:t>style</a:t>
            </a:r>
            <a:r>
              <a:rPr lang="tr-TR" dirty="0"/>
              <a:t>="</a:t>
            </a:r>
            <a:r>
              <a:rPr lang="tr-TR" dirty="0" err="1"/>
              <a:t>info</a:t>
            </a:r>
            <a:r>
              <a:rPr lang="tr-TR" dirty="0"/>
              <a:t>" %} </a:t>
            </a:r>
            <a:r>
              <a:rPr lang="tr-TR" dirty="0" err="1"/>
              <a:t>toString</a:t>
            </a:r>
            <a:r>
              <a:rPr lang="tr-TR" dirty="0"/>
              <a:t>() : </a:t>
            </a:r>
            <a:r>
              <a:rPr lang="tr-TR" dirty="0" err="1"/>
              <a:t>String'e</a:t>
            </a:r>
            <a:r>
              <a:rPr lang="tr-TR" dirty="0"/>
              <a:t> dönüştürme</a:t>
            </a:r>
          </a:p>
          <a:p>
            <a:pPr algn="just"/>
            <a:r>
              <a:rPr lang="tr-TR" dirty="0" err="1"/>
              <a:t>toInt</a:t>
            </a:r>
            <a:r>
              <a:rPr lang="tr-TR" dirty="0"/>
              <a:t>() : </a:t>
            </a:r>
            <a:r>
              <a:rPr lang="tr-TR" dirty="0" err="1"/>
              <a:t>Integer'a</a:t>
            </a:r>
            <a:r>
              <a:rPr lang="tr-TR" dirty="0"/>
              <a:t> dönüştürme</a:t>
            </a:r>
          </a:p>
          <a:p>
            <a:pPr algn="just"/>
            <a:r>
              <a:rPr lang="tr-TR" dirty="0" err="1"/>
              <a:t>toDouble</a:t>
            </a:r>
            <a:r>
              <a:rPr lang="tr-TR" dirty="0"/>
              <a:t>() : </a:t>
            </a:r>
            <a:r>
              <a:rPr lang="tr-TR" dirty="0" err="1"/>
              <a:t>Double'a</a:t>
            </a:r>
            <a:r>
              <a:rPr lang="tr-TR" dirty="0"/>
              <a:t> dönüştürme {% </a:t>
            </a:r>
            <a:r>
              <a:rPr lang="tr-TR" dirty="0" err="1"/>
              <a:t>endhint</a:t>
            </a:r>
            <a:r>
              <a:rPr lang="tr-TR" dirty="0"/>
              <a:t> %}</a:t>
            </a:r>
          </a:p>
          <a:p>
            <a:pPr algn="just"/>
            <a:r>
              <a:rPr lang="tr-TR" dirty="0" smtClean="0"/>
              <a:t>Bir </a:t>
            </a:r>
            <a:r>
              <a:rPr lang="tr-TR" dirty="0"/>
              <a:t>değişkenin veya sabitin veri tipini öğrenmek için </a:t>
            </a:r>
            <a:r>
              <a:rPr lang="tr-TR" dirty="0" err="1"/>
              <a:t>runtimeType</a:t>
            </a:r>
            <a:r>
              <a:rPr lang="tr-TR" dirty="0"/>
              <a:t> fonksiyonunu kullanabiliriz.</a:t>
            </a:r>
            <a:endParaRPr lang="tr-TR" dirty="0"/>
          </a:p>
        </p:txBody>
      </p:sp>
      <p:pic>
        <p:nvPicPr>
          <p:cNvPr id="4" name="Resim 3"/>
          <p:cNvPicPr>
            <a:picLocks noChangeAspect="1"/>
          </p:cNvPicPr>
          <p:nvPr/>
        </p:nvPicPr>
        <p:blipFill>
          <a:blip r:embed="rId2"/>
          <a:stretch>
            <a:fillRect/>
          </a:stretch>
        </p:blipFill>
        <p:spPr>
          <a:xfrm>
            <a:off x="7974419" y="1354014"/>
            <a:ext cx="4049641" cy="1495511"/>
          </a:xfrm>
          <a:prstGeom prst="rect">
            <a:avLst/>
          </a:prstGeom>
        </p:spPr>
      </p:pic>
      <p:pic>
        <p:nvPicPr>
          <p:cNvPr id="5" name="Resim 4"/>
          <p:cNvPicPr>
            <a:picLocks noChangeAspect="1"/>
          </p:cNvPicPr>
          <p:nvPr/>
        </p:nvPicPr>
        <p:blipFill>
          <a:blip r:embed="rId3"/>
          <a:stretch>
            <a:fillRect/>
          </a:stretch>
        </p:blipFill>
        <p:spPr>
          <a:xfrm>
            <a:off x="7974419" y="2990201"/>
            <a:ext cx="3988152" cy="1624207"/>
          </a:xfrm>
          <a:prstGeom prst="rect">
            <a:avLst/>
          </a:prstGeom>
        </p:spPr>
      </p:pic>
    </p:spTree>
    <p:extLst>
      <p:ext uri="{BB962C8B-B14F-4D97-AF65-F5344CB8AC3E}">
        <p14:creationId xmlns:p14="http://schemas.microsoft.com/office/powerpoint/2010/main" val="1344709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Veri Tipleri</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smtClean="0"/>
              <a:t>Dart </a:t>
            </a:r>
            <a:r>
              <a:rPr lang="tr-TR" dirty="0"/>
              <a:t>programlama dilinden 5 ana veri tipi vardır.</a:t>
            </a:r>
          </a:p>
          <a:p>
            <a:pPr algn="just"/>
            <a:endParaRPr lang="tr-TR" dirty="0"/>
          </a:p>
          <a:p>
            <a:pPr algn="just"/>
            <a:r>
              <a:rPr lang="tr-TR" dirty="0" err="1"/>
              <a:t>Number</a:t>
            </a:r>
            <a:endParaRPr lang="tr-TR" dirty="0"/>
          </a:p>
          <a:p>
            <a:pPr algn="just"/>
            <a:r>
              <a:rPr lang="tr-TR" dirty="0" err="1"/>
              <a:t>String</a:t>
            </a:r>
            <a:endParaRPr lang="tr-TR" dirty="0"/>
          </a:p>
          <a:p>
            <a:pPr algn="just"/>
            <a:r>
              <a:rPr lang="tr-TR" dirty="0" err="1"/>
              <a:t>Boolean</a:t>
            </a:r>
            <a:endParaRPr lang="tr-TR" dirty="0"/>
          </a:p>
          <a:p>
            <a:pPr algn="just"/>
            <a:r>
              <a:rPr lang="tr-TR" dirty="0" err="1"/>
              <a:t>List</a:t>
            </a:r>
            <a:endParaRPr lang="tr-TR" dirty="0"/>
          </a:p>
          <a:p>
            <a:pPr algn="just"/>
            <a:r>
              <a:rPr lang="tr-TR" dirty="0" err="1"/>
              <a:t>Map</a:t>
            </a:r>
            <a:endParaRPr lang="tr-TR" dirty="0"/>
          </a:p>
        </p:txBody>
      </p:sp>
    </p:spTree>
    <p:extLst>
      <p:ext uri="{BB962C8B-B14F-4D97-AF65-F5344CB8AC3E}">
        <p14:creationId xmlns:p14="http://schemas.microsoft.com/office/powerpoint/2010/main" val="3011740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a:t>Veri </a:t>
            </a:r>
            <a:r>
              <a:rPr lang="tr-TR" b="1" dirty="0" smtClean="0"/>
              <a:t>Tipleri - </a:t>
            </a:r>
            <a:r>
              <a:rPr lang="tr-TR" b="1" dirty="0" err="1" smtClean="0"/>
              <a:t>Number</a:t>
            </a:r>
            <a:endParaRPr lang="tr-TR" b="1" dirty="0"/>
          </a:p>
        </p:txBody>
      </p:sp>
      <p:sp>
        <p:nvSpPr>
          <p:cNvPr id="3" name="İçerik Yer Tutucusu 2"/>
          <p:cNvSpPr>
            <a:spLocks noGrp="1"/>
          </p:cNvSpPr>
          <p:nvPr>
            <p:ph idx="1"/>
          </p:nvPr>
        </p:nvSpPr>
        <p:spPr>
          <a:xfrm>
            <a:off x="838200" y="1354015"/>
            <a:ext cx="10515600" cy="4822948"/>
          </a:xfrm>
        </p:spPr>
        <p:txBody>
          <a:bodyPr/>
          <a:lstStyle/>
          <a:p>
            <a:r>
              <a:rPr lang="tr-TR" b="1" dirty="0" err="1"/>
              <a:t>Number</a:t>
            </a:r>
            <a:r>
              <a:rPr lang="tr-TR" dirty="0"/>
              <a:t> ana tipi </a:t>
            </a:r>
            <a:r>
              <a:rPr lang="tr-TR" b="1" dirty="0"/>
              <a:t>numerik</a:t>
            </a:r>
            <a:r>
              <a:rPr lang="tr-TR" dirty="0"/>
              <a:t> değişkenleri hafızada tutmak içindir. İkiye ayrılır:</a:t>
            </a:r>
          </a:p>
          <a:p>
            <a:r>
              <a:rPr lang="tr-TR" b="1" dirty="0"/>
              <a:t/>
            </a:r>
            <a:br>
              <a:rPr lang="tr-TR" b="1" dirty="0"/>
            </a:br>
            <a:r>
              <a:rPr lang="tr-TR" b="1" dirty="0"/>
              <a:t>1.1 </a:t>
            </a:r>
            <a:r>
              <a:rPr lang="tr-TR" b="1" dirty="0" err="1"/>
              <a:t>Integer</a:t>
            </a:r>
            <a:endParaRPr lang="tr-TR" b="1" dirty="0"/>
          </a:p>
          <a:p>
            <a:r>
              <a:rPr lang="tr-TR" dirty="0"/>
              <a:t>Tam sayılar için kullanılan tiptir. </a:t>
            </a:r>
            <a:r>
              <a:rPr lang="tr-TR" dirty="0" err="1"/>
              <a:t>int</a:t>
            </a:r>
            <a:r>
              <a:rPr lang="tr-TR" dirty="0"/>
              <a:t> terimi ile kullanılır.</a:t>
            </a:r>
            <a:endParaRPr lang="tr-TR" dirty="0"/>
          </a:p>
        </p:txBody>
      </p:sp>
      <p:pic>
        <p:nvPicPr>
          <p:cNvPr id="5" name="Resim 4"/>
          <p:cNvPicPr>
            <a:picLocks noChangeAspect="1"/>
          </p:cNvPicPr>
          <p:nvPr/>
        </p:nvPicPr>
        <p:blipFill>
          <a:blip r:embed="rId2"/>
          <a:stretch>
            <a:fillRect/>
          </a:stretch>
        </p:blipFill>
        <p:spPr>
          <a:xfrm>
            <a:off x="3877326" y="4197909"/>
            <a:ext cx="3379444" cy="969513"/>
          </a:xfrm>
          <a:prstGeom prst="rect">
            <a:avLst/>
          </a:prstGeom>
        </p:spPr>
      </p:pic>
    </p:spTree>
    <p:extLst>
      <p:ext uri="{BB962C8B-B14F-4D97-AF65-F5344CB8AC3E}">
        <p14:creationId xmlns:p14="http://schemas.microsoft.com/office/powerpoint/2010/main" val="71442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a:t>Veri Tipleri - </a:t>
            </a:r>
            <a:r>
              <a:rPr lang="tr-TR" b="1" dirty="0" err="1"/>
              <a:t>Number</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b="1" dirty="0"/>
              <a:t>1.2 </a:t>
            </a:r>
            <a:r>
              <a:rPr lang="tr-TR" b="1" dirty="0" err="1"/>
              <a:t>Double</a:t>
            </a:r>
            <a:endParaRPr lang="tr-TR" b="1" dirty="0"/>
          </a:p>
          <a:p>
            <a:pPr algn="just"/>
            <a:r>
              <a:rPr lang="tr-TR" dirty="0"/>
              <a:t>Küsuratlı sayılar için kullanılan tiptir. </a:t>
            </a:r>
            <a:r>
              <a:rPr lang="tr-TR" dirty="0" err="1"/>
              <a:t>double</a:t>
            </a:r>
            <a:r>
              <a:rPr lang="tr-TR" dirty="0"/>
              <a:t> terimi ile kullanılır</a:t>
            </a:r>
            <a:r>
              <a:rPr lang="tr-TR" dirty="0" smtClean="0"/>
              <a:t>.</a:t>
            </a:r>
          </a:p>
          <a:p>
            <a:pPr algn="just"/>
            <a:endParaRPr lang="tr-TR" dirty="0" smtClean="0"/>
          </a:p>
          <a:p>
            <a:pPr algn="just"/>
            <a:endParaRPr lang="tr-TR" dirty="0"/>
          </a:p>
        </p:txBody>
      </p:sp>
      <p:pic>
        <p:nvPicPr>
          <p:cNvPr id="5" name="Resim 4"/>
          <p:cNvPicPr>
            <a:picLocks noChangeAspect="1"/>
          </p:cNvPicPr>
          <p:nvPr/>
        </p:nvPicPr>
        <p:blipFill>
          <a:blip r:embed="rId2"/>
          <a:stretch>
            <a:fillRect/>
          </a:stretch>
        </p:blipFill>
        <p:spPr>
          <a:xfrm>
            <a:off x="3417274" y="3262245"/>
            <a:ext cx="5573057" cy="1182164"/>
          </a:xfrm>
          <a:prstGeom prst="rect">
            <a:avLst/>
          </a:prstGeom>
        </p:spPr>
      </p:pic>
    </p:spTree>
    <p:extLst>
      <p:ext uri="{BB962C8B-B14F-4D97-AF65-F5344CB8AC3E}">
        <p14:creationId xmlns:p14="http://schemas.microsoft.com/office/powerpoint/2010/main" val="1637881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a:t>Veri Tipleri - </a:t>
            </a:r>
            <a:r>
              <a:rPr lang="tr-TR" b="1" dirty="0" err="1" smtClean="0"/>
              <a:t>String</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a:t>String</a:t>
            </a:r>
            <a:r>
              <a:rPr lang="tr-TR" dirty="0"/>
              <a:t> tipi </a:t>
            </a:r>
            <a:r>
              <a:rPr lang="tr-TR" dirty="0" err="1"/>
              <a:t>metinsel</a:t>
            </a:r>
            <a:r>
              <a:rPr lang="tr-TR" dirty="0"/>
              <a:t> ifadeleri hafızada tutmak için kullanılır. </a:t>
            </a:r>
            <a:r>
              <a:rPr lang="tr-TR" dirty="0" err="1"/>
              <a:t>String</a:t>
            </a:r>
            <a:r>
              <a:rPr lang="tr-TR" dirty="0"/>
              <a:t> terimi ile kullanılır</a:t>
            </a:r>
            <a:r>
              <a:rPr lang="tr-TR" dirty="0" smtClean="0"/>
              <a:t>.</a:t>
            </a:r>
          </a:p>
          <a:p>
            <a:pPr algn="just"/>
            <a:endParaRPr lang="tr-TR" dirty="0"/>
          </a:p>
          <a:p>
            <a:pPr algn="just"/>
            <a:endParaRPr lang="tr-TR" dirty="0"/>
          </a:p>
        </p:txBody>
      </p:sp>
      <p:pic>
        <p:nvPicPr>
          <p:cNvPr id="5" name="Resim 4"/>
          <p:cNvPicPr>
            <a:picLocks noChangeAspect="1"/>
          </p:cNvPicPr>
          <p:nvPr/>
        </p:nvPicPr>
        <p:blipFill>
          <a:blip r:embed="rId2"/>
          <a:stretch>
            <a:fillRect/>
          </a:stretch>
        </p:blipFill>
        <p:spPr>
          <a:xfrm>
            <a:off x="3283521" y="3326040"/>
            <a:ext cx="5472742" cy="948248"/>
          </a:xfrm>
          <a:prstGeom prst="rect">
            <a:avLst/>
          </a:prstGeom>
        </p:spPr>
      </p:pic>
    </p:spTree>
    <p:extLst>
      <p:ext uri="{BB962C8B-B14F-4D97-AF65-F5344CB8AC3E}">
        <p14:creationId xmlns:p14="http://schemas.microsoft.com/office/powerpoint/2010/main" val="1506167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a:t>Veri Tipleri - </a:t>
            </a:r>
            <a:r>
              <a:rPr lang="tr-TR" b="1" dirty="0" err="1" smtClean="0"/>
              <a:t>Boolean</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a:t>Boolean</a:t>
            </a:r>
            <a:r>
              <a:rPr lang="tr-TR" dirty="0"/>
              <a:t> veri tipi mantıksal ifadeyi hafızada tutmak için kullanılır. </a:t>
            </a:r>
            <a:r>
              <a:rPr lang="tr-TR" dirty="0" err="1"/>
              <a:t>bool</a:t>
            </a:r>
            <a:r>
              <a:rPr lang="tr-TR" dirty="0"/>
              <a:t> terimi ile kullanılır.</a:t>
            </a:r>
            <a:endParaRPr lang="tr-TR" dirty="0"/>
          </a:p>
        </p:txBody>
      </p:sp>
      <p:pic>
        <p:nvPicPr>
          <p:cNvPr id="5" name="Resim 4"/>
          <p:cNvPicPr>
            <a:picLocks noChangeAspect="1"/>
          </p:cNvPicPr>
          <p:nvPr/>
        </p:nvPicPr>
        <p:blipFill>
          <a:blip r:embed="rId2"/>
          <a:stretch>
            <a:fillRect/>
          </a:stretch>
        </p:blipFill>
        <p:spPr>
          <a:xfrm>
            <a:off x="3821310" y="3342541"/>
            <a:ext cx="4270509" cy="931748"/>
          </a:xfrm>
          <a:prstGeom prst="rect">
            <a:avLst/>
          </a:prstGeom>
        </p:spPr>
      </p:pic>
    </p:spTree>
    <p:extLst>
      <p:ext uri="{BB962C8B-B14F-4D97-AF65-F5344CB8AC3E}">
        <p14:creationId xmlns:p14="http://schemas.microsoft.com/office/powerpoint/2010/main" val="2337176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a:t>Veri Tipleri - </a:t>
            </a:r>
            <a:r>
              <a:rPr lang="tr-TR" b="1" dirty="0" err="1" smtClean="0"/>
              <a:t>List</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a:t>List</a:t>
            </a:r>
            <a:r>
              <a:rPr lang="tr-TR" dirty="0"/>
              <a:t> veri tipi liste oluşturmamızı sağlar. </a:t>
            </a:r>
            <a:r>
              <a:rPr lang="tr-TR" dirty="0" err="1"/>
              <a:t>List</a:t>
            </a:r>
            <a:r>
              <a:rPr lang="tr-TR" dirty="0"/>
              <a:t> terimi ile kullanılır.</a:t>
            </a:r>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500295" y="2925774"/>
            <a:ext cx="7191409" cy="839715"/>
          </a:xfrm>
          <a:prstGeom prst="rect">
            <a:avLst/>
          </a:prstGeom>
        </p:spPr>
      </p:pic>
    </p:spTree>
    <p:extLst>
      <p:ext uri="{BB962C8B-B14F-4D97-AF65-F5344CB8AC3E}">
        <p14:creationId xmlns:p14="http://schemas.microsoft.com/office/powerpoint/2010/main" val="3421864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a:t>Veri Tipleri - </a:t>
            </a:r>
            <a:r>
              <a:rPr lang="tr-TR" b="1" dirty="0" err="1" smtClean="0"/>
              <a:t>Map</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smtClean="0"/>
              <a:t>Map</a:t>
            </a:r>
            <a:r>
              <a:rPr lang="tr-TR" dirty="0" smtClean="0"/>
              <a:t> </a:t>
            </a:r>
            <a:r>
              <a:rPr lang="tr-TR" dirty="0"/>
              <a:t>veri tipi anahtarlı listeler oluşturmamızı sağlar. </a:t>
            </a:r>
            <a:r>
              <a:rPr lang="tr-TR" dirty="0" err="1"/>
              <a:t>Map</a:t>
            </a:r>
            <a:r>
              <a:rPr lang="tr-TR" dirty="0"/>
              <a:t> terimi ile kullanılır.</a:t>
            </a:r>
          </a:p>
          <a:p>
            <a:pPr algn="just"/>
            <a:endParaRPr lang="tr-TR" dirty="0"/>
          </a:p>
          <a:p>
            <a:pPr algn="just"/>
            <a:endParaRPr lang="tr-TR" dirty="0"/>
          </a:p>
        </p:txBody>
      </p:sp>
      <p:pic>
        <p:nvPicPr>
          <p:cNvPr id="5" name="Resim 4"/>
          <p:cNvPicPr>
            <a:picLocks noChangeAspect="1"/>
          </p:cNvPicPr>
          <p:nvPr/>
        </p:nvPicPr>
        <p:blipFill>
          <a:blip r:embed="rId2"/>
          <a:stretch>
            <a:fillRect/>
          </a:stretch>
        </p:blipFill>
        <p:spPr>
          <a:xfrm>
            <a:off x="2326221" y="3127333"/>
            <a:ext cx="7956676" cy="827979"/>
          </a:xfrm>
          <a:prstGeom prst="rect">
            <a:avLst/>
          </a:prstGeom>
        </p:spPr>
      </p:pic>
    </p:spTree>
    <p:extLst>
      <p:ext uri="{BB962C8B-B14F-4D97-AF65-F5344CB8AC3E}">
        <p14:creationId xmlns:p14="http://schemas.microsoft.com/office/powerpoint/2010/main" val="1575065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nn-NO" b="1" dirty="0"/>
              <a:t>Dynamic ve Var ile Değişken </a:t>
            </a:r>
            <a:r>
              <a:rPr lang="nn-NO" b="1" dirty="0" smtClean="0"/>
              <a:t>Tanımlama</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b="1" dirty="0" smtClean="0"/>
              <a:t>1</a:t>
            </a:r>
            <a:r>
              <a:rPr lang="tr-TR" b="1" dirty="0"/>
              <a:t>. Var</a:t>
            </a:r>
          </a:p>
          <a:p>
            <a:pPr algn="just"/>
            <a:r>
              <a:rPr lang="tr-TR" dirty="0"/>
              <a:t>Var ile atama yaparsak değişkenin tipini belirmemiz gerekmez. Yorumlayıcı yorumlama esnasında verilen değere göre değişkenin tipini belirler. var terimi ile kullanılır.</a:t>
            </a:r>
            <a:endParaRPr lang="tr-TR" dirty="0"/>
          </a:p>
        </p:txBody>
      </p:sp>
      <p:pic>
        <p:nvPicPr>
          <p:cNvPr id="4" name="Resim 3"/>
          <p:cNvPicPr>
            <a:picLocks noChangeAspect="1"/>
          </p:cNvPicPr>
          <p:nvPr/>
        </p:nvPicPr>
        <p:blipFill>
          <a:blip r:embed="rId2"/>
          <a:stretch>
            <a:fillRect/>
          </a:stretch>
        </p:blipFill>
        <p:spPr>
          <a:xfrm>
            <a:off x="3848149" y="3562973"/>
            <a:ext cx="4582439" cy="1774571"/>
          </a:xfrm>
          <a:prstGeom prst="rect">
            <a:avLst/>
          </a:prstGeom>
        </p:spPr>
      </p:pic>
    </p:spTree>
    <p:extLst>
      <p:ext uri="{BB962C8B-B14F-4D97-AF65-F5344CB8AC3E}">
        <p14:creationId xmlns:p14="http://schemas.microsoft.com/office/powerpoint/2010/main" val="2393615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p:txBody>
      </p:sp>
    </p:spTree>
    <p:extLst>
      <p:ext uri="{BB962C8B-B14F-4D97-AF65-F5344CB8AC3E}">
        <p14:creationId xmlns:p14="http://schemas.microsoft.com/office/powerpoint/2010/main" val="3537684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nn-NO" b="1" dirty="0"/>
              <a:t>Dynamic ve Var ile Değişken Tanımlama</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b="1" dirty="0"/>
              <a:t>2. </a:t>
            </a:r>
            <a:r>
              <a:rPr lang="tr-TR" b="1" dirty="0" err="1"/>
              <a:t>Dynamic</a:t>
            </a:r>
            <a:endParaRPr lang="tr-TR" b="1" dirty="0"/>
          </a:p>
          <a:p>
            <a:pPr algn="just"/>
            <a:r>
              <a:rPr lang="tr-TR" dirty="0" err="1"/>
              <a:t>Dynamic</a:t>
            </a:r>
            <a:r>
              <a:rPr lang="tr-TR" dirty="0"/>
              <a:t> veri tipi değerin tipinin yorumlayıcı tarafından algılanmasını sağlar. Var'dan farkı içerisine başka türde değer atandığında değişken yeni atanan değerin tipine dönüşür. </a:t>
            </a:r>
            <a:r>
              <a:rPr lang="tr-TR" dirty="0" err="1"/>
              <a:t>dynamic</a:t>
            </a:r>
            <a:r>
              <a:rPr lang="tr-TR" dirty="0"/>
              <a:t> terimi ile kullanılır.</a:t>
            </a:r>
          </a:p>
          <a:p>
            <a:pPr algn="just"/>
            <a:endParaRPr lang="tr-TR" dirty="0"/>
          </a:p>
        </p:txBody>
      </p:sp>
      <p:pic>
        <p:nvPicPr>
          <p:cNvPr id="5" name="Resim 4"/>
          <p:cNvPicPr>
            <a:picLocks noChangeAspect="1"/>
          </p:cNvPicPr>
          <p:nvPr/>
        </p:nvPicPr>
        <p:blipFill>
          <a:blip r:embed="rId2"/>
          <a:stretch>
            <a:fillRect/>
          </a:stretch>
        </p:blipFill>
        <p:spPr>
          <a:xfrm>
            <a:off x="3284679" y="3811532"/>
            <a:ext cx="5306877" cy="1526012"/>
          </a:xfrm>
          <a:prstGeom prst="rect">
            <a:avLst/>
          </a:prstGeom>
        </p:spPr>
      </p:pic>
    </p:spTree>
    <p:extLst>
      <p:ext uri="{BB962C8B-B14F-4D97-AF65-F5344CB8AC3E}">
        <p14:creationId xmlns:p14="http://schemas.microsoft.com/office/powerpoint/2010/main" val="3534160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3038769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smtClean="0"/>
              <a:t>List</a:t>
            </a:r>
            <a:r>
              <a:rPr lang="tr-TR" b="1" dirty="0" smtClean="0"/>
              <a:t> Yapısı</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smtClean="0"/>
              <a:t>List</a:t>
            </a:r>
            <a:r>
              <a:rPr lang="tr-TR" dirty="0"/>
              <a:t>, liste oluşturmamızı sağlayan bir veri tipidir. </a:t>
            </a:r>
            <a:r>
              <a:rPr lang="tr-TR" dirty="0" err="1"/>
              <a:t>List</a:t>
            </a:r>
            <a:r>
              <a:rPr lang="tr-TR" dirty="0"/>
              <a:t> terimi ile kullanılır.</a:t>
            </a:r>
          </a:p>
          <a:p>
            <a:pPr algn="just"/>
            <a:endParaRPr lang="tr-TR" dirty="0" smtClean="0"/>
          </a:p>
          <a:p>
            <a:pPr algn="just"/>
            <a:endParaRPr lang="tr-TR" dirty="0"/>
          </a:p>
        </p:txBody>
      </p:sp>
      <p:pic>
        <p:nvPicPr>
          <p:cNvPr id="5" name="Resim 4"/>
          <p:cNvPicPr>
            <a:picLocks noChangeAspect="1"/>
          </p:cNvPicPr>
          <p:nvPr/>
        </p:nvPicPr>
        <p:blipFill>
          <a:blip r:embed="rId2"/>
          <a:stretch>
            <a:fillRect/>
          </a:stretch>
        </p:blipFill>
        <p:spPr>
          <a:xfrm>
            <a:off x="3037148" y="3765489"/>
            <a:ext cx="7308139" cy="856565"/>
          </a:xfrm>
          <a:prstGeom prst="rect">
            <a:avLst/>
          </a:prstGeom>
        </p:spPr>
      </p:pic>
    </p:spTree>
    <p:extLst>
      <p:ext uri="{BB962C8B-B14F-4D97-AF65-F5344CB8AC3E}">
        <p14:creationId xmlns:p14="http://schemas.microsoft.com/office/powerpoint/2010/main" val="1844404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a:t>Index Nedir</a:t>
            </a:r>
            <a:r>
              <a:rPr lang="tr-TR" b="1" dirty="0" smtClean="0"/>
              <a:t>?</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a:t>Index, </a:t>
            </a:r>
            <a:r>
              <a:rPr lang="tr-TR" dirty="0" err="1"/>
              <a:t>List</a:t>
            </a:r>
            <a:r>
              <a:rPr lang="tr-TR" dirty="0"/>
              <a:t> içindeki elemanların sıra numarasıdır. Index sırası 0'dan başlar. Yukarıdaki örneğe göre:</a:t>
            </a:r>
          </a:p>
          <a:p>
            <a:pPr algn="just"/>
            <a:endParaRPr lang="tr-TR" dirty="0"/>
          </a:p>
        </p:txBody>
      </p:sp>
      <p:pic>
        <p:nvPicPr>
          <p:cNvPr id="4" name="Resim 3"/>
          <p:cNvPicPr>
            <a:picLocks noChangeAspect="1"/>
          </p:cNvPicPr>
          <p:nvPr/>
        </p:nvPicPr>
        <p:blipFill>
          <a:blip r:embed="rId2"/>
          <a:stretch>
            <a:fillRect/>
          </a:stretch>
        </p:blipFill>
        <p:spPr>
          <a:xfrm>
            <a:off x="3396468" y="3174977"/>
            <a:ext cx="4799639" cy="695274"/>
          </a:xfrm>
          <a:prstGeom prst="rect">
            <a:avLst/>
          </a:prstGeom>
        </p:spPr>
      </p:pic>
    </p:spTree>
    <p:extLst>
      <p:ext uri="{BB962C8B-B14F-4D97-AF65-F5344CB8AC3E}">
        <p14:creationId xmlns:p14="http://schemas.microsoft.com/office/powerpoint/2010/main" val="1160058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smtClean="0"/>
              <a:t>List</a:t>
            </a:r>
            <a:r>
              <a:rPr lang="tr-TR" b="1" dirty="0" smtClean="0"/>
              <a:t> Uzunluğu</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smtClean="0"/>
              <a:t>List</a:t>
            </a:r>
            <a:r>
              <a:rPr lang="tr-TR" dirty="0" smtClean="0"/>
              <a:t> </a:t>
            </a:r>
            <a:r>
              <a:rPr lang="tr-TR" dirty="0"/>
              <a:t>uzunluğunu </a:t>
            </a:r>
            <a:r>
              <a:rPr lang="tr-TR" dirty="0" err="1"/>
              <a:t>length</a:t>
            </a:r>
            <a:r>
              <a:rPr lang="tr-TR" dirty="0"/>
              <a:t> fonksiyonu (</a:t>
            </a:r>
            <a:r>
              <a:rPr lang="tr-TR" dirty="0" err="1"/>
              <a:t>getter</a:t>
            </a:r>
            <a:r>
              <a:rPr lang="tr-TR" dirty="0"/>
              <a:t>) iliştirilerek öğrenilebilir.</a:t>
            </a:r>
            <a:endParaRPr lang="tr-TR" dirty="0"/>
          </a:p>
        </p:txBody>
      </p:sp>
      <p:pic>
        <p:nvPicPr>
          <p:cNvPr id="4" name="Resim 3"/>
          <p:cNvPicPr>
            <a:picLocks noChangeAspect="1"/>
          </p:cNvPicPr>
          <p:nvPr/>
        </p:nvPicPr>
        <p:blipFill>
          <a:blip r:embed="rId2"/>
          <a:stretch>
            <a:fillRect/>
          </a:stretch>
        </p:blipFill>
        <p:spPr>
          <a:xfrm>
            <a:off x="3528824" y="3000091"/>
            <a:ext cx="4659638" cy="700039"/>
          </a:xfrm>
          <a:prstGeom prst="rect">
            <a:avLst/>
          </a:prstGeom>
        </p:spPr>
      </p:pic>
    </p:spTree>
    <p:extLst>
      <p:ext uri="{BB962C8B-B14F-4D97-AF65-F5344CB8AC3E}">
        <p14:creationId xmlns:p14="http://schemas.microsoft.com/office/powerpoint/2010/main" val="22186522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smtClean="0"/>
              <a:t>List</a:t>
            </a:r>
            <a:r>
              <a:rPr lang="tr-TR" b="1" dirty="0" smtClean="0"/>
              <a:t> Ters Çevirme</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766975" y="3126689"/>
            <a:ext cx="7285762" cy="638800"/>
          </a:xfrm>
          <a:prstGeom prst="rect">
            <a:avLst/>
          </a:prstGeom>
        </p:spPr>
      </p:pic>
    </p:spTree>
    <p:extLst>
      <p:ext uri="{BB962C8B-B14F-4D97-AF65-F5344CB8AC3E}">
        <p14:creationId xmlns:p14="http://schemas.microsoft.com/office/powerpoint/2010/main" val="36405266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First ve </a:t>
            </a:r>
            <a:r>
              <a:rPr lang="tr-TR" b="1" dirty="0" err="1" smtClean="0"/>
              <a:t>Last</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3214831" y="3013336"/>
            <a:ext cx="6015492" cy="1027036"/>
          </a:xfrm>
          <a:prstGeom prst="rect">
            <a:avLst/>
          </a:prstGeom>
        </p:spPr>
      </p:pic>
    </p:spTree>
    <p:extLst>
      <p:ext uri="{BB962C8B-B14F-4D97-AF65-F5344CB8AC3E}">
        <p14:creationId xmlns:p14="http://schemas.microsoft.com/office/powerpoint/2010/main" val="21535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smtClean="0"/>
              <a:t>isEmpty</a:t>
            </a:r>
            <a:r>
              <a:rPr lang="tr-TR" b="1" dirty="0" smtClean="0"/>
              <a:t> ve </a:t>
            </a:r>
            <a:r>
              <a:rPr lang="tr-TR" b="1" dirty="0" err="1" smtClean="0"/>
              <a:t>isNotEmpty</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smtClean="0"/>
              <a:t>isEmpty</a:t>
            </a:r>
            <a:r>
              <a:rPr lang="tr-TR" dirty="0" smtClean="0"/>
              <a:t> </a:t>
            </a:r>
            <a:r>
              <a:rPr lang="tr-TR" dirty="0"/>
              <a:t>boşsa </a:t>
            </a:r>
            <a:r>
              <a:rPr lang="tr-TR" dirty="0" err="1"/>
              <a:t>true</a:t>
            </a:r>
            <a:r>
              <a:rPr lang="tr-TR" dirty="0"/>
              <a:t>, </a:t>
            </a:r>
            <a:r>
              <a:rPr lang="tr-TR" dirty="0" err="1"/>
              <a:t>isNotEmpty</a:t>
            </a:r>
            <a:r>
              <a:rPr lang="tr-TR" dirty="0"/>
              <a:t> boş değilse </a:t>
            </a:r>
            <a:r>
              <a:rPr lang="tr-TR" dirty="0" err="1"/>
              <a:t>true</a:t>
            </a:r>
            <a:r>
              <a:rPr lang="tr-TR" dirty="0"/>
              <a:t> döndürür.</a:t>
            </a:r>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3039485" y="2897831"/>
            <a:ext cx="6407287" cy="1121276"/>
          </a:xfrm>
          <a:prstGeom prst="rect">
            <a:avLst/>
          </a:prstGeom>
        </p:spPr>
      </p:pic>
    </p:spTree>
    <p:extLst>
      <p:ext uri="{BB962C8B-B14F-4D97-AF65-F5344CB8AC3E}">
        <p14:creationId xmlns:p14="http://schemas.microsoft.com/office/powerpoint/2010/main" val="1484381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smtClean="0"/>
              <a:t>runtimeType</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a:t>List'in</a:t>
            </a:r>
            <a:r>
              <a:rPr lang="tr-TR" dirty="0"/>
              <a:t> veri tipini verir. Veri tipi belirlenmemişse </a:t>
            </a:r>
            <a:r>
              <a:rPr lang="tr-TR" dirty="0" err="1"/>
              <a:t>dynamic'tir</a:t>
            </a:r>
            <a:r>
              <a:rPr lang="tr-TR" dirty="0"/>
              <a:t>.</a:t>
            </a:r>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3105248" y="3200657"/>
            <a:ext cx="6600514" cy="733390"/>
          </a:xfrm>
          <a:prstGeom prst="rect">
            <a:avLst/>
          </a:prstGeom>
        </p:spPr>
      </p:pic>
    </p:spTree>
    <p:extLst>
      <p:ext uri="{BB962C8B-B14F-4D97-AF65-F5344CB8AC3E}">
        <p14:creationId xmlns:p14="http://schemas.microsoft.com/office/powerpoint/2010/main" val="385008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smtClean="0"/>
              <a:t>add</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a:t>List'e</a:t>
            </a:r>
            <a:r>
              <a:rPr lang="tr-TR" dirty="0"/>
              <a:t> eleman ekler.</a:t>
            </a:r>
          </a:p>
          <a:p>
            <a:pPr algn="just"/>
            <a:endParaRPr lang="tr-TR" dirty="0"/>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453427" y="3120545"/>
            <a:ext cx="7285146" cy="1289888"/>
          </a:xfrm>
          <a:prstGeom prst="rect">
            <a:avLst/>
          </a:prstGeom>
        </p:spPr>
      </p:pic>
    </p:spTree>
    <p:extLst>
      <p:ext uri="{BB962C8B-B14F-4D97-AF65-F5344CB8AC3E}">
        <p14:creationId xmlns:p14="http://schemas.microsoft.com/office/powerpoint/2010/main" val="2613030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Dart Hakkında</a:t>
            </a:r>
            <a:endParaRPr lang="tr-TR" b="1" dirty="0"/>
          </a:p>
        </p:txBody>
      </p:sp>
      <p:sp>
        <p:nvSpPr>
          <p:cNvPr id="3" name="İçerik Yer Tutucusu 2"/>
          <p:cNvSpPr>
            <a:spLocks noGrp="1"/>
          </p:cNvSpPr>
          <p:nvPr>
            <p:ph idx="1"/>
          </p:nvPr>
        </p:nvSpPr>
        <p:spPr>
          <a:xfrm>
            <a:off x="838200" y="1354015"/>
            <a:ext cx="10515600" cy="4822948"/>
          </a:xfrm>
        </p:spPr>
        <p:txBody>
          <a:bodyPr>
            <a:normAutofit/>
          </a:bodyPr>
          <a:lstStyle/>
          <a:p>
            <a:pPr algn="just"/>
            <a:r>
              <a:rPr lang="tr-TR" dirty="0"/>
              <a:t>Dart, Google tarafından geliştirilen ECMA tarafından standart haline getirilen genel amaçlı bir programlama dilidir</a:t>
            </a:r>
            <a:r>
              <a:rPr lang="tr-TR" dirty="0" smtClean="0"/>
              <a:t>.</a:t>
            </a:r>
            <a:endParaRPr lang="tr-TR" dirty="0"/>
          </a:p>
          <a:p>
            <a:pPr algn="just"/>
            <a:r>
              <a:rPr lang="tr-TR" dirty="0"/>
              <a:t>Dart dili kullanılarak çapraz-platform web, sunucu, masaüstü, CLI, mobil ve </a:t>
            </a:r>
            <a:r>
              <a:rPr lang="tr-TR" dirty="0" err="1"/>
              <a:t>IoT</a:t>
            </a:r>
            <a:r>
              <a:rPr lang="tr-TR" dirty="0"/>
              <a:t> uygulamalar </a:t>
            </a:r>
            <a:r>
              <a:rPr lang="tr-TR" dirty="0" err="1"/>
              <a:t>gelitirilebilir</a:t>
            </a:r>
            <a:r>
              <a:rPr lang="tr-TR" dirty="0" smtClean="0"/>
              <a:t>.</a:t>
            </a:r>
            <a:endParaRPr lang="tr-TR" dirty="0"/>
          </a:p>
          <a:p>
            <a:pPr algn="just"/>
            <a:r>
              <a:rPr lang="tr-TR" dirty="0" err="1"/>
              <a:t>Lars</a:t>
            </a:r>
            <a:r>
              <a:rPr lang="tr-TR" dirty="0"/>
              <a:t> Bak ve </a:t>
            </a:r>
            <a:r>
              <a:rPr lang="tr-TR" dirty="0" err="1"/>
              <a:t>Kasper</a:t>
            </a:r>
            <a:r>
              <a:rPr lang="tr-TR" dirty="0"/>
              <a:t> Lund tarafından 14 Kasım 2013 tarihinde tasarlanmıştır</a:t>
            </a:r>
            <a:r>
              <a:rPr lang="tr-TR" dirty="0" smtClean="0"/>
              <a:t>.</a:t>
            </a:r>
            <a:endParaRPr lang="tr-TR" dirty="0"/>
          </a:p>
          <a:p>
            <a:pPr algn="just"/>
            <a:r>
              <a:rPr lang="tr-TR" dirty="0"/>
              <a:t>Dosya uzantısı .dart şeklindedir.</a:t>
            </a:r>
          </a:p>
          <a:p>
            <a:pPr algn="just"/>
            <a:r>
              <a:rPr lang="tr-TR" dirty="0" smtClean="0"/>
              <a:t>dart2js </a:t>
            </a:r>
            <a:r>
              <a:rPr lang="tr-TR" dirty="0"/>
              <a:t>ile </a:t>
            </a:r>
            <a:r>
              <a:rPr lang="tr-TR" dirty="0" err="1"/>
              <a:t>JavaScript</a:t>
            </a:r>
            <a:r>
              <a:rPr lang="tr-TR" dirty="0"/>
              <a:t> koduna çevrilebilir ve dart2native ile </a:t>
            </a:r>
            <a:r>
              <a:rPr lang="tr-TR" dirty="0" err="1"/>
              <a:t>native</a:t>
            </a:r>
            <a:r>
              <a:rPr lang="tr-TR" dirty="0"/>
              <a:t> uygulama olarak derlenebilir.</a:t>
            </a:r>
            <a:endParaRPr lang="tr-TR" dirty="0"/>
          </a:p>
        </p:txBody>
      </p:sp>
    </p:spTree>
    <p:extLst>
      <p:ext uri="{BB962C8B-B14F-4D97-AF65-F5344CB8AC3E}">
        <p14:creationId xmlns:p14="http://schemas.microsoft.com/office/powerpoint/2010/main" val="155898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smtClean="0"/>
              <a:t>addAll</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smtClean="0"/>
              <a:t>Başka </a:t>
            </a:r>
            <a:r>
              <a:rPr lang="tr-TR" dirty="0"/>
              <a:t>bir </a:t>
            </a:r>
            <a:r>
              <a:rPr lang="tr-TR" dirty="0" err="1"/>
              <a:t>List'teki</a:t>
            </a:r>
            <a:r>
              <a:rPr lang="tr-TR" dirty="0"/>
              <a:t> elemanları ekler.</a:t>
            </a:r>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901245" y="2381693"/>
            <a:ext cx="6679257" cy="1840868"/>
          </a:xfrm>
          <a:prstGeom prst="rect">
            <a:avLst/>
          </a:prstGeom>
        </p:spPr>
      </p:pic>
    </p:spTree>
    <p:extLst>
      <p:ext uri="{BB962C8B-B14F-4D97-AF65-F5344CB8AC3E}">
        <p14:creationId xmlns:p14="http://schemas.microsoft.com/office/powerpoint/2010/main" val="2043426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smtClean="0"/>
              <a:t>asMap</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a:t>Map'e</a:t>
            </a:r>
            <a:r>
              <a:rPr lang="tr-TR" dirty="0"/>
              <a:t> dönüştürür.</a:t>
            </a:r>
          </a:p>
          <a:p>
            <a:pPr algn="just"/>
            <a:endParaRPr lang="tr-TR" dirty="0"/>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3022452" y="2828261"/>
            <a:ext cx="6578965" cy="1296105"/>
          </a:xfrm>
          <a:prstGeom prst="rect">
            <a:avLst/>
          </a:prstGeom>
        </p:spPr>
      </p:pic>
    </p:spTree>
    <p:extLst>
      <p:ext uri="{BB962C8B-B14F-4D97-AF65-F5344CB8AC3E}">
        <p14:creationId xmlns:p14="http://schemas.microsoft.com/office/powerpoint/2010/main" val="1121313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3364852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smtClean="0"/>
              <a:t>clear</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a:t>List</a:t>
            </a:r>
            <a:r>
              <a:rPr lang="tr-TR" dirty="0"/>
              <a:t> içeriğini temizler.</a:t>
            </a:r>
          </a:p>
          <a:p>
            <a:pPr algn="just"/>
            <a:endParaRPr lang="tr-TR" dirty="0"/>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852092" y="3130698"/>
            <a:ext cx="6498909" cy="1228650"/>
          </a:xfrm>
          <a:prstGeom prst="rect">
            <a:avLst/>
          </a:prstGeom>
        </p:spPr>
      </p:pic>
    </p:spTree>
    <p:extLst>
      <p:ext uri="{BB962C8B-B14F-4D97-AF65-F5344CB8AC3E}">
        <p14:creationId xmlns:p14="http://schemas.microsoft.com/office/powerpoint/2010/main" val="3848446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fillRange</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a:t>Belirlediğimiz </a:t>
            </a:r>
            <a:r>
              <a:rPr lang="tr-TR" dirty="0" err="1"/>
              <a:t>index</a:t>
            </a:r>
            <a:r>
              <a:rPr lang="tr-TR" dirty="0"/>
              <a:t> aralığını </a:t>
            </a:r>
            <a:r>
              <a:rPr lang="tr-TR" dirty="0" err="1"/>
              <a:t>null</a:t>
            </a:r>
            <a:r>
              <a:rPr lang="tr-TR" dirty="0"/>
              <a:t> ile doldurur. </a:t>
            </a:r>
            <a:r>
              <a:rPr lang="tr-TR" dirty="0" err="1"/>
              <a:t>Null</a:t>
            </a:r>
            <a:r>
              <a:rPr lang="tr-TR" dirty="0"/>
              <a:t> belirlenmemiş veri tipidir. Yani boştur.</a:t>
            </a:r>
          </a:p>
          <a:p>
            <a:pPr algn="just"/>
            <a:endParaRPr lang="tr-TR" dirty="0"/>
          </a:p>
        </p:txBody>
      </p:sp>
      <p:pic>
        <p:nvPicPr>
          <p:cNvPr id="4" name="Resim 3"/>
          <p:cNvPicPr>
            <a:picLocks noChangeAspect="1"/>
          </p:cNvPicPr>
          <p:nvPr/>
        </p:nvPicPr>
        <p:blipFill>
          <a:blip r:embed="rId2"/>
          <a:stretch>
            <a:fillRect/>
          </a:stretch>
        </p:blipFill>
        <p:spPr>
          <a:xfrm>
            <a:off x="2828913" y="3115780"/>
            <a:ext cx="7280296" cy="1299417"/>
          </a:xfrm>
          <a:prstGeom prst="rect">
            <a:avLst/>
          </a:prstGeom>
        </p:spPr>
      </p:pic>
    </p:spTree>
    <p:extLst>
      <p:ext uri="{BB962C8B-B14F-4D97-AF65-F5344CB8AC3E}">
        <p14:creationId xmlns:p14="http://schemas.microsoft.com/office/powerpoint/2010/main" val="19746584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smtClean="0"/>
              <a:t>getRange</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smtClean="0"/>
              <a:t>Belirlediğimiz </a:t>
            </a:r>
            <a:r>
              <a:rPr lang="tr-TR" dirty="0"/>
              <a:t>aralığı verir.</a:t>
            </a:r>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443890" y="3093632"/>
            <a:ext cx="7304219" cy="1010536"/>
          </a:xfrm>
          <a:prstGeom prst="rect">
            <a:avLst/>
          </a:prstGeom>
        </p:spPr>
      </p:pic>
    </p:spTree>
    <p:extLst>
      <p:ext uri="{BB962C8B-B14F-4D97-AF65-F5344CB8AC3E}">
        <p14:creationId xmlns:p14="http://schemas.microsoft.com/office/powerpoint/2010/main" val="19424761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indexOf</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smtClean="0"/>
              <a:t>Yazılan </a:t>
            </a:r>
            <a:r>
              <a:rPr lang="tr-TR" dirty="0"/>
              <a:t>nesnenin </a:t>
            </a:r>
            <a:r>
              <a:rPr lang="tr-TR" dirty="0" err="1"/>
              <a:t>indexini</a:t>
            </a:r>
            <a:r>
              <a:rPr lang="tr-TR" dirty="0"/>
              <a:t> verir.</a:t>
            </a:r>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890014" y="2424224"/>
            <a:ext cx="7127527" cy="1030696"/>
          </a:xfrm>
          <a:prstGeom prst="rect">
            <a:avLst/>
          </a:prstGeom>
        </p:spPr>
      </p:pic>
    </p:spTree>
    <p:extLst>
      <p:ext uri="{BB962C8B-B14F-4D97-AF65-F5344CB8AC3E}">
        <p14:creationId xmlns:p14="http://schemas.microsoft.com/office/powerpoint/2010/main" val="20694531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smtClean="0"/>
              <a:t>insert</a:t>
            </a:r>
            <a:endParaRPr lang="tr-TR" b="1" dirty="0"/>
          </a:p>
        </p:txBody>
      </p:sp>
      <p:sp>
        <p:nvSpPr>
          <p:cNvPr id="3" name="İçerik Yer Tutucusu 2"/>
          <p:cNvSpPr>
            <a:spLocks noGrp="1"/>
          </p:cNvSpPr>
          <p:nvPr>
            <p:ph idx="1"/>
          </p:nvPr>
        </p:nvSpPr>
        <p:spPr>
          <a:xfrm>
            <a:off x="838200" y="1354015"/>
            <a:ext cx="10515600" cy="4822948"/>
          </a:xfrm>
        </p:spPr>
        <p:txBody>
          <a:bodyPr/>
          <a:lstStyle/>
          <a:p>
            <a:r>
              <a:rPr lang="tr-TR" dirty="0" smtClean="0"/>
              <a:t>Belirlenen </a:t>
            </a:r>
            <a:r>
              <a:rPr lang="tr-TR" dirty="0" err="1"/>
              <a:t>indexe</a:t>
            </a:r>
            <a:r>
              <a:rPr lang="tr-TR" dirty="0"/>
              <a:t> eleman ekleme.</a:t>
            </a:r>
          </a:p>
          <a:p>
            <a:r>
              <a:rPr lang="tr-TR" dirty="0"/>
              <a:t/>
            </a:r>
            <a:br>
              <a:rPr lang="tr-TR" dirty="0"/>
            </a:br>
            <a:endParaRPr lang="tr-TR" dirty="0"/>
          </a:p>
        </p:txBody>
      </p:sp>
      <p:pic>
        <p:nvPicPr>
          <p:cNvPr id="4" name="Resim 3"/>
          <p:cNvPicPr>
            <a:picLocks noChangeAspect="1"/>
          </p:cNvPicPr>
          <p:nvPr/>
        </p:nvPicPr>
        <p:blipFill>
          <a:blip r:embed="rId2"/>
          <a:stretch>
            <a:fillRect/>
          </a:stretch>
        </p:blipFill>
        <p:spPr>
          <a:xfrm>
            <a:off x="2540730" y="2898640"/>
            <a:ext cx="7068853" cy="1545769"/>
          </a:xfrm>
          <a:prstGeom prst="rect">
            <a:avLst/>
          </a:prstGeom>
        </p:spPr>
      </p:pic>
    </p:spTree>
    <p:extLst>
      <p:ext uri="{BB962C8B-B14F-4D97-AF65-F5344CB8AC3E}">
        <p14:creationId xmlns:p14="http://schemas.microsoft.com/office/powerpoint/2010/main" val="962470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insertAll</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smtClean="0"/>
              <a:t>Belirlenen </a:t>
            </a:r>
            <a:r>
              <a:rPr lang="tr-TR" dirty="0" err="1"/>
              <a:t>indexe</a:t>
            </a:r>
            <a:r>
              <a:rPr lang="tr-TR" dirty="0"/>
              <a:t> </a:t>
            </a:r>
            <a:r>
              <a:rPr lang="tr-TR" dirty="0" err="1"/>
              <a:t>List</a:t>
            </a:r>
            <a:r>
              <a:rPr lang="tr-TR" dirty="0"/>
              <a:t> ekleme.</a:t>
            </a:r>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369604" y="2640856"/>
            <a:ext cx="7452792" cy="2249266"/>
          </a:xfrm>
          <a:prstGeom prst="rect">
            <a:avLst/>
          </a:prstGeom>
        </p:spPr>
      </p:pic>
    </p:spTree>
    <p:extLst>
      <p:ext uri="{BB962C8B-B14F-4D97-AF65-F5344CB8AC3E}">
        <p14:creationId xmlns:p14="http://schemas.microsoft.com/office/powerpoint/2010/main" val="4141005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lastIndexOf</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a:t>Aramaya sondan başlayarak yazılan elemanın </a:t>
            </a:r>
            <a:r>
              <a:rPr lang="tr-TR" dirty="0" err="1"/>
              <a:t>indexini</a:t>
            </a:r>
            <a:r>
              <a:rPr lang="tr-TR" dirty="0"/>
              <a:t> verir.</a:t>
            </a:r>
          </a:p>
          <a:p>
            <a:pPr algn="just"/>
            <a:endParaRPr lang="tr-TR" dirty="0"/>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583959" y="3133734"/>
            <a:ext cx="8057458" cy="1263509"/>
          </a:xfrm>
          <a:prstGeom prst="rect">
            <a:avLst/>
          </a:prstGeom>
        </p:spPr>
      </p:pic>
    </p:spTree>
    <p:extLst>
      <p:ext uri="{BB962C8B-B14F-4D97-AF65-F5344CB8AC3E}">
        <p14:creationId xmlns:p14="http://schemas.microsoft.com/office/powerpoint/2010/main" val="8854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Yorum Satırı</a:t>
            </a:r>
            <a:endParaRPr lang="tr-TR" b="1" dirty="0"/>
          </a:p>
        </p:txBody>
      </p:sp>
      <p:sp>
        <p:nvSpPr>
          <p:cNvPr id="3" name="İçerik Yer Tutucusu 2"/>
          <p:cNvSpPr>
            <a:spLocks noGrp="1"/>
          </p:cNvSpPr>
          <p:nvPr>
            <p:ph idx="1"/>
          </p:nvPr>
        </p:nvSpPr>
        <p:spPr>
          <a:xfrm>
            <a:off x="838200" y="1354015"/>
            <a:ext cx="10515600" cy="4822948"/>
          </a:xfrm>
        </p:spPr>
        <p:txBody>
          <a:bodyPr>
            <a:normAutofit/>
          </a:bodyPr>
          <a:lstStyle/>
          <a:p>
            <a:pPr algn="just"/>
            <a:r>
              <a:rPr lang="tr-TR" sz="2400" dirty="0"/>
              <a:t>Diğer dillerde de olduğu gibi </a:t>
            </a:r>
            <a:r>
              <a:rPr lang="tr-TR" sz="2400" dirty="0" err="1"/>
              <a:t>Dart’ta</a:t>
            </a:r>
            <a:r>
              <a:rPr lang="tr-TR" sz="2400" dirty="0"/>
              <a:t> yorum satırı özelliği mevcuttur. Yorum satırı derleyici tarafından işlenmez. Yani görmezden gelinir. Bu bölüme kendiniz için açıklama vs. bilgiler yazabilirsiniz. </a:t>
            </a:r>
            <a:r>
              <a:rPr lang="tr-TR" sz="2400" dirty="0" err="1"/>
              <a:t>Dart’ta</a:t>
            </a:r>
            <a:r>
              <a:rPr lang="tr-TR" sz="2400" dirty="0"/>
              <a:t> yorum satırı oluşturmak için 2 yöntem mevcuttur.</a:t>
            </a:r>
          </a:p>
          <a:p>
            <a:pPr algn="just"/>
            <a:r>
              <a:rPr lang="tr-TR" sz="2400" b="1" dirty="0" smtClean="0"/>
              <a:t>// Çift Taksim Yöntemi</a:t>
            </a:r>
          </a:p>
          <a:p>
            <a:pPr algn="just"/>
            <a:r>
              <a:rPr lang="tr-TR" sz="2400" dirty="0" smtClean="0"/>
              <a:t>Bu </a:t>
            </a:r>
            <a:r>
              <a:rPr lang="tr-TR" sz="2400" dirty="0"/>
              <a:t>yöntem ile derlenmesini istemediğimiz yazının başına çift taksim ekleyerek görmezden gelinmesini sağlıyoruz</a:t>
            </a:r>
            <a:r>
              <a:rPr lang="tr-TR" sz="2400" dirty="0" smtClean="0"/>
              <a:t>.</a:t>
            </a:r>
          </a:p>
          <a:p>
            <a:pPr algn="just"/>
            <a:r>
              <a:rPr lang="tr-TR" sz="2400" b="1" dirty="0" smtClean="0"/>
              <a:t> /* </a:t>
            </a:r>
            <a:r>
              <a:rPr lang="tr-TR" sz="2400" b="1" dirty="0"/>
              <a:t>*/ Taksim-Yıldız Yöntemi</a:t>
            </a:r>
          </a:p>
          <a:p>
            <a:pPr algn="just"/>
            <a:r>
              <a:rPr lang="tr-TR" sz="2400" dirty="0" smtClean="0"/>
              <a:t>Bu </a:t>
            </a:r>
            <a:r>
              <a:rPr lang="tr-TR" sz="2400" dirty="0"/>
              <a:t>yöntem ile birden fazla satırın derlemede görmezden gelinmesini sağlayabiliriz</a:t>
            </a:r>
            <a:r>
              <a:rPr lang="tr-TR" sz="2400" dirty="0" smtClean="0"/>
              <a:t>.</a:t>
            </a:r>
            <a:endParaRPr lang="tr-TR" sz="2400" dirty="0"/>
          </a:p>
        </p:txBody>
      </p:sp>
      <p:pic>
        <p:nvPicPr>
          <p:cNvPr id="4" name="Resim 3"/>
          <p:cNvPicPr>
            <a:picLocks noChangeAspect="1"/>
          </p:cNvPicPr>
          <p:nvPr/>
        </p:nvPicPr>
        <p:blipFill>
          <a:blip r:embed="rId2"/>
          <a:stretch>
            <a:fillRect/>
          </a:stretch>
        </p:blipFill>
        <p:spPr>
          <a:xfrm>
            <a:off x="1359096" y="5476574"/>
            <a:ext cx="5466449" cy="700389"/>
          </a:xfrm>
          <a:prstGeom prst="rect">
            <a:avLst/>
          </a:prstGeom>
        </p:spPr>
      </p:pic>
      <p:pic>
        <p:nvPicPr>
          <p:cNvPr id="5" name="Resim 4"/>
          <p:cNvPicPr>
            <a:picLocks noChangeAspect="1"/>
          </p:cNvPicPr>
          <p:nvPr/>
        </p:nvPicPr>
        <p:blipFill>
          <a:blip r:embed="rId3"/>
          <a:stretch>
            <a:fillRect/>
          </a:stretch>
        </p:blipFill>
        <p:spPr>
          <a:xfrm>
            <a:off x="7715034" y="5090802"/>
            <a:ext cx="2997065" cy="1471932"/>
          </a:xfrm>
          <a:prstGeom prst="rect">
            <a:avLst/>
          </a:prstGeom>
        </p:spPr>
      </p:pic>
    </p:spTree>
    <p:extLst>
      <p:ext uri="{BB962C8B-B14F-4D97-AF65-F5344CB8AC3E}">
        <p14:creationId xmlns:p14="http://schemas.microsoft.com/office/powerpoint/2010/main" val="23336929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remove</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a:t>Yazılan elemanı kaldırır.</a:t>
            </a:r>
          </a:p>
          <a:p>
            <a:pPr algn="just"/>
            <a:endParaRPr lang="tr-TR" dirty="0"/>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727701" y="3071667"/>
            <a:ext cx="6624202" cy="1245151"/>
          </a:xfrm>
          <a:prstGeom prst="rect">
            <a:avLst/>
          </a:prstGeom>
        </p:spPr>
      </p:pic>
    </p:spTree>
    <p:extLst>
      <p:ext uri="{BB962C8B-B14F-4D97-AF65-F5344CB8AC3E}">
        <p14:creationId xmlns:p14="http://schemas.microsoft.com/office/powerpoint/2010/main" val="41669839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removeAt</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a:t>Belirtilen </a:t>
            </a:r>
            <a:r>
              <a:rPr lang="tr-TR" dirty="0" err="1"/>
              <a:t>indexteki</a:t>
            </a:r>
            <a:r>
              <a:rPr lang="tr-TR" dirty="0"/>
              <a:t> elemanı kaldırır.</a:t>
            </a:r>
          </a:p>
          <a:p>
            <a:pPr algn="just"/>
            <a:endParaRPr lang="tr-TR" dirty="0"/>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618818" y="3022294"/>
            <a:ext cx="7413594" cy="1486389"/>
          </a:xfrm>
          <a:prstGeom prst="rect">
            <a:avLst/>
          </a:prstGeom>
        </p:spPr>
      </p:pic>
    </p:spTree>
    <p:extLst>
      <p:ext uri="{BB962C8B-B14F-4D97-AF65-F5344CB8AC3E}">
        <p14:creationId xmlns:p14="http://schemas.microsoft.com/office/powerpoint/2010/main" val="15583384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a:t>removeLast</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a:t>List'in</a:t>
            </a:r>
            <a:r>
              <a:rPr lang="tr-TR" dirty="0"/>
              <a:t> son elemanını kaldırır.</a:t>
            </a:r>
          </a:p>
          <a:p>
            <a:pPr algn="just"/>
            <a:endParaRPr lang="tr-TR" dirty="0"/>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473746" y="3253563"/>
            <a:ext cx="7279687" cy="1390695"/>
          </a:xfrm>
          <a:prstGeom prst="rect">
            <a:avLst/>
          </a:prstGeom>
        </p:spPr>
      </p:pic>
    </p:spTree>
    <p:extLst>
      <p:ext uri="{BB962C8B-B14F-4D97-AF65-F5344CB8AC3E}">
        <p14:creationId xmlns:p14="http://schemas.microsoft.com/office/powerpoint/2010/main" val="34333696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removeRange</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smtClean="0"/>
              <a:t>Belirlenen </a:t>
            </a:r>
            <a:r>
              <a:rPr lang="tr-TR" dirty="0"/>
              <a:t>aralığı kaldırır.</a:t>
            </a:r>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795669" y="2870791"/>
            <a:ext cx="6808655" cy="1296105"/>
          </a:xfrm>
          <a:prstGeom prst="rect">
            <a:avLst/>
          </a:prstGeom>
        </p:spPr>
      </p:pic>
    </p:spTree>
    <p:extLst>
      <p:ext uri="{BB962C8B-B14F-4D97-AF65-F5344CB8AC3E}">
        <p14:creationId xmlns:p14="http://schemas.microsoft.com/office/powerpoint/2010/main" val="10630540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replaceRange</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smtClean="0"/>
              <a:t>Belirtilen </a:t>
            </a:r>
            <a:r>
              <a:rPr lang="tr-TR" dirty="0"/>
              <a:t>aralığı değiştirir.</a:t>
            </a:r>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923851" y="3071972"/>
            <a:ext cx="7077434" cy="1387034"/>
          </a:xfrm>
          <a:prstGeom prst="rect">
            <a:avLst/>
          </a:prstGeom>
        </p:spPr>
      </p:pic>
    </p:spTree>
    <p:extLst>
      <p:ext uri="{BB962C8B-B14F-4D97-AF65-F5344CB8AC3E}">
        <p14:creationId xmlns:p14="http://schemas.microsoft.com/office/powerpoint/2010/main" val="10584292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a:t>setAll</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a:t>Belirtilen </a:t>
            </a:r>
            <a:r>
              <a:rPr lang="tr-TR" dirty="0" err="1"/>
              <a:t>indexten</a:t>
            </a:r>
            <a:r>
              <a:rPr lang="tr-TR" dirty="0"/>
              <a:t> itibaren belirtilen </a:t>
            </a:r>
            <a:r>
              <a:rPr lang="tr-TR" dirty="0" err="1"/>
              <a:t>List</a:t>
            </a:r>
            <a:r>
              <a:rPr lang="tr-TR" dirty="0"/>
              <a:t> elemanlarının atanması.</a:t>
            </a:r>
          </a:p>
          <a:p>
            <a:pPr algn="just"/>
            <a:endParaRPr lang="tr-TR" dirty="0"/>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042161" y="2690403"/>
            <a:ext cx="8107677" cy="1775271"/>
          </a:xfrm>
          <a:prstGeom prst="rect">
            <a:avLst/>
          </a:prstGeom>
        </p:spPr>
      </p:pic>
    </p:spTree>
    <p:extLst>
      <p:ext uri="{BB962C8B-B14F-4D97-AF65-F5344CB8AC3E}">
        <p14:creationId xmlns:p14="http://schemas.microsoft.com/office/powerpoint/2010/main" val="30248256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setRange</a:t>
            </a:r>
            <a:endParaRPr lang="tr-TR" b="1" dirty="0"/>
          </a:p>
        </p:txBody>
      </p:sp>
      <p:sp>
        <p:nvSpPr>
          <p:cNvPr id="3" name="İçerik Yer Tutucusu 2"/>
          <p:cNvSpPr>
            <a:spLocks noGrp="1"/>
          </p:cNvSpPr>
          <p:nvPr>
            <p:ph idx="1"/>
          </p:nvPr>
        </p:nvSpPr>
        <p:spPr>
          <a:xfrm>
            <a:off x="838200" y="1354015"/>
            <a:ext cx="10515600" cy="4822948"/>
          </a:xfrm>
        </p:spPr>
        <p:txBody>
          <a:bodyPr/>
          <a:lstStyle/>
          <a:p>
            <a:r>
              <a:rPr lang="tr-TR" dirty="0"/>
              <a:t>Belirtilen aralığa atama.</a:t>
            </a:r>
          </a:p>
          <a:p>
            <a:r>
              <a:rPr lang="tr-TR" dirty="0"/>
              <a:t/>
            </a:r>
            <a:br>
              <a:rPr lang="tr-TR" dirty="0"/>
            </a:br>
            <a:endParaRPr lang="tr-TR" dirty="0"/>
          </a:p>
          <a:p>
            <a:pPr algn="just"/>
            <a:endParaRPr lang="tr-TR" dirty="0"/>
          </a:p>
        </p:txBody>
      </p:sp>
      <p:pic>
        <p:nvPicPr>
          <p:cNvPr id="4" name="Resim 3"/>
          <p:cNvPicPr>
            <a:picLocks noChangeAspect="1"/>
          </p:cNvPicPr>
          <p:nvPr/>
        </p:nvPicPr>
        <p:blipFill>
          <a:blip r:embed="rId2"/>
          <a:stretch>
            <a:fillRect/>
          </a:stretch>
        </p:blipFill>
        <p:spPr>
          <a:xfrm>
            <a:off x="1952492" y="3084434"/>
            <a:ext cx="7173772" cy="1362109"/>
          </a:xfrm>
          <a:prstGeom prst="rect">
            <a:avLst/>
          </a:prstGeom>
        </p:spPr>
      </p:pic>
    </p:spTree>
    <p:extLst>
      <p:ext uri="{BB962C8B-B14F-4D97-AF65-F5344CB8AC3E}">
        <p14:creationId xmlns:p14="http://schemas.microsoft.com/office/powerpoint/2010/main" val="41194411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shuffle</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a:t>List'i</a:t>
            </a:r>
            <a:r>
              <a:rPr lang="tr-TR" dirty="0"/>
              <a:t> rastgele olarak karıştırır.</a:t>
            </a:r>
          </a:p>
          <a:p>
            <a:pPr algn="just"/>
            <a:endParaRPr lang="tr-TR" dirty="0"/>
          </a:p>
          <a:p>
            <a:pPr algn="just"/>
            <a:endParaRPr lang="tr-TR" dirty="0"/>
          </a:p>
          <a:p>
            <a:pPr algn="just"/>
            <a:endParaRPr lang="tr-TR" dirty="0"/>
          </a:p>
        </p:txBody>
      </p:sp>
      <p:pic>
        <p:nvPicPr>
          <p:cNvPr id="5" name="Resim 4"/>
          <p:cNvPicPr>
            <a:picLocks noChangeAspect="1"/>
          </p:cNvPicPr>
          <p:nvPr/>
        </p:nvPicPr>
        <p:blipFill>
          <a:blip r:embed="rId2"/>
          <a:stretch>
            <a:fillRect/>
          </a:stretch>
        </p:blipFill>
        <p:spPr>
          <a:xfrm>
            <a:off x="2370958" y="2983425"/>
            <a:ext cx="8300299" cy="1564127"/>
          </a:xfrm>
          <a:prstGeom prst="rect">
            <a:avLst/>
          </a:prstGeom>
        </p:spPr>
      </p:pic>
    </p:spTree>
    <p:extLst>
      <p:ext uri="{BB962C8B-B14F-4D97-AF65-F5344CB8AC3E}">
        <p14:creationId xmlns:p14="http://schemas.microsoft.com/office/powerpoint/2010/main" val="38188349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sort</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sv-SE" dirty="0"/>
              <a:t>List'i veri tipine göre sıralar.</a:t>
            </a:r>
          </a:p>
          <a:p>
            <a:pPr algn="just"/>
            <a:endParaRPr lang="sv-SE" dirty="0"/>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727001" y="2865988"/>
            <a:ext cx="7301615" cy="1365769"/>
          </a:xfrm>
          <a:prstGeom prst="rect">
            <a:avLst/>
          </a:prstGeom>
        </p:spPr>
      </p:pic>
    </p:spTree>
    <p:extLst>
      <p:ext uri="{BB962C8B-B14F-4D97-AF65-F5344CB8AC3E}">
        <p14:creationId xmlns:p14="http://schemas.microsoft.com/office/powerpoint/2010/main" val="2854214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sublist</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a:t>List'i</a:t>
            </a:r>
            <a:r>
              <a:rPr lang="tr-TR" dirty="0"/>
              <a:t> verilen </a:t>
            </a:r>
            <a:r>
              <a:rPr lang="tr-TR" dirty="0" err="1"/>
              <a:t>indexten</a:t>
            </a:r>
            <a:r>
              <a:rPr lang="tr-TR" dirty="0"/>
              <a:t> başlatır.</a:t>
            </a:r>
          </a:p>
          <a:p>
            <a:pPr algn="just"/>
            <a:endParaRPr lang="tr-TR" dirty="0"/>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204123" y="2849525"/>
            <a:ext cx="6686368" cy="966901"/>
          </a:xfrm>
          <a:prstGeom prst="rect">
            <a:avLst/>
          </a:prstGeom>
        </p:spPr>
      </p:pic>
    </p:spTree>
    <p:extLst>
      <p:ext uri="{BB962C8B-B14F-4D97-AF65-F5344CB8AC3E}">
        <p14:creationId xmlns:p14="http://schemas.microsoft.com/office/powerpoint/2010/main" val="2488972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Aritmetik Operatörler</a:t>
            </a:r>
            <a:endParaRPr lang="tr-TR" b="1" dirty="0"/>
          </a:p>
        </p:txBody>
      </p:sp>
      <p:sp>
        <p:nvSpPr>
          <p:cNvPr id="3" name="İçerik Yer Tutucusu 2"/>
          <p:cNvSpPr>
            <a:spLocks noGrp="1"/>
          </p:cNvSpPr>
          <p:nvPr>
            <p:ph idx="1"/>
          </p:nvPr>
        </p:nvSpPr>
        <p:spPr>
          <a:xfrm>
            <a:off x="838200" y="1354015"/>
            <a:ext cx="10515600" cy="4822948"/>
          </a:xfrm>
        </p:spPr>
        <p:txBody>
          <a:bodyPr/>
          <a:lstStyle/>
          <a:p>
            <a:r>
              <a:rPr lang="tr-TR" dirty="0"/>
              <a:t>Aritmetik operatörler programlamada matematiksel işlemler yapabilmemize olanak sağlar.</a:t>
            </a:r>
          </a:p>
          <a:p>
            <a:r>
              <a:rPr lang="tr-TR" dirty="0"/>
              <a:t/>
            </a:r>
            <a:br>
              <a:rPr lang="tr-TR" dirty="0"/>
            </a:br>
            <a:endParaRPr lang="tr-TR" dirty="0"/>
          </a:p>
        </p:txBody>
      </p:sp>
      <p:pic>
        <p:nvPicPr>
          <p:cNvPr id="5" name="Resim 4"/>
          <p:cNvPicPr>
            <a:picLocks noChangeAspect="1"/>
          </p:cNvPicPr>
          <p:nvPr/>
        </p:nvPicPr>
        <p:blipFill>
          <a:blip r:embed="rId2"/>
          <a:stretch>
            <a:fillRect/>
          </a:stretch>
        </p:blipFill>
        <p:spPr>
          <a:xfrm>
            <a:off x="3278037" y="2734423"/>
            <a:ext cx="5036624" cy="3765001"/>
          </a:xfrm>
          <a:prstGeom prst="rect">
            <a:avLst/>
          </a:prstGeom>
        </p:spPr>
      </p:pic>
    </p:spTree>
    <p:extLst>
      <p:ext uri="{BB962C8B-B14F-4D97-AF65-F5344CB8AC3E}">
        <p14:creationId xmlns:p14="http://schemas.microsoft.com/office/powerpoint/2010/main" val="29634313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3211367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smtClean="0"/>
              <a:t>Map</a:t>
            </a:r>
            <a:r>
              <a:rPr lang="tr-TR" b="1" dirty="0" smtClean="0"/>
              <a:t> Yapısı</a:t>
            </a:r>
            <a:endParaRPr lang="tr-TR" b="1" dirty="0"/>
          </a:p>
        </p:txBody>
      </p:sp>
      <p:sp>
        <p:nvSpPr>
          <p:cNvPr id="3" name="İçerik Yer Tutucusu 2"/>
          <p:cNvSpPr>
            <a:spLocks noGrp="1"/>
          </p:cNvSpPr>
          <p:nvPr>
            <p:ph idx="1"/>
          </p:nvPr>
        </p:nvSpPr>
        <p:spPr>
          <a:xfrm>
            <a:off x="838200" y="1354015"/>
            <a:ext cx="10515600" cy="4822948"/>
          </a:xfrm>
        </p:spPr>
        <p:txBody>
          <a:bodyPr>
            <a:normAutofit/>
          </a:bodyPr>
          <a:lstStyle/>
          <a:p>
            <a:pPr algn="just"/>
            <a:r>
              <a:rPr lang="tr-TR" dirty="0" err="1"/>
              <a:t>Map</a:t>
            </a:r>
            <a:r>
              <a:rPr lang="tr-TR" dirty="0"/>
              <a:t>, birden fazla boyutu olan </a:t>
            </a:r>
            <a:r>
              <a:rPr lang="tr-TR" dirty="0" err="1"/>
              <a:t>List'tir</a:t>
            </a:r>
            <a:r>
              <a:rPr lang="tr-TR" dirty="0"/>
              <a:t>. </a:t>
            </a:r>
            <a:endParaRPr lang="tr-TR" dirty="0" smtClean="0"/>
          </a:p>
          <a:p>
            <a:pPr algn="just"/>
            <a:endParaRPr lang="tr-TR" dirty="0"/>
          </a:p>
          <a:p>
            <a:pPr algn="just"/>
            <a:endParaRPr lang="tr-TR" dirty="0" smtClean="0"/>
          </a:p>
          <a:p>
            <a:pPr algn="just"/>
            <a:r>
              <a:rPr lang="tr-TR" dirty="0"/>
              <a:t>Yukarıda 2 boyutlu </a:t>
            </a:r>
            <a:r>
              <a:rPr lang="tr-TR" dirty="0" err="1"/>
              <a:t>map</a:t>
            </a:r>
            <a:r>
              <a:rPr lang="tr-TR" dirty="0"/>
              <a:t> örneği verilmiştir. Çok boyutlu bir örnek verecek olursak</a:t>
            </a:r>
            <a:r>
              <a:rPr lang="tr-TR" dirty="0" smtClean="0"/>
              <a:t>:</a:t>
            </a:r>
          </a:p>
          <a:p>
            <a:pPr algn="just"/>
            <a:endParaRPr lang="tr-TR" dirty="0"/>
          </a:p>
          <a:p>
            <a:pPr algn="just"/>
            <a:endParaRPr lang="tr-TR" dirty="0" smtClean="0"/>
          </a:p>
          <a:p>
            <a:pPr algn="just"/>
            <a:endParaRPr lang="tr-TR" dirty="0"/>
          </a:p>
          <a:p>
            <a:pPr algn="just"/>
            <a:r>
              <a:rPr lang="tr-TR" dirty="0" err="1" smtClean="0"/>
              <a:t>Map</a:t>
            </a:r>
            <a:r>
              <a:rPr lang="tr-TR" dirty="0" smtClean="0"/>
              <a:t> </a:t>
            </a:r>
            <a:r>
              <a:rPr lang="tr-TR" dirty="0"/>
              <a:t>üzerinde istenilen bölgeyi göstermek için:</a:t>
            </a:r>
          </a:p>
          <a:p>
            <a:pPr algn="just"/>
            <a:endParaRPr lang="tr-TR" dirty="0"/>
          </a:p>
          <a:p>
            <a:pPr algn="just"/>
            <a:endParaRPr lang="tr-TR" dirty="0"/>
          </a:p>
          <a:p>
            <a:pPr algn="just"/>
            <a:endParaRPr lang="tr-TR" dirty="0"/>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266233" y="1855757"/>
            <a:ext cx="7659529" cy="749136"/>
          </a:xfrm>
          <a:prstGeom prst="rect">
            <a:avLst/>
          </a:prstGeom>
        </p:spPr>
      </p:pic>
      <p:pic>
        <p:nvPicPr>
          <p:cNvPr id="6" name="Resim 5"/>
          <p:cNvPicPr>
            <a:picLocks noChangeAspect="1"/>
          </p:cNvPicPr>
          <p:nvPr/>
        </p:nvPicPr>
        <p:blipFill>
          <a:blip r:embed="rId3"/>
          <a:stretch>
            <a:fillRect/>
          </a:stretch>
        </p:blipFill>
        <p:spPr>
          <a:xfrm>
            <a:off x="3049584" y="3739529"/>
            <a:ext cx="6092825" cy="1406037"/>
          </a:xfrm>
          <a:prstGeom prst="rect">
            <a:avLst/>
          </a:prstGeom>
        </p:spPr>
      </p:pic>
      <p:pic>
        <p:nvPicPr>
          <p:cNvPr id="7" name="Resim 6"/>
          <p:cNvPicPr>
            <a:picLocks noChangeAspect="1"/>
          </p:cNvPicPr>
          <p:nvPr/>
        </p:nvPicPr>
        <p:blipFill>
          <a:blip r:embed="rId4"/>
          <a:stretch>
            <a:fillRect/>
          </a:stretch>
        </p:blipFill>
        <p:spPr>
          <a:xfrm>
            <a:off x="2850743" y="5834103"/>
            <a:ext cx="6511406" cy="744521"/>
          </a:xfrm>
          <a:prstGeom prst="rect">
            <a:avLst/>
          </a:prstGeom>
        </p:spPr>
      </p:pic>
    </p:spTree>
    <p:extLst>
      <p:ext uri="{BB962C8B-B14F-4D97-AF65-F5344CB8AC3E}">
        <p14:creationId xmlns:p14="http://schemas.microsoft.com/office/powerpoint/2010/main" val="36304003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Map</a:t>
            </a:r>
            <a:r>
              <a:rPr lang="tr-TR" b="1" dirty="0" smtClean="0"/>
              <a:t> Fonksiyonları</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b="1" dirty="0" err="1"/>
              <a:t>isEmpty</a:t>
            </a:r>
            <a:endParaRPr lang="tr-TR" b="1" dirty="0"/>
          </a:p>
          <a:p>
            <a:pPr algn="just"/>
            <a:r>
              <a:rPr lang="tr-TR" dirty="0" err="1"/>
              <a:t>Map</a:t>
            </a:r>
            <a:r>
              <a:rPr lang="tr-TR" dirty="0"/>
              <a:t> boş ise </a:t>
            </a:r>
            <a:r>
              <a:rPr lang="tr-TR" dirty="0" err="1"/>
              <a:t>true</a:t>
            </a:r>
            <a:r>
              <a:rPr lang="tr-TR" dirty="0"/>
              <a:t> verir.</a:t>
            </a:r>
          </a:p>
          <a:p>
            <a:pPr algn="just"/>
            <a:endParaRPr lang="tr-TR" dirty="0" smtClean="0"/>
          </a:p>
          <a:p>
            <a:pPr algn="just"/>
            <a:endParaRPr lang="tr-TR" dirty="0"/>
          </a:p>
          <a:p>
            <a:pPr algn="just"/>
            <a:r>
              <a:rPr lang="tr-TR" b="1" dirty="0" err="1" smtClean="0"/>
              <a:t>isNotEmpty</a:t>
            </a:r>
            <a:endParaRPr lang="tr-TR" b="1" dirty="0"/>
          </a:p>
          <a:p>
            <a:pPr algn="just"/>
            <a:r>
              <a:rPr lang="tr-TR" dirty="0" err="1"/>
              <a:t>Map</a:t>
            </a:r>
            <a:r>
              <a:rPr lang="tr-TR" dirty="0"/>
              <a:t> boş değilse </a:t>
            </a:r>
            <a:r>
              <a:rPr lang="tr-TR" dirty="0" err="1"/>
              <a:t>true</a:t>
            </a:r>
            <a:r>
              <a:rPr lang="tr-TR" dirty="0"/>
              <a:t> verir.</a:t>
            </a:r>
          </a:p>
          <a:p>
            <a:pPr algn="just"/>
            <a:endParaRPr lang="tr-TR" dirty="0"/>
          </a:p>
        </p:txBody>
      </p:sp>
      <p:pic>
        <p:nvPicPr>
          <p:cNvPr id="4" name="Resim 3"/>
          <p:cNvPicPr>
            <a:picLocks noChangeAspect="1"/>
          </p:cNvPicPr>
          <p:nvPr/>
        </p:nvPicPr>
        <p:blipFill>
          <a:blip r:embed="rId2"/>
          <a:stretch>
            <a:fillRect/>
          </a:stretch>
        </p:blipFill>
        <p:spPr>
          <a:xfrm>
            <a:off x="2916864" y="2402958"/>
            <a:ext cx="5509730" cy="807817"/>
          </a:xfrm>
          <a:prstGeom prst="rect">
            <a:avLst/>
          </a:prstGeom>
        </p:spPr>
      </p:pic>
      <p:pic>
        <p:nvPicPr>
          <p:cNvPr id="5" name="Resim 4"/>
          <p:cNvPicPr>
            <a:picLocks noChangeAspect="1"/>
          </p:cNvPicPr>
          <p:nvPr/>
        </p:nvPicPr>
        <p:blipFill>
          <a:blip r:embed="rId3"/>
          <a:stretch>
            <a:fillRect/>
          </a:stretch>
        </p:blipFill>
        <p:spPr>
          <a:xfrm>
            <a:off x="3206464" y="4742121"/>
            <a:ext cx="4930530" cy="670698"/>
          </a:xfrm>
          <a:prstGeom prst="rect">
            <a:avLst/>
          </a:prstGeom>
        </p:spPr>
      </p:pic>
    </p:spTree>
    <p:extLst>
      <p:ext uri="{BB962C8B-B14F-4D97-AF65-F5344CB8AC3E}">
        <p14:creationId xmlns:p14="http://schemas.microsoft.com/office/powerpoint/2010/main" val="8626485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a:t>Map</a:t>
            </a:r>
            <a:r>
              <a:rPr lang="tr-TR" b="1" dirty="0"/>
              <a:t> Fonksiyonları</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b="1" dirty="0" err="1"/>
              <a:t>keys</a:t>
            </a:r>
            <a:endParaRPr lang="tr-TR" b="1" dirty="0"/>
          </a:p>
          <a:p>
            <a:pPr algn="just"/>
            <a:r>
              <a:rPr lang="tr-TR" dirty="0"/>
              <a:t>Anahtarları listeler.</a:t>
            </a:r>
          </a:p>
          <a:p>
            <a:pPr algn="just"/>
            <a:endParaRPr lang="tr-TR" dirty="0" smtClean="0"/>
          </a:p>
          <a:p>
            <a:pPr algn="just"/>
            <a:endParaRPr lang="tr-TR" dirty="0" smtClean="0"/>
          </a:p>
          <a:p>
            <a:pPr algn="just"/>
            <a:r>
              <a:rPr lang="tr-TR" b="1" dirty="0" err="1" smtClean="0"/>
              <a:t>lenght</a:t>
            </a:r>
            <a:endParaRPr lang="tr-TR" b="1" dirty="0"/>
          </a:p>
          <a:p>
            <a:pPr algn="just"/>
            <a:r>
              <a:rPr lang="tr-TR" dirty="0" err="1"/>
              <a:t>Map'in</a:t>
            </a:r>
            <a:r>
              <a:rPr lang="tr-TR" dirty="0"/>
              <a:t> uzunluğunu verir.</a:t>
            </a:r>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3281587" y="2445489"/>
            <a:ext cx="5388800" cy="739257"/>
          </a:xfrm>
          <a:prstGeom prst="rect">
            <a:avLst/>
          </a:prstGeom>
        </p:spPr>
      </p:pic>
      <p:pic>
        <p:nvPicPr>
          <p:cNvPr id="5" name="Resim 4"/>
          <p:cNvPicPr>
            <a:picLocks noChangeAspect="1"/>
          </p:cNvPicPr>
          <p:nvPr/>
        </p:nvPicPr>
        <p:blipFill>
          <a:blip r:embed="rId3"/>
          <a:stretch>
            <a:fillRect/>
          </a:stretch>
        </p:blipFill>
        <p:spPr>
          <a:xfrm>
            <a:off x="3678568" y="4848446"/>
            <a:ext cx="4834864" cy="812582"/>
          </a:xfrm>
          <a:prstGeom prst="rect">
            <a:avLst/>
          </a:prstGeom>
        </p:spPr>
      </p:pic>
    </p:spTree>
    <p:extLst>
      <p:ext uri="{BB962C8B-B14F-4D97-AF65-F5344CB8AC3E}">
        <p14:creationId xmlns:p14="http://schemas.microsoft.com/office/powerpoint/2010/main" val="38766233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a:t>Map</a:t>
            </a:r>
            <a:r>
              <a:rPr lang="tr-TR" b="1" dirty="0"/>
              <a:t> Fonksiyonları</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b="1" dirty="0" err="1" smtClean="0"/>
              <a:t>Values</a:t>
            </a:r>
            <a:r>
              <a:rPr lang="tr-TR" b="1" dirty="0" smtClean="0"/>
              <a:t> : </a:t>
            </a:r>
            <a:r>
              <a:rPr lang="tr-TR" dirty="0" err="1" smtClean="0"/>
              <a:t>keys'in</a:t>
            </a:r>
            <a:r>
              <a:rPr lang="tr-TR" dirty="0" smtClean="0"/>
              <a:t> </a:t>
            </a:r>
            <a:r>
              <a:rPr lang="tr-TR" dirty="0"/>
              <a:t>tersi olarak değerleri listeler.</a:t>
            </a:r>
          </a:p>
          <a:p>
            <a:pPr algn="just"/>
            <a:endParaRPr lang="tr-TR" dirty="0" smtClean="0"/>
          </a:p>
          <a:p>
            <a:pPr algn="just"/>
            <a:endParaRPr lang="tr-TR" dirty="0" smtClean="0"/>
          </a:p>
          <a:p>
            <a:pPr algn="just"/>
            <a:r>
              <a:rPr lang="tr-TR" b="1" dirty="0" err="1" smtClean="0"/>
              <a:t>addAll</a:t>
            </a:r>
            <a:r>
              <a:rPr lang="tr-TR" b="1" dirty="0" smtClean="0"/>
              <a:t> : </a:t>
            </a:r>
            <a:r>
              <a:rPr lang="tr-TR" dirty="0" smtClean="0"/>
              <a:t>Başka </a:t>
            </a:r>
            <a:r>
              <a:rPr lang="tr-TR" dirty="0"/>
              <a:t>bir </a:t>
            </a:r>
            <a:r>
              <a:rPr lang="tr-TR" dirty="0" err="1"/>
              <a:t>Map'i</a:t>
            </a:r>
            <a:r>
              <a:rPr lang="tr-TR" dirty="0"/>
              <a:t> ekler. Aynı değerler var ise üzerine yazar.</a:t>
            </a:r>
          </a:p>
          <a:p>
            <a:pPr algn="just"/>
            <a:endParaRPr lang="tr-TR" dirty="0"/>
          </a:p>
        </p:txBody>
      </p:sp>
      <p:pic>
        <p:nvPicPr>
          <p:cNvPr id="4" name="Resim 3"/>
          <p:cNvPicPr>
            <a:picLocks noChangeAspect="1"/>
          </p:cNvPicPr>
          <p:nvPr/>
        </p:nvPicPr>
        <p:blipFill>
          <a:blip r:embed="rId2"/>
          <a:stretch>
            <a:fillRect/>
          </a:stretch>
        </p:blipFill>
        <p:spPr>
          <a:xfrm>
            <a:off x="3688207" y="1954844"/>
            <a:ext cx="4108673" cy="800496"/>
          </a:xfrm>
          <a:prstGeom prst="rect">
            <a:avLst/>
          </a:prstGeom>
        </p:spPr>
      </p:pic>
      <p:pic>
        <p:nvPicPr>
          <p:cNvPr id="5" name="Resim 4"/>
          <p:cNvPicPr>
            <a:picLocks noChangeAspect="1"/>
          </p:cNvPicPr>
          <p:nvPr/>
        </p:nvPicPr>
        <p:blipFill>
          <a:blip r:embed="rId3"/>
          <a:stretch>
            <a:fillRect/>
          </a:stretch>
        </p:blipFill>
        <p:spPr>
          <a:xfrm>
            <a:off x="3050253" y="3547000"/>
            <a:ext cx="5349467" cy="2988771"/>
          </a:xfrm>
          <a:prstGeom prst="rect">
            <a:avLst/>
          </a:prstGeom>
        </p:spPr>
      </p:pic>
    </p:spTree>
    <p:extLst>
      <p:ext uri="{BB962C8B-B14F-4D97-AF65-F5344CB8AC3E}">
        <p14:creationId xmlns:p14="http://schemas.microsoft.com/office/powerpoint/2010/main" val="7919342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a:t>Map</a:t>
            </a:r>
            <a:r>
              <a:rPr lang="tr-TR" b="1" dirty="0"/>
              <a:t> Fonksiyonları</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b="1" dirty="0" err="1"/>
              <a:t>clear</a:t>
            </a:r>
            <a:endParaRPr lang="tr-TR" b="1" dirty="0"/>
          </a:p>
          <a:p>
            <a:pPr algn="just"/>
            <a:r>
              <a:rPr lang="tr-TR" dirty="0" err="1"/>
              <a:t>Map'in</a:t>
            </a:r>
            <a:r>
              <a:rPr lang="tr-TR" dirty="0"/>
              <a:t> içini boşaltır.</a:t>
            </a:r>
          </a:p>
          <a:p>
            <a:pPr algn="just"/>
            <a:endParaRPr lang="tr-TR" dirty="0" smtClean="0"/>
          </a:p>
          <a:p>
            <a:pPr algn="just"/>
            <a:endParaRPr lang="tr-TR" dirty="0" smtClean="0"/>
          </a:p>
          <a:p>
            <a:pPr algn="just"/>
            <a:r>
              <a:rPr lang="tr-TR" b="1" dirty="0" err="1" smtClean="0"/>
              <a:t>containsKey</a:t>
            </a:r>
            <a:endParaRPr lang="tr-TR" b="1" dirty="0"/>
          </a:p>
          <a:p>
            <a:pPr algn="just"/>
            <a:r>
              <a:rPr lang="tr-TR" dirty="0"/>
              <a:t>Anahtarı içerip içermediğini kontrol eder.</a:t>
            </a:r>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3746739" y="2445489"/>
            <a:ext cx="2349261" cy="665933"/>
          </a:xfrm>
          <a:prstGeom prst="rect">
            <a:avLst/>
          </a:prstGeom>
        </p:spPr>
      </p:pic>
      <p:pic>
        <p:nvPicPr>
          <p:cNvPr id="5" name="Resim 4"/>
          <p:cNvPicPr>
            <a:picLocks noChangeAspect="1"/>
          </p:cNvPicPr>
          <p:nvPr/>
        </p:nvPicPr>
        <p:blipFill>
          <a:blip r:embed="rId3"/>
          <a:stretch>
            <a:fillRect/>
          </a:stretch>
        </p:blipFill>
        <p:spPr>
          <a:xfrm>
            <a:off x="3007143" y="4856779"/>
            <a:ext cx="6177713" cy="693416"/>
          </a:xfrm>
          <a:prstGeom prst="rect">
            <a:avLst/>
          </a:prstGeom>
        </p:spPr>
      </p:pic>
    </p:spTree>
    <p:extLst>
      <p:ext uri="{BB962C8B-B14F-4D97-AF65-F5344CB8AC3E}">
        <p14:creationId xmlns:p14="http://schemas.microsoft.com/office/powerpoint/2010/main" val="7222289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a:t>Map</a:t>
            </a:r>
            <a:r>
              <a:rPr lang="tr-TR" b="1" dirty="0"/>
              <a:t> Fonksiyonları</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b="1" dirty="0" err="1"/>
              <a:t>containsValue</a:t>
            </a:r>
            <a:endParaRPr lang="tr-TR" b="1" dirty="0"/>
          </a:p>
          <a:p>
            <a:pPr algn="just"/>
            <a:r>
              <a:rPr lang="tr-TR" dirty="0"/>
              <a:t>Değeri içerip içermediğini kontrol eder.</a:t>
            </a:r>
          </a:p>
          <a:p>
            <a:pPr algn="just"/>
            <a:endParaRPr lang="tr-TR" dirty="0"/>
          </a:p>
          <a:p>
            <a:pPr algn="just"/>
            <a:endParaRPr lang="tr-TR" dirty="0" smtClean="0"/>
          </a:p>
          <a:p>
            <a:pPr algn="just"/>
            <a:r>
              <a:rPr lang="tr-TR" b="1" dirty="0" err="1" smtClean="0"/>
              <a:t>forEach</a:t>
            </a:r>
            <a:endParaRPr lang="tr-TR" b="1" dirty="0"/>
          </a:p>
          <a:p>
            <a:pPr algn="just"/>
            <a:r>
              <a:rPr lang="tr-TR" dirty="0" err="1"/>
              <a:t>Map'in</a:t>
            </a:r>
            <a:r>
              <a:rPr lang="tr-TR" dirty="0"/>
              <a:t> eleman sayısına göre döndü işlemi yapar. </a:t>
            </a:r>
            <a:r>
              <a:rPr lang="tr-TR" dirty="0" err="1"/>
              <a:t>forEach</a:t>
            </a:r>
            <a:r>
              <a:rPr lang="tr-TR" dirty="0"/>
              <a:t> fonksiyonu 2 parametre alır. 1. anahtar parametresi, 2. değer parametresidir.</a:t>
            </a:r>
          </a:p>
          <a:p>
            <a:pPr algn="just"/>
            <a:endParaRPr lang="tr-TR" dirty="0"/>
          </a:p>
        </p:txBody>
      </p:sp>
      <p:pic>
        <p:nvPicPr>
          <p:cNvPr id="4" name="Resim 3"/>
          <p:cNvPicPr>
            <a:picLocks noChangeAspect="1"/>
          </p:cNvPicPr>
          <p:nvPr/>
        </p:nvPicPr>
        <p:blipFill>
          <a:blip r:embed="rId2"/>
          <a:stretch>
            <a:fillRect/>
          </a:stretch>
        </p:blipFill>
        <p:spPr>
          <a:xfrm>
            <a:off x="2748988" y="2554168"/>
            <a:ext cx="6342380" cy="689755"/>
          </a:xfrm>
          <a:prstGeom prst="rect">
            <a:avLst/>
          </a:prstGeom>
        </p:spPr>
      </p:pic>
      <p:pic>
        <p:nvPicPr>
          <p:cNvPr id="5" name="Resim 4"/>
          <p:cNvPicPr>
            <a:picLocks noChangeAspect="1"/>
          </p:cNvPicPr>
          <p:nvPr/>
        </p:nvPicPr>
        <p:blipFill>
          <a:blip r:embed="rId3"/>
          <a:stretch>
            <a:fillRect/>
          </a:stretch>
        </p:blipFill>
        <p:spPr>
          <a:xfrm>
            <a:off x="2431130" y="5133831"/>
            <a:ext cx="7329740" cy="1043132"/>
          </a:xfrm>
          <a:prstGeom prst="rect">
            <a:avLst/>
          </a:prstGeom>
        </p:spPr>
      </p:pic>
    </p:spTree>
    <p:extLst>
      <p:ext uri="{BB962C8B-B14F-4D97-AF65-F5344CB8AC3E}">
        <p14:creationId xmlns:p14="http://schemas.microsoft.com/office/powerpoint/2010/main" val="10853124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a:t>Map</a:t>
            </a:r>
            <a:r>
              <a:rPr lang="tr-TR" b="1" dirty="0"/>
              <a:t> Fonksiyonları</a:t>
            </a:r>
            <a:endParaRPr lang="tr-TR" b="1" dirty="0"/>
          </a:p>
        </p:txBody>
      </p:sp>
      <p:sp>
        <p:nvSpPr>
          <p:cNvPr id="3" name="İçerik Yer Tutucusu 2"/>
          <p:cNvSpPr>
            <a:spLocks noGrp="1"/>
          </p:cNvSpPr>
          <p:nvPr>
            <p:ph idx="1"/>
          </p:nvPr>
        </p:nvSpPr>
        <p:spPr>
          <a:xfrm>
            <a:off x="838200" y="1354015"/>
            <a:ext cx="10515600" cy="4822948"/>
          </a:xfrm>
        </p:spPr>
        <p:txBody>
          <a:bodyPr>
            <a:normAutofit/>
          </a:bodyPr>
          <a:lstStyle/>
          <a:p>
            <a:pPr algn="just"/>
            <a:r>
              <a:rPr lang="tr-TR" b="1" dirty="0" err="1" smtClean="0"/>
              <a:t>Remove</a:t>
            </a:r>
            <a:r>
              <a:rPr lang="tr-TR" b="1" dirty="0" smtClean="0"/>
              <a:t> : </a:t>
            </a:r>
            <a:r>
              <a:rPr lang="tr-TR" dirty="0" smtClean="0"/>
              <a:t>Belirtilen </a:t>
            </a:r>
            <a:r>
              <a:rPr lang="tr-TR" dirty="0"/>
              <a:t>anahtardaki değeri kaldırır.</a:t>
            </a:r>
          </a:p>
          <a:p>
            <a:pPr algn="just"/>
            <a:endParaRPr lang="tr-TR" dirty="0" smtClean="0"/>
          </a:p>
          <a:p>
            <a:pPr algn="just"/>
            <a:endParaRPr lang="tr-TR" dirty="0"/>
          </a:p>
          <a:p>
            <a:pPr algn="just"/>
            <a:r>
              <a:rPr lang="tr-TR" b="1" dirty="0" smtClean="0"/>
              <a:t>Update : </a:t>
            </a:r>
            <a:r>
              <a:rPr lang="tr-TR" dirty="0" smtClean="0"/>
              <a:t>Belirtilen </a:t>
            </a:r>
            <a:r>
              <a:rPr lang="tr-TR" dirty="0"/>
              <a:t>anahtardaki değeri günceller</a:t>
            </a:r>
            <a:r>
              <a:rPr lang="tr-TR" dirty="0" smtClean="0"/>
              <a:t>.</a:t>
            </a:r>
          </a:p>
          <a:p>
            <a:pPr algn="just"/>
            <a:endParaRPr lang="tr-TR" dirty="0"/>
          </a:p>
          <a:p>
            <a:pPr algn="just"/>
            <a:endParaRPr lang="tr-TR" dirty="0" smtClean="0"/>
          </a:p>
          <a:p>
            <a:pPr algn="just"/>
            <a:endParaRPr lang="tr-TR" dirty="0"/>
          </a:p>
          <a:p>
            <a:r>
              <a:rPr lang="tr-TR" b="1" dirty="0" err="1"/>
              <a:t>updateAll</a:t>
            </a:r>
            <a:r>
              <a:rPr lang="tr-TR" dirty="0"/>
              <a:t> </a:t>
            </a:r>
            <a:r>
              <a:rPr lang="tr-TR" dirty="0" smtClean="0"/>
              <a:t>: </a:t>
            </a:r>
            <a:r>
              <a:rPr lang="tr-TR" dirty="0"/>
              <a:t>Tüm değerleri günceller.</a:t>
            </a:r>
          </a:p>
          <a:p>
            <a:r>
              <a:rPr lang="tr-TR" b="1" dirty="0" err="1"/>
              <a:t>runtimeType</a:t>
            </a:r>
            <a:r>
              <a:rPr lang="tr-TR" dirty="0"/>
              <a:t> </a:t>
            </a:r>
            <a:r>
              <a:rPr lang="tr-TR" dirty="0" smtClean="0"/>
              <a:t>: </a:t>
            </a:r>
            <a:r>
              <a:rPr lang="tr-TR" dirty="0"/>
              <a:t>Çalışma zamanındaki veri tipini gösterir.</a:t>
            </a:r>
          </a:p>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4352668" y="1779150"/>
            <a:ext cx="3486664" cy="1041991"/>
          </a:xfrm>
          <a:prstGeom prst="rect">
            <a:avLst/>
          </a:prstGeom>
        </p:spPr>
      </p:pic>
      <p:pic>
        <p:nvPicPr>
          <p:cNvPr id="5" name="Resim 4"/>
          <p:cNvPicPr>
            <a:picLocks noChangeAspect="1"/>
          </p:cNvPicPr>
          <p:nvPr/>
        </p:nvPicPr>
        <p:blipFill>
          <a:blip r:embed="rId3"/>
          <a:stretch>
            <a:fillRect/>
          </a:stretch>
        </p:blipFill>
        <p:spPr>
          <a:xfrm>
            <a:off x="1827705" y="3370223"/>
            <a:ext cx="8856470" cy="1198133"/>
          </a:xfrm>
          <a:prstGeom prst="rect">
            <a:avLst/>
          </a:prstGeom>
        </p:spPr>
      </p:pic>
    </p:spTree>
    <p:extLst>
      <p:ext uri="{BB962C8B-B14F-4D97-AF65-F5344CB8AC3E}">
        <p14:creationId xmlns:p14="http://schemas.microsoft.com/office/powerpoint/2010/main" val="9775040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30888159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Nesne Tabanlı Programlama </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2780325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Atama Operatörleri</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a:t>Atama operatörleri değişkenlere ve sabitlere değer atamak için kullanılır. Aşağıdaki tabloda c’nin değeri 10’dur. (c=10)</a:t>
            </a:r>
            <a:endParaRPr lang="tr-TR" dirty="0"/>
          </a:p>
        </p:txBody>
      </p:sp>
      <p:pic>
        <p:nvPicPr>
          <p:cNvPr id="4" name="Resim 3"/>
          <p:cNvPicPr>
            <a:picLocks noChangeAspect="1"/>
          </p:cNvPicPr>
          <p:nvPr/>
        </p:nvPicPr>
        <p:blipFill>
          <a:blip r:embed="rId2"/>
          <a:stretch>
            <a:fillRect/>
          </a:stretch>
        </p:blipFill>
        <p:spPr>
          <a:xfrm>
            <a:off x="3600730" y="2757637"/>
            <a:ext cx="5486232" cy="3419326"/>
          </a:xfrm>
          <a:prstGeom prst="rect">
            <a:avLst/>
          </a:prstGeom>
        </p:spPr>
      </p:pic>
    </p:spTree>
    <p:extLst>
      <p:ext uri="{BB962C8B-B14F-4D97-AF65-F5344CB8AC3E}">
        <p14:creationId xmlns:p14="http://schemas.microsoft.com/office/powerpoint/2010/main" val="16531191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smtClean="0"/>
              <a:t>Static</a:t>
            </a:r>
            <a:endParaRPr lang="tr-TR" b="1" dirty="0"/>
          </a:p>
        </p:txBody>
      </p:sp>
      <p:sp>
        <p:nvSpPr>
          <p:cNvPr id="3" name="İçerik Yer Tutucusu 2"/>
          <p:cNvSpPr>
            <a:spLocks noGrp="1"/>
          </p:cNvSpPr>
          <p:nvPr>
            <p:ph idx="1"/>
          </p:nvPr>
        </p:nvSpPr>
        <p:spPr>
          <a:xfrm>
            <a:off x="838200" y="1354015"/>
            <a:ext cx="10515600" cy="4822948"/>
          </a:xfrm>
        </p:spPr>
        <p:txBody>
          <a:bodyPr>
            <a:normAutofit/>
          </a:bodyPr>
          <a:lstStyle/>
          <a:p>
            <a:pPr algn="just"/>
            <a:r>
              <a:rPr lang="tr-TR" dirty="0"/>
              <a:t>Sınıf yapısını oluşturuyorken, bazı nesnelerin dışarıyla olan etkileşimini </a:t>
            </a:r>
            <a:r>
              <a:rPr lang="tr-TR" dirty="0" smtClean="0"/>
              <a:t>ayarlamak </a:t>
            </a:r>
            <a:r>
              <a:rPr lang="tr-TR" dirty="0"/>
              <a:t>gerekebilir.</a:t>
            </a:r>
          </a:p>
          <a:p>
            <a:pPr algn="just"/>
            <a:r>
              <a:rPr lang="tr-TR" dirty="0" err="1" smtClean="0"/>
              <a:t>Static</a:t>
            </a:r>
            <a:r>
              <a:rPr lang="tr-TR" dirty="0" smtClean="0"/>
              <a:t> </a:t>
            </a:r>
            <a:r>
              <a:rPr lang="tr-TR" dirty="0"/>
              <a:t>ile oluşturulan değişken ve fonksiyonlara sınıf dışından erişilemezler. </a:t>
            </a:r>
            <a:endParaRPr lang="tr-TR" dirty="0" smtClean="0"/>
          </a:p>
          <a:p>
            <a:pPr algn="just"/>
            <a:endParaRPr lang="tr-TR" dirty="0" smtClean="0"/>
          </a:p>
          <a:p>
            <a:pPr algn="just"/>
            <a:endParaRPr lang="tr-TR" dirty="0"/>
          </a:p>
          <a:p>
            <a:pPr algn="just"/>
            <a:endParaRPr lang="tr-TR" dirty="0" smtClean="0"/>
          </a:p>
          <a:p>
            <a:pPr algn="just"/>
            <a:r>
              <a:rPr lang="tr-TR" dirty="0" smtClean="0"/>
              <a:t>Yukarıdaki </a:t>
            </a:r>
            <a:r>
              <a:rPr lang="tr-TR" dirty="0"/>
              <a:t>insan sınıfında </a:t>
            </a:r>
            <a:r>
              <a:rPr lang="tr-TR" dirty="0" err="1"/>
              <a:t>static</a:t>
            </a:r>
            <a:r>
              <a:rPr lang="tr-TR" dirty="0"/>
              <a:t> insan değişkeni oluşturduk. Bu değişken sadece sınıf içerisindeki işlemlerde kullanılabilecek. Aynı şekilde fonksiyonum 'da.</a:t>
            </a:r>
          </a:p>
          <a:p>
            <a:pPr algn="just"/>
            <a:endParaRPr lang="tr-TR" dirty="0"/>
          </a:p>
        </p:txBody>
      </p:sp>
      <p:pic>
        <p:nvPicPr>
          <p:cNvPr id="4" name="Resim 3"/>
          <p:cNvPicPr>
            <a:picLocks noChangeAspect="1"/>
          </p:cNvPicPr>
          <p:nvPr/>
        </p:nvPicPr>
        <p:blipFill>
          <a:blip r:embed="rId2"/>
          <a:stretch>
            <a:fillRect/>
          </a:stretch>
        </p:blipFill>
        <p:spPr>
          <a:xfrm>
            <a:off x="4733265" y="2761980"/>
            <a:ext cx="2913116" cy="1788755"/>
          </a:xfrm>
          <a:prstGeom prst="rect">
            <a:avLst/>
          </a:prstGeom>
        </p:spPr>
      </p:pic>
    </p:spTree>
    <p:extLst>
      <p:ext uri="{BB962C8B-B14F-4D97-AF65-F5344CB8AC3E}">
        <p14:creationId xmlns:p14="http://schemas.microsoft.com/office/powerpoint/2010/main" val="41041527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Sınıflar</a:t>
            </a:r>
            <a:endParaRPr lang="tr-TR" b="1" dirty="0"/>
          </a:p>
        </p:txBody>
      </p:sp>
      <p:sp>
        <p:nvSpPr>
          <p:cNvPr id="3" name="İçerik Yer Tutucusu 2"/>
          <p:cNvSpPr>
            <a:spLocks noGrp="1"/>
          </p:cNvSpPr>
          <p:nvPr>
            <p:ph idx="1"/>
          </p:nvPr>
        </p:nvSpPr>
        <p:spPr>
          <a:xfrm>
            <a:off x="838200" y="1354015"/>
            <a:ext cx="6349409" cy="4822948"/>
          </a:xfrm>
        </p:spPr>
        <p:txBody>
          <a:bodyPr>
            <a:normAutofit/>
          </a:bodyPr>
          <a:lstStyle/>
          <a:p>
            <a:pPr algn="just"/>
            <a:r>
              <a:rPr lang="tr-TR" b="1" dirty="0"/>
              <a:t>Sınıf </a:t>
            </a:r>
            <a:r>
              <a:rPr lang="tr-TR" b="1" dirty="0" smtClean="0"/>
              <a:t>Oluşturma : </a:t>
            </a:r>
            <a:r>
              <a:rPr lang="tr-TR" dirty="0" smtClean="0"/>
              <a:t>Sınıflar </a:t>
            </a:r>
            <a:r>
              <a:rPr lang="tr-TR" dirty="0"/>
              <a:t>diğer birçok dildeki gibi </a:t>
            </a:r>
            <a:r>
              <a:rPr lang="tr-TR" dirty="0" err="1"/>
              <a:t>class</a:t>
            </a:r>
            <a:r>
              <a:rPr lang="tr-TR" dirty="0"/>
              <a:t> terimi ile oluşturulur.</a:t>
            </a:r>
          </a:p>
          <a:p>
            <a:pPr algn="just"/>
            <a:r>
              <a:rPr lang="tr-TR" dirty="0" smtClean="0"/>
              <a:t>Bir </a:t>
            </a:r>
            <a:r>
              <a:rPr lang="tr-TR" dirty="0"/>
              <a:t>insan sınıfı oluşturduk. Bu sınıf isim, yas ve kilo gibi özellikleri vardır. Tıpkı bir insanda bulunan özellikler gibi</a:t>
            </a:r>
            <a:r>
              <a:rPr lang="tr-TR" dirty="0" smtClean="0"/>
              <a:t>.</a:t>
            </a:r>
          </a:p>
          <a:p>
            <a:pPr algn="just"/>
            <a:r>
              <a:rPr lang="tr-TR" dirty="0" smtClean="0"/>
              <a:t>kisi1 </a:t>
            </a:r>
            <a:r>
              <a:rPr lang="tr-TR" dirty="0"/>
              <a:t>adından insan sınıfında bir nesne ürettik. </a:t>
            </a:r>
          </a:p>
          <a:p>
            <a:pPr algn="just"/>
            <a:endParaRPr lang="tr-TR" dirty="0"/>
          </a:p>
        </p:txBody>
      </p:sp>
      <p:pic>
        <p:nvPicPr>
          <p:cNvPr id="4" name="Resim 3"/>
          <p:cNvPicPr>
            <a:picLocks noChangeAspect="1"/>
          </p:cNvPicPr>
          <p:nvPr/>
        </p:nvPicPr>
        <p:blipFill>
          <a:blip r:embed="rId2"/>
          <a:stretch>
            <a:fillRect/>
          </a:stretch>
        </p:blipFill>
        <p:spPr>
          <a:xfrm>
            <a:off x="7187609" y="1354015"/>
            <a:ext cx="4523258" cy="3348614"/>
          </a:xfrm>
          <a:prstGeom prst="rect">
            <a:avLst/>
          </a:prstGeom>
        </p:spPr>
      </p:pic>
    </p:spTree>
    <p:extLst>
      <p:ext uri="{BB962C8B-B14F-4D97-AF65-F5344CB8AC3E}">
        <p14:creationId xmlns:p14="http://schemas.microsoft.com/office/powerpoint/2010/main" val="10557233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a:t>Sınıf Oluşturma</a:t>
            </a:r>
            <a:endParaRPr lang="tr-TR" b="1" dirty="0"/>
          </a:p>
        </p:txBody>
      </p:sp>
      <p:sp>
        <p:nvSpPr>
          <p:cNvPr id="3" name="İçerik Yer Tutucusu 2"/>
          <p:cNvSpPr>
            <a:spLocks noGrp="1"/>
          </p:cNvSpPr>
          <p:nvPr>
            <p:ph idx="1"/>
          </p:nvPr>
        </p:nvSpPr>
        <p:spPr>
          <a:xfrm>
            <a:off x="838200" y="1354015"/>
            <a:ext cx="6325031" cy="4822948"/>
          </a:xfrm>
        </p:spPr>
        <p:txBody>
          <a:bodyPr/>
          <a:lstStyle/>
          <a:p>
            <a:pPr algn="just"/>
            <a:r>
              <a:rPr lang="tr-TR" dirty="0"/>
              <a:t>Artık kisi1 tamamen insan oldu diyebiliriz. </a:t>
            </a:r>
            <a:r>
              <a:rPr lang="tr-TR" dirty="0" err="1"/>
              <a:t>print</a:t>
            </a:r>
            <a:r>
              <a:rPr lang="tr-TR" dirty="0"/>
              <a:t>(kisi1.isim); yazarak kisi1'in isim değişkenini yazdırabiliriz. Ama olaya biraz dikkat ettiğimizde değerlerin kisi1'e ait değil de insan sınıfında ait olduğunu görebiliriz. Yani insan sınıfı için oluşturulmuş nesnelerin varsayılan değerini girmiş olduk. Çözümümüz </a:t>
            </a:r>
            <a:r>
              <a:rPr lang="tr-TR" dirty="0" err="1"/>
              <a:t>Constructors</a:t>
            </a:r>
            <a:r>
              <a:rPr lang="tr-TR" dirty="0"/>
              <a:t> (Yapıcılar);</a:t>
            </a:r>
          </a:p>
          <a:p>
            <a:pPr algn="just"/>
            <a:endParaRPr lang="tr-TR" dirty="0"/>
          </a:p>
        </p:txBody>
      </p:sp>
      <p:pic>
        <p:nvPicPr>
          <p:cNvPr id="5" name="Resim 4"/>
          <p:cNvPicPr>
            <a:picLocks noChangeAspect="1"/>
          </p:cNvPicPr>
          <p:nvPr/>
        </p:nvPicPr>
        <p:blipFill>
          <a:blip r:embed="rId2"/>
          <a:stretch>
            <a:fillRect/>
          </a:stretch>
        </p:blipFill>
        <p:spPr>
          <a:xfrm>
            <a:off x="7460941" y="1354015"/>
            <a:ext cx="4383727" cy="3679199"/>
          </a:xfrm>
          <a:prstGeom prst="rect">
            <a:avLst/>
          </a:prstGeom>
        </p:spPr>
      </p:pic>
    </p:spTree>
    <p:extLst>
      <p:ext uri="{BB962C8B-B14F-4D97-AF65-F5344CB8AC3E}">
        <p14:creationId xmlns:p14="http://schemas.microsoft.com/office/powerpoint/2010/main" val="21133419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a:t>Constructors</a:t>
            </a:r>
            <a:r>
              <a:rPr lang="tr-TR" b="1" dirty="0"/>
              <a:t> (Yapıcılar</a:t>
            </a:r>
            <a:r>
              <a:rPr lang="tr-TR" b="1" dirty="0" smtClean="0"/>
              <a:t>)</a:t>
            </a:r>
            <a:endParaRPr lang="tr-TR" b="1" dirty="0"/>
          </a:p>
        </p:txBody>
      </p:sp>
      <p:sp>
        <p:nvSpPr>
          <p:cNvPr id="3" name="İçerik Yer Tutucusu 2"/>
          <p:cNvSpPr>
            <a:spLocks noGrp="1"/>
          </p:cNvSpPr>
          <p:nvPr>
            <p:ph idx="1"/>
          </p:nvPr>
        </p:nvSpPr>
        <p:spPr>
          <a:xfrm>
            <a:off x="838200" y="1354015"/>
            <a:ext cx="4860851" cy="4822948"/>
          </a:xfrm>
        </p:spPr>
        <p:txBody>
          <a:bodyPr>
            <a:normAutofit fontScale="85000" lnSpcReduction="10000"/>
          </a:bodyPr>
          <a:lstStyle/>
          <a:p>
            <a:pPr algn="just"/>
            <a:r>
              <a:rPr lang="tr-TR" dirty="0"/>
              <a:t>Yapıcılar bir sınıf nesnesi üretirken değerlerin tanımlanmasında kullanılır</a:t>
            </a:r>
            <a:r>
              <a:rPr lang="tr-TR" dirty="0"/>
              <a:t>. Yapıcılar sınıfların içerisine fonksiyon olarak tanımlanır. Bir fonksiyonun yapıcı fonksiyon olması için sınıf ile aynı isme sahip olması gerekir. Yani insan sınıfının yapıcısı insan() fonksiyonu olmalıdır. Yapıcı fonksiyonlardaki mantık, dışarıdan alınan değerleri sınıf içerisindeki değişkenlere yerleştirmektir. Yapıcı fonksiyondaki parametrelerin isimleri ile sınıf değişkenlerinin isimlerinin aynı olmadığına dikkat çekmek isterim. Bu işlemi </a:t>
            </a:r>
            <a:r>
              <a:rPr lang="tr-TR" dirty="0" err="1"/>
              <a:t>this</a:t>
            </a:r>
            <a:r>
              <a:rPr lang="tr-TR" dirty="0"/>
              <a:t> işaretçisi ile de yapabiliriz.</a:t>
            </a:r>
          </a:p>
          <a:p>
            <a:pPr algn="just"/>
            <a:endParaRPr lang="tr-TR" dirty="0"/>
          </a:p>
        </p:txBody>
      </p:sp>
      <p:pic>
        <p:nvPicPr>
          <p:cNvPr id="5" name="Resim 4"/>
          <p:cNvPicPr>
            <a:picLocks noChangeAspect="1"/>
          </p:cNvPicPr>
          <p:nvPr/>
        </p:nvPicPr>
        <p:blipFill>
          <a:blip r:embed="rId2"/>
          <a:stretch>
            <a:fillRect/>
          </a:stretch>
        </p:blipFill>
        <p:spPr>
          <a:xfrm>
            <a:off x="5699051" y="1354015"/>
            <a:ext cx="6416676" cy="4408832"/>
          </a:xfrm>
          <a:prstGeom prst="rect">
            <a:avLst/>
          </a:prstGeom>
        </p:spPr>
      </p:pic>
    </p:spTree>
    <p:extLst>
      <p:ext uri="{BB962C8B-B14F-4D97-AF65-F5344CB8AC3E}">
        <p14:creationId xmlns:p14="http://schemas.microsoft.com/office/powerpoint/2010/main" val="32685876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This</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err="1"/>
              <a:t>This</a:t>
            </a:r>
            <a:r>
              <a:rPr lang="tr-TR" dirty="0"/>
              <a:t> işaretçisi, sınıfa özel tanımlı değişkenleri kullanabilmeyi sağlayan işaretçidir. Yapıcımızı bir de </a:t>
            </a:r>
            <a:r>
              <a:rPr lang="tr-TR" dirty="0" err="1"/>
              <a:t>this</a:t>
            </a:r>
            <a:r>
              <a:rPr lang="tr-TR" dirty="0"/>
              <a:t> ile oluşturalım.</a:t>
            </a:r>
          </a:p>
          <a:p>
            <a:pPr algn="just"/>
            <a:endParaRPr lang="tr-TR" dirty="0" smtClean="0"/>
          </a:p>
          <a:p>
            <a:pPr algn="just"/>
            <a:endParaRPr lang="tr-TR" dirty="0"/>
          </a:p>
          <a:p>
            <a:pPr algn="just"/>
            <a:endParaRPr lang="tr-TR" dirty="0"/>
          </a:p>
          <a:p>
            <a:pPr algn="just"/>
            <a:r>
              <a:rPr lang="tr-TR" dirty="0" err="1" smtClean="0"/>
              <a:t>this</a:t>
            </a:r>
            <a:r>
              <a:rPr lang="tr-TR" dirty="0" smtClean="0"/>
              <a:t> </a:t>
            </a:r>
            <a:r>
              <a:rPr lang="tr-TR" dirty="0"/>
              <a:t>= bu. isim parametresinden gelen değer, </a:t>
            </a:r>
            <a:r>
              <a:rPr lang="tr-TR" dirty="0" err="1"/>
              <a:t>this.isim</a:t>
            </a:r>
            <a:r>
              <a:rPr lang="tr-TR" dirty="0"/>
              <a:t> ile bu sınıfın isim değişkenine atansın.</a:t>
            </a:r>
          </a:p>
          <a:p>
            <a:pPr algn="just"/>
            <a:r>
              <a:rPr lang="tr-TR" b="1" dirty="0" err="1"/>
              <a:t>This</a:t>
            </a:r>
            <a:r>
              <a:rPr lang="tr-TR" b="1" dirty="0"/>
              <a:t> ile Yapıcı oluştururken Kolay </a:t>
            </a:r>
            <a:r>
              <a:rPr lang="tr-TR" b="1" dirty="0" smtClean="0"/>
              <a:t>Yöntem : </a:t>
            </a:r>
            <a:endParaRPr lang="tr-TR" b="1" dirty="0"/>
          </a:p>
          <a:p>
            <a:pPr algn="just"/>
            <a:endParaRPr lang="tr-TR" dirty="0"/>
          </a:p>
        </p:txBody>
      </p:sp>
      <p:pic>
        <p:nvPicPr>
          <p:cNvPr id="4" name="Resim 3"/>
          <p:cNvPicPr>
            <a:picLocks noChangeAspect="1"/>
          </p:cNvPicPr>
          <p:nvPr/>
        </p:nvPicPr>
        <p:blipFill>
          <a:blip r:embed="rId2"/>
          <a:stretch>
            <a:fillRect/>
          </a:stretch>
        </p:blipFill>
        <p:spPr>
          <a:xfrm>
            <a:off x="3657708" y="2203348"/>
            <a:ext cx="4954664" cy="1477707"/>
          </a:xfrm>
          <a:prstGeom prst="rect">
            <a:avLst/>
          </a:prstGeom>
        </p:spPr>
      </p:pic>
      <p:pic>
        <p:nvPicPr>
          <p:cNvPr id="5" name="Resim 4"/>
          <p:cNvPicPr>
            <a:picLocks noChangeAspect="1"/>
          </p:cNvPicPr>
          <p:nvPr/>
        </p:nvPicPr>
        <p:blipFill>
          <a:blip r:embed="rId3"/>
          <a:stretch>
            <a:fillRect/>
          </a:stretch>
        </p:blipFill>
        <p:spPr>
          <a:xfrm>
            <a:off x="2594453" y="5288346"/>
            <a:ext cx="7506478" cy="888617"/>
          </a:xfrm>
          <a:prstGeom prst="rect">
            <a:avLst/>
          </a:prstGeom>
        </p:spPr>
      </p:pic>
    </p:spTree>
    <p:extLst>
      <p:ext uri="{BB962C8B-B14F-4D97-AF65-F5344CB8AC3E}">
        <p14:creationId xmlns:p14="http://schemas.microsoft.com/office/powerpoint/2010/main" val="3554481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Autofit/>
          </a:bodyPr>
          <a:lstStyle/>
          <a:p>
            <a:r>
              <a:rPr lang="tr-TR" sz="3200" b="1" dirty="0"/>
              <a:t>Sınıf Nesnesi Oluştururken Belirli ve Varsayılan Yapıcı Parametresi </a:t>
            </a:r>
            <a:r>
              <a:rPr lang="tr-TR" sz="3200" b="1" dirty="0" smtClean="0"/>
              <a:t>Girme</a:t>
            </a:r>
            <a:endParaRPr lang="tr-TR" sz="3200" b="1" dirty="0"/>
          </a:p>
        </p:txBody>
      </p:sp>
      <p:sp>
        <p:nvSpPr>
          <p:cNvPr id="3" name="İçerik Yer Tutucusu 2"/>
          <p:cNvSpPr>
            <a:spLocks noGrp="1"/>
          </p:cNvSpPr>
          <p:nvPr>
            <p:ph idx="1"/>
          </p:nvPr>
        </p:nvSpPr>
        <p:spPr>
          <a:xfrm>
            <a:off x="838200" y="1354015"/>
            <a:ext cx="4478079" cy="4822948"/>
          </a:xfrm>
        </p:spPr>
        <p:txBody>
          <a:bodyPr>
            <a:normAutofit fontScale="92500" lnSpcReduction="10000"/>
          </a:bodyPr>
          <a:lstStyle/>
          <a:p>
            <a:pPr algn="just"/>
            <a:r>
              <a:rPr lang="tr-TR" dirty="0"/>
              <a:t>Fonksiyonlar konusunda gördüğümüz gibi parametrelere değer yollarken hangi değişkene yollayacağımızı seçebiliriz</a:t>
            </a:r>
            <a:r>
              <a:rPr lang="tr-TR" dirty="0" smtClean="0"/>
              <a:t>.</a:t>
            </a:r>
          </a:p>
          <a:p>
            <a:pPr algn="just"/>
            <a:r>
              <a:rPr lang="tr-TR" dirty="0"/>
              <a:t>main fonksiyonuna baktığımızda,</a:t>
            </a:r>
          </a:p>
          <a:p>
            <a:pPr algn="just"/>
            <a:r>
              <a:rPr lang="tr-TR" dirty="0" smtClean="0"/>
              <a:t>kisi1 </a:t>
            </a:r>
            <a:r>
              <a:rPr lang="tr-TR" dirty="0"/>
              <a:t>adında insan nesnesi oluştururken yapıcı fonksiyona sadece isim ve kilo değerlerini yolladık. yas değişkeninin değeri yapıcı fonksiyonda varsayılan değer aldı.</a:t>
            </a:r>
          </a:p>
          <a:p>
            <a:pPr algn="just"/>
            <a:endParaRPr lang="tr-TR" dirty="0"/>
          </a:p>
        </p:txBody>
      </p:sp>
      <p:pic>
        <p:nvPicPr>
          <p:cNvPr id="5" name="Resim 4"/>
          <p:cNvPicPr>
            <a:picLocks noChangeAspect="1"/>
          </p:cNvPicPr>
          <p:nvPr/>
        </p:nvPicPr>
        <p:blipFill>
          <a:blip r:embed="rId2"/>
          <a:stretch>
            <a:fillRect/>
          </a:stretch>
        </p:blipFill>
        <p:spPr>
          <a:xfrm>
            <a:off x="5507665" y="1910043"/>
            <a:ext cx="6512992" cy="3710891"/>
          </a:xfrm>
          <a:prstGeom prst="rect">
            <a:avLst/>
          </a:prstGeom>
        </p:spPr>
      </p:pic>
    </p:spTree>
    <p:extLst>
      <p:ext uri="{BB962C8B-B14F-4D97-AF65-F5344CB8AC3E}">
        <p14:creationId xmlns:p14="http://schemas.microsoft.com/office/powerpoint/2010/main" val="31740242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a:t>İsimlendirilmiş </a:t>
            </a:r>
            <a:r>
              <a:rPr lang="tr-TR" b="1" dirty="0" smtClean="0"/>
              <a:t>Yapıcılar</a:t>
            </a:r>
            <a:endParaRPr lang="tr-TR" b="1" dirty="0"/>
          </a:p>
        </p:txBody>
      </p:sp>
      <p:sp>
        <p:nvSpPr>
          <p:cNvPr id="3" name="İçerik Yer Tutucusu 2"/>
          <p:cNvSpPr>
            <a:spLocks noGrp="1"/>
          </p:cNvSpPr>
          <p:nvPr>
            <p:ph idx="1"/>
          </p:nvPr>
        </p:nvSpPr>
        <p:spPr>
          <a:xfrm>
            <a:off x="838200" y="1354015"/>
            <a:ext cx="6179288" cy="4822948"/>
          </a:xfrm>
        </p:spPr>
        <p:txBody>
          <a:bodyPr>
            <a:normAutofit fontScale="92500"/>
          </a:bodyPr>
          <a:lstStyle/>
          <a:p>
            <a:pPr algn="just"/>
            <a:r>
              <a:rPr lang="tr-TR" dirty="0"/>
              <a:t>Eğer sınıfımıza birden fazla yapıcı eklemek istiyorsak isimlendirilmiş yapıcıları kullanırız. </a:t>
            </a:r>
            <a:endParaRPr lang="tr-TR" dirty="0" smtClean="0"/>
          </a:p>
          <a:p>
            <a:pPr algn="just"/>
            <a:r>
              <a:rPr lang="tr-TR" dirty="0"/>
              <a:t>insan sınıfımız hem insan adlı yapıcı fonksiyona sahip, hem de </a:t>
            </a:r>
            <a:r>
              <a:rPr lang="tr-TR" dirty="0" err="1"/>
              <a:t>insan.bos</a:t>
            </a:r>
            <a:r>
              <a:rPr lang="tr-TR" dirty="0"/>
              <a:t> adında isimlendirilmiş yapıcı fonksiyona sahip. </a:t>
            </a:r>
            <a:r>
              <a:rPr lang="tr-TR" dirty="0" err="1"/>
              <a:t>insan.bos</a:t>
            </a:r>
            <a:r>
              <a:rPr lang="tr-TR" dirty="0"/>
              <a:t> yapıcı fonksiyonumuz insan sınıfından üretilen nesnede kullanıldığında değişkenlere boş bilgiler giriyor</a:t>
            </a:r>
            <a:r>
              <a:rPr lang="tr-TR" dirty="0" smtClean="0"/>
              <a:t>.</a:t>
            </a:r>
            <a:endParaRPr lang="tr-TR" dirty="0"/>
          </a:p>
          <a:p>
            <a:pPr algn="just"/>
            <a:r>
              <a:rPr lang="tr-TR" dirty="0"/>
              <a:t>main fonksiyonumuzda nesne üretimini gözlemlediğimizde, nesnenin </a:t>
            </a:r>
            <a:r>
              <a:rPr lang="tr-TR" dirty="0" err="1"/>
              <a:t>insan.bos</a:t>
            </a:r>
            <a:r>
              <a:rPr lang="tr-TR" dirty="0"/>
              <a:t>() yapıcı fonksiyonu ile üretildiğini görüyoruz.</a:t>
            </a:r>
          </a:p>
          <a:p>
            <a:pPr algn="just"/>
            <a:endParaRPr lang="tr-TR" dirty="0"/>
          </a:p>
        </p:txBody>
      </p:sp>
      <p:pic>
        <p:nvPicPr>
          <p:cNvPr id="4" name="Resim 3"/>
          <p:cNvPicPr>
            <a:picLocks noChangeAspect="1"/>
          </p:cNvPicPr>
          <p:nvPr/>
        </p:nvPicPr>
        <p:blipFill>
          <a:blip r:embed="rId2"/>
          <a:stretch>
            <a:fillRect/>
          </a:stretch>
        </p:blipFill>
        <p:spPr>
          <a:xfrm>
            <a:off x="7295875" y="1354015"/>
            <a:ext cx="4548794" cy="4505473"/>
          </a:xfrm>
          <a:prstGeom prst="rect">
            <a:avLst/>
          </a:prstGeom>
        </p:spPr>
      </p:pic>
    </p:spTree>
    <p:extLst>
      <p:ext uri="{BB962C8B-B14F-4D97-AF65-F5344CB8AC3E}">
        <p14:creationId xmlns:p14="http://schemas.microsoft.com/office/powerpoint/2010/main" val="33725395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a:t>Sınıf-içi </a:t>
            </a:r>
            <a:r>
              <a:rPr lang="tr-TR" b="1" dirty="0" smtClean="0"/>
              <a:t>Fonksiyonlar</a:t>
            </a:r>
            <a:endParaRPr lang="tr-TR" b="1" dirty="0"/>
          </a:p>
        </p:txBody>
      </p:sp>
      <p:sp>
        <p:nvSpPr>
          <p:cNvPr id="3" name="İçerik Yer Tutucusu 2"/>
          <p:cNvSpPr>
            <a:spLocks noGrp="1"/>
          </p:cNvSpPr>
          <p:nvPr>
            <p:ph idx="1"/>
          </p:nvPr>
        </p:nvSpPr>
        <p:spPr>
          <a:xfrm>
            <a:off x="838200" y="1354015"/>
            <a:ext cx="10515600" cy="4822948"/>
          </a:xfrm>
        </p:spPr>
        <p:txBody>
          <a:bodyPr>
            <a:normAutofit fontScale="92500" lnSpcReduction="10000"/>
          </a:bodyPr>
          <a:lstStyle/>
          <a:p>
            <a:pPr algn="just"/>
            <a:r>
              <a:rPr lang="tr-TR" dirty="0"/>
              <a:t>Bir önceki konuda sınıf oluştururken insan üzerinden örnek vermiştik. Yine aynı örnek üzerinden gidelim.</a:t>
            </a:r>
          </a:p>
          <a:p>
            <a:pPr algn="just"/>
            <a:r>
              <a:rPr lang="tr-TR" dirty="0" smtClean="0"/>
              <a:t>insan </a:t>
            </a:r>
            <a:r>
              <a:rPr lang="tr-TR" dirty="0"/>
              <a:t>sınıfımıza bir özellik (yani fonksiyon) ekleyelim. Bu özelliği tıpkı gerçek bir insanda bulunan kendini tanıtabilme yeteneği olsun.</a:t>
            </a:r>
          </a:p>
          <a:p>
            <a:pPr algn="just"/>
            <a:r>
              <a:rPr lang="tr-TR" dirty="0"/>
              <a:t>insan sınıfımızın içerisine </a:t>
            </a:r>
            <a:r>
              <a:rPr lang="tr-TR" dirty="0" err="1"/>
              <a:t>kendiniTanit</a:t>
            </a:r>
            <a:r>
              <a:rPr lang="tr-TR" dirty="0"/>
              <a:t> adında bir fonksiyon ekledik. Fonksiyonumuz bir değer döndürmediği için tipini </a:t>
            </a:r>
            <a:r>
              <a:rPr lang="tr-TR" dirty="0" err="1"/>
              <a:t>void</a:t>
            </a:r>
            <a:r>
              <a:rPr lang="tr-TR" dirty="0"/>
              <a:t> yaptık. </a:t>
            </a:r>
            <a:r>
              <a:rPr lang="tr-TR" dirty="0" err="1"/>
              <a:t>print</a:t>
            </a:r>
            <a:r>
              <a:rPr lang="tr-TR" dirty="0"/>
              <a:t> fonksiyonu ile ekrana </a:t>
            </a:r>
            <a:r>
              <a:rPr lang="tr-TR" dirty="0" err="1"/>
              <a:t>this.isim</a:t>
            </a:r>
            <a:r>
              <a:rPr lang="tr-TR" dirty="0"/>
              <a:t> ile nesneye özel olarak kendini tanıtacağı bir cümle bastırdık.</a:t>
            </a:r>
          </a:p>
          <a:p>
            <a:pPr algn="just"/>
            <a:r>
              <a:rPr lang="tr-TR" dirty="0" smtClean="0"/>
              <a:t>main </a:t>
            </a:r>
            <a:r>
              <a:rPr lang="tr-TR" dirty="0"/>
              <a:t>fonksiyonu içerisinde de, kisi1 adında bir insan nesnesi oluşturduk ve içerisine yapıcıya gidecek olan parametre değerlerini girdik. Hemen aşağısındaki koda dikkat edelim. </a:t>
            </a:r>
            <a:r>
              <a:rPr lang="tr-TR" dirty="0" err="1"/>
              <a:t>kendiniTanit</a:t>
            </a:r>
            <a:r>
              <a:rPr lang="tr-TR" dirty="0"/>
              <a:t> fonksiyonu insan sınıfına ait olduğu için ve kisi1 nesnesi de insan sınıfından türetildiği için </a:t>
            </a:r>
            <a:r>
              <a:rPr lang="tr-TR" dirty="0" err="1"/>
              <a:t>kendiniTanit</a:t>
            </a:r>
            <a:r>
              <a:rPr lang="tr-TR" dirty="0"/>
              <a:t> fonksiyonunu kisi1 nesnesine iliştirdik.</a:t>
            </a:r>
            <a:endParaRPr lang="tr-TR" dirty="0"/>
          </a:p>
        </p:txBody>
      </p:sp>
    </p:spTree>
    <p:extLst>
      <p:ext uri="{BB962C8B-B14F-4D97-AF65-F5344CB8AC3E}">
        <p14:creationId xmlns:p14="http://schemas.microsoft.com/office/powerpoint/2010/main" val="3185528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a:t>Sınıf-içi Fonksiyonlar</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2764466" y="1213338"/>
            <a:ext cx="7004996" cy="5154620"/>
          </a:xfrm>
          <a:prstGeom prst="rect">
            <a:avLst/>
          </a:prstGeom>
        </p:spPr>
      </p:pic>
    </p:spTree>
    <p:extLst>
      <p:ext uri="{BB962C8B-B14F-4D97-AF65-F5344CB8AC3E}">
        <p14:creationId xmlns:p14="http://schemas.microsoft.com/office/powerpoint/2010/main" val="13651964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a:t>Get</a:t>
            </a:r>
            <a:r>
              <a:rPr lang="tr-TR" b="1" dirty="0"/>
              <a:t> ve Set </a:t>
            </a:r>
            <a:r>
              <a:rPr lang="tr-TR" b="1" dirty="0" smtClean="0"/>
              <a:t>Fonksiyonları</a:t>
            </a:r>
            <a:endParaRPr lang="tr-TR" b="1" dirty="0"/>
          </a:p>
        </p:txBody>
      </p:sp>
      <p:sp>
        <p:nvSpPr>
          <p:cNvPr id="3" name="İçerik Yer Tutucusu 2"/>
          <p:cNvSpPr>
            <a:spLocks noGrp="1"/>
          </p:cNvSpPr>
          <p:nvPr>
            <p:ph idx="1"/>
          </p:nvPr>
        </p:nvSpPr>
        <p:spPr>
          <a:xfrm>
            <a:off x="838199" y="1354015"/>
            <a:ext cx="5583865" cy="4822948"/>
          </a:xfrm>
        </p:spPr>
        <p:txBody>
          <a:bodyPr/>
          <a:lstStyle/>
          <a:p>
            <a:pPr algn="just"/>
            <a:r>
              <a:rPr lang="tr-TR" dirty="0" err="1"/>
              <a:t>Get</a:t>
            </a:r>
            <a:r>
              <a:rPr lang="tr-TR" dirty="0"/>
              <a:t> ve Set değişkenler üzerinde işlem yapabilmemizi sağlayan basit fonksiyonlardır. </a:t>
            </a:r>
            <a:r>
              <a:rPr lang="tr-TR" dirty="0" err="1"/>
              <a:t>Get</a:t>
            </a:r>
            <a:r>
              <a:rPr lang="tr-TR" dirty="0"/>
              <a:t> fonksiyonumuz değer döndürür. Set fonksiyonumuz da değer atar.</a:t>
            </a:r>
          </a:p>
          <a:p>
            <a:pPr algn="just"/>
            <a:endParaRPr lang="tr-TR" dirty="0"/>
          </a:p>
        </p:txBody>
      </p:sp>
      <p:pic>
        <p:nvPicPr>
          <p:cNvPr id="4" name="Resim 3"/>
          <p:cNvPicPr>
            <a:picLocks noChangeAspect="1"/>
          </p:cNvPicPr>
          <p:nvPr/>
        </p:nvPicPr>
        <p:blipFill>
          <a:blip r:embed="rId2"/>
          <a:stretch>
            <a:fillRect/>
          </a:stretch>
        </p:blipFill>
        <p:spPr>
          <a:xfrm>
            <a:off x="6760535" y="1354015"/>
            <a:ext cx="4593265" cy="5394583"/>
          </a:xfrm>
          <a:prstGeom prst="rect">
            <a:avLst/>
          </a:prstGeom>
        </p:spPr>
      </p:pic>
    </p:spTree>
    <p:extLst>
      <p:ext uri="{BB962C8B-B14F-4D97-AF65-F5344CB8AC3E}">
        <p14:creationId xmlns:p14="http://schemas.microsoft.com/office/powerpoint/2010/main" val="3469601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İlişkisel Operatörler</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a:t>İlişkisel operatörler programlamada iki veriyi birbiriyle karşılaştırabilmemize olanak sağlar. Karşılaştırma doğrulanıyorsa </a:t>
            </a:r>
            <a:r>
              <a:rPr lang="tr-TR" b="1" dirty="0" err="1"/>
              <a:t>true</a:t>
            </a:r>
            <a:r>
              <a:rPr lang="tr-TR" dirty="0"/>
              <a:t> değer, doğrulanmıyorsa </a:t>
            </a:r>
            <a:r>
              <a:rPr lang="tr-TR" b="1" dirty="0" err="1"/>
              <a:t>false</a:t>
            </a:r>
            <a:r>
              <a:rPr lang="tr-TR" dirty="0"/>
              <a:t> değer alır.</a:t>
            </a:r>
            <a:endParaRPr lang="tr-TR" dirty="0"/>
          </a:p>
        </p:txBody>
      </p:sp>
      <p:pic>
        <p:nvPicPr>
          <p:cNvPr id="4" name="Resim 3"/>
          <p:cNvPicPr>
            <a:picLocks noChangeAspect="1"/>
          </p:cNvPicPr>
          <p:nvPr/>
        </p:nvPicPr>
        <p:blipFill>
          <a:blip r:embed="rId2"/>
          <a:stretch>
            <a:fillRect/>
          </a:stretch>
        </p:blipFill>
        <p:spPr>
          <a:xfrm>
            <a:off x="3976289" y="3125475"/>
            <a:ext cx="4707253" cy="3192165"/>
          </a:xfrm>
          <a:prstGeom prst="rect">
            <a:avLst/>
          </a:prstGeom>
        </p:spPr>
      </p:pic>
    </p:spTree>
    <p:extLst>
      <p:ext uri="{BB962C8B-B14F-4D97-AF65-F5344CB8AC3E}">
        <p14:creationId xmlns:p14="http://schemas.microsoft.com/office/powerpoint/2010/main" val="42178129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a:t>Get</a:t>
            </a:r>
            <a:r>
              <a:rPr lang="tr-TR" b="1" dirty="0"/>
              <a:t> ve Set Fonksiyonları</a:t>
            </a:r>
            <a:endParaRPr lang="tr-TR" b="1" dirty="0"/>
          </a:p>
        </p:txBody>
      </p:sp>
      <p:sp>
        <p:nvSpPr>
          <p:cNvPr id="3" name="İçerik Yer Tutucusu 2"/>
          <p:cNvSpPr>
            <a:spLocks noGrp="1"/>
          </p:cNvSpPr>
          <p:nvPr>
            <p:ph idx="1"/>
          </p:nvPr>
        </p:nvSpPr>
        <p:spPr>
          <a:xfrm>
            <a:off x="838200" y="1354015"/>
            <a:ext cx="10515600" cy="4822948"/>
          </a:xfrm>
        </p:spPr>
        <p:txBody>
          <a:bodyPr>
            <a:normAutofit fontScale="92500" lnSpcReduction="20000"/>
          </a:bodyPr>
          <a:lstStyle/>
          <a:p>
            <a:pPr algn="just"/>
            <a:r>
              <a:rPr lang="tr-TR" dirty="0"/>
              <a:t>kisi1 nesnesini oluşturuyorken </a:t>
            </a:r>
            <a:r>
              <a:rPr lang="tr-TR" dirty="0" err="1"/>
              <a:t>new</a:t>
            </a:r>
            <a:r>
              <a:rPr lang="tr-TR" dirty="0"/>
              <a:t> terimini kullanmadık. Bu terim Dart 2.2 beri zorunlu değildir. </a:t>
            </a:r>
            <a:r>
              <a:rPr lang="tr-TR" dirty="0" smtClean="0"/>
              <a:t>insan </a:t>
            </a:r>
            <a:r>
              <a:rPr lang="tr-TR" dirty="0"/>
              <a:t>sınıfımızın içinde </a:t>
            </a:r>
            <a:r>
              <a:rPr lang="tr-TR" dirty="0" err="1"/>
              <a:t>String</a:t>
            </a:r>
            <a:r>
              <a:rPr lang="tr-TR" dirty="0"/>
              <a:t> </a:t>
            </a:r>
            <a:r>
              <a:rPr lang="tr-TR" dirty="0" err="1"/>
              <a:t>get</a:t>
            </a:r>
            <a:r>
              <a:rPr lang="tr-TR" dirty="0"/>
              <a:t> isim ile </a:t>
            </a:r>
            <a:r>
              <a:rPr lang="tr-TR" dirty="0" err="1"/>
              <a:t>String</a:t>
            </a:r>
            <a:r>
              <a:rPr lang="tr-TR" dirty="0"/>
              <a:t> tipinde değer döndüren bir fonksiyon oluşturduk. Bu fonksiyonumuz </a:t>
            </a:r>
            <a:r>
              <a:rPr lang="tr-TR" dirty="0" err="1"/>
              <a:t>get</a:t>
            </a:r>
            <a:r>
              <a:rPr lang="tr-TR" dirty="0"/>
              <a:t> fonksiyonu olduğu için parametreler için paranteze sahip olmayacaktır. </a:t>
            </a:r>
            <a:r>
              <a:rPr lang="tr-TR" dirty="0" err="1"/>
              <a:t>get</a:t>
            </a:r>
            <a:r>
              <a:rPr lang="tr-TR" dirty="0"/>
              <a:t> fonksiyonumuz </a:t>
            </a:r>
            <a:r>
              <a:rPr lang="tr-TR" dirty="0" err="1"/>
              <a:t>kisiIsim</a:t>
            </a:r>
            <a:r>
              <a:rPr lang="tr-TR" dirty="0"/>
              <a:t> değerini döndürüyor</a:t>
            </a:r>
            <a:r>
              <a:rPr lang="tr-TR" dirty="0" smtClean="0"/>
              <a:t>.</a:t>
            </a:r>
            <a:endParaRPr lang="tr-TR" dirty="0"/>
          </a:p>
          <a:p>
            <a:pPr algn="just"/>
            <a:r>
              <a:rPr lang="tr-TR" dirty="0"/>
              <a:t>set fonksiyonumuz ise </a:t>
            </a:r>
            <a:r>
              <a:rPr lang="tr-TR" dirty="0" err="1"/>
              <a:t>void'tir</a:t>
            </a:r>
            <a:r>
              <a:rPr lang="tr-TR" dirty="0"/>
              <a:t>. Çünkü bir değer döndürmez. </a:t>
            </a:r>
            <a:r>
              <a:rPr lang="tr-TR" dirty="0" err="1"/>
              <a:t>get</a:t>
            </a:r>
            <a:r>
              <a:rPr lang="tr-TR" dirty="0"/>
              <a:t> ve set fonksiyonlarının isimleri aynı olmak zorundadır. set fonksiyonu atama işlemi yapacağı için parametre alır.</a:t>
            </a:r>
          </a:p>
          <a:p>
            <a:pPr algn="just"/>
            <a:r>
              <a:rPr lang="tr-TR" dirty="0" smtClean="0"/>
              <a:t>main </a:t>
            </a:r>
            <a:r>
              <a:rPr lang="tr-TR" dirty="0"/>
              <a:t>fonksiyonuna baktığımızda, kisi1 adında insan nesnesi örneği oluşturduk. </a:t>
            </a:r>
            <a:r>
              <a:rPr lang="tr-TR" dirty="0" err="1"/>
              <a:t>print</a:t>
            </a:r>
            <a:r>
              <a:rPr lang="tr-TR" dirty="0"/>
              <a:t> fonksiyonu içerisinde kisi1.isim yazarak </a:t>
            </a:r>
            <a:r>
              <a:rPr lang="tr-TR" dirty="0" err="1"/>
              <a:t>get</a:t>
            </a:r>
            <a:r>
              <a:rPr lang="tr-TR" dirty="0"/>
              <a:t> işlemi yaptık. Hemen aşağısında kisi1.isim = "Erkay"; yazarak set işlemi yaptık.</a:t>
            </a:r>
          </a:p>
          <a:p>
            <a:pPr algn="just"/>
            <a:r>
              <a:rPr lang="tr-TR" dirty="0" smtClean="0"/>
              <a:t>Set </a:t>
            </a:r>
            <a:r>
              <a:rPr lang="tr-TR" dirty="0"/>
              <a:t>işlemi yapılırken parametre parantezi açılmaz. Değer atama şeklinde yapılır. </a:t>
            </a:r>
            <a:r>
              <a:rPr lang="tr-TR" dirty="0" smtClean="0"/>
              <a:t>Yanlış</a:t>
            </a:r>
            <a:r>
              <a:rPr lang="tr-TR" dirty="0"/>
              <a:t>: kisi1.isim("Erkay"); </a:t>
            </a:r>
            <a:endParaRPr lang="tr-TR" dirty="0" smtClean="0"/>
          </a:p>
          <a:p>
            <a:pPr algn="just"/>
            <a:r>
              <a:rPr lang="tr-TR" dirty="0" smtClean="0"/>
              <a:t>Doğru</a:t>
            </a:r>
            <a:r>
              <a:rPr lang="tr-TR" dirty="0"/>
              <a:t>: kisi1.isim = "Erkay</a:t>
            </a:r>
            <a:r>
              <a:rPr lang="tr-TR" dirty="0" smtClean="0"/>
              <a:t>";</a:t>
            </a:r>
            <a:endParaRPr lang="tr-TR" dirty="0"/>
          </a:p>
        </p:txBody>
      </p:sp>
    </p:spTree>
    <p:extLst>
      <p:ext uri="{BB962C8B-B14F-4D97-AF65-F5344CB8AC3E}">
        <p14:creationId xmlns:p14="http://schemas.microsoft.com/office/powerpoint/2010/main" val="19790846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a:t>Sınıflarda Kalıtım (</a:t>
            </a:r>
            <a:r>
              <a:rPr lang="tr-TR" b="1" dirty="0" err="1"/>
              <a:t>Inheritance</a:t>
            </a:r>
            <a:r>
              <a:rPr lang="tr-TR" b="1" dirty="0" smtClean="0"/>
              <a:t>)</a:t>
            </a:r>
            <a:endParaRPr lang="tr-TR" b="1" dirty="0"/>
          </a:p>
        </p:txBody>
      </p:sp>
      <p:sp>
        <p:nvSpPr>
          <p:cNvPr id="3" name="İçerik Yer Tutucusu 2"/>
          <p:cNvSpPr>
            <a:spLocks noGrp="1"/>
          </p:cNvSpPr>
          <p:nvPr>
            <p:ph idx="1"/>
          </p:nvPr>
        </p:nvSpPr>
        <p:spPr>
          <a:xfrm>
            <a:off x="838200" y="1354015"/>
            <a:ext cx="6774712" cy="4822948"/>
          </a:xfrm>
        </p:spPr>
        <p:txBody>
          <a:bodyPr>
            <a:normAutofit fontScale="92500"/>
          </a:bodyPr>
          <a:lstStyle/>
          <a:p>
            <a:pPr algn="just"/>
            <a:r>
              <a:rPr lang="tr-TR" dirty="0"/>
              <a:t>Bir sınıfa ait özellikleri başka bir sınıfta da kullanmak istiyorsak kalıtım özelliğinden faydalanabiliriz</a:t>
            </a:r>
            <a:r>
              <a:rPr lang="tr-TR" dirty="0"/>
              <a:t>. insan adında bir sınıf oluşturduk ve bir insanda olacak özelliklerden referans alarak değişkenler oluşturduk</a:t>
            </a:r>
            <a:r>
              <a:rPr lang="tr-TR" dirty="0" smtClean="0"/>
              <a:t>.</a:t>
            </a:r>
            <a:endParaRPr lang="tr-TR" dirty="0"/>
          </a:p>
          <a:p>
            <a:pPr algn="just"/>
            <a:r>
              <a:rPr lang="tr-TR" dirty="0" err="1"/>
              <a:t>calisan</a:t>
            </a:r>
            <a:r>
              <a:rPr lang="tr-TR" dirty="0"/>
              <a:t> adında bir sınıf oluşturduk ve </a:t>
            </a:r>
            <a:r>
              <a:rPr lang="tr-TR" dirty="0" err="1"/>
              <a:t>extends</a:t>
            </a:r>
            <a:r>
              <a:rPr lang="tr-TR" dirty="0"/>
              <a:t> insan yazarak insan sınıfının özelliklerinden faydalanmasını sağladık. Sonuçta çalışanlar da bir insan </a:t>
            </a:r>
          </a:p>
          <a:p>
            <a:pPr algn="just"/>
            <a:r>
              <a:rPr lang="tr-TR" dirty="0"/>
              <a:t>Bir çalışanın özelliği olan maaş (</a:t>
            </a:r>
            <a:r>
              <a:rPr lang="tr-TR" dirty="0" err="1"/>
              <a:t>maas</a:t>
            </a:r>
            <a:r>
              <a:rPr lang="tr-TR" dirty="0"/>
              <a:t>) özelliğini ekledik. Yukarıdaki örneğimizde </a:t>
            </a:r>
            <a:r>
              <a:rPr lang="tr-TR" dirty="0" err="1"/>
              <a:t>calisan</a:t>
            </a:r>
            <a:r>
              <a:rPr lang="tr-TR" dirty="0"/>
              <a:t> sınıfı insan sınıfının özelliklerine de sahip olacaktır.</a:t>
            </a:r>
          </a:p>
          <a:p>
            <a:pPr algn="just"/>
            <a:endParaRPr lang="tr-TR" dirty="0"/>
          </a:p>
        </p:txBody>
      </p:sp>
      <p:pic>
        <p:nvPicPr>
          <p:cNvPr id="4" name="Resim 3"/>
          <p:cNvPicPr>
            <a:picLocks noChangeAspect="1"/>
          </p:cNvPicPr>
          <p:nvPr/>
        </p:nvPicPr>
        <p:blipFill>
          <a:blip r:embed="rId2"/>
          <a:stretch>
            <a:fillRect/>
          </a:stretch>
        </p:blipFill>
        <p:spPr>
          <a:xfrm>
            <a:off x="7879802" y="1354015"/>
            <a:ext cx="3837277" cy="2885758"/>
          </a:xfrm>
          <a:prstGeom prst="rect">
            <a:avLst/>
          </a:prstGeom>
        </p:spPr>
      </p:pic>
    </p:spTree>
    <p:extLst>
      <p:ext uri="{BB962C8B-B14F-4D97-AF65-F5344CB8AC3E}">
        <p14:creationId xmlns:p14="http://schemas.microsoft.com/office/powerpoint/2010/main" val="42814228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a:t>Kalıtım İşleminde Yapıcı Fonksiyon </a:t>
            </a:r>
            <a:r>
              <a:rPr lang="tr-TR" b="1" dirty="0" smtClean="0"/>
              <a:t>Kullanımı</a:t>
            </a:r>
            <a:endParaRPr lang="tr-TR" b="1" dirty="0"/>
          </a:p>
        </p:txBody>
      </p:sp>
      <p:sp>
        <p:nvSpPr>
          <p:cNvPr id="3" name="İçerik Yer Tutucusu 2"/>
          <p:cNvSpPr>
            <a:spLocks noGrp="1"/>
          </p:cNvSpPr>
          <p:nvPr>
            <p:ph idx="1"/>
          </p:nvPr>
        </p:nvSpPr>
        <p:spPr>
          <a:xfrm>
            <a:off x="838200" y="1354015"/>
            <a:ext cx="5668926" cy="4822948"/>
          </a:xfrm>
        </p:spPr>
        <p:txBody>
          <a:bodyPr>
            <a:normAutofit fontScale="77500" lnSpcReduction="20000"/>
          </a:bodyPr>
          <a:lstStyle/>
          <a:p>
            <a:pPr algn="just"/>
            <a:r>
              <a:rPr lang="tr-TR" dirty="0"/>
              <a:t>Yine bir insan sınıfı oluşturduk. Bu sınıf her zaman ki gibi bir yapıcı fonksiyona sahip</a:t>
            </a:r>
            <a:r>
              <a:rPr lang="tr-TR" dirty="0" smtClean="0"/>
              <a:t>.</a:t>
            </a:r>
            <a:endParaRPr lang="tr-TR" dirty="0"/>
          </a:p>
          <a:p>
            <a:pPr algn="just"/>
            <a:r>
              <a:rPr lang="tr-TR" dirty="0" err="1"/>
              <a:t>calisan</a:t>
            </a:r>
            <a:r>
              <a:rPr lang="tr-TR" dirty="0"/>
              <a:t> sınıfı oluşturduk ve bu sınıfı insan sınıfından miras aldık. </a:t>
            </a:r>
            <a:r>
              <a:rPr lang="tr-TR" dirty="0" err="1"/>
              <a:t>calisan</a:t>
            </a:r>
            <a:r>
              <a:rPr lang="tr-TR" dirty="0"/>
              <a:t> adlı yapıcı fonksiyonumuza dikkat ettiğimizde,</a:t>
            </a:r>
          </a:p>
          <a:p>
            <a:pPr algn="just"/>
            <a:r>
              <a:rPr lang="tr-TR" dirty="0" smtClean="0"/>
              <a:t>Parametreler </a:t>
            </a:r>
            <a:r>
              <a:rPr lang="tr-TR" dirty="0"/>
              <a:t>içerisine isim, yas ve kilo isminde parametreler aldık. Bu parametreler miras aldığımız sınıftan geldiği için türlerini belirtmedik. Son parametremiz ise </a:t>
            </a:r>
            <a:r>
              <a:rPr lang="tr-TR" dirty="0" err="1"/>
              <a:t>this.maas</a:t>
            </a:r>
            <a:r>
              <a:rPr lang="tr-TR" dirty="0"/>
              <a:t>. </a:t>
            </a:r>
            <a:r>
              <a:rPr lang="tr-TR" dirty="0" err="1"/>
              <a:t>maas</a:t>
            </a:r>
            <a:r>
              <a:rPr lang="tr-TR" dirty="0"/>
              <a:t> değişkenini </a:t>
            </a:r>
            <a:r>
              <a:rPr lang="tr-TR" dirty="0" err="1"/>
              <a:t>this</a:t>
            </a:r>
            <a:r>
              <a:rPr lang="tr-TR" dirty="0"/>
              <a:t> ile kolayca atadık. Parametrelerin yanındaki </a:t>
            </a:r>
            <a:r>
              <a:rPr lang="tr-TR" dirty="0" err="1"/>
              <a:t>super</a:t>
            </a:r>
            <a:r>
              <a:rPr lang="tr-TR" dirty="0"/>
              <a:t> fonksiyonu ise miras aldığımız sınıftan gelen parametrelerdir.</a:t>
            </a:r>
          </a:p>
          <a:p>
            <a:pPr algn="just"/>
            <a:r>
              <a:rPr lang="tr-TR" dirty="0" smtClean="0"/>
              <a:t>Daha </a:t>
            </a:r>
            <a:r>
              <a:rPr lang="tr-TR" dirty="0"/>
              <a:t>sonra </a:t>
            </a:r>
            <a:r>
              <a:rPr lang="tr-TR" dirty="0" err="1"/>
              <a:t>kendiniTanit</a:t>
            </a:r>
            <a:r>
              <a:rPr lang="tr-TR" dirty="0"/>
              <a:t> fonksiyonu oluşturarak </a:t>
            </a:r>
            <a:r>
              <a:rPr lang="tr-TR" dirty="0" err="1"/>
              <a:t>calisan</a:t>
            </a:r>
            <a:r>
              <a:rPr lang="tr-TR" dirty="0"/>
              <a:t> sınıfına ait bilgileri ekrana yazdırmasını sağlayan bir fonksiyon oluşturduk</a:t>
            </a:r>
            <a:r>
              <a:rPr lang="tr-TR" dirty="0" smtClean="0"/>
              <a:t>.</a:t>
            </a:r>
            <a:endParaRPr lang="tr-TR" dirty="0"/>
          </a:p>
        </p:txBody>
      </p:sp>
      <p:pic>
        <p:nvPicPr>
          <p:cNvPr id="4" name="Resim 3"/>
          <p:cNvPicPr>
            <a:picLocks noChangeAspect="1"/>
          </p:cNvPicPr>
          <p:nvPr/>
        </p:nvPicPr>
        <p:blipFill>
          <a:blip r:embed="rId2"/>
          <a:stretch>
            <a:fillRect/>
          </a:stretch>
        </p:blipFill>
        <p:spPr>
          <a:xfrm>
            <a:off x="6704847" y="1213338"/>
            <a:ext cx="4948437" cy="5417854"/>
          </a:xfrm>
          <a:prstGeom prst="rect">
            <a:avLst/>
          </a:prstGeom>
        </p:spPr>
      </p:pic>
    </p:spTree>
    <p:extLst>
      <p:ext uri="{BB962C8B-B14F-4D97-AF65-F5344CB8AC3E}">
        <p14:creationId xmlns:p14="http://schemas.microsoft.com/office/powerpoint/2010/main" val="278891886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fontScale="90000"/>
          </a:bodyPr>
          <a:lstStyle/>
          <a:p>
            <a:r>
              <a:rPr lang="tr-TR" b="1" dirty="0"/>
              <a:t>Kalıtım İşleminde İsimli Yapıcı Fonksiyon </a:t>
            </a:r>
            <a:r>
              <a:rPr lang="tr-TR" b="1" dirty="0" smtClean="0"/>
              <a:t>Kullanma</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pic>
        <p:nvPicPr>
          <p:cNvPr id="4" name="Resim 3"/>
          <p:cNvPicPr>
            <a:picLocks noChangeAspect="1"/>
          </p:cNvPicPr>
          <p:nvPr/>
        </p:nvPicPr>
        <p:blipFill>
          <a:blip r:embed="rId2"/>
          <a:stretch>
            <a:fillRect/>
          </a:stretch>
        </p:blipFill>
        <p:spPr>
          <a:xfrm>
            <a:off x="3693120" y="2424223"/>
            <a:ext cx="4805760" cy="1804611"/>
          </a:xfrm>
          <a:prstGeom prst="rect">
            <a:avLst/>
          </a:prstGeom>
        </p:spPr>
      </p:pic>
    </p:spTree>
    <p:extLst>
      <p:ext uri="{BB962C8B-B14F-4D97-AF65-F5344CB8AC3E}">
        <p14:creationId xmlns:p14="http://schemas.microsoft.com/office/powerpoint/2010/main" val="4168287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6577315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a:t>Arrow</a:t>
            </a:r>
            <a:r>
              <a:rPr lang="tr-TR" b="1" dirty="0"/>
              <a:t> </a:t>
            </a:r>
            <a:r>
              <a:rPr lang="tr-TR" b="1" dirty="0" smtClean="0"/>
              <a:t>Fonksiyonlar</a:t>
            </a:r>
            <a:endParaRPr lang="tr-TR" b="1" dirty="0"/>
          </a:p>
        </p:txBody>
      </p:sp>
      <p:sp>
        <p:nvSpPr>
          <p:cNvPr id="3" name="İçerik Yer Tutucusu 2"/>
          <p:cNvSpPr>
            <a:spLocks noGrp="1"/>
          </p:cNvSpPr>
          <p:nvPr>
            <p:ph idx="1"/>
          </p:nvPr>
        </p:nvSpPr>
        <p:spPr>
          <a:xfrm>
            <a:off x="838200" y="1354015"/>
            <a:ext cx="10515600" cy="5259436"/>
          </a:xfrm>
        </p:spPr>
        <p:txBody>
          <a:bodyPr>
            <a:normAutofit/>
          </a:bodyPr>
          <a:lstStyle/>
          <a:p>
            <a:pPr algn="just"/>
            <a:r>
              <a:rPr lang="tr-TR" dirty="0" err="1"/>
              <a:t>Arrow</a:t>
            </a:r>
            <a:r>
              <a:rPr lang="tr-TR" dirty="0"/>
              <a:t> (ok) fonksiyonlar ile tek satırlık fonksiyonlar oluşturabiliriz. Bu şekilde daha kısa fonksiyonlar yazabiliriz.</a:t>
            </a:r>
          </a:p>
          <a:p>
            <a:pPr algn="just"/>
            <a:endParaRPr lang="tr-TR" dirty="0" smtClean="0"/>
          </a:p>
          <a:p>
            <a:pPr algn="just"/>
            <a:endParaRPr lang="tr-TR" dirty="0"/>
          </a:p>
          <a:p>
            <a:pPr algn="just"/>
            <a:endParaRPr lang="tr-TR" dirty="0" smtClean="0"/>
          </a:p>
          <a:p>
            <a:pPr algn="just"/>
            <a:endParaRPr lang="tr-TR" dirty="0" smtClean="0"/>
          </a:p>
          <a:p>
            <a:pPr algn="just"/>
            <a:r>
              <a:rPr lang="tr-TR" dirty="0" smtClean="0"/>
              <a:t>topla </a:t>
            </a:r>
            <a:r>
              <a:rPr lang="tr-TR" dirty="0"/>
              <a:t>fonksiyonunun parametrelerine kadar normal fonksiyonlarla aynıdır. Daha sonrasında =&gt; kullanarak tek satırlık işlem yapabiliriz. Dikkat ettiyseniz topla fonksiyonu </a:t>
            </a:r>
            <a:r>
              <a:rPr lang="tr-TR" dirty="0" err="1"/>
              <a:t>int</a:t>
            </a:r>
            <a:r>
              <a:rPr lang="tr-TR" dirty="0"/>
              <a:t> tipinde </a:t>
            </a:r>
            <a:r>
              <a:rPr lang="tr-TR" dirty="0" err="1"/>
              <a:t>return</a:t>
            </a:r>
            <a:r>
              <a:rPr lang="tr-TR" dirty="0"/>
              <a:t> ediyor. Fakat fonksiyonun hiçbir yerinde </a:t>
            </a:r>
            <a:r>
              <a:rPr lang="tr-TR" dirty="0" err="1"/>
              <a:t>return</a:t>
            </a:r>
            <a:r>
              <a:rPr lang="tr-TR" dirty="0"/>
              <a:t> terimi bulunmuyor. Çünkü gerek yok</a:t>
            </a:r>
          </a:p>
          <a:p>
            <a:pPr algn="just"/>
            <a:endParaRPr lang="tr-TR" dirty="0"/>
          </a:p>
        </p:txBody>
      </p:sp>
      <p:pic>
        <p:nvPicPr>
          <p:cNvPr id="4" name="Resim 3"/>
          <p:cNvPicPr>
            <a:picLocks noChangeAspect="1"/>
          </p:cNvPicPr>
          <p:nvPr/>
        </p:nvPicPr>
        <p:blipFill>
          <a:blip r:embed="rId2"/>
          <a:stretch>
            <a:fillRect/>
          </a:stretch>
        </p:blipFill>
        <p:spPr>
          <a:xfrm>
            <a:off x="4246838" y="2255222"/>
            <a:ext cx="4329190" cy="1870210"/>
          </a:xfrm>
          <a:prstGeom prst="rect">
            <a:avLst/>
          </a:prstGeom>
        </p:spPr>
      </p:pic>
    </p:spTree>
    <p:extLst>
      <p:ext uri="{BB962C8B-B14F-4D97-AF65-F5344CB8AC3E}">
        <p14:creationId xmlns:p14="http://schemas.microsoft.com/office/powerpoint/2010/main" val="8140125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a:t>String</a:t>
            </a:r>
            <a:r>
              <a:rPr lang="tr-TR" b="1" dirty="0"/>
              <a:t> İçinde Değişken ve Fonksiyon </a:t>
            </a:r>
            <a:r>
              <a:rPr lang="tr-TR" b="1" dirty="0" smtClean="0"/>
              <a:t>Kullanma</a:t>
            </a:r>
            <a:endParaRPr lang="tr-TR" b="1" dirty="0"/>
          </a:p>
        </p:txBody>
      </p:sp>
      <p:sp>
        <p:nvSpPr>
          <p:cNvPr id="3" name="İçerik Yer Tutucusu 2"/>
          <p:cNvSpPr>
            <a:spLocks noGrp="1"/>
          </p:cNvSpPr>
          <p:nvPr>
            <p:ph idx="1"/>
          </p:nvPr>
        </p:nvSpPr>
        <p:spPr>
          <a:xfrm>
            <a:off x="838200" y="1354015"/>
            <a:ext cx="5732721" cy="4822948"/>
          </a:xfrm>
        </p:spPr>
        <p:txBody>
          <a:bodyPr>
            <a:normAutofit/>
          </a:bodyPr>
          <a:lstStyle/>
          <a:p>
            <a:pPr algn="just"/>
            <a:r>
              <a:rPr lang="tr-TR" dirty="0"/>
              <a:t>Bu işlemi ${} ile yapabiliriz. </a:t>
            </a:r>
            <a:endParaRPr lang="tr-TR" dirty="0" smtClean="0"/>
          </a:p>
          <a:p>
            <a:pPr algn="just"/>
            <a:r>
              <a:rPr lang="tr-TR" dirty="0" err="1" smtClean="0"/>
              <a:t>print</a:t>
            </a:r>
            <a:r>
              <a:rPr lang="tr-TR" dirty="0" smtClean="0"/>
              <a:t> </a:t>
            </a:r>
            <a:r>
              <a:rPr lang="tr-TR" dirty="0"/>
              <a:t>fonksiyonu içerisine ${</a:t>
            </a:r>
            <a:r>
              <a:rPr lang="tr-TR" dirty="0" err="1"/>
              <a:t>carp</a:t>
            </a:r>
            <a:r>
              <a:rPr lang="tr-TR" dirty="0"/>
              <a:t>(3, 5)} ekleyerek </a:t>
            </a:r>
            <a:r>
              <a:rPr lang="tr-TR" dirty="0" err="1"/>
              <a:t>carp</a:t>
            </a:r>
            <a:r>
              <a:rPr lang="tr-TR" dirty="0"/>
              <a:t> fonksiyonundan dönen sonucu </a:t>
            </a:r>
            <a:r>
              <a:rPr lang="tr-TR" dirty="0" err="1"/>
              <a:t>string'e</a:t>
            </a:r>
            <a:r>
              <a:rPr lang="tr-TR" dirty="0"/>
              <a:t> eklemesini </a:t>
            </a:r>
            <a:r>
              <a:rPr lang="tr-TR" dirty="0" smtClean="0"/>
              <a:t>sağladık. Bunu </a:t>
            </a:r>
            <a:r>
              <a:rPr lang="tr-TR" dirty="0"/>
              <a:t>aynı şekilde değişkenler için de kullanabiliriz.</a:t>
            </a:r>
          </a:p>
          <a:p>
            <a:pPr algn="just"/>
            <a:endParaRPr lang="tr-TR" dirty="0"/>
          </a:p>
        </p:txBody>
      </p:sp>
      <p:pic>
        <p:nvPicPr>
          <p:cNvPr id="4" name="Resim 3"/>
          <p:cNvPicPr>
            <a:picLocks noChangeAspect="1"/>
          </p:cNvPicPr>
          <p:nvPr/>
        </p:nvPicPr>
        <p:blipFill>
          <a:blip r:embed="rId2"/>
          <a:stretch>
            <a:fillRect/>
          </a:stretch>
        </p:blipFill>
        <p:spPr>
          <a:xfrm>
            <a:off x="7018969" y="1525311"/>
            <a:ext cx="4081422" cy="2240178"/>
          </a:xfrm>
          <a:prstGeom prst="rect">
            <a:avLst/>
          </a:prstGeom>
        </p:spPr>
      </p:pic>
      <p:pic>
        <p:nvPicPr>
          <p:cNvPr id="5" name="Resim 4"/>
          <p:cNvPicPr>
            <a:picLocks noChangeAspect="1"/>
          </p:cNvPicPr>
          <p:nvPr/>
        </p:nvPicPr>
        <p:blipFill>
          <a:blip r:embed="rId3"/>
          <a:stretch>
            <a:fillRect/>
          </a:stretch>
        </p:blipFill>
        <p:spPr>
          <a:xfrm>
            <a:off x="7018969" y="4514358"/>
            <a:ext cx="4081422" cy="1621637"/>
          </a:xfrm>
          <a:prstGeom prst="rect">
            <a:avLst/>
          </a:prstGeom>
        </p:spPr>
      </p:pic>
    </p:spTree>
    <p:extLst>
      <p:ext uri="{BB962C8B-B14F-4D97-AF65-F5344CB8AC3E}">
        <p14:creationId xmlns:p14="http://schemas.microsoft.com/office/powerpoint/2010/main" val="33445422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smtClean="0"/>
              <a:t>Döngüler</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pic>
        <p:nvPicPr>
          <p:cNvPr id="16388" name="Picture 4" descr="Döngü Çeşitleri Şemas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388" y="1933144"/>
            <a:ext cx="8613223" cy="3664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68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smtClean="0"/>
              <a:t>For</a:t>
            </a:r>
            <a:r>
              <a:rPr lang="tr-TR" b="1" dirty="0" smtClean="0"/>
              <a:t> Döngüsü</a:t>
            </a:r>
            <a:endParaRPr lang="tr-TR" b="1" dirty="0"/>
          </a:p>
        </p:txBody>
      </p:sp>
      <p:sp>
        <p:nvSpPr>
          <p:cNvPr id="3" name="İçerik Yer Tutucusu 2"/>
          <p:cNvSpPr>
            <a:spLocks noGrp="1"/>
          </p:cNvSpPr>
          <p:nvPr>
            <p:ph idx="1"/>
          </p:nvPr>
        </p:nvSpPr>
        <p:spPr>
          <a:xfrm>
            <a:off x="5188688" y="1354015"/>
            <a:ext cx="6165112" cy="4822948"/>
          </a:xfrm>
        </p:spPr>
        <p:txBody>
          <a:bodyPr/>
          <a:lstStyle/>
          <a:p>
            <a:pPr algn="just"/>
            <a:r>
              <a:rPr lang="tr-TR" dirty="0" err="1" smtClean="0"/>
              <a:t>for</a:t>
            </a:r>
            <a:r>
              <a:rPr lang="tr-TR" dirty="0" smtClean="0"/>
              <a:t> </a:t>
            </a:r>
            <a:r>
              <a:rPr lang="tr-TR" dirty="0"/>
              <a:t>terimi ile döngümüzü tanımlıyoruz. i isminde değişken oluşturup değerine 0 veriyoruz. </a:t>
            </a:r>
            <a:r>
              <a:rPr lang="tr-TR" dirty="0" err="1"/>
              <a:t>for</a:t>
            </a:r>
            <a:r>
              <a:rPr lang="tr-TR" dirty="0"/>
              <a:t> döngümüzün i'nin değeri 10'dan küçük olduğu takdirde çalışmasını belirtiyoruz. Her döngü gerçekleştiğinde i++ ile i'nin değerini 1 arttırıyoruz. Döngü içerisinde de i'nin değerini ekrana bastırdık.</a:t>
            </a:r>
            <a:endParaRPr lang="tr-TR" dirty="0"/>
          </a:p>
        </p:txBody>
      </p:sp>
      <p:pic>
        <p:nvPicPr>
          <p:cNvPr id="4" name="Resim 3"/>
          <p:cNvPicPr>
            <a:picLocks noChangeAspect="1"/>
          </p:cNvPicPr>
          <p:nvPr/>
        </p:nvPicPr>
        <p:blipFill>
          <a:blip r:embed="rId2"/>
          <a:stretch>
            <a:fillRect/>
          </a:stretch>
        </p:blipFill>
        <p:spPr>
          <a:xfrm>
            <a:off x="838200" y="1354015"/>
            <a:ext cx="4350488" cy="1631434"/>
          </a:xfrm>
          <a:prstGeom prst="rect">
            <a:avLst/>
          </a:prstGeom>
        </p:spPr>
      </p:pic>
    </p:spTree>
    <p:extLst>
      <p:ext uri="{BB962C8B-B14F-4D97-AF65-F5344CB8AC3E}">
        <p14:creationId xmlns:p14="http://schemas.microsoft.com/office/powerpoint/2010/main" val="39121727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a:t>For</a:t>
            </a:r>
            <a:r>
              <a:rPr lang="tr-TR" b="1" dirty="0"/>
              <a:t> in </a:t>
            </a:r>
            <a:r>
              <a:rPr lang="tr-TR" b="1" dirty="0" smtClean="0"/>
              <a:t>Döngüsü</a:t>
            </a:r>
            <a:endParaRPr lang="tr-TR" b="1" dirty="0"/>
          </a:p>
        </p:txBody>
      </p:sp>
      <p:sp>
        <p:nvSpPr>
          <p:cNvPr id="3" name="İçerik Yer Tutucusu 2"/>
          <p:cNvSpPr>
            <a:spLocks noGrp="1"/>
          </p:cNvSpPr>
          <p:nvPr>
            <p:ph idx="1"/>
          </p:nvPr>
        </p:nvSpPr>
        <p:spPr>
          <a:xfrm>
            <a:off x="4928318" y="1354015"/>
            <a:ext cx="6425481" cy="4822948"/>
          </a:xfrm>
        </p:spPr>
        <p:txBody>
          <a:bodyPr>
            <a:normAutofit lnSpcReduction="10000"/>
          </a:bodyPr>
          <a:lstStyle/>
          <a:p>
            <a:pPr algn="just"/>
            <a:r>
              <a:rPr lang="tr-TR" dirty="0" err="1"/>
              <a:t>For</a:t>
            </a:r>
            <a:r>
              <a:rPr lang="tr-TR" dirty="0"/>
              <a:t> in döngüsü ile bir listenin içeriği ile ilgili işlemler yapabiliriz.</a:t>
            </a:r>
          </a:p>
          <a:p>
            <a:pPr algn="just"/>
            <a:r>
              <a:rPr lang="tr-TR" dirty="0" err="1" smtClean="0"/>
              <a:t>For</a:t>
            </a:r>
            <a:r>
              <a:rPr lang="tr-TR" dirty="0" smtClean="0"/>
              <a:t> </a:t>
            </a:r>
            <a:r>
              <a:rPr lang="tr-TR" dirty="0" err="1"/>
              <a:t>in'in</a:t>
            </a:r>
            <a:r>
              <a:rPr lang="tr-TR" dirty="0"/>
              <a:t> </a:t>
            </a:r>
            <a:r>
              <a:rPr lang="tr-TR" dirty="0" err="1"/>
              <a:t>For'dan</a:t>
            </a:r>
            <a:r>
              <a:rPr lang="tr-TR" dirty="0"/>
              <a:t> farkı belirlediğimiz listenin uzunluğunda işlem yapmasıdır. isimler isminde bir liste oluşturduk ve içerisinde birkaç isim girdik.</a:t>
            </a:r>
          </a:p>
          <a:p>
            <a:pPr algn="just"/>
            <a:r>
              <a:rPr lang="tr-TR" dirty="0" smtClean="0"/>
              <a:t>Daha </a:t>
            </a:r>
            <a:r>
              <a:rPr lang="tr-TR" dirty="0"/>
              <a:t>sonra aşağısında </a:t>
            </a:r>
            <a:r>
              <a:rPr lang="tr-TR" dirty="0" err="1"/>
              <a:t>for</a:t>
            </a:r>
            <a:r>
              <a:rPr lang="tr-TR" dirty="0"/>
              <a:t> döngüsü oluşturduk ve parantezler içine var isim diyerek isim değişkeni oluşturduk. in isimler diyerek de isim değişkeninin her bir isimler indeksini kullanmasını sağladık. En sonda isim değişkenini ekrana bastırdık.</a:t>
            </a:r>
          </a:p>
          <a:p>
            <a:pPr algn="just"/>
            <a:endParaRPr lang="tr-TR" dirty="0"/>
          </a:p>
        </p:txBody>
      </p:sp>
      <p:pic>
        <p:nvPicPr>
          <p:cNvPr id="4" name="Resim 3"/>
          <p:cNvPicPr>
            <a:picLocks noChangeAspect="1"/>
          </p:cNvPicPr>
          <p:nvPr/>
        </p:nvPicPr>
        <p:blipFill>
          <a:blip r:embed="rId2"/>
          <a:stretch>
            <a:fillRect/>
          </a:stretch>
        </p:blipFill>
        <p:spPr>
          <a:xfrm>
            <a:off x="382774" y="1354015"/>
            <a:ext cx="4545544" cy="1905780"/>
          </a:xfrm>
          <a:prstGeom prst="rect">
            <a:avLst/>
          </a:prstGeom>
        </p:spPr>
      </p:pic>
    </p:spTree>
    <p:extLst>
      <p:ext uri="{BB962C8B-B14F-4D97-AF65-F5344CB8AC3E}">
        <p14:creationId xmlns:p14="http://schemas.microsoft.com/office/powerpoint/2010/main" val="4154864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Mantıksal Operatörler</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a:t>Mantıksal operatörler birden fazla mantıksal veriyi kontrol eder ve kullandığımız operatöre göre mantıksal değer döndürür.</a:t>
            </a:r>
            <a:endParaRPr lang="tr-TR" dirty="0"/>
          </a:p>
        </p:txBody>
      </p:sp>
      <p:pic>
        <p:nvPicPr>
          <p:cNvPr id="4" name="Resim 3"/>
          <p:cNvPicPr>
            <a:picLocks noChangeAspect="1"/>
          </p:cNvPicPr>
          <p:nvPr/>
        </p:nvPicPr>
        <p:blipFill>
          <a:blip r:embed="rId2"/>
          <a:stretch>
            <a:fillRect/>
          </a:stretch>
        </p:blipFill>
        <p:spPr>
          <a:xfrm>
            <a:off x="3351691" y="3531000"/>
            <a:ext cx="5488618" cy="2220222"/>
          </a:xfrm>
          <a:prstGeom prst="rect">
            <a:avLst/>
          </a:prstGeom>
        </p:spPr>
      </p:pic>
    </p:spTree>
    <p:extLst>
      <p:ext uri="{BB962C8B-B14F-4D97-AF65-F5344CB8AC3E}">
        <p14:creationId xmlns:p14="http://schemas.microsoft.com/office/powerpoint/2010/main" val="24783391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err="1"/>
              <a:t>ForEach</a:t>
            </a:r>
            <a:r>
              <a:rPr lang="tr-TR" b="1" dirty="0"/>
              <a:t> Döngüsü </a:t>
            </a:r>
            <a:r>
              <a:rPr lang="tr-TR" b="1" dirty="0" smtClean="0"/>
              <a:t>Fonksiyonu</a:t>
            </a:r>
            <a:endParaRPr lang="tr-TR" b="1" dirty="0"/>
          </a:p>
        </p:txBody>
      </p:sp>
      <p:sp>
        <p:nvSpPr>
          <p:cNvPr id="3" name="İçerik Yer Tutucusu 2"/>
          <p:cNvSpPr>
            <a:spLocks noGrp="1"/>
          </p:cNvSpPr>
          <p:nvPr>
            <p:ph idx="1"/>
          </p:nvPr>
        </p:nvSpPr>
        <p:spPr>
          <a:xfrm>
            <a:off x="4805916" y="1354015"/>
            <a:ext cx="6547884" cy="4822948"/>
          </a:xfrm>
        </p:spPr>
        <p:txBody>
          <a:bodyPr>
            <a:normAutofit/>
          </a:bodyPr>
          <a:lstStyle/>
          <a:p>
            <a:pPr algn="just"/>
            <a:r>
              <a:rPr lang="tr-TR" dirty="0" smtClean="0"/>
              <a:t>Bu </a:t>
            </a:r>
            <a:r>
              <a:rPr lang="tr-TR" dirty="0"/>
              <a:t>döngü diğerlerine göre biraz farklı çalışıyor. Bu döngü bir liste değişkenine bağlanıyor. Örneğimizi görelim;</a:t>
            </a:r>
          </a:p>
          <a:p>
            <a:pPr algn="just"/>
            <a:r>
              <a:rPr lang="tr-TR" dirty="0" smtClean="0"/>
              <a:t>isimler </a:t>
            </a:r>
            <a:r>
              <a:rPr lang="tr-TR" dirty="0"/>
              <a:t>adında bir liste oluşturup, içerisine birkaç isim yazdık.</a:t>
            </a:r>
          </a:p>
          <a:p>
            <a:pPr algn="just"/>
            <a:r>
              <a:rPr lang="tr-TR" dirty="0" smtClean="0"/>
              <a:t>Daha </a:t>
            </a:r>
            <a:r>
              <a:rPr lang="tr-TR" dirty="0"/>
              <a:t>sonra isimler değişkenine </a:t>
            </a:r>
            <a:r>
              <a:rPr lang="tr-TR" dirty="0" err="1"/>
              <a:t>forEach</a:t>
            </a:r>
            <a:r>
              <a:rPr lang="tr-TR" dirty="0"/>
              <a:t>() fonksiyonu iliştirdik. Bu fonksiyonun parametresinde listenin indeksleri için hangi terimi hangi değişkeni oluşturacağımızı yazdık. Son olarak da ekrana isim değişkenini bastırdık.</a:t>
            </a:r>
            <a:endParaRPr lang="tr-TR" dirty="0"/>
          </a:p>
        </p:txBody>
      </p:sp>
      <p:pic>
        <p:nvPicPr>
          <p:cNvPr id="4" name="Resim 3"/>
          <p:cNvPicPr>
            <a:picLocks noChangeAspect="1"/>
          </p:cNvPicPr>
          <p:nvPr/>
        </p:nvPicPr>
        <p:blipFill>
          <a:blip r:embed="rId2"/>
          <a:stretch>
            <a:fillRect/>
          </a:stretch>
        </p:blipFill>
        <p:spPr>
          <a:xfrm>
            <a:off x="608051" y="1354015"/>
            <a:ext cx="4233007" cy="1771957"/>
          </a:xfrm>
          <a:prstGeom prst="rect">
            <a:avLst/>
          </a:prstGeom>
        </p:spPr>
      </p:pic>
    </p:spTree>
    <p:extLst>
      <p:ext uri="{BB962C8B-B14F-4D97-AF65-F5344CB8AC3E}">
        <p14:creationId xmlns:p14="http://schemas.microsoft.com/office/powerpoint/2010/main" val="12779544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err="1"/>
              <a:t>While</a:t>
            </a:r>
            <a:r>
              <a:rPr lang="tr-TR" b="1" dirty="0"/>
              <a:t> </a:t>
            </a:r>
            <a:r>
              <a:rPr lang="tr-TR" b="1" dirty="0" smtClean="0"/>
              <a:t>Döngüsü</a:t>
            </a:r>
            <a:endParaRPr lang="tr-TR" b="1" dirty="0"/>
          </a:p>
        </p:txBody>
      </p:sp>
      <p:sp>
        <p:nvSpPr>
          <p:cNvPr id="3" name="İçerik Yer Tutucusu 2"/>
          <p:cNvSpPr>
            <a:spLocks noGrp="1"/>
          </p:cNvSpPr>
          <p:nvPr>
            <p:ph idx="1"/>
          </p:nvPr>
        </p:nvSpPr>
        <p:spPr>
          <a:xfrm>
            <a:off x="4742121" y="1354015"/>
            <a:ext cx="6611678" cy="4822948"/>
          </a:xfrm>
        </p:spPr>
        <p:txBody>
          <a:bodyPr/>
          <a:lstStyle/>
          <a:p>
            <a:pPr algn="just"/>
            <a:r>
              <a:rPr lang="tr-TR" dirty="0" err="1"/>
              <a:t>while</a:t>
            </a:r>
            <a:r>
              <a:rPr lang="tr-TR" dirty="0"/>
              <a:t> döngüsü ilk olarak döngünün gerçekleşmesi için gerekli olan şartı sorgular. Yukarıdaki kodumuzda şart i'nin 0'a eşit olmadığı sürece döngünün çalışmasıdır. Döngü her tekrarlandığında i'nin değeri ekrana bastırılır ve i'nin değeri 1 eksiltilir. Daha sonra i'nin değeri 0'a kadar düşünce döngü sonlanır.</a:t>
            </a:r>
            <a:endParaRPr lang="tr-TR" dirty="0"/>
          </a:p>
        </p:txBody>
      </p:sp>
      <p:pic>
        <p:nvPicPr>
          <p:cNvPr id="4" name="Resim 3"/>
          <p:cNvPicPr>
            <a:picLocks noChangeAspect="1"/>
          </p:cNvPicPr>
          <p:nvPr/>
        </p:nvPicPr>
        <p:blipFill>
          <a:blip r:embed="rId2"/>
          <a:stretch>
            <a:fillRect/>
          </a:stretch>
        </p:blipFill>
        <p:spPr>
          <a:xfrm>
            <a:off x="838200" y="1354015"/>
            <a:ext cx="3180907" cy="3279692"/>
          </a:xfrm>
          <a:prstGeom prst="rect">
            <a:avLst/>
          </a:prstGeom>
        </p:spPr>
      </p:pic>
    </p:spTree>
    <p:extLst>
      <p:ext uri="{BB962C8B-B14F-4D97-AF65-F5344CB8AC3E}">
        <p14:creationId xmlns:p14="http://schemas.microsoft.com/office/powerpoint/2010/main" val="30407336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smtClean="0"/>
              <a:t>Do </a:t>
            </a:r>
            <a:r>
              <a:rPr lang="tr-TR" b="1" dirty="0" err="1"/>
              <a:t>While</a:t>
            </a:r>
            <a:r>
              <a:rPr lang="tr-TR" b="1" dirty="0"/>
              <a:t> </a:t>
            </a:r>
            <a:r>
              <a:rPr lang="tr-TR" b="1" dirty="0" smtClean="0"/>
              <a:t>Döngüsü</a:t>
            </a:r>
            <a:endParaRPr lang="tr-TR" b="1" dirty="0"/>
          </a:p>
        </p:txBody>
      </p:sp>
      <p:sp>
        <p:nvSpPr>
          <p:cNvPr id="3" name="İçerik Yer Tutucusu 2"/>
          <p:cNvSpPr>
            <a:spLocks noGrp="1"/>
          </p:cNvSpPr>
          <p:nvPr>
            <p:ph idx="1"/>
          </p:nvPr>
        </p:nvSpPr>
        <p:spPr>
          <a:xfrm>
            <a:off x="4231758" y="1354015"/>
            <a:ext cx="7122041" cy="4822948"/>
          </a:xfrm>
        </p:spPr>
        <p:txBody>
          <a:bodyPr/>
          <a:lstStyle/>
          <a:p>
            <a:pPr algn="just"/>
            <a:r>
              <a:rPr lang="tr-TR" dirty="0"/>
              <a:t>do </a:t>
            </a:r>
            <a:r>
              <a:rPr lang="tr-TR" dirty="0" err="1"/>
              <a:t>while</a:t>
            </a:r>
            <a:r>
              <a:rPr lang="tr-TR" dirty="0"/>
              <a:t> döngüsü ilk önce döngü işlemlerini gerçekleştirir. Daha sonra koşulu kontrol eder. Bu da </a:t>
            </a:r>
            <a:r>
              <a:rPr lang="tr-TR" dirty="0" err="1"/>
              <a:t>while'ın</a:t>
            </a:r>
            <a:r>
              <a:rPr lang="tr-TR" dirty="0"/>
              <a:t> ters mantığı oluyor.do </a:t>
            </a:r>
            <a:r>
              <a:rPr lang="tr-TR" dirty="0" err="1"/>
              <a:t>while</a:t>
            </a:r>
            <a:r>
              <a:rPr lang="tr-TR" dirty="0"/>
              <a:t> döngüsü ilk önce döngü işlemlerini gerçekleştirir. Daha sonra koşulu kontrol eder. Bu da </a:t>
            </a:r>
            <a:r>
              <a:rPr lang="tr-TR" dirty="0" err="1"/>
              <a:t>while'ın</a:t>
            </a:r>
            <a:r>
              <a:rPr lang="tr-TR" dirty="0"/>
              <a:t> ters mantığı oluyor.</a:t>
            </a:r>
          </a:p>
          <a:p>
            <a:pPr algn="just"/>
            <a:endParaRPr lang="tr-TR" dirty="0"/>
          </a:p>
        </p:txBody>
      </p:sp>
      <p:pic>
        <p:nvPicPr>
          <p:cNvPr id="4" name="Resim 3"/>
          <p:cNvPicPr>
            <a:picLocks noChangeAspect="1"/>
          </p:cNvPicPr>
          <p:nvPr/>
        </p:nvPicPr>
        <p:blipFill>
          <a:blip r:embed="rId2"/>
          <a:stretch>
            <a:fillRect/>
          </a:stretch>
        </p:blipFill>
        <p:spPr>
          <a:xfrm>
            <a:off x="1135912" y="1354015"/>
            <a:ext cx="2819400" cy="2771341"/>
          </a:xfrm>
          <a:prstGeom prst="rect">
            <a:avLst/>
          </a:prstGeom>
        </p:spPr>
      </p:pic>
    </p:spTree>
    <p:extLst>
      <p:ext uri="{BB962C8B-B14F-4D97-AF65-F5344CB8AC3E}">
        <p14:creationId xmlns:p14="http://schemas.microsoft.com/office/powerpoint/2010/main" val="12729587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42519360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22816813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366022425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61067931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361686297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139872279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1322793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r>
              <a:rPr lang="tr-TR" b="1" dirty="0" smtClean="0"/>
              <a:t>Sabitler</a:t>
            </a:r>
            <a:endParaRPr lang="tr-TR" b="1" dirty="0"/>
          </a:p>
        </p:txBody>
      </p:sp>
      <p:sp>
        <p:nvSpPr>
          <p:cNvPr id="3" name="İçerik Yer Tutucusu 2"/>
          <p:cNvSpPr>
            <a:spLocks noGrp="1"/>
          </p:cNvSpPr>
          <p:nvPr>
            <p:ph idx="1"/>
          </p:nvPr>
        </p:nvSpPr>
        <p:spPr>
          <a:xfrm>
            <a:off x="838200" y="1354015"/>
            <a:ext cx="10515600" cy="4822948"/>
          </a:xfrm>
        </p:spPr>
        <p:txBody>
          <a:bodyPr/>
          <a:lstStyle/>
          <a:p>
            <a:pPr algn="just"/>
            <a:r>
              <a:rPr lang="tr-TR" dirty="0"/>
              <a:t>Sabitler bir kere tanımlandıktan sonra değiştirilemeyen verilerdir. </a:t>
            </a:r>
            <a:r>
              <a:rPr lang="tr-TR" dirty="0" err="1"/>
              <a:t>const</a:t>
            </a:r>
            <a:r>
              <a:rPr lang="tr-TR" dirty="0"/>
              <a:t> terimi ile kullanılırlar</a:t>
            </a:r>
            <a:r>
              <a:rPr lang="tr-TR" dirty="0" smtClean="0"/>
              <a:t>.</a:t>
            </a:r>
            <a:endParaRPr lang="tr-TR" dirty="0"/>
          </a:p>
          <a:p>
            <a:pPr algn="just"/>
            <a:r>
              <a:rPr lang="tr-TR" dirty="0"/>
              <a:t>İki adet tanımlama yöntemi vardır.</a:t>
            </a:r>
          </a:p>
          <a:p>
            <a:pPr algn="just"/>
            <a:r>
              <a:rPr lang="tr-TR" b="1" dirty="0" smtClean="0"/>
              <a:t>1</a:t>
            </a:r>
            <a:r>
              <a:rPr lang="tr-TR" b="1" dirty="0"/>
              <a:t>. Sadece </a:t>
            </a:r>
            <a:r>
              <a:rPr lang="tr-TR" b="1" dirty="0" err="1"/>
              <a:t>const</a:t>
            </a:r>
            <a:r>
              <a:rPr lang="tr-TR" b="1" dirty="0"/>
              <a:t> </a:t>
            </a:r>
            <a:r>
              <a:rPr lang="tr-TR" b="1" dirty="0" smtClean="0"/>
              <a:t>ile</a:t>
            </a:r>
          </a:p>
          <a:p>
            <a:pPr algn="just"/>
            <a:endParaRPr lang="tr-TR" b="1" dirty="0"/>
          </a:p>
          <a:p>
            <a:pPr algn="just"/>
            <a:endParaRPr lang="tr-TR" b="1" dirty="0" smtClean="0"/>
          </a:p>
          <a:p>
            <a:pPr algn="just"/>
            <a:endParaRPr lang="tr-TR" b="1" dirty="0"/>
          </a:p>
          <a:p>
            <a:pPr algn="just"/>
            <a:r>
              <a:rPr lang="tr-TR" dirty="0" err="1"/>
              <a:t>piSayisi'nın</a:t>
            </a:r>
            <a:r>
              <a:rPr lang="tr-TR" dirty="0"/>
              <a:t> tipini belirtmedik sadece </a:t>
            </a:r>
            <a:r>
              <a:rPr lang="tr-TR" dirty="0" err="1"/>
              <a:t>const</a:t>
            </a:r>
            <a:r>
              <a:rPr lang="tr-TR" dirty="0"/>
              <a:t> terimini kullandık.</a:t>
            </a:r>
          </a:p>
          <a:p>
            <a:pPr algn="just"/>
            <a:endParaRPr lang="tr-TR" b="1" dirty="0"/>
          </a:p>
          <a:p>
            <a:pPr algn="just"/>
            <a:endParaRPr lang="tr-TR" b="1" dirty="0"/>
          </a:p>
        </p:txBody>
      </p:sp>
      <p:pic>
        <p:nvPicPr>
          <p:cNvPr id="5" name="Resim 4"/>
          <p:cNvPicPr>
            <a:picLocks noChangeAspect="1"/>
          </p:cNvPicPr>
          <p:nvPr/>
        </p:nvPicPr>
        <p:blipFill>
          <a:blip r:embed="rId2"/>
          <a:stretch>
            <a:fillRect/>
          </a:stretch>
        </p:blipFill>
        <p:spPr>
          <a:xfrm>
            <a:off x="3956683" y="3434573"/>
            <a:ext cx="4591896" cy="860980"/>
          </a:xfrm>
          <a:prstGeom prst="rect">
            <a:avLst/>
          </a:prstGeom>
        </p:spPr>
      </p:pic>
    </p:spTree>
    <p:extLst>
      <p:ext uri="{BB962C8B-B14F-4D97-AF65-F5344CB8AC3E}">
        <p14:creationId xmlns:p14="http://schemas.microsoft.com/office/powerpoint/2010/main" val="264509296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294489616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137317405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392705356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34623419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37004005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119040605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428275404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34325295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lstStyle/>
          <a:p>
            <a:endParaRPr lang="tr-TR" b="1" dirty="0"/>
          </a:p>
        </p:txBody>
      </p:sp>
      <p:sp>
        <p:nvSpPr>
          <p:cNvPr id="3" name="İçerik Yer Tutucusu 2"/>
          <p:cNvSpPr>
            <a:spLocks noGrp="1"/>
          </p:cNvSpPr>
          <p:nvPr>
            <p:ph idx="1"/>
          </p:nvPr>
        </p:nvSpPr>
        <p:spPr>
          <a:xfrm>
            <a:off x="838200" y="1354015"/>
            <a:ext cx="10515600" cy="4822948"/>
          </a:xfrm>
        </p:spPr>
        <p:txBody>
          <a:bodyPr/>
          <a:lstStyle/>
          <a:p>
            <a:pPr algn="just"/>
            <a:endParaRPr lang="tr-TR" dirty="0"/>
          </a:p>
          <a:p>
            <a:pPr algn="just"/>
            <a:endParaRPr lang="tr-TR" dirty="0"/>
          </a:p>
        </p:txBody>
      </p:sp>
    </p:spTree>
    <p:extLst>
      <p:ext uri="{BB962C8B-B14F-4D97-AF65-F5344CB8AC3E}">
        <p14:creationId xmlns:p14="http://schemas.microsoft.com/office/powerpoint/2010/main" val="2530232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2095</Words>
  <Application>Microsoft Office PowerPoint</Application>
  <PresentationFormat>Geniş ekran</PresentationFormat>
  <Paragraphs>270</Paragraphs>
  <Slides>98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98</vt:i4>
      </vt:variant>
    </vt:vector>
  </HeadingPairs>
  <TitlesOfParts>
    <vt:vector size="102" baseType="lpstr">
      <vt:lpstr>Arial</vt:lpstr>
      <vt:lpstr>Calibri</vt:lpstr>
      <vt:lpstr>Calibri Light</vt:lpstr>
      <vt:lpstr>Office Teması</vt:lpstr>
      <vt:lpstr>PowerPoint Sunusu</vt:lpstr>
      <vt:lpstr>PowerPoint Sunusu</vt:lpstr>
      <vt:lpstr>Dart Hakkında</vt:lpstr>
      <vt:lpstr>Yorum Satırı</vt:lpstr>
      <vt:lpstr>Aritmetik Operatörler</vt:lpstr>
      <vt:lpstr>Atama Operatörleri</vt:lpstr>
      <vt:lpstr>İlişkisel Operatörler</vt:lpstr>
      <vt:lpstr>Mantıksal Operatörler</vt:lpstr>
      <vt:lpstr>Sabitler</vt:lpstr>
      <vt:lpstr>Sabitler</vt:lpstr>
      <vt:lpstr>Tür Dönüşümü</vt:lpstr>
      <vt:lpstr>Veri Tipleri</vt:lpstr>
      <vt:lpstr>Veri Tipleri - Number</vt:lpstr>
      <vt:lpstr>Veri Tipleri - Number</vt:lpstr>
      <vt:lpstr>Veri Tipleri - String</vt:lpstr>
      <vt:lpstr>Veri Tipleri - Boolean</vt:lpstr>
      <vt:lpstr>Veri Tipleri - List</vt:lpstr>
      <vt:lpstr>Veri Tipleri - Map</vt:lpstr>
      <vt:lpstr>Dynamic ve Var ile Değişken Tanımlama</vt:lpstr>
      <vt:lpstr>Dynamic ve Var ile Değişken Tanımlama</vt:lpstr>
      <vt:lpstr>PowerPoint Sunusu</vt:lpstr>
      <vt:lpstr>List Yapısı</vt:lpstr>
      <vt:lpstr>Index Nedir?</vt:lpstr>
      <vt:lpstr>List Uzunluğu</vt:lpstr>
      <vt:lpstr>List Ters Çevirme</vt:lpstr>
      <vt:lpstr>First ve Last</vt:lpstr>
      <vt:lpstr>isEmpty ve isNotEmpty</vt:lpstr>
      <vt:lpstr>runtimeType</vt:lpstr>
      <vt:lpstr>add</vt:lpstr>
      <vt:lpstr>addAll</vt:lpstr>
      <vt:lpstr>asMap</vt:lpstr>
      <vt:lpstr>PowerPoint Sunusu</vt:lpstr>
      <vt:lpstr>clear</vt:lpstr>
      <vt:lpstr>fillRange</vt:lpstr>
      <vt:lpstr>getRange</vt:lpstr>
      <vt:lpstr>indexOf</vt:lpstr>
      <vt:lpstr>insert</vt:lpstr>
      <vt:lpstr>insertAll</vt:lpstr>
      <vt:lpstr>lastIndexOf</vt:lpstr>
      <vt:lpstr>remove</vt:lpstr>
      <vt:lpstr>removeAt</vt:lpstr>
      <vt:lpstr>removeLast</vt:lpstr>
      <vt:lpstr>removeRange</vt:lpstr>
      <vt:lpstr>replaceRange</vt:lpstr>
      <vt:lpstr>setAll</vt:lpstr>
      <vt:lpstr>setRange</vt:lpstr>
      <vt:lpstr>shuffle</vt:lpstr>
      <vt:lpstr>sort</vt:lpstr>
      <vt:lpstr>sublist</vt:lpstr>
      <vt:lpstr>PowerPoint Sunusu</vt:lpstr>
      <vt:lpstr>Map Yapısı</vt:lpstr>
      <vt:lpstr>Map Fonksiyonları</vt:lpstr>
      <vt:lpstr>Map Fonksiyonları</vt:lpstr>
      <vt:lpstr>Map Fonksiyonları</vt:lpstr>
      <vt:lpstr>Map Fonksiyonları</vt:lpstr>
      <vt:lpstr>Map Fonksiyonları</vt:lpstr>
      <vt:lpstr>Map Fonksiyonları</vt:lpstr>
      <vt:lpstr>PowerPoint Sunusu</vt:lpstr>
      <vt:lpstr>Nesne Tabanlı Programlama </vt:lpstr>
      <vt:lpstr>Static</vt:lpstr>
      <vt:lpstr>Sınıflar</vt:lpstr>
      <vt:lpstr>Sınıf Oluşturma</vt:lpstr>
      <vt:lpstr>Constructors (Yapıcılar)</vt:lpstr>
      <vt:lpstr>This</vt:lpstr>
      <vt:lpstr>Sınıf Nesnesi Oluştururken Belirli ve Varsayılan Yapıcı Parametresi Girme</vt:lpstr>
      <vt:lpstr>İsimlendirilmiş Yapıcılar</vt:lpstr>
      <vt:lpstr>Sınıf-içi Fonksiyonlar</vt:lpstr>
      <vt:lpstr>Sınıf-içi Fonksiyonlar</vt:lpstr>
      <vt:lpstr>Get ve Set Fonksiyonları</vt:lpstr>
      <vt:lpstr>Get ve Set Fonksiyonları</vt:lpstr>
      <vt:lpstr>Sınıflarda Kalıtım (Inheritance)</vt:lpstr>
      <vt:lpstr>Kalıtım İşleminde Yapıcı Fonksiyon Kullanımı</vt:lpstr>
      <vt:lpstr>Kalıtım İşleminde İsimli Yapıcı Fonksiyon Kullanma</vt:lpstr>
      <vt:lpstr>PowerPoint Sunusu</vt:lpstr>
      <vt:lpstr>Arrow Fonksiyonlar</vt:lpstr>
      <vt:lpstr>String İçinde Değişken ve Fonksiyon Kullanma</vt:lpstr>
      <vt:lpstr>Döngüler</vt:lpstr>
      <vt:lpstr>For Döngüsü</vt:lpstr>
      <vt:lpstr>For in Döngüsü</vt:lpstr>
      <vt:lpstr>ForEach Döngüsü Fonksiyonu</vt:lpstr>
      <vt:lpstr>While Döngüsü</vt:lpstr>
      <vt:lpstr>Do While Döngüsü</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Windows Kullanıcısı</dc:creator>
  <cp:lastModifiedBy>Windows Kullanıcısı</cp:lastModifiedBy>
  <cp:revision>115</cp:revision>
  <dcterms:created xsi:type="dcterms:W3CDTF">2021-03-10T07:06:56Z</dcterms:created>
  <dcterms:modified xsi:type="dcterms:W3CDTF">2021-03-17T09:10:27Z</dcterms:modified>
</cp:coreProperties>
</file>