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427" r:id="rId3"/>
    <p:sldId id="329" r:id="rId4"/>
    <p:sldId id="441" r:id="rId5"/>
    <p:sldId id="442" r:id="rId6"/>
    <p:sldId id="428" r:id="rId7"/>
    <p:sldId id="431" r:id="rId8"/>
    <p:sldId id="429" r:id="rId9"/>
    <p:sldId id="430" r:id="rId10"/>
    <p:sldId id="434" r:id="rId11"/>
    <p:sldId id="435" r:id="rId12"/>
    <p:sldId id="436" r:id="rId13"/>
    <p:sldId id="437" r:id="rId14"/>
    <p:sldId id="432" r:id="rId15"/>
    <p:sldId id="443" r:id="rId16"/>
    <p:sldId id="438" r:id="rId17"/>
    <p:sldId id="439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2" autoAdjust="0"/>
    <p:restoredTop sz="93367" autoAdjust="0"/>
  </p:normalViewPr>
  <p:slideViewPr>
    <p:cSldViewPr snapToGrid="0">
      <p:cViewPr varScale="1">
        <p:scale>
          <a:sx n="86" d="100"/>
          <a:sy n="86" d="100"/>
        </p:scale>
        <p:origin x="3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DBA1E-B934-4553-B99D-FED62389077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59545-FB0E-4C98-AF75-3C1377421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13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Nasıl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Optional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 Değişkenler Oluşturulur?</a:t>
            </a:r>
          </a:p>
          <a:p>
            <a:pPr algn="l"/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Bir çok dilde olduğu gibi 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Dart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içinde değişken tipinin belirttikten sonra “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?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eklemeniz yeterlidir.</a:t>
            </a:r>
          </a:p>
          <a:p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null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değişkeni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nullable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olmayan değişkene eşitlemeye çalışalım. aldığımız hata bize kısaca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optional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bir değişeni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optional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olmayan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değişkene doğrudan veremezsin diyor. “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?? 0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şekinde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bir şey ekledik. Bu aslında önüne yazdığımız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nullable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değişkenin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null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olması durumunda onun yerine bir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default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değer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dir. Çıktıyı incelediğimizde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aNullableInt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o esnada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null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olmasına rağmen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value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değişkenimiz 0 değerini aldı.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9545-FB0E-4C98-AF75-3C13774218F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55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Bütün işlemler bitti, editörde bütün kodlara inceleyip düzelttikten sonra </a:t>
            </a:r>
            <a:r>
              <a:rPr lang="tr-TR" dirty="0" err="1"/>
              <a:t>apply</a:t>
            </a:r>
            <a:r>
              <a:rPr lang="tr-TR" dirty="0"/>
              <a:t> </a:t>
            </a:r>
            <a:r>
              <a:rPr lang="tr-TR" dirty="0" err="1"/>
              <a:t>migration</a:t>
            </a:r>
            <a:r>
              <a:rPr lang="tr-TR" dirty="0"/>
              <a:t> diyerek geçiş işleminizi tamamlamış oluyorsunuz.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9545-FB0E-4C98-AF75-3C13774218F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27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364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4.04.2022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0">
            <a:extLst>
              <a:ext uri="{FF2B5EF4-FFF2-40B4-BE49-F238E27FC236}">
                <a16:creationId xmlns:a16="http://schemas.microsoft.com/office/drawing/2014/main" id="{0EF26C18-E06C-4D3C-9005-502186A4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15888"/>
            <a:ext cx="78978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T.C.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 ÜNİVERSİTESİ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TAŞKÖPRÜ MYO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BİLGİSAYAR PROGRAMCILIĞI</a:t>
            </a:r>
          </a:p>
        </p:txBody>
      </p:sp>
      <p:sp>
        <p:nvSpPr>
          <p:cNvPr id="3075" name="Text Box 31">
            <a:extLst>
              <a:ext uri="{FF2B5EF4-FFF2-40B4-BE49-F238E27FC236}">
                <a16:creationId xmlns:a16="http://schemas.microsoft.com/office/drawing/2014/main" id="{5743E05D-5A40-442D-A71E-2BB05050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4292600"/>
            <a:ext cx="316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Öğr. Gör. Sevdanur GENÇ</a:t>
            </a:r>
          </a:p>
        </p:txBody>
      </p:sp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0938"/>
            <a:ext cx="889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Programlama</a:t>
            </a:r>
            <a:endParaRPr lang="tr-TR" altLang="en-US" sz="4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33">
            <a:extLst>
              <a:ext uri="{FF2B5EF4-FFF2-40B4-BE49-F238E27FC236}">
                <a16:creationId xmlns:a16="http://schemas.microsoft.com/office/drawing/2014/main" id="{49966EC3-EEFE-43CE-A7D9-5D0EEB7C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73688"/>
            <a:ext cx="288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Kastamonu, 2022</a:t>
            </a:r>
          </a:p>
        </p:txBody>
      </p:sp>
      <p:sp>
        <p:nvSpPr>
          <p:cNvPr id="3078" name="Text Box 31">
            <a:extLst>
              <a:ext uri="{FF2B5EF4-FFF2-40B4-BE49-F238E27FC236}">
                <a16:creationId xmlns:a16="http://schemas.microsoft.com/office/drawing/2014/main" id="{88CD7997-688B-4541-B8EE-AF4F565F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4748213"/>
            <a:ext cx="23764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tr-TR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</a:t>
            </a: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@kastamonu.edu.tr</a:t>
            </a:r>
            <a:endParaRPr lang="tr-TR" altLang="en-US" sz="1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457575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Bölüm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rgbClr val="04599C"/>
                </a:solidFill>
              </a:rPr>
              <a:t>List</a:t>
            </a:r>
            <a:r>
              <a:rPr lang="tr-TR" b="1" dirty="0">
                <a:solidFill>
                  <a:srgbClr val="04599C"/>
                </a:solidFill>
              </a:rPr>
              <a:t> tipinin </a:t>
            </a:r>
            <a:r>
              <a:rPr lang="tr-TR" b="1" dirty="0" err="1">
                <a:solidFill>
                  <a:srgbClr val="04599C"/>
                </a:solidFill>
              </a:rPr>
              <a:t>null</a:t>
            </a:r>
            <a:r>
              <a:rPr lang="tr-TR" b="1" dirty="0">
                <a:solidFill>
                  <a:srgbClr val="04599C"/>
                </a:solidFill>
              </a:rPr>
              <a:t> </a:t>
            </a:r>
            <a:r>
              <a:rPr lang="tr-TR" b="1" dirty="0" err="1">
                <a:solidFill>
                  <a:srgbClr val="04599C"/>
                </a:solidFill>
              </a:rPr>
              <a:t>safety</a:t>
            </a:r>
            <a:r>
              <a:rPr lang="tr-TR" b="1" dirty="0">
                <a:solidFill>
                  <a:srgbClr val="04599C"/>
                </a:solidFill>
              </a:rPr>
              <a:t> durumları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CF54FA39-55D4-46C1-B5FF-AF242E3BD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554718"/>
              </p:ext>
            </p:extLst>
          </p:nvPr>
        </p:nvGraphicFramePr>
        <p:xfrm>
          <a:off x="1174864" y="1334231"/>
          <a:ext cx="9842272" cy="4822827"/>
        </p:xfrm>
        <a:graphic>
          <a:graphicData uri="http://schemas.openxmlformats.org/drawingml/2006/table">
            <a:tbl>
              <a:tblPr/>
              <a:tblGrid>
                <a:gridCol w="2111434">
                  <a:extLst>
                    <a:ext uri="{9D8B030D-6E8A-4147-A177-3AD203B41FA5}">
                      <a16:colId xmlns:a16="http://schemas.microsoft.com/office/drawing/2014/main" val="1115187885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1192449720"/>
                    </a:ext>
                  </a:extLst>
                </a:gridCol>
                <a:gridCol w="1850967">
                  <a:extLst>
                    <a:ext uri="{9D8B030D-6E8A-4147-A177-3AD203B41FA5}">
                      <a16:colId xmlns:a16="http://schemas.microsoft.com/office/drawing/2014/main" val="1029748719"/>
                    </a:ext>
                  </a:extLst>
                </a:gridCol>
                <a:gridCol w="4078780">
                  <a:extLst>
                    <a:ext uri="{9D8B030D-6E8A-4147-A177-3AD203B41FA5}">
                      <a16:colId xmlns:a16="http://schemas.microsoft.com/office/drawing/2014/main" val="3374326335"/>
                    </a:ext>
                  </a:extLst>
                </a:gridCol>
              </a:tblGrid>
              <a:tr h="372343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Tip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List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mu?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Item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mu?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Tanım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00464"/>
                  </a:ext>
                </a:extLst>
              </a:tr>
              <a:tr h="1218375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List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&lt;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String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&gt;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Null olmayan değerlere sahip</a:t>
                      </a:r>
                      <a:b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</a:b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bir null olamayan liste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9371"/>
                  </a:ext>
                </a:extLst>
              </a:tr>
              <a:tr h="1112621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List&lt;String&gt;?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Null olamayan değerlere sahip</a:t>
                      </a:r>
                      <a:b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</a:b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bir null </a:t>
                      </a:r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olabilen</a:t>
                      </a: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 liste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95269"/>
                  </a:ext>
                </a:extLst>
              </a:tr>
              <a:tr h="1112621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List&lt;String?&gt;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Null </a:t>
                      </a:r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olabilen</a:t>
                      </a: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 değerlere sahip</a:t>
                      </a:r>
                      <a:b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</a:br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bir null olamayan liste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891904"/>
                  </a:ext>
                </a:extLst>
              </a:tr>
              <a:tr h="1006867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List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&lt;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String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?&gt;?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tr-TR" sz="2000" b="0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 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olabilen</a:t>
                      </a: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 değerlere sahip</a:t>
                      </a:r>
                      <a:b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</a:b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bir </a:t>
                      </a:r>
                      <a:r>
                        <a:rPr lang="tr-TR" sz="2000" b="0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 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olabilen</a:t>
                      </a:r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 liste</a:t>
                      </a:r>
                    </a:p>
                  </a:txBody>
                  <a:tcPr marL="45900" marR="45900" marT="27540" marB="2754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58586"/>
                  </a:ext>
                </a:extLst>
              </a:tr>
            </a:tbl>
          </a:graphicData>
        </a:graphic>
      </p:graphicFrame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7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rgbClr val="04599C"/>
                </a:solidFill>
              </a:rPr>
              <a:t>Map</a:t>
            </a:r>
            <a:r>
              <a:rPr lang="tr-TR" b="1" dirty="0">
                <a:solidFill>
                  <a:srgbClr val="04599C"/>
                </a:solidFill>
              </a:rPr>
              <a:t> tipinin </a:t>
            </a:r>
            <a:r>
              <a:rPr lang="tr-TR" b="1" dirty="0" err="1">
                <a:solidFill>
                  <a:srgbClr val="04599C"/>
                </a:solidFill>
              </a:rPr>
              <a:t>null</a:t>
            </a:r>
            <a:r>
              <a:rPr lang="tr-TR" b="1" dirty="0">
                <a:solidFill>
                  <a:srgbClr val="04599C"/>
                </a:solidFill>
              </a:rPr>
              <a:t> </a:t>
            </a:r>
            <a:r>
              <a:rPr lang="tr-TR" b="1" dirty="0" err="1">
                <a:solidFill>
                  <a:srgbClr val="04599C"/>
                </a:solidFill>
              </a:rPr>
              <a:t>safety</a:t>
            </a:r>
            <a:r>
              <a:rPr lang="tr-TR" b="1" dirty="0">
                <a:solidFill>
                  <a:srgbClr val="04599C"/>
                </a:solidFill>
              </a:rPr>
              <a:t> durumları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B3B2A71-685C-4555-BB75-0D0EDC3F4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31130"/>
              </p:ext>
            </p:extLst>
          </p:nvPr>
        </p:nvGraphicFramePr>
        <p:xfrm>
          <a:off x="2272146" y="2090030"/>
          <a:ext cx="7647708" cy="2677940"/>
        </p:xfrm>
        <a:graphic>
          <a:graphicData uri="http://schemas.openxmlformats.org/drawingml/2006/table">
            <a:tbl>
              <a:tblPr/>
              <a:tblGrid>
                <a:gridCol w="2549236">
                  <a:extLst>
                    <a:ext uri="{9D8B030D-6E8A-4147-A177-3AD203B41FA5}">
                      <a16:colId xmlns:a16="http://schemas.microsoft.com/office/drawing/2014/main" val="2437158047"/>
                    </a:ext>
                  </a:extLst>
                </a:gridCol>
                <a:gridCol w="2549236">
                  <a:extLst>
                    <a:ext uri="{9D8B030D-6E8A-4147-A177-3AD203B41FA5}">
                      <a16:colId xmlns:a16="http://schemas.microsoft.com/office/drawing/2014/main" val="2709925361"/>
                    </a:ext>
                  </a:extLst>
                </a:gridCol>
                <a:gridCol w="2549236">
                  <a:extLst>
                    <a:ext uri="{9D8B030D-6E8A-4147-A177-3AD203B41FA5}">
                      <a16:colId xmlns:a16="http://schemas.microsoft.com/office/drawing/2014/main" val="2866838554"/>
                    </a:ext>
                  </a:extLst>
                </a:gridCol>
              </a:tblGrid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Tip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Map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mu?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Item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Null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 mu?</a:t>
                      </a:r>
                      <a:endParaRPr lang="tr-TR" sz="2000" b="0" dirty="0">
                        <a:solidFill>
                          <a:srgbClr val="04599C"/>
                        </a:solidFill>
                        <a:effectLst/>
                      </a:endParaRP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09956"/>
                  </a:ext>
                </a:extLst>
              </a:tr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Map&lt;String, int&gt;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02267"/>
                  </a:ext>
                </a:extLst>
              </a:tr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>
                          <a:solidFill>
                            <a:srgbClr val="04599C"/>
                          </a:solidFill>
                          <a:effectLst/>
                        </a:rPr>
                        <a:t>Map&lt;String, int&gt;?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37984"/>
                  </a:ext>
                </a:extLst>
              </a:tr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Map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&lt;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String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,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int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?&gt;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Hayır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59528"/>
                  </a:ext>
                </a:extLst>
              </a:tr>
              <a:tr h="535588"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Map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&lt;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String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, </a:t>
                      </a:r>
                      <a:r>
                        <a:rPr lang="tr-TR" sz="2000" b="1" dirty="0" err="1">
                          <a:solidFill>
                            <a:srgbClr val="04599C"/>
                          </a:solidFill>
                          <a:effectLst/>
                        </a:rPr>
                        <a:t>int</a:t>
                      </a:r>
                      <a:r>
                        <a:rPr lang="tr-TR" sz="2000" b="1" dirty="0">
                          <a:solidFill>
                            <a:srgbClr val="04599C"/>
                          </a:solidFill>
                          <a:effectLst/>
                        </a:rPr>
                        <a:t>?&gt;?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tr-TR" sz="2000" b="0" dirty="0">
                          <a:solidFill>
                            <a:srgbClr val="04599C"/>
                          </a:solidFill>
                          <a:effectLst/>
                        </a:rPr>
                        <a:t>Evet</a:t>
                      </a:r>
                    </a:p>
                  </a:txBody>
                  <a:tcPr marL="119063" marR="119063" marT="71438" marB="71438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759798"/>
                  </a:ext>
                </a:extLst>
              </a:tr>
            </a:tbl>
          </a:graphicData>
        </a:graphic>
      </p:graphicFrame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dart pub outdated --mode=null-safety</a:t>
            </a:r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endParaRPr lang="tr-TR" sz="2000" b="1" dirty="0"/>
          </a:p>
          <a:p>
            <a:pPr algn="just"/>
            <a:r>
              <a:rPr lang="en-US" sz="2000" dirty="0"/>
              <a:t>Package Name </a:t>
            </a:r>
            <a:r>
              <a:rPr lang="en-US" sz="2000" dirty="0" err="1"/>
              <a:t>altındakiler</a:t>
            </a:r>
            <a:r>
              <a:rPr lang="en-US" sz="2000" dirty="0"/>
              <a:t> </a:t>
            </a:r>
            <a:r>
              <a:rPr lang="en-US" sz="2000" dirty="0" err="1"/>
              <a:t>sizin</a:t>
            </a:r>
            <a:r>
              <a:rPr lang="en-US" sz="2000" dirty="0"/>
              <a:t> </a:t>
            </a:r>
            <a:r>
              <a:rPr lang="en-US" sz="2000" dirty="0" err="1"/>
              <a:t>kullandığınız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kullandığınız</a:t>
            </a:r>
            <a:r>
              <a:rPr lang="en-US" sz="2000" dirty="0"/>
              <a:t> </a:t>
            </a:r>
            <a:r>
              <a:rPr lang="en-US" sz="2000" dirty="0" err="1"/>
              <a:t>paketin</a:t>
            </a:r>
            <a:r>
              <a:rPr lang="en-US" sz="2000" dirty="0"/>
              <a:t> </a:t>
            </a:r>
            <a:r>
              <a:rPr lang="en-US" sz="2000" dirty="0" err="1"/>
              <a:t>kullandığı</a:t>
            </a:r>
            <a:r>
              <a:rPr lang="en-US" sz="2000" dirty="0"/>
              <a:t> </a:t>
            </a:r>
            <a:r>
              <a:rPr lang="en-US" sz="2000" dirty="0" err="1"/>
              <a:t>paketlere</a:t>
            </a:r>
            <a:r>
              <a:rPr lang="en-US" sz="2000" dirty="0"/>
              <a:t>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listeliyor</a:t>
            </a:r>
            <a:r>
              <a:rPr lang="en-US" sz="2000" dirty="0"/>
              <a:t>.</a:t>
            </a:r>
            <a:r>
              <a:rPr lang="tr-TR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sağ</a:t>
            </a:r>
            <a:r>
              <a:rPr lang="en-US" sz="2000" dirty="0"/>
              <a:t> </a:t>
            </a:r>
            <a:r>
              <a:rPr lang="en-US" sz="2000" dirty="0" err="1"/>
              <a:t>taraftaki</a:t>
            </a:r>
            <a:r>
              <a:rPr lang="en-US" sz="2000" dirty="0"/>
              <a:t> Latest </a:t>
            </a:r>
            <a:r>
              <a:rPr lang="en-US" sz="2000" dirty="0" err="1"/>
              <a:t>altındakiler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son </a:t>
            </a:r>
            <a:r>
              <a:rPr lang="en-US" sz="2000" dirty="0" err="1"/>
              <a:t>sürümünü</a:t>
            </a:r>
            <a:r>
              <a:rPr lang="en-US" sz="2000" dirty="0"/>
              <a:t> </a:t>
            </a:r>
            <a:r>
              <a:rPr lang="en-US" sz="2000" dirty="0" err="1"/>
              <a:t>temsil</a:t>
            </a:r>
            <a:r>
              <a:rPr lang="en-US" sz="2000" dirty="0"/>
              <a:t> </a:t>
            </a:r>
            <a:r>
              <a:rPr lang="en-US" sz="2000" dirty="0" err="1"/>
              <a:t>ediyor</a:t>
            </a:r>
            <a:r>
              <a:rPr lang="en-US" sz="2000" dirty="0"/>
              <a:t>. </a:t>
            </a:r>
            <a:r>
              <a:rPr lang="en-US" sz="2000" dirty="0" err="1"/>
              <a:t>Eğer</a:t>
            </a:r>
            <a:r>
              <a:rPr lang="en-US" sz="2000" dirty="0"/>
              <a:t> son </a:t>
            </a:r>
            <a:r>
              <a:rPr lang="en-US" sz="2000" dirty="0" err="1"/>
              <a:t>sürümlerinde</a:t>
            </a:r>
            <a:r>
              <a:rPr lang="en-US" sz="2000" dirty="0"/>
              <a:t> </a:t>
            </a:r>
            <a:r>
              <a:rPr lang="en-US" sz="2000" dirty="0" err="1"/>
              <a:t>yeşil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ibare</a:t>
            </a:r>
            <a:r>
              <a:rPr lang="en-US" sz="2000" dirty="0"/>
              <a:t> var </a:t>
            </a:r>
            <a:r>
              <a:rPr lang="en-US" sz="2000" dirty="0" err="1"/>
              <a:t>ise</a:t>
            </a:r>
            <a:r>
              <a:rPr lang="en-US" sz="2000" dirty="0"/>
              <a:t> null safety </a:t>
            </a:r>
            <a:r>
              <a:rPr lang="en-US" sz="2000" dirty="0" err="1"/>
              <a:t>geçişlerini</a:t>
            </a:r>
            <a:r>
              <a:rPr lang="en-US" sz="2000" dirty="0"/>
              <a:t> </a:t>
            </a:r>
            <a:r>
              <a:rPr lang="en-US" sz="2000" dirty="0" err="1"/>
              <a:t>tamamlamışlar</a:t>
            </a:r>
            <a:r>
              <a:rPr lang="en-US" sz="2000" dirty="0"/>
              <a:t> </a:t>
            </a:r>
            <a:r>
              <a:rPr lang="en-US" sz="2000" dirty="0" err="1"/>
              <a:t>demektir</a:t>
            </a:r>
            <a:r>
              <a:rPr lang="en-US" sz="2000" dirty="0"/>
              <a:t>. </a:t>
            </a:r>
          </a:p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82138E3D-9565-491A-BF1F-6E70074C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2" y="1695018"/>
            <a:ext cx="68484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41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l"/>
            <a:r>
              <a:rPr lang="tr-TR" sz="2000" b="0" i="0" dirty="0">
                <a:solidFill>
                  <a:srgbClr val="292929"/>
                </a:solidFill>
                <a:effectLst/>
              </a:rPr>
              <a:t>Eğer geçiş yapmayan paketler var ise 2 seçeneğiniz var;</a:t>
            </a:r>
          </a:p>
          <a:p>
            <a:pPr lvl="1">
              <a:buFont typeface="+mj-lt"/>
              <a:buAutoNum type="arabicPeriod"/>
            </a:pPr>
            <a:r>
              <a:rPr lang="tr-TR" sz="1600" b="0" i="0" dirty="0">
                <a:solidFill>
                  <a:srgbClr val="292929"/>
                </a:solidFill>
                <a:effectLst/>
              </a:rPr>
              <a:t>Gidip paketin geliştiricisine ulaşacaksınız veya </a:t>
            </a:r>
            <a:r>
              <a:rPr lang="tr-TR" sz="1600" b="0" i="0" dirty="0" err="1">
                <a:solidFill>
                  <a:srgbClr val="292929"/>
                </a:solidFill>
                <a:effectLst/>
              </a:rPr>
              <a:t>issue</a:t>
            </a:r>
            <a:r>
              <a:rPr lang="tr-TR" sz="1600" b="0" i="0" dirty="0">
                <a:solidFill>
                  <a:srgbClr val="292929"/>
                </a:solidFill>
                <a:effectLst/>
              </a:rPr>
              <a:t> açacaksınız</a:t>
            </a:r>
          </a:p>
          <a:p>
            <a:pPr lvl="1">
              <a:buFont typeface="+mj-lt"/>
              <a:buAutoNum type="arabicPeriod"/>
            </a:pPr>
            <a:r>
              <a:rPr lang="tr-TR" sz="1600" dirty="0">
                <a:solidFill>
                  <a:srgbClr val="292929"/>
                </a:solidFill>
              </a:rPr>
              <a:t>P</a:t>
            </a:r>
            <a:r>
              <a:rPr lang="tr-TR" sz="1600" b="0" i="0" dirty="0">
                <a:solidFill>
                  <a:srgbClr val="292929"/>
                </a:solidFill>
                <a:effectLst/>
              </a:rPr>
              <a:t>aketi silip farklı paketler ve yöntemler deneyeceksiniz</a:t>
            </a:r>
          </a:p>
          <a:p>
            <a:pPr algn="l"/>
            <a:r>
              <a:rPr lang="tr-TR" sz="2000" b="0" i="0" dirty="0">
                <a:solidFill>
                  <a:srgbClr val="292929"/>
                </a:solidFill>
                <a:effectLst/>
              </a:rPr>
              <a:t>Paketlerin son </a:t>
            </a:r>
            <a:r>
              <a:rPr lang="tr-TR" sz="2000" b="0" i="0" dirty="0" err="1">
                <a:solidFill>
                  <a:srgbClr val="292929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 </a:t>
            </a:r>
            <a:r>
              <a:rPr lang="tr-TR" sz="2000" b="0" i="0" dirty="0" err="1">
                <a:solidFill>
                  <a:srgbClr val="292929"/>
                </a:solidFill>
                <a:effectLst/>
              </a:rPr>
              <a:t>safety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 sürümlerine yükseltmek için;</a:t>
            </a:r>
          </a:p>
          <a:p>
            <a:pPr algn="just"/>
            <a:r>
              <a:rPr lang="tr-TR" sz="2000" b="1" dirty="0"/>
              <a:t>dart </a:t>
            </a:r>
            <a:r>
              <a:rPr lang="tr-TR" sz="2000" b="1" dirty="0" err="1"/>
              <a:t>pub</a:t>
            </a:r>
            <a:r>
              <a:rPr lang="tr-TR" sz="2000" b="1" dirty="0"/>
              <a:t> </a:t>
            </a:r>
            <a:r>
              <a:rPr lang="tr-TR" sz="2000" b="1" dirty="0" err="1"/>
              <a:t>upgrade</a:t>
            </a:r>
            <a:r>
              <a:rPr lang="tr-TR" sz="2000" b="1" dirty="0"/>
              <a:t> --</a:t>
            </a:r>
            <a:r>
              <a:rPr lang="tr-TR" sz="2000" b="1" dirty="0" err="1"/>
              <a:t>null-safety</a:t>
            </a:r>
            <a:endParaRPr lang="tr-TR" sz="2000" b="1" dirty="0"/>
          </a:p>
          <a:p>
            <a:pPr algn="just"/>
            <a:r>
              <a:rPr lang="tr-TR" sz="2000" dirty="0"/>
              <a:t>Güncellediğiniz paket sürümlerini indirmek için;</a:t>
            </a:r>
          </a:p>
          <a:p>
            <a:pPr algn="just"/>
            <a:r>
              <a:rPr lang="tr-TR" sz="2000" b="1" dirty="0"/>
              <a:t>dart </a:t>
            </a:r>
            <a:r>
              <a:rPr lang="tr-TR" sz="2000" b="1" dirty="0" err="1"/>
              <a:t>pub</a:t>
            </a:r>
            <a:r>
              <a:rPr lang="tr-TR" sz="2000" b="1" dirty="0"/>
              <a:t> </a:t>
            </a:r>
            <a:r>
              <a:rPr lang="tr-TR" sz="2000" b="1" dirty="0" err="1"/>
              <a:t>get</a:t>
            </a:r>
            <a:endParaRPr lang="tr-TR" sz="2000" b="1" dirty="0"/>
          </a:p>
          <a:p>
            <a:pPr algn="just"/>
            <a:r>
              <a:rPr lang="tr-TR" sz="2000" dirty="0"/>
              <a:t>Paketlerin </a:t>
            </a:r>
            <a:r>
              <a:rPr lang="tr-TR" sz="2000" dirty="0" err="1"/>
              <a:t>null</a:t>
            </a:r>
            <a:r>
              <a:rPr lang="tr-TR" sz="2000" dirty="0"/>
              <a:t> </a:t>
            </a:r>
            <a:r>
              <a:rPr lang="tr-TR" sz="2000" dirty="0" err="1"/>
              <a:t>safety</a:t>
            </a:r>
            <a:r>
              <a:rPr lang="tr-TR" sz="2000" dirty="0"/>
              <a:t> versiyonlarına güncellendi, kodların ve </a:t>
            </a:r>
            <a:r>
              <a:rPr lang="tr-TR" sz="2000" dirty="0" err="1"/>
              <a:t>flutter</a:t>
            </a:r>
            <a:r>
              <a:rPr lang="tr-TR" sz="2000" dirty="0"/>
              <a:t> versiyonun güncellenmesi kaldı. Bunun içinde </a:t>
            </a:r>
            <a:r>
              <a:rPr lang="tr-TR" sz="2000" dirty="0" err="1"/>
              <a:t>flutter</a:t>
            </a:r>
            <a:r>
              <a:rPr lang="tr-TR" sz="2000" dirty="0"/>
              <a:t> ekibi 2 yol sunuyor</a:t>
            </a:r>
          </a:p>
          <a:p>
            <a:pPr lvl="1" algn="just"/>
            <a:r>
              <a:rPr lang="tr-TR" sz="1600" dirty="0"/>
              <a:t>Migration </a:t>
            </a:r>
            <a:r>
              <a:rPr lang="tr-TR" sz="1600" dirty="0" err="1"/>
              <a:t>Tool</a:t>
            </a:r>
            <a:endParaRPr lang="tr-TR" sz="1600" dirty="0"/>
          </a:p>
          <a:p>
            <a:pPr lvl="1" algn="just"/>
            <a:r>
              <a:rPr lang="tr-TR" sz="1600" dirty="0"/>
              <a:t>Manuel Yapmak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6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/>
              <a:t>Manuel; </a:t>
            </a:r>
            <a:r>
              <a:rPr lang="tr-TR" sz="2000" dirty="0"/>
              <a:t>İlk olarak </a:t>
            </a:r>
            <a:r>
              <a:rPr lang="tr-TR" sz="2000" dirty="0" err="1"/>
              <a:t>flutter</a:t>
            </a:r>
            <a:r>
              <a:rPr lang="tr-TR" sz="2000" dirty="0"/>
              <a:t> </a:t>
            </a:r>
            <a:r>
              <a:rPr lang="tr-TR" sz="2000" dirty="0" err="1"/>
              <a:t>sdk</a:t>
            </a:r>
            <a:r>
              <a:rPr lang="tr-TR" sz="2000" dirty="0"/>
              <a:t> sürümünü ayarlanması gerekiyor, sürüm 2.12.0'dan büyük olacak şekilde ayarlıyoruz.</a:t>
            </a:r>
          </a:p>
          <a:p>
            <a:pPr algn="just"/>
            <a:r>
              <a:rPr lang="tr-TR" sz="2000" b="1" dirty="0" err="1"/>
              <a:t>environment</a:t>
            </a:r>
            <a:r>
              <a:rPr lang="tr-TR" sz="2000" b="1" dirty="0"/>
              <a:t>:</a:t>
            </a:r>
          </a:p>
          <a:p>
            <a:pPr algn="just"/>
            <a:r>
              <a:rPr lang="tr-TR" sz="2000" b="1" dirty="0"/>
              <a:t>  </a:t>
            </a:r>
            <a:r>
              <a:rPr lang="tr-TR" sz="2000" b="1" dirty="0" err="1"/>
              <a:t>sdk</a:t>
            </a:r>
            <a:r>
              <a:rPr lang="tr-TR" sz="2000" b="1" dirty="0"/>
              <a:t>: '&gt;=2.12.0 &lt;3.0.0'</a:t>
            </a:r>
          </a:p>
          <a:p>
            <a:pPr algn="just"/>
            <a:r>
              <a:rPr lang="tr-TR" sz="2000" dirty="0"/>
              <a:t>Aşağıda komutu kullanarak paketinizi ve </a:t>
            </a:r>
            <a:r>
              <a:rPr lang="tr-TR" sz="2000" dirty="0" err="1"/>
              <a:t>pubspec</a:t>
            </a:r>
            <a:r>
              <a:rPr lang="tr-TR" sz="2000" dirty="0"/>
              <a:t> dosyasını güncelleyin ardından dart </a:t>
            </a:r>
            <a:r>
              <a:rPr lang="tr-TR" sz="2000" dirty="0" err="1"/>
              <a:t>analyzer’de</a:t>
            </a:r>
            <a:r>
              <a:rPr lang="tr-TR" sz="2000" dirty="0"/>
              <a:t> ki uyarıları takip ederek çeviri işlemlerini gerçekleştirin.</a:t>
            </a:r>
          </a:p>
          <a:p>
            <a:pPr algn="just"/>
            <a:r>
              <a:rPr lang="tr-TR" sz="2000" b="1" dirty="0"/>
              <a:t>dart </a:t>
            </a:r>
            <a:r>
              <a:rPr lang="tr-TR" sz="2000" b="1" dirty="0" err="1"/>
              <a:t>pub</a:t>
            </a:r>
            <a:r>
              <a:rPr lang="tr-TR" sz="2000" b="1" dirty="0"/>
              <a:t> </a:t>
            </a:r>
            <a:r>
              <a:rPr lang="tr-TR" sz="2000" b="1" dirty="0" err="1"/>
              <a:t>get</a:t>
            </a:r>
            <a:endParaRPr lang="tr-TR" sz="2000" b="1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69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/>
              <a:t>Migration </a:t>
            </a:r>
            <a:r>
              <a:rPr lang="tr-TR" sz="2000" b="1" dirty="0" err="1"/>
              <a:t>Tool</a:t>
            </a:r>
            <a:r>
              <a:rPr lang="tr-TR" sz="2000" b="1" dirty="0"/>
              <a:t>; </a:t>
            </a:r>
            <a:r>
              <a:rPr lang="tr-TR" sz="2000" dirty="0" err="1"/>
              <a:t>Terminala</a:t>
            </a:r>
            <a:r>
              <a:rPr lang="tr-TR" sz="2000" dirty="0"/>
              <a:t> aşağıdaki komut satırını yazarak yerel bilgisayarınızda </a:t>
            </a:r>
            <a:r>
              <a:rPr lang="tr-TR" sz="2000" dirty="0" err="1"/>
              <a:t>migration</a:t>
            </a:r>
            <a:r>
              <a:rPr lang="tr-TR" sz="2000" dirty="0"/>
              <a:t> </a:t>
            </a:r>
            <a:r>
              <a:rPr lang="tr-TR" sz="2000" dirty="0" err="1"/>
              <a:t>tool’u</a:t>
            </a:r>
            <a:r>
              <a:rPr lang="tr-TR" sz="2000" dirty="0"/>
              <a:t> başlatıyoruz.</a:t>
            </a:r>
          </a:p>
          <a:p>
            <a:pPr algn="just"/>
            <a:r>
              <a:rPr lang="tr-TR" sz="2000" b="1" dirty="0"/>
              <a:t>dart </a:t>
            </a:r>
            <a:r>
              <a:rPr lang="tr-TR" sz="2000" b="1" dirty="0" err="1"/>
              <a:t>migrate</a:t>
            </a:r>
            <a:endParaRPr lang="tr-TR" sz="2000" b="1" dirty="0"/>
          </a:p>
          <a:p>
            <a:pPr algn="just"/>
            <a:r>
              <a:rPr lang="tr-TR" sz="2000" dirty="0"/>
              <a:t>Diğer bütün işlemleri yaptıysanız taşınmaya hazırsınız demektir. dart </a:t>
            </a:r>
            <a:r>
              <a:rPr lang="tr-TR" sz="2000" dirty="0" err="1"/>
              <a:t>migrate</a:t>
            </a:r>
            <a:r>
              <a:rPr lang="tr-TR" sz="2000" dirty="0"/>
              <a:t> yazdıktan sonra terminalde aşağıdakine benzer bir çıktı alacaksınız.</a:t>
            </a:r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r>
              <a:rPr lang="tr-TR" sz="2000" b="1" dirty="0"/>
              <a:t>http://127.0.0.1 </a:t>
            </a:r>
            <a:r>
              <a:rPr lang="tr-TR" sz="2000" dirty="0"/>
              <a:t>ile başlayan bağlantıyı linkini alıp tarayıcınızda aratın bu şekilde lokalde başlatılan </a:t>
            </a:r>
            <a:r>
              <a:rPr lang="tr-TR" sz="2000" b="1" dirty="0" err="1"/>
              <a:t>migration</a:t>
            </a:r>
            <a:r>
              <a:rPr lang="tr-TR" sz="2000" b="1" dirty="0"/>
              <a:t> </a:t>
            </a:r>
            <a:r>
              <a:rPr lang="tr-TR" sz="2000" b="1" dirty="0" err="1"/>
              <a:t>tool</a:t>
            </a:r>
            <a:r>
              <a:rPr lang="tr-TR" sz="2000" b="1" dirty="0"/>
              <a:t> </a:t>
            </a:r>
            <a:r>
              <a:rPr lang="tr-TR" sz="2000" dirty="0"/>
              <a:t>sistemine erişmiş olacaksınız.</a:t>
            </a:r>
          </a:p>
          <a:p>
            <a:pPr algn="just"/>
            <a:r>
              <a:rPr lang="tr-TR" sz="2000" dirty="0"/>
              <a:t>Aşağıdaki gibi bir panel açılacak paneli anlatmak istiyorum.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2D9643C0-5ACA-41AD-BC44-E9AE776D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32" y="3087189"/>
            <a:ext cx="10506967" cy="13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7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Projemi Nasıl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Null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</a:t>
            </a:r>
            <a:r>
              <a:rPr lang="tr-TR" sz="3200" b="1" i="0" dirty="0" err="1">
                <a:solidFill>
                  <a:srgbClr val="04599C"/>
                </a:solidFill>
                <a:effectLst/>
                <a:latin typeface="charter"/>
              </a:rPr>
              <a:t>Safety</a:t>
            </a:r>
            <a:r>
              <a:rPr lang="tr-TR" sz="3200" b="1" i="0" dirty="0">
                <a:solidFill>
                  <a:srgbClr val="04599C"/>
                </a:solidFill>
                <a:effectLst/>
                <a:latin typeface="charter"/>
              </a:rPr>
              <a:t> Olan Sürüme Yükseltebilirim?</a:t>
            </a:r>
            <a:endParaRPr lang="tr-TR" sz="3200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/>
              <a:t>Sol</a:t>
            </a:r>
            <a:r>
              <a:rPr lang="tr-TR" sz="2000" dirty="0"/>
              <a:t> kısım projenizde ki dart dosyalarınızı </a:t>
            </a:r>
            <a:r>
              <a:rPr lang="tr-TR" sz="2000" dirty="0" err="1"/>
              <a:t>tree</a:t>
            </a:r>
            <a:r>
              <a:rPr lang="tr-TR" sz="2000" dirty="0"/>
              <a:t> şeklinde gösterir ve yanındaki tikler </a:t>
            </a:r>
            <a:r>
              <a:rPr lang="tr-TR" sz="2000" dirty="0" err="1"/>
              <a:t>migration</a:t>
            </a:r>
            <a:r>
              <a:rPr lang="tr-TR" sz="2000" dirty="0"/>
              <a:t> </a:t>
            </a:r>
            <a:r>
              <a:rPr lang="tr-TR" sz="2000" dirty="0" err="1"/>
              <a:t>toolda</a:t>
            </a:r>
            <a:r>
              <a:rPr lang="tr-TR" sz="2000" dirty="0"/>
              <a:t> yaptığınız işlemlerde </a:t>
            </a:r>
            <a:r>
              <a:rPr lang="tr-TR" sz="2000" dirty="0" err="1"/>
              <a:t>apply</a:t>
            </a:r>
            <a:r>
              <a:rPr lang="tr-TR" sz="2000" dirty="0"/>
              <a:t> yaptığınızda işlenip işlenmeyeceğini belirtir.</a:t>
            </a:r>
          </a:p>
          <a:p>
            <a:pPr algn="just"/>
            <a:r>
              <a:rPr lang="tr-TR" sz="2000" b="1" dirty="0"/>
              <a:t>Orta</a:t>
            </a:r>
            <a:r>
              <a:rPr lang="tr-TR" sz="2000" dirty="0"/>
              <a:t> kısım otomatik olarak algıladığı </a:t>
            </a:r>
            <a:r>
              <a:rPr lang="tr-TR" sz="2000" dirty="0" err="1"/>
              <a:t>migration</a:t>
            </a:r>
            <a:r>
              <a:rPr lang="tr-TR" sz="2000" dirty="0"/>
              <a:t> gerektiren yerlere ilgili ?,!,?? önlem işlemelerini eklediği editör paneli diyebiliriz. Eklenilen değişen işlemleri mavi işaretli bölümlerden görebilirsiniz.</a:t>
            </a:r>
          </a:p>
          <a:p>
            <a:pPr algn="just"/>
            <a:r>
              <a:rPr lang="tr-TR" sz="2000" b="1" dirty="0"/>
              <a:t>Sağ</a:t>
            </a:r>
            <a:r>
              <a:rPr lang="tr-TR" sz="2000" dirty="0"/>
              <a:t> kısım editör kısmında yapılan değişikliklerin tanımlandığı kısımdır.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C4674DE-25C0-4021-92DB-2C4E737D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96" y="3140075"/>
            <a:ext cx="10023008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i="0" dirty="0" err="1">
                <a:solidFill>
                  <a:srgbClr val="04599C"/>
                </a:solidFill>
                <a:effectLst/>
                <a:latin typeface="Google Sans Display"/>
              </a:rPr>
              <a:t>Null</a:t>
            </a:r>
            <a:r>
              <a:rPr lang="tr-TR" b="1" i="0" dirty="0">
                <a:solidFill>
                  <a:srgbClr val="04599C"/>
                </a:solidFill>
                <a:effectLst/>
                <a:latin typeface="Google Sans Display"/>
              </a:rPr>
              <a:t> </a:t>
            </a:r>
            <a:r>
              <a:rPr lang="tr-TR" b="1" i="0" dirty="0" err="1">
                <a:solidFill>
                  <a:srgbClr val="04599C"/>
                </a:solidFill>
                <a:effectLst/>
                <a:latin typeface="Google Sans Display"/>
              </a:rPr>
              <a:t>safety</a:t>
            </a:r>
            <a:r>
              <a:rPr lang="tr-TR" b="1" i="0" dirty="0">
                <a:solidFill>
                  <a:srgbClr val="04599C"/>
                </a:solidFill>
                <a:effectLst/>
                <a:latin typeface="Google Sans Display"/>
              </a:rPr>
              <a:t> </a:t>
            </a:r>
            <a:r>
              <a:rPr lang="tr-TR" b="1" i="0" dirty="0" err="1">
                <a:solidFill>
                  <a:srgbClr val="04599C"/>
                </a:solidFill>
                <a:effectLst/>
                <a:latin typeface="Google Sans Display"/>
              </a:rPr>
              <a:t>codelab</a:t>
            </a:r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ctr"/>
            <a:endParaRPr lang="tr-TR" sz="3600" b="1" dirty="0">
              <a:solidFill>
                <a:srgbClr val="04599C"/>
              </a:solidFill>
            </a:endParaRPr>
          </a:p>
          <a:p>
            <a:pPr algn="ctr"/>
            <a:endParaRPr lang="tr-TR" sz="3600" b="1" dirty="0">
              <a:solidFill>
                <a:srgbClr val="04599C"/>
              </a:solidFill>
            </a:endParaRPr>
          </a:p>
          <a:p>
            <a:pPr algn="ctr"/>
            <a:endParaRPr lang="tr-TR" sz="3600" b="1" dirty="0">
              <a:solidFill>
                <a:srgbClr val="04599C"/>
              </a:solidFill>
            </a:endParaRPr>
          </a:p>
          <a:p>
            <a:pPr marL="0" indent="0" algn="ctr">
              <a:buNone/>
            </a:pPr>
            <a:r>
              <a:rPr lang="tr-TR" sz="3600" b="1" dirty="0">
                <a:solidFill>
                  <a:srgbClr val="04599C"/>
                </a:solidFill>
              </a:rPr>
              <a:t>https://dart.dev/codelabs/null-safety</a:t>
            </a:r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/>
          <a:lstStyle/>
          <a:p>
            <a:pPr algn="just"/>
            <a:endParaRPr lang="tr-TR" b="1" dirty="0">
              <a:solidFill>
                <a:srgbClr val="04599C"/>
              </a:solidFill>
            </a:endParaRP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F9BB4C8-691A-4111-8EA4-4F20DA8C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46" y="2314832"/>
            <a:ext cx="7331908" cy="406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4599C"/>
                </a:solidFill>
              </a:rPr>
              <a:t>Null Safety</a:t>
            </a:r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5640185" cy="48229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000" b="0" i="0" dirty="0" err="1">
                <a:solidFill>
                  <a:srgbClr val="333333"/>
                </a:solidFill>
                <a:effectLst/>
              </a:rPr>
              <a:t>Flutter’da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null-safety’den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bahsetmek gerekirse 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Dart 2.12.0 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sürümünden önce değişkenlere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değeri atayabiliyorduk 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ama 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bu değer fonksiyonların içerisinde kullanılırsa karşımıza bir hata çıkıyor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. Dart 2.12.0 sürümüyle beraber herhangi bir değişkene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bir değer atadığım durumda dart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analysis’de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bir hata ile karşılaşacağız.</a:t>
            </a:r>
          </a:p>
          <a:p>
            <a:pPr algn="just"/>
            <a:r>
              <a:rPr lang="tr-TR" sz="2000" b="0" i="0" dirty="0" err="1">
                <a:solidFill>
                  <a:srgbClr val="333333"/>
                </a:solidFill>
                <a:effectLst/>
              </a:rPr>
              <a:t>Dart’a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bir değerin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olabileceğini söylemediğimiz sürece,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nun-nullable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(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olamaz) 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olarak değerlendirilir. Bu bütün değerler için 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varsayılandır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.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Flutter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ekibi, geliştiricilerin kullandığı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API’lardan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en popülerinin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non-null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olduğunu fark ettiği için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non-nullable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varsayılan tercih edildi.</a:t>
            </a:r>
          </a:p>
          <a:p>
            <a:pPr algn="just"/>
            <a:r>
              <a:rPr lang="tr-TR" sz="2000" b="0" i="0" dirty="0">
                <a:solidFill>
                  <a:srgbClr val="292929"/>
                </a:solidFill>
                <a:effectLst/>
              </a:rPr>
              <a:t>Bir değişkeni kullanabilmek için </a:t>
            </a:r>
            <a:r>
              <a:rPr lang="tr-TR" sz="2000" b="1" i="0" dirty="0">
                <a:solidFill>
                  <a:srgbClr val="292929"/>
                </a:solidFill>
                <a:effectLst/>
              </a:rPr>
              <a:t>değişkenin içeriği boş veya dolu olması gerekiyor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. Bir fonksiyondan geri dönüş beklediğinizde geri dönüşü kullanabilmek için geri dönüş değeri boş veya dolu olması gerekiyor. Kesinlikle </a:t>
            </a:r>
            <a:r>
              <a:rPr lang="tr-TR" sz="2000" b="1" i="0" dirty="0" err="1">
                <a:solidFill>
                  <a:srgbClr val="292929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 olmaması gerekiyor eğer </a:t>
            </a:r>
            <a:r>
              <a:rPr lang="tr-TR" sz="2000" b="0" i="0" dirty="0" err="1">
                <a:solidFill>
                  <a:srgbClr val="292929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292929"/>
                </a:solidFill>
                <a:effectLst/>
              </a:rPr>
              <a:t> bir değer olursa patlar.</a:t>
            </a:r>
            <a:endParaRPr lang="tr-TR" sz="20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F27346-242C-4C46-93E7-1121C0C5A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770" y="2350152"/>
            <a:ext cx="5475316" cy="26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8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4599C"/>
                </a:solidFill>
              </a:rPr>
              <a:t>Null Safety</a:t>
            </a:r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000" b="1" dirty="0" err="1">
                <a:solidFill>
                  <a:srgbClr val="04599C"/>
                </a:solidFill>
              </a:rPr>
              <a:t>String</a:t>
            </a:r>
            <a:r>
              <a:rPr lang="tr-TR" sz="2000" b="1" dirty="0">
                <a:solidFill>
                  <a:srgbClr val="04599C"/>
                </a:solidFill>
              </a:rPr>
              <a:t> </a:t>
            </a:r>
            <a:r>
              <a:rPr lang="tr-TR" sz="2000" b="1" dirty="0" err="1">
                <a:solidFill>
                  <a:srgbClr val="04599C"/>
                </a:solidFill>
              </a:rPr>
              <a:t>nullStringDegisken</a:t>
            </a:r>
            <a:r>
              <a:rPr lang="tr-TR" sz="2000" b="1" dirty="0">
                <a:solidFill>
                  <a:srgbClr val="04599C"/>
                </a:solidFill>
              </a:rPr>
              <a:t>;</a:t>
            </a:r>
          </a:p>
          <a:p>
            <a:pPr algn="just"/>
            <a:r>
              <a:rPr lang="tr-TR" sz="2000" dirty="0" err="1"/>
              <a:t>String</a:t>
            </a:r>
            <a:r>
              <a:rPr lang="tr-TR" sz="2000" dirty="0"/>
              <a:t> türündeki değişkenin değeri yoktur bunlar bellekte tutulmaz çünkü </a:t>
            </a:r>
            <a:r>
              <a:rPr lang="tr-TR" sz="2000" dirty="0" err="1"/>
              <a:t>initialize</a:t>
            </a:r>
            <a:r>
              <a:rPr lang="tr-TR" sz="2000" dirty="0"/>
              <a:t> edilmemiştir. Siz bunları gidip “</a:t>
            </a:r>
            <a:r>
              <a:rPr lang="tr-TR" sz="2000" dirty="0" err="1"/>
              <a:t>nullStringList.length</a:t>
            </a:r>
            <a:r>
              <a:rPr lang="tr-TR" sz="2000" dirty="0"/>
              <a:t>();” dediğinizde </a:t>
            </a:r>
            <a:r>
              <a:rPr lang="tr-TR" sz="2000" dirty="0" err="1"/>
              <a:t>initialize</a:t>
            </a:r>
            <a:r>
              <a:rPr lang="tr-TR" sz="2000" dirty="0"/>
              <a:t> olmamış bir değişkenden veri almaya çalışıyorsunuz, bu durumda </a:t>
            </a:r>
            <a:r>
              <a:rPr lang="tr-TR" sz="2000" dirty="0" err="1"/>
              <a:t>null</a:t>
            </a:r>
            <a:r>
              <a:rPr lang="tr-TR" sz="2000" dirty="0"/>
              <a:t> hatası alırsınız.</a:t>
            </a:r>
          </a:p>
          <a:p>
            <a:pPr algn="just"/>
            <a:r>
              <a:rPr lang="tr-TR" sz="2000" dirty="0"/>
              <a:t>Peki bunların «</a:t>
            </a:r>
            <a:r>
              <a:rPr lang="tr-TR" sz="2000" b="1" dirty="0"/>
              <a:t>ilk başta </a:t>
            </a:r>
            <a:r>
              <a:rPr lang="tr-TR" sz="2000" b="1" dirty="0" err="1"/>
              <a:t>null</a:t>
            </a:r>
            <a:r>
              <a:rPr lang="tr-TR" sz="2000" b="1" dirty="0"/>
              <a:t> olmasını fakat servisten kesin veri geldiğinde bunları dolu olacağını bildiğim için böyle başlatmak istiyorum» </a:t>
            </a:r>
            <a:r>
              <a:rPr lang="tr-TR" sz="2000" dirty="0"/>
              <a:t>derseniz ne yapmamız gerekiyor?</a:t>
            </a:r>
          </a:p>
          <a:p>
            <a:pPr algn="just"/>
            <a:r>
              <a:rPr lang="tr-TR" sz="2000" b="1" dirty="0" err="1">
                <a:solidFill>
                  <a:srgbClr val="04599C"/>
                </a:solidFill>
              </a:rPr>
              <a:t>String</a:t>
            </a:r>
            <a:r>
              <a:rPr lang="tr-TR" sz="2000" b="1" dirty="0">
                <a:solidFill>
                  <a:srgbClr val="04599C"/>
                </a:solidFill>
              </a:rPr>
              <a:t>? </a:t>
            </a:r>
            <a:r>
              <a:rPr lang="tr-TR" sz="2000" b="1" dirty="0" err="1">
                <a:solidFill>
                  <a:srgbClr val="04599C"/>
                </a:solidFill>
              </a:rPr>
              <a:t>nullBaslangicDegisken</a:t>
            </a:r>
            <a:r>
              <a:rPr lang="tr-TR" sz="2000" b="1" dirty="0">
                <a:solidFill>
                  <a:srgbClr val="04599C"/>
                </a:solidFill>
              </a:rPr>
              <a:t>= </a:t>
            </a:r>
            <a:r>
              <a:rPr lang="tr-TR" sz="2000" b="1" dirty="0" err="1">
                <a:solidFill>
                  <a:srgbClr val="04599C"/>
                </a:solidFill>
              </a:rPr>
              <a:t>null</a:t>
            </a:r>
            <a:r>
              <a:rPr lang="tr-TR" sz="2000" b="1" dirty="0">
                <a:solidFill>
                  <a:srgbClr val="04599C"/>
                </a:solidFill>
              </a:rPr>
              <a:t>;</a:t>
            </a:r>
          </a:p>
          <a:p>
            <a:pPr algn="just"/>
            <a:r>
              <a:rPr lang="tr-TR" sz="2000" dirty="0"/>
              <a:t>Bu şekilde başlarına soru işareti eklenir ve </a:t>
            </a:r>
            <a:r>
              <a:rPr lang="tr-TR" sz="2000" dirty="0" err="1"/>
              <a:t>compiler’e</a:t>
            </a:r>
            <a:r>
              <a:rPr lang="tr-TR" sz="2000" dirty="0"/>
              <a:t> </a:t>
            </a:r>
            <a:r>
              <a:rPr lang="tr-TR" sz="2000" b="1" dirty="0"/>
              <a:t>«artık bunlar </a:t>
            </a:r>
            <a:r>
              <a:rPr lang="tr-TR" sz="2000" b="1" dirty="0" err="1"/>
              <a:t>null</a:t>
            </a:r>
            <a:r>
              <a:rPr lang="tr-TR" sz="2000" b="1" dirty="0"/>
              <a:t> olabilir ben izin veriyorum ve sorumluluğu alıyorum»</a:t>
            </a:r>
            <a:r>
              <a:rPr lang="tr-TR" sz="2000" dirty="0"/>
              <a:t> diyorsunuz. Bu şekilde ilk başta </a:t>
            </a:r>
            <a:r>
              <a:rPr lang="tr-TR" sz="2000" dirty="0" err="1"/>
              <a:t>null</a:t>
            </a:r>
            <a:r>
              <a:rPr lang="tr-TR" sz="2000" dirty="0"/>
              <a:t> tanımlanmasını yapabilirsiniz.</a:t>
            </a:r>
          </a:p>
          <a:p>
            <a:pPr algn="just"/>
            <a:r>
              <a:rPr lang="tr-TR" sz="2000" dirty="0"/>
              <a:t>Eğer değişkeni tanımladığınız alanda global bir şekilde </a:t>
            </a:r>
            <a:r>
              <a:rPr lang="tr-TR" sz="2000" dirty="0" err="1"/>
              <a:t>initialize</a:t>
            </a:r>
            <a:r>
              <a:rPr lang="tr-TR" sz="2000" dirty="0"/>
              <a:t> etmek yani içini doldurmak istemezseniz bunun için de bir yol var. ‘</a:t>
            </a:r>
            <a:r>
              <a:rPr lang="tr-TR" sz="2000" b="1" dirty="0" err="1"/>
              <a:t>late</a:t>
            </a:r>
            <a:r>
              <a:rPr lang="tr-TR" sz="2000" dirty="0"/>
              <a:t>’ bu anahtar sözcük ile başlangıçta </a:t>
            </a:r>
            <a:r>
              <a:rPr lang="tr-TR" sz="2000" dirty="0" err="1"/>
              <a:t>iniailize</a:t>
            </a:r>
            <a:r>
              <a:rPr lang="tr-TR" sz="2000" dirty="0"/>
              <a:t> etmemenize olanak sağlanmış olacak.</a:t>
            </a:r>
          </a:p>
          <a:p>
            <a:pPr algn="just"/>
            <a:r>
              <a:rPr lang="tr-TR" sz="2000" b="1" dirty="0" err="1">
                <a:solidFill>
                  <a:srgbClr val="04599C"/>
                </a:solidFill>
              </a:rPr>
              <a:t>late</a:t>
            </a:r>
            <a:r>
              <a:rPr lang="tr-TR" sz="2000" b="1" dirty="0">
                <a:solidFill>
                  <a:srgbClr val="04599C"/>
                </a:solidFill>
              </a:rPr>
              <a:t> </a:t>
            </a:r>
            <a:r>
              <a:rPr lang="tr-TR" sz="2000" b="1" dirty="0" err="1">
                <a:solidFill>
                  <a:srgbClr val="04599C"/>
                </a:solidFill>
              </a:rPr>
              <a:t>String</a:t>
            </a:r>
            <a:r>
              <a:rPr lang="tr-TR" sz="2000" b="1" dirty="0">
                <a:solidFill>
                  <a:srgbClr val="04599C"/>
                </a:solidFill>
              </a:rPr>
              <a:t> </a:t>
            </a:r>
            <a:r>
              <a:rPr lang="tr-TR" sz="2000" b="1" dirty="0" err="1">
                <a:solidFill>
                  <a:srgbClr val="04599C"/>
                </a:solidFill>
              </a:rPr>
              <a:t>initializeErtelenmisDegisken</a:t>
            </a:r>
            <a:r>
              <a:rPr lang="tr-TR" sz="2000" b="1" dirty="0">
                <a:solidFill>
                  <a:srgbClr val="04599C"/>
                </a:solidFill>
              </a:rPr>
              <a:t>;</a:t>
            </a:r>
          </a:p>
          <a:p>
            <a:pPr algn="just"/>
            <a:r>
              <a:rPr lang="tr-TR" sz="2000" dirty="0"/>
              <a:t>‘</a:t>
            </a:r>
            <a:r>
              <a:rPr lang="tr-TR" sz="2000" dirty="0" err="1"/>
              <a:t>late</a:t>
            </a:r>
            <a:r>
              <a:rPr lang="tr-TR" sz="2000" dirty="0"/>
              <a:t>’ anahtarı ile artık ‘</a:t>
            </a:r>
            <a:r>
              <a:rPr lang="tr-TR" sz="2000" dirty="0" err="1"/>
              <a:t>initializeErtelenmisDegisken</a:t>
            </a:r>
            <a:r>
              <a:rPr lang="tr-TR" sz="2000" dirty="0"/>
              <a:t>’ adlı değişkeni </a:t>
            </a:r>
            <a:r>
              <a:rPr lang="tr-TR" sz="2000" b="1" dirty="0"/>
              <a:t>daha sonra </a:t>
            </a:r>
            <a:r>
              <a:rPr lang="tr-TR" sz="2000" b="1" dirty="0" err="1"/>
              <a:t>initialize</a:t>
            </a:r>
            <a:r>
              <a:rPr lang="tr-TR" sz="2000" b="1" dirty="0"/>
              <a:t> etmenize izin verilecek</a:t>
            </a:r>
            <a:r>
              <a:rPr lang="tr-TR" sz="2000" dirty="0"/>
              <a:t>. Yukarıda </a:t>
            </a:r>
            <a:r>
              <a:rPr lang="tr-TR" sz="2000" dirty="0" err="1"/>
              <a:t>null</a:t>
            </a:r>
            <a:r>
              <a:rPr lang="tr-TR" sz="2000" dirty="0"/>
              <a:t> olabilir dediğimiz(‘</a:t>
            </a:r>
            <a:r>
              <a:rPr lang="tr-TR" sz="2000" dirty="0" err="1"/>
              <a:t>nullBaslangicDegisken</a:t>
            </a:r>
            <a:r>
              <a:rPr lang="tr-TR" sz="2000" dirty="0"/>
              <a:t>’) ve </a:t>
            </a:r>
            <a:r>
              <a:rPr lang="tr-TR" sz="2000" dirty="0" err="1"/>
              <a:t>String</a:t>
            </a:r>
            <a:r>
              <a:rPr lang="tr-TR" sz="2000" dirty="0"/>
              <a:t>? ile ifade ettiğimiz değişkeni artık kullanırken işlememiz gerekecek yani geliştirme ortamı önlemini almanız için sizi zorlayacak.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4599C"/>
                </a:solidFill>
              </a:rPr>
              <a:t>Null Safety</a:t>
            </a:r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 err="1"/>
              <a:t>int</a:t>
            </a:r>
            <a:r>
              <a:rPr lang="tr-TR" sz="2000" b="1" dirty="0"/>
              <a:t> </a:t>
            </a:r>
            <a:r>
              <a:rPr lang="tr-TR" sz="2000" b="1" dirty="0" err="1"/>
              <a:t>value</a:t>
            </a:r>
            <a:r>
              <a:rPr lang="tr-TR" sz="2000" b="1" dirty="0"/>
              <a:t> = </a:t>
            </a:r>
            <a:r>
              <a:rPr lang="tr-TR" sz="2000" b="1" dirty="0" err="1"/>
              <a:t>nullBaslangicDegisken</a:t>
            </a:r>
            <a:r>
              <a:rPr lang="tr-TR" sz="2000" b="1" dirty="0"/>
              <a:t> ?? 0; </a:t>
            </a:r>
          </a:p>
          <a:p>
            <a:pPr lvl="1" algn="just"/>
            <a:r>
              <a:rPr lang="tr-TR" sz="1600" b="1" dirty="0">
                <a:solidFill>
                  <a:srgbClr val="04599C"/>
                </a:solidFill>
              </a:rPr>
              <a:t>// Buradaki ?? ile sol tarafındaki değer eğer </a:t>
            </a:r>
            <a:r>
              <a:rPr lang="tr-TR" sz="1600" b="1" dirty="0" err="1">
                <a:solidFill>
                  <a:srgbClr val="04599C"/>
                </a:solidFill>
              </a:rPr>
              <a:t>null</a:t>
            </a:r>
            <a:r>
              <a:rPr lang="tr-TR" sz="1600" b="1" dirty="0">
                <a:solidFill>
                  <a:srgbClr val="04599C"/>
                </a:solidFill>
              </a:rPr>
              <a:t> ise sağ tarafımdaki değeri kullanabilirsin diyerek </a:t>
            </a:r>
            <a:r>
              <a:rPr lang="tr-TR" sz="1600" b="1" dirty="0" err="1">
                <a:solidFill>
                  <a:srgbClr val="04599C"/>
                </a:solidFill>
              </a:rPr>
              <a:t>null</a:t>
            </a:r>
            <a:r>
              <a:rPr lang="tr-TR" sz="1600" b="1" dirty="0">
                <a:solidFill>
                  <a:srgbClr val="04599C"/>
                </a:solidFill>
              </a:rPr>
              <a:t> gelme durumunu işlemiş olduk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b="1" dirty="0" err="1"/>
              <a:t>int</a:t>
            </a:r>
            <a:r>
              <a:rPr lang="tr-TR" sz="2000" b="1" dirty="0"/>
              <a:t> </a:t>
            </a:r>
            <a:r>
              <a:rPr lang="tr-TR" sz="2000" b="1" dirty="0" err="1"/>
              <a:t>nullGelebilirStringUzunlugu</a:t>
            </a:r>
            <a:r>
              <a:rPr lang="tr-TR" sz="2000" b="1" dirty="0"/>
              <a:t> = </a:t>
            </a:r>
            <a:r>
              <a:rPr lang="tr-TR" sz="2000" b="1" dirty="0" err="1"/>
              <a:t>getStringLength</a:t>
            </a:r>
            <a:r>
              <a:rPr lang="tr-TR" sz="2000" b="1" dirty="0"/>
              <a:t>(</a:t>
            </a:r>
            <a:r>
              <a:rPr lang="tr-TR" sz="2000" b="1" dirty="0" err="1"/>
              <a:t>nullBaslangicDegisken</a:t>
            </a:r>
            <a:r>
              <a:rPr lang="tr-TR" sz="2000" b="1" dirty="0"/>
              <a:t>);</a:t>
            </a:r>
          </a:p>
          <a:p>
            <a:pPr algn="just"/>
            <a:r>
              <a:rPr lang="tr-TR" sz="2000" b="1" dirty="0" err="1"/>
              <a:t>int</a:t>
            </a:r>
            <a:r>
              <a:rPr lang="tr-TR" sz="2000" b="1" dirty="0"/>
              <a:t> </a:t>
            </a:r>
            <a:r>
              <a:rPr lang="tr-TR" sz="2000" b="1" dirty="0" err="1"/>
              <a:t>getStringLength</a:t>
            </a:r>
            <a:r>
              <a:rPr lang="tr-TR" sz="2000" b="1" dirty="0"/>
              <a:t>(</a:t>
            </a:r>
            <a:r>
              <a:rPr lang="tr-TR" sz="2000" b="1" dirty="0" err="1"/>
              <a:t>String</a:t>
            </a:r>
            <a:r>
              <a:rPr lang="tr-TR" sz="2000" b="1" dirty="0"/>
              <a:t>? </a:t>
            </a:r>
            <a:r>
              <a:rPr lang="tr-TR" sz="2000" b="1" dirty="0" err="1"/>
              <a:t>nullGelebilirString</a:t>
            </a:r>
            <a:r>
              <a:rPr lang="tr-TR" sz="2000" b="1" dirty="0"/>
              <a:t>) {</a:t>
            </a:r>
          </a:p>
          <a:p>
            <a:pPr algn="just"/>
            <a:r>
              <a:rPr lang="tr-TR" sz="2000" b="1" dirty="0"/>
              <a:t>  </a:t>
            </a:r>
            <a:r>
              <a:rPr lang="tr-TR" sz="2000" b="1" dirty="0" err="1"/>
              <a:t>if</a:t>
            </a:r>
            <a:r>
              <a:rPr lang="tr-TR" sz="2000" b="1" dirty="0"/>
              <a:t> (</a:t>
            </a:r>
            <a:r>
              <a:rPr lang="tr-TR" sz="2000" b="1" dirty="0" err="1"/>
              <a:t>nullGelebilirString</a:t>
            </a:r>
            <a:r>
              <a:rPr lang="tr-TR" sz="2000" b="1" dirty="0"/>
              <a:t> == </a:t>
            </a:r>
            <a:r>
              <a:rPr lang="tr-TR" sz="2000" b="1" dirty="0" err="1"/>
              <a:t>null</a:t>
            </a:r>
            <a:r>
              <a:rPr lang="tr-TR" sz="2000" b="1" dirty="0"/>
              <a:t>) </a:t>
            </a:r>
            <a:r>
              <a:rPr lang="tr-TR" sz="2000" b="1" dirty="0" err="1"/>
              <a:t>return</a:t>
            </a:r>
            <a:r>
              <a:rPr lang="tr-TR" sz="2000" b="1" dirty="0"/>
              <a:t> 0; </a:t>
            </a:r>
          </a:p>
          <a:p>
            <a:pPr lvl="1" algn="just"/>
            <a:r>
              <a:rPr lang="tr-TR" sz="1600" b="1" dirty="0">
                <a:solidFill>
                  <a:srgbClr val="04599C"/>
                </a:solidFill>
              </a:rPr>
              <a:t>// Burada </a:t>
            </a:r>
            <a:r>
              <a:rPr lang="tr-TR" sz="1600" b="1" dirty="0" err="1">
                <a:solidFill>
                  <a:srgbClr val="04599C"/>
                </a:solidFill>
              </a:rPr>
              <a:t>null</a:t>
            </a:r>
            <a:r>
              <a:rPr lang="tr-TR" sz="1600" b="1" dirty="0">
                <a:solidFill>
                  <a:srgbClr val="04599C"/>
                </a:solidFill>
              </a:rPr>
              <a:t> gelirse 0 olarak geri dönmelisin diyerek </a:t>
            </a:r>
            <a:r>
              <a:rPr lang="tr-TR" sz="1600" b="1" dirty="0" err="1">
                <a:solidFill>
                  <a:srgbClr val="04599C"/>
                </a:solidFill>
              </a:rPr>
              <a:t>null</a:t>
            </a:r>
            <a:r>
              <a:rPr lang="tr-TR" sz="1600" b="1" dirty="0">
                <a:solidFill>
                  <a:srgbClr val="04599C"/>
                </a:solidFill>
              </a:rPr>
              <a:t> gelebilecek değeri işlemiş olduk.</a:t>
            </a:r>
          </a:p>
          <a:p>
            <a:pPr algn="just"/>
            <a:r>
              <a:rPr lang="tr-TR" sz="2000" b="1" dirty="0"/>
              <a:t>  </a:t>
            </a:r>
            <a:r>
              <a:rPr lang="tr-TR" sz="2000" b="1" dirty="0" err="1"/>
              <a:t>return</a:t>
            </a:r>
            <a:r>
              <a:rPr lang="tr-TR" sz="2000" b="1" dirty="0"/>
              <a:t> </a:t>
            </a:r>
            <a:r>
              <a:rPr lang="tr-TR" sz="2000" b="1" dirty="0" err="1"/>
              <a:t>nullGelebilirString.Length</a:t>
            </a:r>
            <a:r>
              <a:rPr lang="tr-TR" sz="2000" b="1" dirty="0"/>
              <a:t>;</a:t>
            </a:r>
          </a:p>
          <a:p>
            <a:pPr algn="just"/>
            <a:r>
              <a:rPr lang="tr-TR" sz="2000" b="1" dirty="0"/>
              <a:t>}</a:t>
            </a:r>
          </a:p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6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4599C"/>
                </a:solidFill>
              </a:rPr>
              <a:t>? Operatör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Değişken türümüzün sonuna bir soru işareti (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Aware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Operator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) eklemek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Dart’a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değer kullanımına izin verdiğimizi söyler. O zaman bu hem kendi değişken türünde bir değer hem de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değer alabilir. Bu değişkeni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nullable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olarak belirlediğimiz zaman, bu değişkenden etkilenen kodları buna göre uyarlamazsanız yine hata alırsınız. </a:t>
            </a:r>
            <a:endParaRPr lang="tr-TR" sz="32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394A6D8-3659-4C59-8E4C-EA8819C1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27" y="2983138"/>
            <a:ext cx="4625033" cy="68113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3894C6-07B1-41D0-B766-359C39C8A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93" y="3866985"/>
            <a:ext cx="7597833" cy="271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9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endParaRPr lang="tr-TR" b="1" dirty="0">
              <a:solidFill>
                <a:srgbClr val="04599C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48F6453-E7D0-4A8E-97C3-AFEE74EB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91"/>
            <a:ext cx="121920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AD191FA-660D-481C-B328-B2871C90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10" y="2493818"/>
            <a:ext cx="8740380" cy="42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4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rgbClr val="04599C"/>
                </a:solidFill>
              </a:rPr>
              <a:t>Late</a:t>
            </a:r>
            <a:r>
              <a:rPr lang="tr-TR" b="1" dirty="0">
                <a:solidFill>
                  <a:srgbClr val="04599C"/>
                </a:solidFill>
              </a:rPr>
              <a:t>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</a:rPr>
              <a:t>Değişkenimizin önüne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koymamız ile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Dart’a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, bu değişkene değer atamadığımızı fakat ilk fırsatta değer atayacağımızı ve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yapmamasını 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belirtiyoruz. Bu sayede kodumuz,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gözüken değerin belirlendiği satıra kadar sorunsuzca çalışmaya devam edecektir.</a:t>
            </a:r>
          </a:p>
          <a:p>
            <a:pPr algn="just"/>
            <a:endParaRPr lang="tr-TR" sz="20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tr-TR" sz="2000" b="0" i="0" dirty="0">
              <a:solidFill>
                <a:srgbClr val="333333"/>
              </a:solidFill>
              <a:effectLst/>
            </a:endParaRPr>
          </a:p>
          <a:p>
            <a:pPr algn="just"/>
            <a:endParaRPr lang="tr-TR" sz="2000" dirty="0">
              <a:solidFill>
                <a:srgbClr val="333333"/>
              </a:solidFill>
            </a:endParaRPr>
          </a:p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</a:rPr>
              <a:t>Burada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yerine “?” kullanmak da işe yarayabilir. Ancak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kullanmaktaki amacımız, 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kodun değer alana kadar sorunsuzca çalışmasını sağlarken 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 olmayacağından emin olmak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</a:rPr>
              <a:t>Ayrıca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başka güçlere de sahip, örneğin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initializer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bulunduran bir alanda “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kullanarak bu alanı tembel hale getirebilir tam olarak bir üst düzey değişken veya statik alanda bir 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initializer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 gibi çalıştırabilirsiniz. Bu, bir alanın çalıştırılmasının maliyetli ya da gereksiz olduğu anlarda oldukça kullanışlı olabilir.</a:t>
            </a:r>
          </a:p>
          <a:p>
            <a:pPr algn="just"/>
            <a:r>
              <a:rPr lang="tr-TR" sz="2000" b="0" i="0" dirty="0">
                <a:solidFill>
                  <a:srgbClr val="333333"/>
                </a:solidFill>
                <a:effectLst/>
              </a:rPr>
              <a:t>Bir başka kullanım ise “</a:t>
            </a:r>
            <a:r>
              <a:rPr lang="tr-TR" sz="2000" b="1" i="0" dirty="0" err="1">
                <a:solidFill>
                  <a:srgbClr val="333333"/>
                </a:solidFill>
                <a:effectLst/>
              </a:rPr>
              <a:t>late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ve “</a:t>
            </a:r>
            <a:r>
              <a:rPr lang="tr-TR" sz="2000" b="1" i="0" dirty="0">
                <a:solidFill>
                  <a:srgbClr val="333333"/>
                </a:solidFill>
                <a:effectLst/>
              </a:rPr>
              <a:t>final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” kombinasyonu. Bu şekilde normal bir “final” gibi anında çalıştırılması (</a:t>
            </a:r>
            <a:r>
              <a:rPr lang="tr-TR" sz="2000" b="0" i="0" dirty="0" err="1">
                <a:solidFill>
                  <a:srgbClr val="333333"/>
                </a:solidFill>
                <a:effectLst/>
              </a:rPr>
              <a:t>initialize</a:t>
            </a:r>
            <a:r>
              <a:rPr lang="tr-TR" sz="2000" b="0" i="0" dirty="0">
                <a:solidFill>
                  <a:srgbClr val="333333"/>
                </a:solidFill>
                <a:effectLst/>
              </a:rPr>
              <a:t>) yerine daha sonraya atayabiliyorsunuz.</a:t>
            </a:r>
          </a:p>
          <a:p>
            <a:pPr algn="just"/>
            <a:endParaRPr lang="tr-TR" sz="32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E97A8FC-6229-4535-95F9-B66FA3B4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41" y="2625348"/>
            <a:ext cx="5415718" cy="6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0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4599C"/>
                </a:solidFill>
              </a:rPr>
              <a:t>! Operatör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Assertion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Operator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olarak da görebileceğiniz ünlem, 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daha önce </a:t>
            </a:r>
            <a:r>
              <a:rPr lang="tr-TR" sz="2000" b="1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nullable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olarak belirlediğimiz değişkenin </a:t>
            </a:r>
            <a:r>
              <a:rPr lang="tr-TR" sz="2000" b="1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</a:t>
            </a:r>
            <a:r>
              <a:rPr lang="tr-TR" sz="2000" b="1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değer alamayacağından eminseniz 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güvenlikten ve performanstan ödün vermeden önceden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nullable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olan değişkenler üzerindeki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metodları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 daha sonra da çağırabilmenize olanak sağlar.</a:t>
            </a:r>
          </a:p>
          <a:p>
            <a:pPr algn="just"/>
            <a:endParaRPr lang="tr-TR" sz="32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76CEE7C-A494-4D73-A2E9-72F6EDE0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56" y="2631932"/>
            <a:ext cx="6262758" cy="40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1227</Words>
  <Application>Microsoft Office PowerPoint</Application>
  <PresentationFormat>Geniş ekran</PresentationFormat>
  <Paragraphs>131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charter</vt:lpstr>
      <vt:lpstr>Google Sans Display</vt:lpstr>
      <vt:lpstr>Poppins</vt:lpstr>
      <vt:lpstr>sohne</vt:lpstr>
      <vt:lpstr>Office Teması</vt:lpstr>
      <vt:lpstr>PowerPoint Sunusu</vt:lpstr>
      <vt:lpstr>Ajanda</vt:lpstr>
      <vt:lpstr>Null Safety</vt:lpstr>
      <vt:lpstr>Null Safety</vt:lpstr>
      <vt:lpstr>Null Safety</vt:lpstr>
      <vt:lpstr>? Operatör Kullanımı</vt:lpstr>
      <vt:lpstr>PowerPoint Sunusu</vt:lpstr>
      <vt:lpstr>Late Kullanımı</vt:lpstr>
      <vt:lpstr>! Operatör Kullanımı</vt:lpstr>
      <vt:lpstr>List tipinin null safety durumları</vt:lpstr>
      <vt:lpstr>Map tipinin null safety durumları</vt:lpstr>
      <vt:lpstr>Projemi Nasıl Null Safety Olan Sürüme Yükseltebilirim?</vt:lpstr>
      <vt:lpstr>Projemi Nasıl Null Safety Olan Sürüme Yükseltebilirim?</vt:lpstr>
      <vt:lpstr>Projemi Nasıl Null Safety Olan Sürüme Yükseltebilirim?</vt:lpstr>
      <vt:lpstr>Projemi Nasıl Null Safety Olan Sürüme Yükseltebilirim?</vt:lpstr>
      <vt:lpstr>Projemi Nasıl Null Safety Olan Sürüme Yükseltebilirim?</vt:lpstr>
      <vt:lpstr>Null safety codelab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309</cp:revision>
  <dcterms:created xsi:type="dcterms:W3CDTF">2021-03-10T07:06:56Z</dcterms:created>
  <dcterms:modified xsi:type="dcterms:W3CDTF">2022-04-04T23:41:58Z</dcterms:modified>
</cp:coreProperties>
</file>