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6B2FDC41-CDB7-48A5-8ADD-B28C94525988}" type="datetimeFigureOut">
              <a:rPr lang="tr-TR" smtClean="0"/>
              <a:t>1.4.2014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BE0C6A-C24A-49EF-B092-759998FB48AB}" type="slidenum">
              <a:rPr lang="tr-TR" smtClean="0"/>
              <a:t>‹#›</a:t>
            </a:fld>
            <a:endParaRPr lang="tr-TR"/>
          </a:p>
        </p:txBody>
      </p:sp>
    </p:spTree>
    <p:extLst>
      <p:ext uri="{BB962C8B-B14F-4D97-AF65-F5344CB8AC3E}">
        <p14:creationId xmlns:p14="http://schemas.microsoft.com/office/powerpoint/2010/main" val="51296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B2FDC41-CDB7-48A5-8ADD-B28C94525988}" type="datetimeFigureOut">
              <a:rPr lang="tr-TR" smtClean="0"/>
              <a:t>1.4.2014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BE0C6A-C24A-49EF-B092-759998FB48AB}" type="slidenum">
              <a:rPr lang="tr-TR" smtClean="0"/>
              <a:t>‹#›</a:t>
            </a:fld>
            <a:endParaRPr lang="tr-TR"/>
          </a:p>
        </p:txBody>
      </p:sp>
    </p:spTree>
    <p:extLst>
      <p:ext uri="{BB962C8B-B14F-4D97-AF65-F5344CB8AC3E}">
        <p14:creationId xmlns:p14="http://schemas.microsoft.com/office/powerpoint/2010/main" val="48915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B2FDC41-CDB7-48A5-8ADD-B28C94525988}" type="datetimeFigureOut">
              <a:rPr lang="tr-TR" smtClean="0"/>
              <a:t>1.4.2014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BE0C6A-C24A-49EF-B092-759998FB48AB}" type="slidenum">
              <a:rPr lang="tr-TR" smtClean="0"/>
              <a:t>‹#›</a:t>
            </a:fld>
            <a:endParaRPr lang="tr-TR"/>
          </a:p>
        </p:txBody>
      </p:sp>
    </p:spTree>
    <p:extLst>
      <p:ext uri="{BB962C8B-B14F-4D97-AF65-F5344CB8AC3E}">
        <p14:creationId xmlns:p14="http://schemas.microsoft.com/office/powerpoint/2010/main" val="67554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B2FDC41-CDB7-48A5-8ADD-B28C94525988}" type="datetimeFigureOut">
              <a:rPr lang="tr-TR" smtClean="0"/>
              <a:t>1.4.2014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BE0C6A-C24A-49EF-B092-759998FB48AB}" type="slidenum">
              <a:rPr lang="tr-TR" smtClean="0"/>
              <a:t>‹#›</a:t>
            </a:fld>
            <a:endParaRPr lang="tr-TR"/>
          </a:p>
        </p:txBody>
      </p:sp>
    </p:spTree>
    <p:extLst>
      <p:ext uri="{BB962C8B-B14F-4D97-AF65-F5344CB8AC3E}">
        <p14:creationId xmlns:p14="http://schemas.microsoft.com/office/powerpoint/2010/main" val="422313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smtClean="0"/>
              <a:t>Asıl başlık stili için tıklatın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B2FDC41-CDB7-48A5-8ADD-B28C94525988}" type="datetimeFigureOut">
              <a:rPr lang="tr-TR" smtClean="0"/>
              <a:t>1.4.2014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BBE0C6A-C24A-49EF-B092-759998FB48AB}" type="slidenum">
              <a:rPr lang="tr-TR" smtClean="0"/>
              <a:t>‹#›</a:t>
            </a:fld>
            <a:endParaRPr lang="tr-TR"/>
          </a:p>
        </p:txBody>
      </p:sp>
    </p:spTree>
    <p:extLst>
      <p:ext uri="{BB962C8B-B14F-4D97-AF65-F5344CB8AC3E}">
        <p14:creationId xmlns:p14="http://schemas.microsoft.com/office/powerpoint/2010/main" val="316357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B2FDC41-CDB7-48A5-8ADD-B28C94525988}" type="datetimeFigureOut">
              <a:rPr lang="tr-TR" smtClean="0"/>
              <a:t>1.4.2014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BBE0C6A-C24A-49EF-B092-759998FB48AB}" type="slidenum">
              <a:rPr lang="tr-TR" smtClean="0"/>
              <a:t>‹#›</a:t>
            </a:fld>
            <a:endParaRPr lang="tr-TR"/>
          </a:p>
        </p:txBody>
      </p:sp>
    </p:spTree>
    <p:extLst>
      <p:ext uri="{BB962C8B-B14F-4D97-AF65-F5344CB8AC3E}">
        <p14:creationId xmlns:p14="http://schemas.microsoft.com/office/powerpoint/2010/main" val="3790513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29842" y="2505075"/>
            <a:ext cx="3868340"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29150" y="2505075"/>
            <a:ext cx="3887391"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B2FDC41-CDB7-48A5-8ADD-B28C94525988}" type="datetimeFigureOut">
              <a:rPr lang="tr-TR" smtClean="0"/>
              <a:t>1.4.2014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BBE0C6A-C24A-49EF-B092-759998FB48AB}" type="slidenum">
              <a:rPr lang="tr-TR" smtClean="0"/>
              <a:t>‹#›</a:t>
            </a:fld>
            <a:endParaRPr lang="tr-TR"/>
          </a:p>
        </p:txBody>
      </p:sp>
    </p:spTree>
    <p:extLst>
      <p:ext uri="{BB962C8B-B14F-4D97-AF65-F5344CB8AC3E}">
        <p14:creationId xmlns:p14="http://schemas.microsoft.com/office/powerpoint/2010/main" val="261181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6B2FDC41-CDB7-48A5-8ADD-B28C94525988}" type="datetimeFigureOut">
              <a:rPr lang="tr-TR" smtClean="0"/>
              <a:t>1.4.2014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BBE0C6A-C24A-49EF-B092-759998FB48AB}" type="slidenum">
              <a:rPr lang="tr-TR" smtClean="0"/>
              <a:t>‹#›</a:t>
            </a:fld>
            <a:endParaRPr lang="tr-TR"/>
          </a:p>
        </p:txBody>
      </p:sp>
    </p:spTree>
    <p:extLst>
      <p:ext uri="{BB962C8B-B14F-4D97-AF65-F5344CB8AC3E}">
        <p14:creationId xmlns:p14="http://schemas.microsoft.com/office/powerpoint/2010/main" val="123245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FDC41-CDB7-48A5-8ADD-B28C94525988}" type="datetimeFigureOut">
              <a:rPr lang="tr-TR" smtClean="0"/>
              <a:t>1.4.2014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BBE0C6A-C24A-49EF-B092-759998FB48AB}" type="slidenum">
              <a:rPr lang="tr-TR" smtClean="0"/>
              <a:t>‹#›</a:t>
            </a:fld>
            <a:endParaRPr lang="tr-TR"/>
          </a:p>
        </p:txBody>
      </p:sp>
    </p:spTree>
    <p:extLst>
      <p:ext uri="{BB962C8B-B14F-4D97-AF65-F5344CB8AC3E}">
        <p14:creationId xmlns:p14="http://schemas.microsoft.com/office/powerpoint/2010/main" val="417855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B2FDC41-CDB7-48A5-8ADD-B28C94525988}" type="datetimeFigureOut">
              <a:rPr lang="tr-TR" smtClean="0"/>
              <a:t>1.4.2014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BBE0C6A-C24A-49EF-B092-759998FB48AB}" type="slidenum">
              <a:rPr lang="tr-TR" smtClean="0"/>
              <a:t>‹#›</a:t>
            </a:fld>
            <a:endParaRPr lang="tr-TR"/>
          </a:p>
        </p:txBody>
      </p:sp>
    </p:spTree>
    <p:extLst>
      <p:ext uri="{BB962C8B-B14F-4D97-AF65-F5344CB8AC3E}">
        <p14:creationId xmlns:p14="http://schemas.microsoft.com/office/powerpoint/2010/main" val="3669123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B2FDC41-CDB7-48A5-8ADD-B28C94525988}" type="datetimeFigureOut">
              <a:rPr lang="tr-TR" smtClean="0"/>
              <a:t>1.4.2014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BBE0C6A-C24A-49EF-B092-759998FB48AB}" type="slidenum">
              <a:rPr lang="tr-TR" smtClean="0"/>
              <a:t>‹#›</a:t>
            </a:fld>
            <a:endParaRPr lang="tr-TR"/>
          </a:p>
        </p:txBody>
      </p:sp>
    </p:spTree>
    <p:extLst>
      <p:ext uri="{BB962C8B-B14F-4D97-AF65-F5344CB8AC3E}">
        <p14:creationId xmlns:p14="http://schemas.microsoft.com/office/powerpoint/2010/main" val="193112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FDC41-CDB7-48A5-8ADD-B28C94525988}" type="datetimeFigureOut">
              <a:rPr lang="tr-TR" smtClean="0"/>
              <a:t>1.4.2014</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E0C6A-C24A-49EF-B092-759998FB48AB}" type="slidenum">
              <a:rPr lang="tr-TR" smtClean="0"/>
              <a:t>‹#›</a:t>
            </a:fld>
            <a:endParaRPr lang="tr-TR"/>
          </a:p>
        </p:txBody>
      </p:sp>
    </p:spTree>
    <p:extLst>
      <p:ext uri="{BB962C8B-B14F-4D97-AF65-F5344CB8AC3E}">
        <p14:creationId xmlns:p14="http://schemas.microsoft.com/office/powerpoint/2010/main" val="277948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smtClean="0"/>
              <a:t>Access Uygulaması - Hafta 1</a:t>
            </a:r>
            <a:endParaRPr lang="tr-TR"/>
          </a:p>
        </p:txBody>
      </p:sp>
      <p:sp>
        <p:nvSpPr>
          <p:cNvPr id="3" name="Alt Başlık 2"/>
          <p:cNvSpPr>
            <a:spLocks noGrp="1"/>
          </p:cNvSpPr>
          <p:nvPr>
            <p:ph idx="1"/>
          </p:nvPr>
        </p:nvSpPr>
        <p:spPr/>
        <p:txBody>
          <a:bodyPr>
            <a:normAutofit fontScale="92500"/>
          </a:bodyPr>
          <a:lstStyle/>
          <a:p>
            <a:pPr marL="342900" indent="-342900" algn="l">
              <a:buFont typeface="Arial" panose="020B0604020202020204" pitchFamily="34" charset="0"/>
              <a:buChar char="•"/>
            </a:pPr>
            <a:r>
              <a:rPr lang="tr-TR" smtClean="0"/>
              <a:t>Öğrenci işleri ile ilgili bir veri tabanı hazırlayın</a:t>
            </a:r>
          </a:p>
          <a:p>
            <a:pPr marL="800100" lvl="1" indent="-342900"/>
            <a:r>
              <a:rPr lang="tr-TR" smtClean="0"/>
              <a:t>Teorik derste yapılan Notlar tablosunda bir öğrencinin bir ders ile ilgili sadece bir kaydı bulunabiliyordu (Notlar tablosunda ÖğrenciNo ve DersKodu birincil anahtar)</a:t>
            </a:r>
          </a:p>
          <a:p>
            <a:pPr marL="800100" lvl="1" indent="-342900"/>
            <a:r>
              <a:rPr lang="tr-TR" smtClean="0"/>
              <a:t>Bu durumda öğrenci o dersten geçemezse önümüzdeki sene alacağı not bir önceki sene aldığı notun üzerine yazılmalı</a:t>
            </a:r>
          </a:p>
          <a:p>
            <a:pPr marL="800100" lvl="1" indent="-342900"/>
            <a:r>
              <a:rPr lang="tr-TR" smtClean="0"/>
              <a:t>Eğer her sene aldığı notları ayrı ayrı saklamak istersek Notlar tablosuna "Ders Yılı" alanı da eklenmeli ve bu alan da birincil anahtara dahil edilmeli (3 alan birlikte birincil anahtarı oluşturacak)</a:t>
            </a:r>
          </a:p>
          <a:p>
            <a:pPr marL="800100" lvl="1" indent="-342900"/>
            <a:r>
              <a:rPr lang="tr-TR" smtClean="0"/>
              <a:t>Dersi anlatan hocaların da bilgilerini saklayan bir Hocalar tablosu yapılsın ve Dersler tablosuna eklenecek bir "Hocası" alanı ile bu tablonun birincil anahtarı arasında ilişki kurulsun.</a:t>
            </a:r>
          </a:p>
        </p:txBody>
      </p:sp>
    </p:spTree>
    <p:extLst>
      <p:ext uri="{BB962C8B-B14F-4D97-AF65-F5344CB8AC3E}">
        <p14:creationId xmlns:p14="http://schemas.microsoft.com/office/powerpoint/2010/main" val="1721085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stretch>
            <a:fillRect/>
          </a:stretch>
        </p:blipFill>
        <p:spPr>
          <a:xfrm>
            <a:off x="132425" y="134473"/>
            <a:ext cx="8885873" cy="5230178"/>
          </a:xfrm>
          <a:prstGeom prst="rect">
            <a:avLst/>
          </a:prstGeom>
        </p:spPr>
      </p:pic>
      <p:sp>
        <p:nvSpPr>
          <p:cNvPr id="7" name="Metin kutusu 6"/>
          <p:cNvSpPr txBox="1"/>
          <p:nvPr/>
        </p:nvSpPr>
        <p:spPr>
          <a:xfrm>
            <a:off x="132424" y="5472227"/>
            <a:ext cx="8885873" cy="1200329"/>
          </a:xfrm>
          <a:prstGeom prst="rect">
            <a:avLst/>
          </a:prstGeom>
          <a:noFill/>
        </p:spPr>
        <p:txBody>
          <a:bodyPr wrap="square" rtlCol="0">
            <a:spAutoFit/>
          </a:bodyPr>
          <a:lstStyle/>
          <a:p>
            <a:pPr marL="342900" indent="-342900">
              <a:buFont typeface="+mj-lt"/>
              <a:buAutoNum type="arabicPeriod"/>
            </a:pPr>
            <a:r>
              <a:rPr lang="tr-TR" i="1"/>
              <a:t>Hocalar tablosundaki alanlar için uygun veri türlerine ve boyutlarına karar verin</a:t>
            </a:r>
            <a:r>
              <a:rPr lang="tr-TR" i="1" smtClean="0"/>
              <a:t>.</a:t>
            </a:r>
          </a:p>
          <a:p>
            <a:pPr marL="342900" indent="-342900">
              <a:buFont typeface="+mj-lt"/>
              <a:buAutoNum type="arabicPeriod"/>
            </a:pPr>
            <a:r>
              <a:rPr lang="tr-TR" i="1" smtClean="0"/>
              <a:t>Öğrencilerin staj bilgilerini saklamak istersek nasıl bir tablo eklemeliyiz? Hangi tablo ile ilişkisi olmalı?</a:t>
            </a:r>
          </a:p>
          <a:p>
            <a:pPr marL="342900" indent="-342900">
              <a:buFont typeface="+mj-lt"/>
              <a:buAutoNum type="arabicPeriod"/>
            </a:pPr>
            <a:r>
              <a:rPr lang="tr-TR" i="1" smtClean="0"/>
              <a:t>Oluşturduğunuz tablolara örnek veriler girerek </a:t>
            </a:r>
            <a:r>
              <a:rPr lang="tr-TR" i="1" smtClean="0">
                <a:solidFill>
                  <a:srgbClr val="C00000"/>
                </a:solidFill>
              </a:rPr>
              <a:t>bilgi tutarlılığı </a:t>
            </a:r>
            <a:r>
              <a:rPr lang="tr-TR" i="1" smtClean="0"/>
              <a:t>kontrolü yapın.</a:t>
            </a:r>
            <a:endParaRPr lang="tr-TR" i="1"/>
          </a:p>
        </p:txBody>
      </p:sp>
    </p:spTree>
    <p:extLst>
      <p:ext uri="{BB962C8B-B14F-4D97-AF65-F5344CB8AC3E}">
        <p14:creationId xmlns:p14="http://schemas.microsoft.com/office/powerpoint/2010/main" val="3946970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2 İçerik Yer Tutucusu"/>
          <p:cNvSpPr>
            <a:spLocks noGrp="1"/>
          </p:cNvSpPr>
          <p:nvPr>
            <p:ph sz="half" idx="1"/>
          </p:nvPr>
        </p:nvSpPr>
        <p:spPr>
          <a:xfrm>
            <a:off x="628650" y="2864224"/>
            <a:ext cx="3886200" cy="3218609"/>
          </a:xfrm>
        </p:spPr>
        <p:txBody>
          <a:bodyPr/>
          <a:lstStyle/>
          <a:p>
            <a:pPr marL="0" indent="0" algn="ctr" eaLnBrk="1" hangingPunct="1">
              <a:buNone/>
            </a:pPr>
            <a:r>
              <a:rPr lang="tr-TR" sz="2400" smtClean="0"/>
              <a:t>PERSONEL Tablosu:</a:t>
            </a:r>
          </a:p>
          <a:p>
            <a:pPr lvl="1" eaLnBrk="1" hangingPunct="1"/>
            <a:r>
              <a:rPr lang="tr-TR" sz="2000" smtClean="0">
                <a:solidFill>
                  <a:srgbClr val="C00000"/>
                </a:solidFill>
              </a:rPr>
              <a:t>PERSONEL_NO</a:t>
            </a:r>
          </a:p>
          <a:p>
            <a:pPr lvl="1" eaLnBrk="1" hangingPunct="1"/>
            <a:r>
              <a:rPr lang="tr-TR" sz="2000" smtClean="0"/>
              <a:t>AD</a:t>
            </a:r>
          </a:p>
          <a:p>
            <a:pPr lvl="1" eaLnBrk="1" hangingPunct="1"/>
            <a:r>
              <a:rPr lang="tr-TR" sz="2000" smtClean="0"/>
              <a:t>SOYAD</a:t>
            </a:r>
          </a:p>
          <a:p>
            <a:pPr lvl="1" eaLnBrk="1" hangingPunct="1"/>
            <a:r>
              <a:rPr lang="tr-TR" sz="2000" smtClean="0"/>
              <a:t>GOREV</a:t>
            </a:r>
          </a:p>
          <a:p>
            <a:pPr lvl="1" eaLnBrk="1" hangingPunct="1"/>
            <a:r>
              <a:rPr lang="tr-TR" sz="2000" smtClean="0"/>
              <a:t>MAAS</a:t>
            </a:r>
          </a:p>
          <a:p>
            <a:pPr lvl="1" eaLnBrk="1" hangingPunct="1"/>
            <a:r>
              <a:rPr lang="tr-TR" sz="2000" smtClean="0">
                <a:solidFill>
                  <a:srgbClr val="0070C0"/>
                </a:solidFill>
              </a:rPr>
              <a:t>BOLUM</a:t>
            </a:r>
          </a:p>
          <a:p>
            <a:pPr lvl="1" eaLnBrk="1" hangingPunct="1"/>
            <a:r>
              <a:rPr lang="tr-TR" sz="2000" smtClean="0"/>
              <a:t>YONETICISI</a:t>
            </a:r>
          </a:p>
          <a:p>
            <a:pPr lvl="1" eaLnBrk="1" hangingPunct="1"/>
            <a:r>
              <a:rPr lang="tr-TR" sz="2000" smtClean="0"/>
              <a:t>GIRIS_TARIHI</a:t>
            </a:r>
            <a:endParaRPr lang="tr-TR" sz="2000" smtClean="0"/>
          </a:p>
        </p:txBody>
      </p:sp>
      <p:sp>
        <p:nvSpPr>
          <p:cNvPr id="5124" name="3 İçerik Yer Tutucusu"/>
          <p:cNvSpPr>
            <a:spLocks noGrp="1"/>
          </p:cNvSpPr>
          <p:nvPr>
            <p:ph sz="half" idx="2"/>
          </p:nvPr>
        </p:nvSpPr>
        <p:spPr>
          <a:xfrm>
            <a:off x="4629150" y="2864224"/>
            <a:ext cx="3886200" cy="3218609"/>
          </a:xfrm>
        </p:spPr>
        <p:txBody>
          <a:bodyPr>
            <a:normAutofit/>
          </a:bodyPr>
          <a:lstStyle/>
          <a:p>
            <a:pPr marL="0" indent="0" algn="ctr" eaLnBrk="1" hangingPunct="1">
              <a:buNone/>
            </a:pPr>
            <a:r>
              <a:rPr lang="tr-TR" sz="2400" smtClean="0"/>
              <a:t>BOLUMLER Tablosu:</a:t>
            </a:r>
          </a:p>
          <a:p>
            <a:pPr lvl="1" eaLnBrk="1" hangingPunct="1"/>
            <a:r>
              <a:rPr lang="tr-TR" sz="2000" smtClean="0">
                <a:solidFill>
                  <a:srgbClr val="C00000"/>
                </a:solidFill>
              </a:rPr>
              <a:t>BOLUM_NO</a:t>
            </a:r>
          </a:p>
          <a:p>
            <a:pPr lvl="1" eaLnBrk="1" hangingPunct="1"/>
            <a:r>
              <a:rPr lang="tr-TR" sz="2000" smtClean="0"/>
              <a:t>BOLUM_ADI</a:t>
            </a:r>
          </a:p>
          <a:p>
            <a:pPr lvl="1" eaLnBrk="1" hangingPunct="1"/>
            <a:r>
              <a:rPr lang="tr-TR" sz="2000" smtClean="0"/>
              <a:t>BOLUM_YER</a:t>
            </a:r>
          </a:p>
          <a:p>
            <a:pPr eaLnBrk="1" hangingPunct="1"/>
            <a:endParaRPr lang="tr-TR" sz="2400" smtClean="0"/>
          </a:p>
        </p:txBody>
      </p:sp>
      <p:sp>
        <p:nvSpPr>
          <p:cNvPr id="5" name="Metin kutusu 4"/>
          <p:cNvSpPr txBox="1"/>
          <p:nvPr/>
        </p:nvSpPr>
        <p:spPr>
          <a:xfrm>
            <a:off x="628650" y="440113"/>
            <a:ext cx="7886700" cy="2262158"/>
          </a:xfrm>
          <a:prstGeom prst="rect">
            <a:avLst/>
          </a:prstGeom>
          <a:noFill/>
        </p:spPr>
        <p:txBody>
          <a:bodyPr wrap="square" rtlCol="0">
            <a:spAutoFit/>
          </a:bodyPr>
          <a:lstStyle/>
          <a:p>
            <a:pPr algn="ctr">
              <a:spcAft>
                <a:spcPts val="600"/>
              </a:spcAft>
            </a:pPr>
            <a:r>
              <a:rPr lang="tr-TR" sz="2800" b="1" smtClean="0">
                <a:solidFill>
                  <a:srgbClr val="C00000"/>
                </a:solidFill>
              </a:rPr>
              <a:t>Bireysel Çalışma: </a:t>
            </a:r>
            <a:r>
              <a:rPr lang="tr-TR" sz="2800" b="1"/>
              <a:t>“Personel Bilgileri” Veri Tabanı</a:t>
            </a:r>
            <a:endParaRPr lang="tr-TR" sz="2800" b="1" i="1" smtClean="0">
              <a:solidFill>
                <a:srgbClr val="0070C0"/>
              </a:solidFill>
            </a:endParaRPr>
          </a:p>
          <a:p>
            <a:pPr marL="342900" indent="-342900">
              <a:buFont typeface="+mj-lt"/>
              <a:buAutoNum type="arabicPeriod"/>
            </a:pPr>
            <a:r>
              <a:rPr lang="tr-TR" i="1" smtClean="0"/>
              <a:t>Aşağıdaki iki tabloyu yaratırken verilen alanların veri türlerini ve uygun olan </a:t>
            </a:r>
            <a:r>
              <a:rPr lang="tr-TR" i="1" smtClean="0"/>
              <a:t>boyutlarını </a:t>
            </a:r>
            <a:r>
              <a:rPr lang="tr-TR" i="1" smtClean="0"/>
              <a:t>siz belirleyin.</a:t>
            </a:r>
          </a:p>
          <a:p>
            <a:pPr marL="342900" indent="-342900">
              <a:buFont typeface="+mj-lt"/>
              <a:buAutoNum type="arabicPeriod"/>
            </a:pPr>
            <a:r>
              <a:rPr lang="tr-TR" i="1"/>
              <a:t>BOLUM_NO</a:t>
            </a:r>
            <a:r>
              <a:rPr lang="tr-TR" i="1" smtClean="0"/>
              <a:t> ve PERSONEL_NO alanları birincil anahtar </a:t>
            </a:r>
            <a:r>
              <a:rPr lang="tr-TR" i="1" smtClean="0"/>
              <a:t>olmalı.</a:t>
            </a:r>
          </a:p>
          <a:p>
            <a:pPr marL="342900" indent="-342900">
              <a:buFont typeface="+mj-lt"/>
              <a:buAutoNum type="arabicPeriod"/>
            </a:pPr>
            <a:r>
              <a:rPr lang="tr-TR" i="1" smtClean="0"/>
              <a:t>Personel </a:t>
            </a:r>
            <a:r>
              <a:rPr lang="tr-TR" i="1" smtClean="0"/>
              <a:t>tablosunun BOLUM alanı ile Bölümler tablosunun BOLUM_NO alanı ilişkide olmalı</a:t>
            </a:r>
            <a:r>
              <a:rPr lang="tr-TR" i="1" smtClean="0"/>
              <a:t>.</a:t>
            </a:r>
          </a:p>
          <a:p>
            <a:pPr marL="342900" indent="-342900">
              <a:buFont typeface="+mj-lt"/>
              <a:buAutoNum type="arabicPeriod"/>
            </a:pPr>
            <a:r>
              <a:rPr lang="tr-TR" i="1"/>
              <a:t>Oluşturduğunuz tablolara örnek veriler girerek bilgi tutarlılığı kontrolü </a:t>
            </a:r>
            <a:r>
              <a:rPr lang="tr-TR" i="1"/>
              <a:t>yapın</a:t>
            </a:r>
            <a:r>
              <a:rPr lang="tr-TR" i="1" smtClean="0"/>
              <a:t>.</a:t>
            </a:r>
            <a:endParaRPr lang="tr-TR" i="1"/>
          </a:p>
        </p:txBody>
      </p:sp>
      <p:sp>
        <p:nvSpPr>
          <p:cNvPr id="4" name="Dikdörtgen 3"/>
          <p:cNvSpPr/>
          <p:nvPr/>
        </p:nvSpPr>
        <p:spPr>
          <a:xfrm>
            <a:off x="3617259" y="4611906"/>
            <a:ext cx="5254438"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tr-TR" i="1" smtClean="0">
                <a:solidFill>
                  <a:srgbClr val="C00000"/>
                </a:solidFill>
              </a:rPr>
              <a:t>Görüldüğü gibi örneklerimizde tabloların ve alanların isimlerinde Türkçe karakterler ve boşluk kullanılmamış (boşluk yerine alt çizgi) ve hepsi büyük harfle yazılmıştır. Access'te Türkçe karakter ve boşluk kullanabilirsiniz, ama kullanılınca SQL sorgu dili üzerinde nasıl bir sorun oluşturacağını </a:t>
            </a:r>
            <a:r>
              <a:rPr lang="tr-TR" i="1">
                <a:solidFill>
                  <a:srgbClr val="C00000"/>
                </a:solidFill>
              </a:rPr>
              <a:t>önümüzdeki hafta </a:t>
            </a:r>
            <a:r>
              <a:rPr lang="tr-TR" i="1" smtClean="0">
                <a:solidFill>
                  <a:srgbClr val="C00000"/>
                </a:solidFill>
              </a:rPr>
              <a:t>sorgulamaları anlatırken göstereceğiz.</a:t>
            </a:r>
            <a:endParaRPr lang="tr-TR" i="1">
              <a:solidFill>
                <a:srgbClr val="C00000"/>
              </a:solidFill>
            </a:endParaRPr>
          </a:p>
        </p:txBody>
      </p:sp>
    </p:spTree>
    <p:extLst>
      <p:ext uri="{BB962C8B-B14F-4D97-AF65-F5344CB8AC3E}">
        <p14:creationId xmlns:p14="http://schemas.microsoft.com/office/powerpoint/2010/main" val="3381621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eması">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272</Words>
  <Application>Microsoft Office PowerPoint</Application>
  <PresentationFormat>Ekran Gösterisi (4:3)</PresentationFormat>
  <Paragraphs>28</Paragraphs>
  <Slides>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vt:i4>
      </vt:variant>
    </vt:vector>
  </HeadingPairs>
  <TitlesOfParts>
    <vt:vector size="7" baseType="lpstr">
      <vt:lpstr>Arial</vt:lpstr>
      <vt:lpstr>Calibri</vt:lpstr>
      <vt:lpstr>Calibri Light</vt:lpstr>
      <vt:lpstr>Office Teması</vt:lpstr>
      <vt:lpstr>Access Uygulaması - Hafta 1</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Uygulaması - Hafta 1</dc:title>
  <dc:creator>Altan Mesut</dc:creator>
  <cp:lastModifiedBy>Altan Mesut</cp:lastModifiedBy>
  <cp:revision>15</cp:revision>
  <dcterms:created xsi:type="dcterms:W3CDTF">2014-04-01T07:11:14Z</dcterms:created>
  <dcterms:modified xsi:type="dcterms:W3CDTF">2014-04-01T11:40:18Z</dcterms:modified>
</cp:coreProperties>
</file>