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29" r:id="rId2"/>
    <p:sldId id="427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4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28" r:id="rId5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79D"/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84C2-1FE5-43DC-877A-1227508D03B9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8812-3A4E-40D0-9239-FBD81C6B3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95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https://www.mysqltutorial.org/mysql-basics/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C8812-3A4E-40D0-9239-FBD81C6B3DB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3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976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16.01.2022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danurGENC/Data-Analytics-Lecture-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SevdanurGENC/Data-Analytics-Lecture-Notes/tree/main/Manipulat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49DBD6-2CBB-4647-88E1-E87A9E813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3579D"/>
                </a:solidFill>
              </a:rPr>
              <a:t>Sevdanur</a:t>
            </a:r>
            <a:r>
              <a:rPr lang="tr-TR" b="1" dirty="0">
                <a:solidFill>
                  <a:srgbClr val="03579D"/>
                </a:solidFill>
              </a:rPr>
              <a:t> GENÇ</a:t>
            </a:r>
          </a:p>
          <a:p>
            <a:pPr algn="ctr"/>
            <a:r>
              <a:rPr lang="tr-TR" b="1" dirty="0">
                <a:solidFill>
                  <a:srgbClr val="03579D"/>
                </a:solidFill>
              </a:rPr>
              <a:t>https://github.com/SevdanurGENC</a:t>
            </a:r>
            <a:endParaRPr lang="tr-TR" dirty="0">
              <a:solidFill>
                <a:srgbClr val="03579D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05AA32-270D-4D38-87C7-C19200BDE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5008"/>
            <a:ext cx="3805438" cy="316774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51275AF-E625-4F9F-831F-5BB84AAC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90" y="385689"/>
            <a:ext cx="4188319" cy="2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CFE8120F-EBA5-4060-B182-0B317FA4F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745" y="2878271"/>
            <a:ext cx="98558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tabanı Yöneticileri için </a:t>
            </a:r>
            <a:r>
              <a:rPr lang="tr-TR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tr-TR" altLang="en-US" sz="4400" b="1" dirty="0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B500F5A1-C714-4EC2-9B03-EBB279BB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167" y="3981857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Bölüm</a:t>
            </a:r>
          </a:p>
        </p:txBody>
      </p:sp>
      <p:pic>
        <p:nvPicPr>
          <p:cNvPr id="1028" name="Picture 4" descr="İnnova Kurumsal Kimlik - Logo | İnnova">
            <a:extLst>
              <a:ext uri="{FF2B5EF4-FFF2-40B4-BE49-F238E27FC236}">
                <a16:creationId xmlns:a16="http://schemas.microsoft.com/office/drawing/2014/main" id="{9BE424C9-51E8-48EB-BE9F-34FA5D80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804" y="3981857"/>
            <a:ext cx="2463952" cy="24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3579D"/>
                </a:solidFill>
                <a:latin typeface="+mn-lt"/>
              </a:rPr>
              <a:t>ALTER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CREATE TABLE vehicles (</a:t>
            </a:r>
          </a:p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    </a:t>
            </a:r>
            <a:r>
              <a:rPr lang="en-US" dirty="0" err="1">
                <a:solidFill>
                  <a:srgbClr val="03579D"/>
                </a:solidFill>
              </a:rPr>
              <a:t>vehicleId</a:t>
            </a:r>
            <a:r>
              <a:rPr lang="en-US" dirty="0">
                <a:solidFill>
                  <a:srgbClr val="03579D"/>
                </a:solidFill>
              </a:rPr>
              <a:t> INT,</a:t>
            </a:r>
          </a:p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    year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    make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    PRIMARY KEY(</a:t>
            </a:r>
            <a:r>
              <a:rPr lang="en-US" dirty="0" err="1">
                <a:solidFill>
                  <a:srgbClr val="03579D"/>
                </a:solidFill>
              </a:rPr>
              <a:t>vehicleId</a:t>
            </a:r>
            <a:r>
              <a:rPr lang="en-US" dirty="0">
                <a:solidFill>
                  <a:srgbClr val="03579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3579D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1) Add a column to a table </a:t>
            </a:r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 </a:t>
            </a:r>
            <a:r>
              <a:rPr lang="en-US" dirty="0">
                <a:solidFill>
                  <a:srgbClr val="03579D"/>
                </a:solidFill>
              </a:rPr>
              <a:t>vehicles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ADD </a:t>
            </a:r>
            <a:r>
              <a:rPr lang="en-US" dirty="0">
                <a:solidFill>
                  <a:srgbClr val="03579D"/>
                </a:solidFill>
              </a:rPr>
              <a:t>model VARCHAR(100) NOT NULL</a:t>
            </a:r>
            <a:r>
              <a:rPr lang="en-US" b="1" dirty="0">
                <a:solidFill>
                  <a:srgbClr val="03579D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65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3579D"/>
                </a:solidFill>
                <a:latin typeface="+mn-lt"/>
              </a:rPr>
              <a:t>ALTER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2) Add multiple columns to a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</a:t>
            </a:r>
            <a:r>
              <a:rPr lang="en-US" dirty="0">
                <a:solidFill>
                  <a:srgbClr val="03579D"/>
                </a:solidFill>
              </a:rPr>
              <a:t> </a:t>
            </a:r>
            <a:r>
              <a:rPr lang="en-US" b="1" dirty="0">
                <a:solidFill>
                  <a:srgbClr val="03579D"/>
                </a:solidFill>
              </a:rPr>
              <a:t>TABLE</a:t>
            </a:r>
            <a:r>
              <a:rPr lang="en-US" dirty="0">
                <a:solidFill>
                  <a:srgbClr val="03579D"/>
                </a:solidFill>
              </a:rPr>
              <a:t> vehicles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ADD</a:t>
            </a:r>
            <a:r>
              <a:rPr lang="en-US" dirty="0">
                <a:solidFill>
                  <a:srgbClr val="03579D"/>
                </a:solidFill>
              </a:rPr>
              <a:t> color VARCHAR(50)</a:t>
            </a:r>
            <a:r>
              <a:rPr lang="en-US" b="1" dirty="0">
                <a:solidFill>
                  <a:srgbClr val="03579D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ADD</a:t>
            </a:r>
            <a:r>
              <a:rPr lang="en-US" dirty="0">
                <a:solidFill>
                  <a:srgbClr val="03579D"/>
                </a:solidFill>
              </a:rPr>
              <a:t> note VARCHAR(255);</a:t>
            </a:r>
          </a:p>
          <a:p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3</a:t>
            </a:r>
            <a:r>
              <a:rPr lang="tr-TR" b="1" dirty="0">
                <a:solidFill>
                  <a:srgbClr val="03579D"/>
                </a:solidFill>
              </a:rPr>
              <a:t>) </a:t>
            </a:r>
            <a:r>
              <a:rPr lang="tr-TR" b="1" dirty="0" err="1">
                <a:solidFill>
                  <a:srgbClr val="03579D"/>
                </a:solidFill>
              </a:rPr>
              <a:t>Modify</a:t>
            </a:r>
            <a:r>
              <a:rPr lang="tr-TR" b="1" dirty="0">
                <a:solidFill>
                  <a:srgbClr val="03579D"/>
                </a:solidFill>
              </a:rPr>
              <a:t> a </a:t>
            </a:r>
            <a:r>
              <a:rPr lang="tr-TR" b="1" dirty="0" err="1">
                <a:solidFill>
                  <a:srgbClr val="03579D"/>
                </a:solidFill>
              </a:rPr>
              <a:t>column</a:t>
            </a:r>
            <a:endParaRPr lang="en-US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</a:t>
            </a:r>
            <a:r>
              <a:rPr lang="en-US" dirty="0">
                <a:solidFill>
                  <a:srgbClr val="03579D"/>
                </a:solidFill>
              </a:rPr>
              <a:t> vehicles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MODIFY</a:t>
            </a:r>
            <a:r>
              <a:rPr lang="en-US" dirty="0">
                <a:solidFill>
                  <a:srgbClr val="03579D"/>
                </a:solidFill>
              </a:rPr>
              <a:t> note VARCHAR(100) NOT NULL;</a:t>
            </a:r>
          </a:p>
          <a:p>
            <a:pPr marL="0" indent="0">
              <a:buNone/>
            </a:pPr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4</a:t>
            </a:r>
            <a:r>
              <a:rPr lang="tr-TR" b="1" dirty="0">
                <a:solidFill>
                  <a:srgbClr val="03579D"/>
                </a:solidFill>
              </a:rPr>
              <a:t>) </a:t>
            </a:r>
            <a:r>
              <a:rPr lang="tr-TR" b="1" dirty="0" err="1">
                <a:solidFill>
                  <a:srgbClr val="03579D"/>
                </a:solidFill>
              </a:rPr>
              <a:t>Modify</a:t>
            </a:r>
            <a:r>
              <a:rPr lang="tr-TR" b="1" dirty="0">
                <a:solidFill>
                  <a:srgbClr val="03579D"/>
                </a:solidFill>
              </a:rPr>
              <a:t> </a:t>
            </a:r>
            <a:r>
              <a:rPr lang="tr-TR" b="1" dirty="0" err="1">
                <a:solidFill>
                  <a:srgbClr val="03579D"/>
                </a:solidFill>
              </a:rPr>
              <a:t>multiple</a:t>
            </a:r>
            <a:r>
              <a:rPr lang="tr-TR" b="1" dirty="0">
                <a:solidFill>
                  <a:srgbClr val="03579D"/>
                </a:solidFill>
              </a:rPr>
              <a:t> </a:t>
            </a:r>
            <a:r>
              <a:rPr lang="tr-TR" b="1" dirty="0" err="1">
                <a:solidFill>
                  <a:srgbClr val="03579D"/>
                </a:solidFill>
              </a:rPr>
              <a:t>columns</a:t>
            </a:r>
            <a:endParaRPr lang="en-US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 </a:t>
            </a:r>
            <a:r>
              <a:rPr lang="en-US" dirty="0">
                <a:solidFill>
                  <a:srgbClr val="03579D"/>
                </a:solidFill>
              </a:rPr>
              <a:t>vehicles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MODIFY</a:t>
            </a:r>
            <a:r>
              <a:rPr lang="en-US" dirty="0">
                <a:solidFill>
                  <a:srgbClr val="03579D"/>
                </a:solidFill>
              </a:rPr>
              <a:t> year SMALLINT NOT NULL</a:t>
            </a:r>
            <a:r>
              <a:rPr lang="en-US" b="1" dirty="0">
                <a:solidFill>
                  <a:srgbClr val="03579D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MODIFY</a:t>
            </a:r>
            <a:r>
              <a:rPr lang="en-US" dirty="0">
                <a:solidFill>
                  <a:srgbClr val="03579D"/>
                </a:solidFill>
              </a:rPr>
              <a:t> color VARCHAR(20) NULL </a:t>
            </a:r>
            <a:r>
              <a:rPr lang="en-US" b="1" dirty="0">
                <a:solidFill>
                  <a:srgbClr val="03579D"/>
                </a:solidFill>
              </a:rPr>
              <a:t>AFTER</a:t>
            </a:r>
            <a:r>
              <a:rPr lang="en-US" dirty="0">
                <a:solidFill>
                  <a:srgbClr val="03579D"/>
                </a:solidFill>
              </a:rPr>
              <a:t> make;</a:t>
            </a:r>
          </a:p>
          <a:p>
            <a:pPr marL="0" indent="0">
              <a:buNone/>
            </a:pPr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2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3579D"/>
                </a:solidFill>
                <a:latin typeface="+mn-lt"/>
              </a:rPr>
              <a:t>ALTER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5) Rename a column in a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 </a:t>
            </a:r>
            <a:r>
              <a:rPr lang="en-US" dirty="0">
                <a:solidFill>
                  <a:srgbClr val="03579D"/>
                </a:solidFill>
              </a:rPr>
              <a:t>vehicles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CHANGE COLUMN </a:t>
            </a:r>
            <a:r>
              <a:rPr lang="en-US" dirty="0">
                <a:solidFill>
                  <a:srgbClr val="03579D"/>
                </a:solidFill>
              </a:rPr>
              <a:t>note </a:t>
            </a:r>
            <a:r>
              <a:rPr lang="en-US" dirty="0" err="1">
                <a:solidFill>
                  <a:srgbClr val="03579D"/>
                </a:solidFill>
              </a:rPr>
              <a:t>vehicleCondition</a:t>
            </a:r>
            <a:r>
              <a:rPr lang="en-US" dirty="0">
                <a:solidFill>
                  <a:srgbClr val="03579D"/>
                </a:solidFill>
              </a:rPr>
              <a:t> VARCHAR(100) NOT NULL;</a:t>
            </a:r>
          </a:p>
          <a:p>
            <a:pPr marL="0" indent="0">
              <a:buNone/>
            </a:pPr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6) Drop a column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 </a:t>
            </a:r>
            <a:r>
              <a:rPr lang="en-US" dirty="0">
                <a:solidFill>
                  <a:srgbClr val="03579D"/>
                </a:solidFill>
              </a:rPr>
              <a:t>vehicles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DROP COLUMN </a:t>
            </a:r>
            <a:r>
              <a:rPr lang="en-US" dirty="0" err="1">
                <a:solidFill>
                  <a:srgbClr val="03579D"/>
                </a:solidFill>
              </a:rPr>
              <a:t>vehicleCondition</a:t>
            </a:r>
            <a:r>
              <a:rPr lang="en-US" dirty="0">
                <a:solidFill>
                  <a:srgbClr val="03579D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7) Rename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ALTER TABLE </a:t>
            </a:r>
            <a:r>
              <a:rPr lang="en-US" dirty="0">
                <a:solidFill>
                  <a:srgbClr val="03579D"/>
                </a:solidFill>
              </a:rPr>
              <a:t>vehicles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RENAME TO </a:t>
            </a:r>
            <a:r>
              <a:rPr lang="en-US" dirty="0">
                <a:solidFill>
                  <a:srgbClr val="03579D"/>
                </a:solidFill>
              </a:rPr>
              <a:t>cars; </a:t>
            </a:r>
          </a:p>
          <a:p>
            <a:pPr marL="0" indent="0">
              <a:buNone/>
            </a:pPr>
            <a:endParaRPr lang="en-US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1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4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4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2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3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 dirty="0" err="1">
                <a:solidFill>
                  <a:srgbClr val="04599C"/>
                </a:solidFill>
              </a:rPr>
              <a:t>Ajanda</a:t>
            </a:r>
            <a:endParaRPr lang="tr-TR" altLang="tr-TR" dirty="0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>
            <a:normAutofit/>
          </a:bodyPr>
          <a:lstStyle/>
          <a:p>
            <a:pPr algn="just"/>
            <a:r>
              <a:rPr lang="tr-TR" b="1" i="0" dirty="0" err="1">
                <a:solidFill>
                  <a:srgbClr val="03579D"/>
                </a:solidFill>
                <a:effectLst/>
              </a:rPr>
              <a:t>Managing</a:t>
            </a:r>
            <a:r>
              <a:rPr lang="tr-TR" b="1" i="0" dirty="0">
                <a:solidFill>
                  <a:srgbClr val="03579D"/>
                </a:solidFill>
                <a:effectLst/>
              </a:rPr>
              <a:t> </a:t>
            </a:r>
            <a:r>
              <a:rPr lang="tr-TR" b="1" i="0" dirty="0" err="1">
                <a:solidFill>
                  <a:srgbClr val="03579D"/>
                </a:solidFill>
                <a:effectLst/>
              </a:rPr>
              <a:t>databases</a:t>
            </a:r>
            <a:endParaRPr lang="en-US" b="1" i="0" dirty="0">
              <a:solidFill>
                <a:srgbClr val="03579D"/>
              </a:solidFill>
              <a:effectLst/>
            </a:endParaRPr>
          </a:p>
          <a:p>
            <a:pPr algn="just"/>
            <a:r>
              <a:rPr lang="tr-TR" b="1" i="0" dirty="0" err="1">
                <a:solidFill>
                  <a:srgbClr val="03579D"/>
                </a:solidFill>
                <a:effectLst/>
              </a:rPr>
              <a:t>Working</a:t>
            </a:r>
            <a:r>
              <a:rPr lang="tr-TR" b="1" i="0" dirty="0">
                <a:solidFill>
                  <a:srgbClr val="03579D"/>
                </a:solidFill>
                <a:effectLst/>
              </a:rPr>
              <a:t> </a:t>
            </a:r>
            <a:r>
              <a:rPr lang="tr-TR" b="1" i="0" dirty="0" err="1">
                <a:solidFill>
                  <a:srgbClr val="03579D"/>
                </a:solidFill>
                <a:effectLst/>
              </a:rPr>
              <a:t>with</a:t>
            </a:r>
            <a:r>
              <a:rPr lang="tr-TR" b="1" i="0" dirty="0">
                <a:solidFill>
                  <a:srgbClr val="03579D"/>
                </a:solidFill>
                <a:effectLst/>
              </a:rPr>
              <a:t> </a:t>
            </a:r>
            <a:r>
              <a:rPr lang="tr-TR" b="1" i="0" dirty="0" err="1">
                <a:solidFill>
                  <a:srgbClr val="03579D"/>
                </a:solidFill>
                <a:effectLst/>
              </a:rPr>
              <a:t>tables</a:t>
            </a:r>
            <a:endParaRPr lang="tr-TR" b="1" i="0" dirty="0">
              <a:solidFill>
                <a:srgbClr val="03579D"/>
              </a:solidFill>
              <a:effectLst/>
            </a:endParaRPr>
          </a:p>
          <a:p>
            <a:pPr algn="just"/>
            <a:endParaRPr lang="tr-TR" b="1" dirty="0">
              <a:solidFill>
                <a:srgbClr val="03579D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4A7AE0-6783-4EB9-A6D0-813E0D736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30" y="1544298"/>
            <a:ext cx="3167742" cy="3167742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E680A6C-352A-440A-A40D-8CA80AD0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857" y="1103313"/>
            <a:ext cx="2571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2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9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68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1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2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7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Kullanılacak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55320"/>
            <a:ext cx="11379200" cy="5337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2400" b="1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https://github.com/SevdanurGENC/MySQL-for-Database-Administrators-Lecture-Notes</a:t>
            </a:r>
            <a:endParaRPr lang="tr-TR" sz="1800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tr-TR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10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63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6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74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7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3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98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/>
          </a:bodyPr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58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CAAF46-4235-49FD-BF9C-9D2F501B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F8871-7A11-473D-9CC6-D1A4653B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rmAutofit/>
          </a:bodyPr>
          <a:lstStyle/>
          <a:p>
            <a:r>
              <a:rPr lang="tr-TR" b="1" i="0" dirty="0" err="1">
                <a:solidFill>
                  <a:srgbClr val="03579D"/>
                </a:solidFill>
                <a:effectLst/>
                <a:latin typeface="+mn-lt"/>
              </a:rPr>
              <a:t>Selecting</a:t>
            </a:r>
            <a:r>
              <a:rPr lang="tr-TR" b="1" i="0" dirty="0">
                <a:solidFill>
                  <a:srgbClr val="03579D"/>
                </a:solidFill>
                <a:effectLst/>
                <a:latin typeface="+mn-lt"/>
              </a:rPr>
              <a:t> a </a:t>
            </a:r>
            <a:r>
              <a:rPr lang="tr-TR" b="1" i="0" dirty="0" err="1">
                <a:solidFill>
                  <a:srgbClr val="03579D"/>
                </a:solidFill>
                <a:effectLst/>
                <a:latin typeface="+mn-lt"/>
              </a:rPr>
              <a:t>MySQL</a:t>
            </a:r>
            <a:r>
              <a:rPr lang="tr-TR" b="1" i="0" dirty="0">
                <a:solidFill>
                  <a:srgbClr val="03579D"/>
                </a:solidFill>
                <a:effectLst/>
                <a:latin typeface="+mn-lt"/>
              </a:rPr>
              <a:t> </a:t>
            </a:r>
            <a:r>
              <a:rPr lang="tr-TR" b="1" i="0" dirty="0" err="1">
                <a:solidFill>
                  <a:srgbClr val="03579D"/>
                </a:solidFill>
                <a:effectLst/>
                <a:latin typeface="+mn-lt"/>
              </a:rPr>
              <a:t>database</a:t>
            </a:r>
            <a:r>
              <a:rPr lang="tr-TR" b="1" i="0" dirty="0">
                <a:solidFill>
                  <a:srgbClr val="03579D"/>
                </a:solidFill>
                <a:effectLst/>
                <a:latin typeface="+mn-lt"/>
              </a:rPr>
              <a:t> </a:t>
            </a:r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r>
              <a:rPr lang="tr-TR" dirty="0">
                <a:solidFill>
                  <a:srgbClr val="03579D"/>
                </a:solidFill>
              </a:rPr>
              <a:t>SELECT </a:t>
            </a:r>
            <a:r>
              <a:rPr lang="tr-TR" dirty="0" err="1">
                <a:solidFill>
                  <a:srgbClr val="03579D"/>
                </a:solidFill>
              </a:rPr>
              <a:t>database</a:t>
            </a:r>
            <a:r>
              <a:rPr lang="tr-TR" dirty="0">
                <a:solidFill>
                  <a:srgbClr val="03579D"/>
                </a:solidFill>
              </a:rPr>
              <a:t>();</a:t>
            </a:r>
            <a:endParaRPr lang="en-US" dirty="0">
              <a:solidFill>
                <a:srgbClr val="03579D"/>
              </a:solidFill>
            </a:endParaRPr>
          </a:p>
          <a:p>
            <a:r>
              <a:rPr lang="tr-TR" dirty="0">
                <a:solidFill>
                  <a:srgbClr val="03579D"/>
                </a:solidFill>
              </a:rPr>
              <a:t>USE </a:t>
            </a:r>
            <a:r>
              <a:rPr lang="tr-TR" dirty="0" err="1">
                <a:solidFill>
                  <a:srgbClr val="03579D"/>
                </a:solidFill>
              </a:rPr>
              <a:t>database_name</a:t>
            </a:r>
            <a:r>
              <a:rPr lang="tr-TR" dirty="0">
                <a:solidFill>
                  <a:srgbClr val="03579D"/>
                </a:solidFill>
              </a:rPr>
              <a:t>;</a:t>
            </a:r>
            <a:endParaRPr lang="en-US" dirty="0">
              <a:solidFill>
                <a:srgbClr val="03579D"/>
              </a:solidFill>
            </a:endParaRPr>
          </a:p>
          <a:p>
            <a:r>
              <a:rPr lang="en-US" dirty="0">
                <a:solidFill>
                  <a:srgbClr val="03579D"/>
                </a:solidFill>
              </a:rPr>
              <a:t>SHOW DATABASES;</a:t>
            </a:r>
          </a:p>
          <a:p>
            <a:endParaRPr lang="en-US" dirty="0">
              <a:solidFill>
                <a:srgbClr val="03579D"/>
              </a:solidFill>
            </a:endParaRPr>
          </a:p>
          <a:p>
            <a:endParaRPr lang="en-US" dirty="0">
              <a:solidFill>
                <a:srgbClr val="03579D"/>
              </a:solidFill>
            </a:endParaRPr>
          </a:p>
          <a:p>
            <a:endParaRPr lang="tr-TR" dirty="0">
              <a:solidFill>
                <a:srgbClr val="03579D"/>
              </a:solidFill>
            </a:endParaRPr>
          </a:p>
        </p:txBody>
      </p:sp>
      <p:pic>
        <p:nvPicPr>
          <p:cNvPr id="4100" name="Picture 4" descr="MySQL Select Database - change default schema">
            <a:extLst>
              <a:ext uri="{FF2B5EF4-FFF2-40B4-BE49-F238E27FC236}">
                <a16:creationId xmlns:a16="http://schemas.microsoft.com/office/drawing/2014/main" id="{1A724B9E-1544-45F9-BC3C-5EC443E8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439" y="1242927"/>
            <a:ext cx="30670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C37238E-F9DC-4D46-888C-CC131AE7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71" y="1242927"/>
            <a:ext cx="207674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27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5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00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4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2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00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3579D"/>
                </a:solidFill>
                <a:effectLst/>
                <a:latin typeface="sohne"/>
              </a:rPr>
              <a:t>Create ER Diagram of a Database in MySQL Workbench</a:t>
            </a:r>
            <a:endParaRPr lang="tr-TR" sz="32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endParaRPr lang="tr-TR" dirty="0">
              <a:solidFill>
                <a:srgbClr val="03579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E6E9EF-BFE1-42F6-9A6E-4852F54F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905000"/>
            <a:ext cx="8896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83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r>
              <a:rPr lang="tr-TR" b="1" dirty="0">
                <a:solidFill>
                  <a:srgbClr val="03579D"/>
                </a:solidFill>
                <a:latin typeface="+mn-lt"/>
              </a:rPr>
              <a:t>CREATE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r>
              <a:rPr lang="en-US" dirty="0">
                <a:solidFill>
                  <a:srgbClr val="03579D"/>
                </a:solidFill>
              </a:rPr>
              <a:t>CREATE DATABASE </a:t>
            </a:r>
            <a:r>
              <a:rPr lang="en-US" dirty="0" err="1">
                <a:solidFill>
                  <a:srgbClr val="03579D"/>
                </a:solidFill>
              </a:rPr>
              <a:t>testdb</a:t>
            </a:r>
            <a:r>
              <a:rPr lang="en-US" dirty="0">
                <a:solidFill>
                  <a:srgbClr val="03579D"/>
                </a:solidFill>
              </a:rPr>
              <a:t>;</a:t>
            </a:r>
          </a:p>
          <a:p>
            <a:r>
              <a:rPr lang="tr-TR" dirty="0">
                <a:solidFill>
                  <a:srgbClr val="03579D"/>
                </a:solidFill>
              </a:rPr>
              <a:t>SHOW CREATE DATABASE </a:t>
            </a:r>
            <a:r>
              <a:rPr lang="tr-TR" dirty="0" err="1">
                <a:solidFill>
                  <a:srgbClr val="03579D"/>
                </a:solidFill>
              </a:rPr>
              <a:t>testdb</a:t>
            </a:r>
            <a:r>
              <a:rPr lang="tr-TR" dirty="0">
                <a:solidFill>
                  <a:srgbClr val="03579D"/>
                </a:solidFill>
              </a:rPr>
              <a:t>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F1E93E-5347-4C7D-A388-66A68E6F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2" y="3563528"/>
            <a:ext cx="6125430" cy="2929346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92C84CC-D17B-41B8-B782-1EB0B185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9" y="934819"/>
            <a:ext cx="49911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0A6AE32-2DFE-4928-B07C-32502885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9" y="3374123"/>
            <a:ext cx="5042641" cy="311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r>
              <a:rPr lang="tr-TR" b="1" dirty="0">
                <a:solidFill>
                  <a:srgbClr val="03579D"/>
                </a:solidFill>
                <a:latin typeface="+mn-lt"/>
              </a:rPr>
              <a:t>DROP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/>
          <a:lstStyle/>
          <a:p>
            <a:r>
              <a:rPr lang="en-US" dirty="0">
                <a:solidFill>
                  <a:srgbClr val="03579D"/>
                </a:solidFill>
              </a:rPr>
              <a:t>DROP DATABASE [IF EXISTS] </a:t>
            </a:r>
            <a:r>
              <a:rPr lang="en-US" dirty="0" err="1">
                <a:solidFill>
                  <a:srgbClr val="03579D"/>
                </a:solidFill>
              </a:rPr>
              <a:t>database_name</a:t>
            </a:r>
            <a:r>
              <a:rPr lang="en-US" dirty="0">
                <a:solidFill>
                  <a:srgbClr val="03579D"/>
                </a:solidFill>
              </a:rPr>
              <a:t>;</a:t>
            </a:r>
          </a:p>
          <a:p>
            <a:r>
              <a:rPr lang="en-US" dirty="0">
                <a:solidFill>
                  <a:srgbClr val="03579D"/>
                </a:solidFill>
              </a:rPr>
              <a:t>DROP SCHEMA [IF EXISTS] </a:t>
            </a:r>
            <a:r>
              <a:rPr lang="en-US" dirty="0" err="1">
                <a:solidFill>
                  <a:srgbClr val="03579D"/>
                </a:solidFill>
              </a:rPr>
              <a:t>database_name</a:t>
            </a:r>
            <a:r>
              <a:rPr lang="en-US" dirty="0">
                <a:solidFill>
                  <a:srgbClr val="03579D"/>
                </a:solidFill>
              </a:rPr>
              <a:t>;</a:t>
            </a:r>
          </a:p>
          <a:p>
            <a:endParaRPr lang="tr-TR" dirty="0">
              <a:solidFill>
                <a:srgbClr val="03579D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57F623-B6DB-4F5D-B244-4E4A0912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95" y="2363994"/>
            <a:ext cx="2686425" cy="41677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FE53FE7-69E0-498A-B9A0-A7607680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64" y="2363995"/>
            <a:ext cx="2762636" cy="4167769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59A6E2B-E8AF-4E1C-8C49-8273D93A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26" y="695751"/>
            <a:ext cx="3865990" cy="58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5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r>
              <a:rPr lang="tr-TR" b="1" dirty="0">
                <a:solidFill>
                  <a:srgbClr val="03579D"/>
                </a:solidFill>
                <a:latin typeface="+mn-lt"/>
              </a:rPr>
              <a:t>CREATE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CREATE TABLE [IF NOT EXISTS] </a:t>
            </a:r>
            <a:r>
              <a:rPr lang="en-US" b="1" dirty="0" err="1">
                <a:solidFill>
                  <a:srgbClr val="03579D"/>
                </a:solidFill>
              </a:rPr>
              <a:t>table_name</a:t>
            </a:r>
            <a:r>
              <a:rPr lang="en-US" b="1" dirty="0">
                <a:solidFill>
                  <a:srgbClr val="03579D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column_1_definition,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column_2_definition,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...,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</a:t>
            </a:r>
            <a:r>
              <a:rPr lang="en-US" b="1" dirty="0" err="1">
                <a:solidFill>
                  <a:srgbClr val="03579D"/>
                </a:solidFill>
              </a:rPr>
              <a:t>table_constraints</a:t>
            </a:r>
            <a:endParaRPr lang="en-US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)  ;</a:t>
            </a:r>
          </a:p>
          <a:p>
            <a:endParaRPr lang="en-US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CREATE TABLE IF NOT EXISTS tasks 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</a:t>
            </a:r>
            <a:r>
              <a:rPr lang="en-US" b="1" dirty="0" err="1">
                <a:solidFill>
                  <a:srgbClr val="03579D"/>
                </a:solidFill>
              </a:rPr>
              <a:t>task_id</a:t>
            </a:r>
            <a:r>
              <a:rPr lang="en-US" b="1" dirty="0">
                <a:solidFill>
                  <a:srgbClr val="03579D"/>
                </a:solidFill>
              </a:rPr>
              <a:t> INT AUTO_INCREMENT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title VARCHAR(255) NOT NULL,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</a:t>
            </a:r>
            <a:r>
              <a:rPr lang="en-US" b="1" dirty="0" err="1">
                <a:solidFill>
                  <a:srgbClr val="03579D"/>
                </a:solidFill>
              </a:rPr>
              <a:t>start_date</a:t>
            </a:r>
            <a:r>
              <a:rPr lang="en-US" b="1" dirty="0">
                <a:solidFill>
                  <a:srgbClr val="03579D"/>
                </a:solidFill>
              </a:rPr>
              <a:t> DATE,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</a:t>
            </a:r>
            <a:r>
              <a:rPr lang="en-US" b="1" dirty="0" err="1">
                <a:solidFill>
                  <a:srgbClr val="03579D"/>
                </a:solidFill>
              </a:rPr>
              <a:t>due_date</a:t>
            </a:r>
            <a:r>
              <a:rPr lang="en-US" b="1" dirty="0">
                <a:solidFill>
                  <a:srgbClr val="03579D"/>
                </a:solidFill>
              </a:rPr>
              <a:t> DATE,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status TINYINT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priority TINYINT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description TEXT,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    </a:t>
            </a:r>
            <a:r>
              <a:rPr lang="en-US" b="1" dirty="0" err="1">
                <a:solidFill>
                  <a:srgbClr val="03579D"/>
                </a:solidFill>
              </a:rPr>
              <a:t>created_at</a:t>
            </a:r>
            <a:r>
              <a:rPr lang="en-US" b="1" dirty="0">
                <a:solidFill>
                  <a:srgbClr val="03579D"/>
                </a:solidFill>
              </a:rPr>
              <a:t> TIMESTAMP DEFAULT CURRENT_TIMESTAMP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3579D"/>
                </a:solidFill>
              </a:rPr>
              <a:t>)   ;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3579D"/>
                </a:solidFill>
              </a:rPr>
              <a:t>DESCRIBE </a:t>
            </a:r>
            <a:r>
              <a:rPr lang="tr-TR" b="1" dirty="0" err="1">
                <a:solidFill>
                  <a:srgbClr val="03579D"/>
                </a:solidFill>
              </a:rPr>
              <a:t>tasks</a:t>
            </a:r>
            <a:r>
              <a:rPr lang="tr-TR" b="1" dirty="0">
                <a:solidFill>
                  <a:srgbClr val="03579D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2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3579D"/>
                </a:solidFill>
                <a:latin typeface="+mn-lt"/>
              </a:rPr>
              <a:t>CREATE TABLE with a foreign key primary key example</a:t>
            </a:r>
            <a:endParaRPr lang="tr-TR" sz="3600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10515600" cy="4934036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03579D"/>
                </a:solidFill>
              </a:rPr>
              <a:t>CREATE TABLE IF NOT EXISTS </a:t>
            </a:r>
            <a:r>
              <a:rPr lang="tr-TR" dirty="0" err="1">
                <a:solidFill>
                  <a:srgbClr val="03579D"/>
                </a:solidFill>
              </a:rPr>
              <a:t>checklists</a:t>
            </a:r>
            <a:r>
              <a:rPr lang="tr-TR" dirty="0">
                <a:solidFill>
                  <a:srgbClr val="03579D"/>
                </a:solidFill>
              </a:rPr>
              <a:t> (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dirty="0" err="1">
                <a:solidFill>
                  <a:srgbClr val="03579D"/>
                </a:solidFill>
              </a:rPr>
              <a:t>todo_id</a:t>
            </a:r>
            <a:r>
              <a:rPr lang="tr-TR" dirty="0">
                <a:solidFill>
                  <a:srgbClr val="03579D"/>
                </a:solidFill>
              </a:rPr>
              <a:t> INT AUTO_INCREMENT,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dirty="0" err="1">
                <a:solidFill>
                  <a:srgbClr val="03579D"/>
                </a:solidFill>
              </a:rPr>
              <a:t>task_id</a:t>
            </a:r>
            <a:r>
              <a:rPr lang="tr-TR" dirty="0">
                <a:solidFill>
                  <a:srgbClr val="03579D"/>
                </a:solidFill>
              </a:rPr>
              <a:t> INT,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dirty="0" err="1">
                <a:solidFill>
                  <a:srgbClr val="03579D"/>
                </a:solidFill>
              </a:rPr>
              <a:t>todo</a:t>
            </a:r>
            <a:r>
              <a:rPr lang="tr-TR" dirty="0">
                <a:solidFill>
                  <a:srgbClr val="03579D"/>
                </a:solidFill>
              </a:rPr>
              <a:t> VARCHAR(255) NOT NULL,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dirty="0" err="1">
                <a:solidFill>
                  <a:srgbClr val="03579D"/>
                </a:solidFill>
              </a:rPr>
              <a:t>is_completed</a:t>
            </a:r>
            <a:r>
              <a:rPr lang="tr-TR" dirty="0">
                <a:solidFill>
                  <a:srgbClr val="03579D"/>
                </a:solidFill>
              </a:rPr>
              <a:t> BOOLEAN NOT NULL DEFAULT FALSE,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b="1" dirty="0">
                <a:solidFill>
                  <a:srgbClr val="03579D"/>
                </a:solidFill>
              </a:rPr>
              <a:t>PRIMARY KEY </a:t>
            </a:r>
            <a:r>
              <a:rPr lang="tr-TR" dirty="0">
                <a:solidFill>
                  <a:srgbClr val="03579D"/>
                </a:solidFill>
              </a:rPr>
              <a:t>(</a:t>
            </a:r>
            <a:r>
              <a:rPr lang="tr-TR" dirty="0" err="1">
                <a:solidFill>
                  <a:srgbClr val="03579D"/>
                </a:solidFill>
              </a:rPr>
              <a:t>todo_id</a:t>
            </a:r>
            <a:r>
              <a:rPr lang="tr-TR" dirty="0">
                <a:solidFill>
                  <a:srgbClr val="03579D"/>
                </a:solidFill>
              </a:rPr>
              <a:t> , </a:t>
            </a:r>
            <a:r>
              <a:rPr lang="tr-TR" dirty="0" err="1">
                <a:solidFill>
                  <a:srgbClr val="03579D"/>
                </a:solidFill>
              </a:rPr>
              <a:t>task_id</a:t>
            </a:r>
            <a:r>
              <a:rPr lang="tr-TR" dirty="0">
                <a:solidFill>
                  <a:srgbClr val="03579D"/>
                </a:solidFill>
              </a:rPr>
              <a:t>),</a:t>
            </a:r>
          </a:p>
          <a:p>
            <a:r>
              <a:rPr lang="tr-TR" dirty="0">
                <a:solidFill>
                  <a:srgbClr val="03579D"/>
                </a:solidFill>
              </a:rPr>
              <a:t>    </a:t>
            </a:r>
            <a:r>
              <a:rPr lang="tr-TR" b="1" dirty="0">
                <a:solidFill>
                  <a:srgbClr val="03579D"/>
                </a:solidFill>
              </a:rPr>
              <a:t>FOREIGN KEY </a:t>
            </a:r>
            <a:r>
              <a:rPr lang="tr-TR" dirty="0">
                <a:solidFill>
                  <a:srgbClr val="03579D"/>
                </a:solidFill>
              </a:rPr>
              <a:t>(</a:t>
            </a:r>
            <a:r>
              <a:rPr lang="tr-TR" dirty="0" err="1">
                <a:solidFill>
                  <a:srgbClr val="03579D"/>
                </a:solidFill>
              </a:rPr>
              <a:t>task_id</a:t>
            </a:r>
            <a:r>
              <a:rPr lang="tr-TR" dirty="0">
                <a:solidFill>
                  <a:srgbClr val="03579D"/>
                </a:solidFill>
              </a:rPr>
              <a:t>)</a:t>
            </a:r>
          </a:p>
          <a:p>
            <a:r>
              <a:rPr lang="tr-TR" dirty="0">
                <a:solidFill>
                  <a:srgbClr val="03579D"/>
                </a:solidFill>
              </a:rPr>
              <a:t>        REFERENCES </a:t>
            </a:r>
            <a:r>
              <a:rPr lang="tr-TR" dirty="0" err="1">
                <a:solidFill>
                  <a:srgbClr val="03579D"/>
                </a:solidFill>
              </a:rPr>
              <a:t>tasks</a:t>
            </a:r>
            <a:r>
              <a:rPr lang="tr-TR" dirty="0">
                <a:solidFill>
                  <a:srgbClr val="03579D"/>
                </a:solidFill>
              </a:rPr>
              <a:t> (</a:t>
            </a:r>
            <a:r>
              <a:rPr lang="tr-TR" dirty="0" err="1">
                <a:solidFill>
                  <a:srgbClr val="03579D"/>
                </a:solidFill>
              </a:rPr>
              <a:t>task_id</a:t>
            </a:r>
            <a:r>
              <a:rPr lang="tr-TR" dirty="0">
                <a:solidFill>
                  <a:srgbClr val="03579D"/>
                </a:solidFill>
              </a:rPr>
              <a:t>)</a:t>
            </a:r>
          </a:p>
          <a:p>
            <a:r>
              <a:rPr lang="tr-TR" dirty="0">
                <a:solidFill>
                  <a:srgbClr val="03579D"/>
                </a:solidFill>
              </a:rPr>
              <a:t>        ON UPDATE RESTRICT ON DELETE CASCADE</a:t>
            </a:r>
          </a:p>
          <a:p>
            <a:r>
              <a:rPr lang="tr-TR" dirty="0">
                <a:solidFill>
                  <a:srgbClr val="03579D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88530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4F23D-E8D8-4DF8-8959-1E50431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342"/>
          </a:xfrm>
        </p:spPr>
        <p:txBody>
          <a:bodyPr/>
          <a:lstStyle/>
          <a:p>
            <a:r>
              <a:rPr lang="tr-TR" b="1" dirty="0" err="1">
                <a:solidFill>
                  <a:srgbClr val="03579D"/>
                </a:solidFill>
                <a:latin typeface="+mn-lt"/>
              </a:rPr>
              <a:t>Sequence</a:t>
            </a:r>
            <a:endParaRPr lang="tr-TR" b="1" dirty="0">
              <a:solidFill>
                <a:srgbClr val="03579D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11B98-1A7D-4285-A743-C1B81374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27"/>
            <a:ext cx="4768660" cy="4934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CREATE TABLE employees (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emp_no</a:t>
            </a:r>
            <a:r>
              <a:rPr lang="en-US" sz="1000" b="1" dirty="0">
                <a:solidFill>
                  <a:srgbClr val="03579D"/>
                </a:solidFill>
              </a:rPr>
              <a:t> INT AUTO_INCREMENT PRIMARY KEY,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first_name</a:t>
            </a:r>
            <a:r>
              <a:rPr lang="en-US" sz="1000" b="1" dirty="0">
                <a:solidFill>
                  <a:srgbClr val="03579D"/>
                </a:solidFill>
              </a:rPr>
              <a:t> VARCHAR(50),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last_name</a:t>
            </a:r>
            <a:r>
              <a:rPr lang="en-US" sz="1000" b="1" dirty="0">
                <a:solidFill>
                  <a:srgbClr val="03579D"/>
                </a:solidFill>
              </a:rPr>
              <a:t> VARCHAR(50)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);</a:t>
            </a:r>
          </a:p>
          <a:p>
            <a:pPr marL="0" indent="0">
              <a:buNone/>
            </a:pPr>
            <a:endParaRPr lang="en-US" sz="1000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INSERT INTO employees(</a:t>
            </a:r>
            <a:r>
              <a:rPr lang="en-US" sz="1000" b="1" dirty="0" err="1">
                <a:solidFill>
                  <a:srgbClr val="03579D"/>
                </a:solidFill>
              </a:rPr>
              <a:t>first_name,last_name</a:t>
            </a:r>
            <a:r>
              <a:rPr lang="en-US" sz="1000" b="1" dirty="0">
                <a:solidFill>
                  <a:srgbClr val="03579D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VALUES('</a:t>
            </a:r>
            <a:r>
              <a:rPr lang="en-US" sz="1000" b="1" dirty="0" err="1">
                <a:solidFill>
                  <a:srgbClr val="03579D"/>
                </a:solidFill>
              </a:rPr>
              <a:t>John','Doe</a:t>
            </a:r>
            <a:r>
              <a:rPr lang="en-US" sz="1000" b="1" dirty="0">
                <a:solidFill>
                  <a:srgbClr val="03579D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  ('</a:t>
            </a:r>
            <a:r>
              <a:rPr lang="en-US" sz="1000" b="1" dirty="0" err="1">
                <a:solidFill>
                  <a:srgbClr val="03579D"/>
                </a:solidFill>
              </a:rPr>
              <a:t>Mary','Jane</a:t>
            </a:r>
            <a:r>
              <a:rPr lang="en-US" sz="1000" b="1" dirty="0">
                <a:solidFill>
                  <a:srgbClr val="03579D"/>
                </a:solidFill>
              </a:rPr>
              <a:t>’);</a:t>
            </a:r>
          </a:p>
          <a:p>
            <a:pPr marL="0" indent="0">
              <a:buNone/>
            </a:pPr>
            <a:endParaRPr lang="en-US" sz="1000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tr-TR" sz="1000" b="1" dirty="0">
                <a:solidFill>
                  <a:srgbClr val="03579D"/>
                </a:solidFill>
              </a:rPr>
              <a:t>SELECT * FROM </a:t>
            </a:r>
            <a:r>
              <a:rPr lang="tr-TR" sz="1000" b="1" dirty="0" err="1">
                <a:solidFill>
                  <a:srgbClr val="03579D"/>
                </a:solidFill>
              </a:rPr>
              <a:t>employees</a:t>
            </a:r>
            <a:r>
              <a:rPr lang="tr-TR" sz="1000" b="1" dirty="0">
                <a:solidFill>
                  <a:srgbClr val="03579D"/>
                </a:solidFill>
              </a:rPr>
              <a:t>;</a:t>
            </a:r>
            <a:endParaRPr lang="en-US" sz="1000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INSERT INTO employees(</a:t>
            </a:r>
            <a:r>
              <a:rPr lang="en-US" sz="1000" b="1" dirty="0" err="1">
                <a:solidFill>
                  <a:srgbClr val="03579D"/>
                </a:solidFill>
              </a:rPr>
              <a:t>first_name,last_name</a:t>
            </a:r>
            <a:r>
              <a:rPr lang="en-US" sz="1000" b="1" dirty="0">
                <a:solidFill>
                  <a:srgbClr val="03579D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VALUES('</a:t>
            </a:r>
            <a:r>
              <a:rPr lang="en-US" sz="1000" b="1" dirty="0" err="1">
                <a:solidFill>
                  <a:srgbClr val="03579D"/>
                </a:solidFill>
              </a:rPr>
              <a:t>Jack','Lee</a:t>
            </a:r>
            <a:r>
              <a:rPr lang="en-US" sz="1000" b="1" dirty="0">
                <a:solidFill>
                  <a:srgbClr val="03579D"/>
                </a:solidFill>
              </a:rPr>
              <a:t>’);</a:t>
            </a:r>
          </a:p>
          <a:p>
            <a:pPr marL="0" indent="0">
              <a:buNone/>
            </a:pPr>
            <a:endParaRPr lang="en-US" sz="1000" b="1" dirty="0">
              <a:solidFill>
                <a:srgbClr val="03579D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UPDATE employees 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SET 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first_name</a:t>
            </a:r>
            <a:r>
              <a:rPr lang="en-US" sz="1000" b="1" dirty="0">
                <a:solidFill>
                  <a:srgbClr val="03579D"/>
                </a:solidFill>
              </a:rPr>
              <a:t> = 'Joe',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emp_no</a:t>
            </a:r>
            <a:r>
              <a:rPr lang="en-US" sz="1000" b="1" dirty="0">
                <a:solidFill>
                  <a:srgbClr val="03579D"/>
                </a:solidFill>
              </a:rPr>
              <a:t> = 1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3579D"/>
                </a:solidFill>
              </a:rPr>
              <a:t>    </a:t>
            </a:r>
            <a:r>
              <a:rPr lang="en-US" sz="1000" b="1" dirty="0" err="1">
                <a:solidFill>
                  <a:srgbClr val="03579D"/>
                </a:solidFill>
              </a:rPr>
              <a:t>emp_no</a:t>
            </a:r>
            <a:r>
              <a:rPr lang="en-US" sz="1000" b="1" dirty="0">
                <a:solidFill>
                  <a:srgbClr val="03579D"/>
                </a:solidFill>
              </a:rPr>
              <a:t> = 3;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7C4778A6-A024-472A-9834-204E7E1763C5}"/>
              </a:ext>
            </a:extLst>
          </p:cNvPr>
          <p:cNvSpPr txBox="1">
            <a:spLocks/>
          </p:cNvSpPr>
          <p:nvPr/>
        </p:nvSpPr>
        <p:spPr>
          <a:xfrm>
            <a:off x="6096000" y="1242014"/>
            <a:ext cx="4768660" cy="493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3579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UPDATE employees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SET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    </a:t>
            </a:r>
            <a:r>
              <a:rPr lang="en-US" sz="1800" b="1" dirty="0" err="1">
                <a:solidFill>
                  <a:srgbClr val="03579D"/>
                </a:solidFill>
              </a:rPr>
              <a:t>first_name</a:t>
            </a:r>
            <a:r>
              <a:rPr lang="en-US" sz="1800" b="1" dirty="0">
                <a:solidFill>
                  <a:srgbClr val="03579D"/>
                </a:solidFill>
              </a:rPr>
              <a:t> = 'Joe',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    </a:t>
            </a:r>
            <a:r>
              <a:rPr lang="en-US" sz="1800" b="1" dirty="0" err="1">
                <a:solidFill>
                  <a:srgbClr val="03579D"/>
                </a:solidFill>
              </a:rPr>
              <a:t>emp_no</a:t>
            </a:r>
            <a:r>
              <a:rPr lang="en-US" sz="1800" b="1" dirty="0">
                <a:solidFill>
                  <a:srgbClr val="03579D"/>
                </a:solidFill>
              </a:rPr>
              <a:t>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WHERE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    </a:t>
            </a:r>
            <a:r>
              <a:rPr lang="en-US" sz="1800" b="1" dirty="0" err="1">
                <a:solidFill>
                  <a:srgbClr val="03579D"/>
                </a:solidFill>
              </a:rPr>
              <a:t>emp_no</a:t>
            </a:r>
            <a:r>
              <a:rPr lang="en-US" sz="1800" b="1" dirty="0">
                <a:solidFill>
                  <a:srgbClr val="03579D"/>
                </a:solidFill>
              </a:rPr>
              <a:t> = 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3579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INSERT INTO employees(</a:t>
            </a:r>
            <a:r>
              <a:rPr lang="en-US" sz="1800" b="1" dirty="0" err="1">
                <a:solidFill>
                  <a:srgbClr val="03579D"/>
                </a:solidFill>
              </a:rPr>
              <a:t>first_name,last_name</a:t>
            </a:r>
            <a:r>
              <a:rPr lang="en-US" sz="1800" b="1" dirty="0">
                <a:solidFill>
                  <a:srgbClr val="03579D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3579D"/>
                </a:solidFill>
              </a:rPr>
              <a:t>VALUES('</a:t>
            </a:r>
            <a:r>
              <a:rPr lang="en-US" sz="1800" b="1" dirty="0" err="1">
                <a:solidFill>
                  <a:srgbClr val="03579D"/>
                </a:solidFill>
              </a:rPr>
              <a:t>Wang','Lee</a:t>
            </a:r>
            <a:r>
              <a:rPr lang="en-US" sz="1800" b="1" dirty="0">
                <a:solidFill>
                  <a:srgbClr val="03579D"/>
                </a:solidFill>
              </a:rPr>
              <a:t>');</a:t>
            </a:r>
            <a:endParaRPr lang="tr-TR" sz="1800" b="1" dirty="0">
              <a:solidFill>
                <a:srgbClr val="035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603</Words>
  <Application>Microsoft Office PowerPoint</Application>
  <PresentationFormat>Geniş ekran</PresentationFormat>
  <Paragraphs>123</Paragraphs>
  <Slides>49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sohne</vt:lpstr>
      <vt:lpstr>Office Teması</vt:lpstr>
      <vt:lpstr>PowerPoint Sunusu</vt:lpstr>
      <vt:lpstr>Ajanda</vt:lpstr>
      <vt:lpstr>Kullanılacak Kaynaklar</vt:lpstr>
      <vt:lpstr>Selecting a MySQL database </vt:lpstr>
      <vt:lpstr>CREATE DATABASE</vt:lpstr>
      <vt:lpstr>DROP DATABASE</vt:lpstr>
      <vt:lpstr>CREATE TABLE</vt:lpstr>
      <vt:lpstr>CREATE TABLE with a foreign key primary key example</vt:lpstr>
      <vt:lpstr>Sequence</vt:lpstr>
      <vt:lpstr>ALTER TABLE</vt:lpstr>
      <vt:lpstr>ALTER TABLE</vt:lpstr>
      <vt:lpstr>ALTER TABLE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Create ER Diagram of a Database in MySQL Workbench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262</cp:revision>
  <dcterms:created xsi:type="dcterms:W3CDTF">2021-03-10T07:06:56Z</dcterms:created>
  <dcterms:modified xsi:type="dcterms:W3CDTF">2022-01-17T06:07:26Z</dcterms:modified>
</cp:coreProperties>
</file>