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301" r:id="rId5"/>
    <p:sldId id="303" r:id="rId6"/>
    <p:sldId id="302" r:id="rId7"/>
    <p:sldId id="298" r:id="rId8"/>
    <p:sldId id="269" r:id="rId9"/>
    <p:sldId id="267" r:id="rId10"/>
    <p:sldId id="276" r:id="rId11"/>
    <p:sldId id="300" r:id="rId12"/>
    <p:sldId id="270" r:id="rId13"/>
    <p:sldId id="291" r:id="rId14"/>
    <p:sldId id="299" r:id="rId15"/>
    <p:sldId id="293" r:id="rId16"/>
    <p:sldId id="294" r:id="rId17"/>
    <p:sldId id="268" r:id="rId18"/>
    <p:sldId id="296" r:id="rId19"/>
    <p:sldId id="297" r:id="rId20"/>
    <p:sldId id="279" r:id="rId21"/>
    <p:sldId id="280" r:id="rId22"/>
    <p:sldId id="281" r:id="rId23"/>
    <p:sldId id="271" r:id="rId24"/>
    <p:sldId id="274" r:id="rId25"/>
    <p:sldId id="273" r:id="rId26"/>
    <p:sldId id="272" r:id="rId27"/>
    <p:sldId id="275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NoSQL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 zaman NoSQL Kullanılmalı 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/>
              <a:t>Uzun</a:t>
            </a:r>
            <a:r>
              <a:rPr lang="en-US" sz="2000" dirty="0"/>
              <a:t> </a:t>
            </a:r>
            <a:r>
              <a:rPr lang="en-US" sz="2000" dirty="0" err="1"/>
              <a:t>yıllardır</a:t>
            </a:r>
            <a:r>
              <a:rPr lang="en-US" sz="2000" dirty="0"/>
              <a:t> VTYS </a:t>
            </a:r>
            <a:r>
              <a:rPr lang="en-US" sz="2000" dirty="0" err="1"/>
              <a:t>kullanıyorsanız</a:t>
            </a:r>
            <a:r>
              <a:rPr lang="en-US" sz="2000" dirty="0"/>
              <a:t> NoSQL </a:t>
            </a:r>
            <a:r>
              <a:rPr lang="en-US" sz="2000" dirty="0" err="1"/>
              <a:t>sistemlere</a:t>
            </a:r>
            <a:r>
              <a:rPr lang="en-US" sz="2000" dirty="0"/>
              <a:t> </a:t>
            </a:r>
            <a:r>
              <a:rPr lang="en-US" sz="2000" dirty="0" err="1"/>
              <a:t>geçmek</a:t>
            </a:r>
            <a:r>
              <a:rPr lang="en-US" sz="2000" dirty="0"/>
              <a:t> size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anlamlı</a:t>
            </a:r>
            <a:r>
              <a:rPr lang="en-US" sz="2000" dirty="0"/>
              <a:t> </a:t>
            </a:r>
            <a:r>
              <a:rPr lang="en-US" sz="2000" dirty="0" err="1"/>
              <a:t>gelmeyebilir</a:t>
            </a:r>
            <a:r>
              <a:rPr lang="en-US" sz="2000" dirty="0"/>
              <a:t>. </a:t>
            </a:r>
            <a:r>
              <a:rPr lang="en-US" sz="2000" dirty="0" err="1"/>
              <a:t>Ancak</a:t>
            </a:r>
            <a:r>
              <a:rPr lang="en-US" sz="2000" dirty="0"/>
              <a:t> internet </a:t>
            </a:r>
            <a:r>
              <a:rPr lang="en-US" sz="2000" dirty="0" err="1"/>
              <a:t>işiyle</a:t>
            </a:r>
            <a:r>
              <a:rPr lang="en-US" sz="2000" dirty="0"/>
              <a:t> </a:t>
            </a:r>
            <a:r>
              <a:rPr lang="en-US" sz="2000" dirty="0" err="1"/>
              <a:t>uğraşanlar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VTYS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tıkanma</a:t>
            </a:r>
            <a:r>
              <a:rPr lang="en-US" sz="2000" dirty="0"/>
              <a:t> </a:t>
            </a:r>
            <a:r>
              <a:rPr lang="en-US" sz="2000" dirty="0" err="1"/>
              <a:t>noktası</a:t>
            </a:r>
            <a:r>
              <a:rPr lang="en-US" sz="2000" dirty="0"/>
              <a:t> var.</a:t>
            </a:r>
            <a:endParaRPr lang="tr-TR" sz="2000" dirty="0"/>
          </a:p>
          <a:p>
            <a:pPr algn="just"/>
            <a:r>
              <a:rPr lang="en-US" sz="2000" dirty="0"/>
              <a:t>Bu </a:t>
            </a:r>
            <a:r>
              <a:rPr lang="en-US" sz="2000" dirty="0" err="1"/>
              <a:t>noktaya</a:t>
            </a:r>
            <a:r>
              <a:rPr lang="en-US" sz="2000" dirty="0"/>
              <a:t> </a:t>
            </a:r>
            <a:r>
              <a:rPr lang="en-US" sz="2000" dirty="0" err="1"/>
              <a:t>ulaştığınızda</a:t>
            </a:r>
            <a:r>
              <a:rPr lang="en-US" sz="2000" dirty="0"/>
              <a:t> NoSQL </a:t>
            </a:r>
            <a:r>
              <a:rPr lang="en-US" sz="2000" dirty="0" err="1"/>
              <a:t>çözümleri</a:t>
            </a:r>
            <a:r>
              <a:rPr lang="en-US" sz="2000" dirty="0"/>
              <a:t> </a:t>
            </a:r>
            <a:r>
              <a:rPr lang="en-US" sz="2000" dirty="0" err="1"/>
              <a:t>sizin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faydalı</a:t>
            </a:r>
            <a:r>
              <a:rPr lang="en-US" sz="2000" dirty="0"/>
              <a:t> </a:t>
            </a:r>
            <a:r>
              <a:rPr lang="en-US" sz="2000" dirty="0" err="1"/>
              <a:t>olabilir</a:t>
            </a:r>
            <a:r>
              <a:rPr lang="en-US" sz="2000" dirty="0"/>
              <a:t>. </a:t>
            </a:r>
            <a:r>
              <a:rPr lang="en-US" sz="2000" dirty="0" err="1"/>
              <a:t>Şu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olgunlaşmış</a:t>
            </a:r>
            <a:r>
              <a:rPr lang="en-US" sz="2000" dirty="0"/>
              <a:t> </a:t>
            </a:r>
            <a:r>
              <a:rPr lang="en-US" sz="2000" dirty="0" err="1"/>
              <a:t>durumda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NoSQL </a:t>
            </a:r>
            <a:r>
              <a:rPr lang="en-US" sz="2000" dirty="0" err="1"/>
              <a:t>proje</a:t>
            </a:r>
            <a:r>
              <a:rPr lang="en-US" sz="2000" dirty="0"/>
              <a:t> </a:t>
            </a:r>
            <a:r>
              <a:rPr lang="en-US" sz="2000" dirty="0" err="1"/>
              <a:t>mevcut</a:t>
            </a:r>
            <a:r>
              <a:rPr lang="en-US" sz="2000" dirty="0"/>
              <a:t>, </a:t>
            </a:r>
            <a:r>
              <a:rPr lang="en-US" sz="2000" dirty="0" err="1"/>
              <a:t>bunları</a:t>
            </a:r>
            <a:r>
              <a:rPr lang="en-US" sz="2000" dirty="0"/>
              <a:t> </a:t>
            </a:r>
            <a:r>
              <a:rPr lang="en-US" sz="2000" dirty="0" err="1"/>
              <a:t>alıp</a:t>
            </a:r>
            <a:r>
              <a:rPr lang="en-US" sz="2000" dirty="0"/>
              <a:t> </a:t>
            </a:r>
            <a:r>
              <a:rPr lang="en-US" sz="2000" dirty="0" err="1"/>
              <a:t>sisteminize</a:t>
            </a:r>
            <a:r>
              <a:rPr lang="en-US" sz="2000" dirty="0"/>
              <a:t> </a:t>
            </a:r>
            <a:r>
              <a:rPr lang="en-US" sz="2000" dirty="0" err="1"/>
              <a:t>adapte</a:t>
            </a:r>
            <a:r>
              <a:rPr lang="en-US" sz="2000" dirty="0"/>
              <a:t> </a:t>
            </a:r>
            <a:r>
              <a:rPr lang="en-US" sz="2000" dirty="0" err="1"/>
              <a:t>edebilirsiniz</a:t>
            </a:r>
            <a:r>
              <a:rPr lang="en-US" sz="2000" dirty="0"/>
              <a:t>.</a:t>
            </a:r>
            <a:endParaRPr lang="tr-TR" sz="2000" dirty="0"/>
          </a:p>
          <a:p>
            <a:pPr algn="just"/>
            <a:r>
              <a:rPr lang="en-US" sz="2000" dirty="0" err="1"/>
              <a:t>Elbette</a:t>
            </a:r>
            <a:r>
              <a:rPr lang="en-US" sz="2000" dirty="0"/>
              <a:t> her durum </a:t>
            </a:r>
            <a:r>
              <a:rPr lang="en-US" sz="2000" dirty="0" err="1"/>
              <a:t>için</a:t>
            </a:r>
            <a:r>
              <a:rPr lang="en-US" sz="2000" dirty="0"/>
              <a:t> NoSQL </a:t>
            </a:r>
            <a:r>
              <a:rPr lang="en-US" sz="2000" dirty="0" err="1"/>
              <a:t>çözümleri</a:t>
            </a:r>
            <a:r>
              <a:rPr lang="en-US" sz="2000" dirty="0"/>
              <a:t> </a:t>
            </a:r>
            <a:r>
              <a:rPr lang="en-US" sz="2000" dirty="0" err="1"/>
              <a:t>uygun</a:t>
            </a:r>
            <a:r>
              <a:rPr lang="en-US" sz="2000" dirty="0"/>
              <a:t> </a:t>
            </a:r>
            <a:r>
              <a:rPr lang="en-US" sz="2000" dirty="0" err="1"/>
              <a:t>olmayacaktır</a:t>
            </a:r>
            <a:r>
              <a:rPr lang="en-US" sz="2000" dirty="0"/>
              <a:t>, </a:t>
            </a:r>
            <a:r>
              <a:rPr lang="en-US" sz="2000" dirty="0" err="1"/>
              <a:t>önemli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uygun</a:t>
            </a:r>
            <a:r>
              <a:rPr lang="en-US" sz="2000" dirty="0"/>
              <a:t> </a:t>
            </a:r>
            <a:r>
              <a:rPr lang="en-US" sz="2000" dirty="0" err="1"/>
              <a:t>alanlarda</a:t>
            </a:r>
            <a:r>
              <a:rPr lang="en-US" sz="2000" dirty="0"/>
              <a:t> </a:t>
            </a:r>
            <a:r>
              <a:rPr lang="en-US" sz="2000" dirty="0" err="1"/>
              <a:t>kullanabiliyorsanız</a:t>
            </a:r>
            <a:r>
              <a:rPr lang="en-US" sz="2000" dirty="0"/>
              <a:t> NoSQL </a:t>
            </a:r>
            <a:r>
              <a:rPr lang="en-US" sz="2000" dirty="0" err="1"/>
              <a:t>çözümlerini</a:t>
            </a:r>
            <a:r>
              <a:rPr lang="en-US" sz="2000" dirty="0"/>
              <a:t> </a:t>
            </a:r>
            <a:r>
              <a:rPr lang="en-US" sz="2000" dirty="0" err="1"/>
              <a:t>değerlendirmenizdir</a:t>
            </a:r>
            <a:r>
              <a:rPr lang="en-US" sz="20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1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yllaDB | NoSQL vs SQL">
            <a:extLst>
              <a:ext uri="{FF2B5EF4-FFF2-40B4-BE49-F238E27FC236}">
                <a16:creationId xmlns:a16="http://schemas.microsoft.com/office/drawing/2014/main" id="{13029D60-2C62-FF8B-7595-B98B750E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04" y="541826"/>
            <a:ext cx="10219592" cy="618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31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NoSQL </a:t>
            </a:r>
            <a:r>
              <a:rPr lang="en-US" b="1" dirty="0" err="1"/>
              <a:t>ve</a:t>
            </a:r>
            <a:r>
              <a:rPr lang="en-US" b="1" dirty="0"/>
              <a:t> VTYS </a:t>
            </a:r>
            <a:r>
              <a:rPr lang="en-US" b="1" dirty="0" err="1"/>
              <a:t>Farkları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Veri </a:t>
            </a:r>
            <a:r>
              <a:rPr lang="en-US" sz="2000" b="1" dirty="0" err="1"/>
              <a:t>Tutuluş</a:t>
            </a:r>
            <a:r>
              <a:rPr lang="en-US" sz="2000" b="1" dirty="0"/>
              <a:t> </a:t>
            </a:r>
            <a:r>
              <a:rPr lang="en-US" sz="2000" b="1" dirty="0" err="1"/>
              <a:t>Şekli</a:t>
            </a:r>
            <a:endParaRPr lang="tr-TR" sz="2000" b="1" dirty="0"/>
          </a:p>
          <a:p>
            <a:pPr lvl="1" algn="just"/>
            <a:r>
              <a:rPr lang="en-US" sz="1800" dirty="0" err="1"/>
              <a:t>Klasik</a:t>
            </a:r>
            <a:r>
              <a:rPr lang="en-US" sz="1800" dirty="0"/>
              <a:t> </a:t>
            </a:r>
            <a:r>
              <a:rPr lang="en-US" sz="1800" dirty="0" err="1"/>
              <a:t>VTYS’lerde</a:t>
            </a:r>
            <a:r>
              <a:rPr lang="en-US" sz="1800" dirty="0"/>
              <a:t> </a:t>
            </a:r>
            <a:r>
              <a:rPr lang="en-US" sz="1800" dirty="0" err="1"/>
              <a:t>veriler</a:t>
            </a:r>
            <a:r>
              <a:rPr lang="en-US" sz="1800" dirty="0"/>
              <a:t> </a:t>
            </a:r>
            <a:r>
              <a:rPr lang="en-US" sz="1800" dirty="0" err="1"/>
              <a:t>tablolarda</a:t>
            </a:r>
            <a:r>
              <a:rPr lang="en-US" sz="1800" dirty="0"/>
              <a:t>, </a:t>
            </a:r>
            <a:r>
              <a:rPr lang="en-US" sz="1800" dirty="0" err="1"/>
              <a:t>tanımlı</a:t>
            </a:r>
            <a:r>
              <a:rPr lang="en-US" sz="1800" dirty="0"/>
              <a:t> </a:t>
            </a:r>
            <a:r>
              <a:rPr lang="en-US" sz="1800" dirty="0" err="1"/>
              <a:t>sütunlarda</a:t>
            </a:r>
            <a:r>
              <a:rPr lang="en-US" sz="1800" dirty="0"/>
              <a:t> </a:t>
            </a:r>
            <a:r>
              <a:rPr lang="en-US" sz="1800" dirty="0" err="1"/>
              <a:t>satır</a:t>
            </a:r>
            <a:r>
              <a:rPr lang="en-US" sz="1800" dirty="0"/>
              <a:t> </a:t>
            </a:r>
            <a:r>
              <a:rPr lang="en-US" sz="1800" dirty="0" err="1"/>
              <a:t>satır</a:t>
            </a:r>
            <a:r>
              <a:rPr lang="en-US" sz="1800" dirty="0"/>
              <a:t> </a:t>
            </a:r>
            <a:r>
              <a:rPr lang="en-US" sz="1800" dirty="0" err="1"/>
              <a:t>bulunurken</a:t>
            </a:r>
            <a:r>
              <a:rPr lang="en-US" sz="1800" dirty="0"/>
              <a:t>, NoSQL </a:t>
            </a:r>
            <a:r>
              <a:rPr lang="en-US" sz="1800" dirty="0" err="1"/>
              <a:t>sistemler</a:t>
            </a:r>
            <a:r>
              <a:rPr lang="en-US" sz="1800" dirty="0"/>
              <a:t> </a:t>
            </a:r>
            <a:r>
              <a:rPr lang="en-US" sz="1800" dirty="0" err="1"/>
              <a:t>sabit</a:t>
            </a:r>
            <a:r>
              <a:rPr lang="en-US" sz="1800" dirty="0"/>
              <a:t> </a:t>
            </a:r>
            <a:r>
              <a:rPr lang="en-US" sz="1800" dirty="0" err="1"/>
              <a:t>tablo</a:t>
            </a:r>
            <a:r>
              <a:rPr lang="en-US" sz="1800" dirty="0"/>
              <a:t> </a:t>
            </a:r>
            <a:r>
              <a:rPr lang="en-US" sz="1800" dirty="0" err="1"/>
              <a:t>tanımlarına</a:t>
            </a:r>
            <a:r>
              <a:rPr lang="en-US" sz="1800" dirty="0"/>
              <a:t> </a:t>
            </a:r>
            <a:r>
              <a:rPr lang="en-US" sz="1800" dirty="0" err="1"/>
              <a:t>bağımlı</a:t>
            </a:r>
            <a:r>
              <a:rPr lang="en-US" sz="1800" dirty="0"/>
              <a:t> </a:t>
            </a:r>
            <a:r>
              <a:rPr lang="en-US" sz="1800" dirty="0" err="1"/>
              <a:t>değillerdir</a:t>
            </a:r>
            <a:r>
              <a:rPr lang="en-US" sz="1800" dirty="0"/>
              <a:t>. </a:t>
            </a:r>
            <a:r>
              <a:rPr lang="en-US" sz="1800" dirty="0" err="1"/>
              <a:t>Yani</a:t>
            </a:r>
            <a:r>
              <a:rPr lang="en-US" sz="1800" dirty="0"/>
              <a:t> </a:t>
            </a:r>
            <a:r>
              <a:rPr lang="en-US" sz="1800" dirty="0" err="1"/>
              <a:t>daha</a:t>
            </a:r>
            <a:r>
              <a:rPr lang="en-US" sz="1800" dirty="0"/>
              <a:t> </a:t>
            </a:r>
            <a:r>
              <a:rPr lang="en-US" sz="1800" dirty="0" err="1"/>
              <a:t>sonradan</a:t>
            </a:r>
            <a:r>
              <a:rPr lang="en-US" sz="1800" dirty="0"/>
              <a:t> </a:t>
            </a:r>
            <a:r>
              <a:rPr lang="en-US" sz="1800" dirty="0" err="1"/>
              <a:t>özel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işlem</a:t>
            </a:r>
            <a:r>
              <a:rPr lang="en-US" sz="1800" dirty="0"/>
              <a:t> </a:t>
            </a:r>
            <a:r>
              <a:rPr lang="en-US" sz="1800" dirty="0" err="1"/>
              <a:t>yapmadan</a:t>
            </a:r>
            <a:r>
              <a:rPr lang="en-US" sz="1800" dirty="0"/>
              <a:t> yeni </a:t>
            </a:r>
            <a:r>
              <a:rPr lang="en-US" sz="1800" dirty="0" err="1"/>
              <a:t>kolonlar</a:t>
            </a:r>
            <a:r>
              <a:rPr lang="en-US" sz="1800" dirty="0"/>
              <a:t> </a:t>
            </a:r>
            <a:r>
              <a:rPr lang="en-US" sz="1800" dirty="0" err="1"/>
              <a:t>eklenebildiği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, </a:t>
            </a:r>
            <a:r>
              <a:rPr lang="en-US" sz="1800" dirty="0" err="1"/>
              <a:t>kayıtlar</a:t>
            </a:r>
            <a:r>
              <a:rPr lang="en-US" sz="1800" dirty="0"/>
              <a:t> </a:t>
            </a:r>
            <a:r>
              <a:rPr lang="en-US" sz="1800" dirty="0" err="1"/>
              <a:t>arasında</a:t>
            </a:r>
            <a:r>
              <a:rPr lang="en-US" sz="1800" dirty="0"/>
              <a:t> </a:t>
            </a:r>
            <a:r>
              <a:rPr lang="en-US" sz="1800" dirty="0" err="1"/>
              <a:t>kolon</a:t>
            </a:r>
            <a:r>
              <a:rPr lang="en-US" sz="1800" dirty="0"/>
              <a:t> </a:t>
            </a:r>
            <a:r>
              <a:rPr lang="en-US" sz="1800" dirty="0" err="1"/>
              <a:t>farklılıkları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. </a:t>
            </a:r>
            <a:endParaRPr lang="tr-TR" sz="1800" dirty="0"/>
          </a:p>
          <a:p>
            <a:pPr lvl="2" algn="just"/>
            <a:r>
              <a:rPr lang="en-US" sz="1400" dirty="0" err="1"/>
              <a:t>Örneğin</a:t>
            </a:r>
            <a:r>
              <a:rPr lang="en-US" sz="1400" dirty="0"/>
              <a:t> 1. </a:t>
            </a:r>
            <a:r>
              <a:rPr lang="en-US" sz="1400" dirty="0" err="1"/>
              <a:t>satırda</a:t>
            </a:r>
            <a:r>
              <a:rPr lang="en-US" sz="1400" dirty="0"/>
              <a:t> a </a:t>
            </a:r>
            <a:r>
              <a:rPr lang="en-US" sz="1400" dirty="0" err="1"/>
              <a:t>ve</a:t>
            </a:r>
            <a:r>
              <a:rPr lang="en-US" sz="1400" dirty="0"/>
              <a:t> b </a:t>
            </a:r>
            <a:r>
              <a:rPr lang="en-US" sz="1400" dirty="0" err="1"/>
              <a:t>kolonları</a:t>
            </a:r>
            <a:r>
              <a:rPr lang="en-US" sz="1400" dirty="0"/>
              <a:t> </a:t>
            </a:r>
            <a:r>
              <a:rPr lang="en-US" sz="1400" dirty="0" err="1"/>
              <a:t>varken</a:t>
            </a:r>
            <a:r>
              <a:rPr lang="en-US" sz="1400" dirty="0"/>
              <a:t> 2. </a:t>
            </a:r>
            <a:r>
              <a:rPr lang="en-US" sz="1400" dirty="0" err="1"/>
              <a:t>satırda</a:t>
            </a:r>
            <a:r>
              <a:rPr lang="en-US" sz="1400" dirty="0"/>
              <a:t> </a:t>
            </a:r>
            <a:r>
              <a:rPr lang="en-US" sz="1400" dirty="0" err="1"/>
              <a:t>bambaşka</a:t>
            </a:r>
            <a:r>
              <a:rPr lang="en-US" sz="1400" dirty="0"/>
              <a:t> </a:t>
            </a:r>
            <a:r>
              <a:rPr lang="en-US" sz="1400" dirty="0" err="1"/>
              <a:t>kolonlar</a:t>
            </a:r>
            <a:r>
              <a:rPr lang="en-US" sz="1400" dirty="0"/>
              <a:t> </a:t>
            </a:r>
            <a:r>
              <a:rPr lang="en-US" sz="1400" dirty="0" err="1"/>
              <a:t>bulunabilir</a:t>
            </a:r>
            <a:r>
              <a:rPr lang="en-US" sz="1400" dirty="0"/>
              <a:t>. Bu </a:t>
            </a:r>
            <a:r>
              <a:rPr lang="en-US" sz="1400" dirty="0" err="1"/>
              <a:t>esnek</a:t>
            </a:r>
            <a:r>
              <a:rPr lang="en-US" sz="1400" dirty="0"/>
              <a:t> </a:t>
            </a:r>
            <a:r>
              <a:rPr lang="en-US" sz="1400" dirty="0" err="1"/>
              <a:t>yapı</a:t>
            </a:r>
            <a:r>
              <a:rPr lang="en-US" sz="1400" dirty="0"/>
              <a:t> bize </a:t>
            </a:r>
            <a:r>
              <a:rPr lang="en-US" sz="1400" b="1" dirty="0" err="1"/>
              <a:t>denormalizasyon</a:t>
            </a:r>
            <a:r>
              <a:rPr lang="en-US" sz="1400" dirty="0"/>
              <a:t> </a:t>
            </a:r>
            <a:r>
              <a:rPr lang="en-US" sz="1400" dirty="0" err="1"/>
              <a:t>kolaylığı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</a:t>
            </a:r>
            <a:endParaRPr lang="tr-TR" sz="1400" dirty="0"/>
          </a:p>
          <a:p>
            <a:pPr algn="just"/>
            <a:r>
              <a:rPr lang="en-US" sz="2000" b="1" dirty="0" err="1"/>
              <a:t>Denormalize</a:t>
            </a:r>
            <a:r>
              <a:rPr lang="en-US" sz="2000" b="1" dirty="0"/>
              <a:t> </a:t>
            </a:r>
            <a:r>
              <a:rPr lang="en-US" sz="2000" b="1" dirty="0" err="1"/>
              <a:t>veriler</a:t>
            </a:r>
            <a:r>
              <a:rPr lang="en-US" sz="2000" b="1" dirty="0"/>
              <a:t> </a:t>
            </a:r>
            <a:r>
              <a:rPr lang="en-US" sz="2000" b="1" dirty="0" err="1"/>
              <a:t>çalışma</a:t>
            </a:r>
            <a:r>
              <a:rPr lang="en-US" sz="2000" b="1" dirty="0"/>
              <a:t> </a:t>
            </a:r>
            <a:r>
              <a:rPr lang="en-US" sz="2000" b="1" dirty="0" err="1"/>
              <a:t>performansını</a:t>
            </a:r>
            <a:r>
              <a:rPr lang="en-US" sz="2000" b="1" dirty="0"/>
              <a:t> </a:t>
            </a:r>
            <a:r>
              <a:rPr lang="en-US" sz="2000" b="1" dirty="0" err="1"/>
              <a:t>etkilemez</a:t>
            </a:r>
            <a:r>
              <a:rPr lang="en-US" sz="2000" b="1" dirty="0"/>
              <a:t>.</a:t>
            </a:r>
            <a:endParaRPr lang="tr-TR" sz="2000" b="1" dirty="0"/>
          </a:p>
          <a:p>
            <a:pPr lvl="1" algn="just"/>
            <a:r>
              <a:rPr lang="en-US" sz="1800" dirty="0" err="1"/>
              <a:t>VTYS’lerde</a:t>
            </a:r>
            <a:r>
              <a:rPr lang="en-US" sz="1800" dirty="0"/>
              <a:t> </a:t>
            </a:r>
            <a:r>
              <a:rPr lang="en-US" sz="1800" dirty="0" err="1"/>
              <a:t>veriler</a:t>
            </a:r>
            <a:r>
              <a:rPr lang="en-US" sz="1800" dirty="0"/>
              <a:t> </a:t>
            </a:r>
            <a:r>
              <a:rPr lang="en-US" sz="1800" dirty="0" err="1"/>
              <a:t>ilişkilerine</a:t>
            </a:r>
            <a:r>
              <a:rPr lang="en-US" sz="1800" dirty="0"/>
              <a:t> </a:t>
            </a:r>
            <a:r>
              <a:rPr lang="en-US" sz="1800" dirty="0" err="1"/>
              <a:t>göre</a:t>
            </a:r>
            <a:r>
              <a:rPr lang="en-US" sz="1800" dirty="0"/>
              <a:t> </a:t>
            </a:r>
            <a:r>
              <a:rPr lang="en-US" sz="1800" dirty="0" err="1"/>
              <a:t>ayrı</a:t>
            </a:r>
            <a:r>
              <a:rPr lang="en-US" sz="1800" dirty="0"/>
              <a:t> </a:t>
            </a:r>
            <a:r>
              <a:rPr lang="en-US" sz="1800" dirty="0" err="1"/>
              <a:t>tablolara</a:t>
            </a:r>
            <a:r>
              <a:rPr lang="en-US" sz="1800" dirty="0"/>
              <a:t> </a:t>
            </a:r>
            <a:r>
              <a:rPr lang="en-US" sz="1800" dirty="0" err="1"/>
              <a:t>düzenli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yerleştirilerek</a:t>
            </a:r>
            <a:r>
              <a:rPr lang="en-US" sz="1800" dirty="0"/>
              <a:t> normalize </a:t>
            </a:r>
            <a:r>
              <a:rPr lang="en-US" sz="1800" dirty="0" err="1"/>
              <a:t>edilirken</a:t>
            </a:r>
            <a:r>
              <a:rPr lang="en-US" sz="1800" dirty="0"/>
              <a:t>, </a:t>
            </a:r>
            <a:r>
              <a:rPr lang="en-US" sz="1800" dirty="0" err="1"/>
              <a:t>verilere</a:t>
            </a:r>
            <a:r>
              <a:rPr lang="en-US" sz="1800" dirty="0"/>
              <a:t> </a:t>
            </a:r>
            <a:r>
              <a:rPr lang="en-US" sz="1800" dirty="0" err="1"/>
              <a:t>erişim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b="1" dirty="0" err="1"/>
              <a:t>birleştirme</a:t>
            </a:r>
            <a:r>
              <a:rPr lang="en-US" sz="1800" b="1" dirty="0"/>
              <a:t> (join) </a:t>
            </a:r>
            <a:r>
              <a:rPr lang="en-US" sz="1800" dirty="0" err="1"/>
              <a:t>kullanılır</a:t>
            </a:r>
            <a:r>
              <a:rPr lang="en-US" sz="1800" dirty="0"/>
              <a:t>. </a:t>
            </a:r>
            <a:r>
              <a:rPr lang="en-US" sz="1800" dirty="0" err="1"/>
              <a:t>Dağıtık</a:t>
            </a:r>
            <a:r>
              <a:rPr lang="en-US" sz="1800" dirty="0"/>
              <a:t> </a:t>
            </a:r>
            <a:r>
              <a:rPr lang="en-US" sz="1800" dirty="0" err="1"/>
              <a:t>sistemlerde</a:t>
            </a:r>
            <a:r>
              <a:rPr lang="en-US" sz="1800" dirty="0"/>
              <a:t> </a:t>
            </a:r>
            <a:r>
              <a:rPr lang="en-US" sz="1800" dirty="0" err="1"/>
              <a:t>birleştirme</a:t>
            </a:r>
            <a:r>
              <a:rPr lang="en-US" sz="1800" dirty="0"/>
              <a:t> </a:t>
            </a:r>
            <a:r>
              <a:rPr lang="en-US" sz="1800" dirty="0" err="1"/>
              <a:t>operasyonu</a:t>
            </a:r>
            <a:r>
              <a:rPr lang="en-US" sz="1800" dirty="0"/>
              <a:t> </a:t>
            </a:r>
            <a:r>
              <a:rPr lang="en-US" sz="1800" dirty="0" err="1"/>
              <a:t>sıkıntılara</a:t>
            </a:r>
            <a:r>
              <a:rPr lang="en-US" sz="1800" dirty="0"/>
              <a:t> </a:t>
            </a:r>
            <a:r>
              <a:rPr lang="en-US" sz="1800" dirty="0" err="1"/>
              <a:t>sebep</a:t>
            </a:r>
            <a:r>
              <a:rPr lang="en-US" sz="1800" dirty="0"/>
              <a:t> </a:t>
            </a:r>
            <a:r>
              <a:rPr lang="en-US" sz="1800" dirty="0" err="1"/>
              <a:t>olur</a:t>
            </a:r>
            <a:r>
              <a:rPr lang="en-US" sz="1800" dirty="0"/>
              <a:t>. </a:t>
            </a:r>
            <a:r>
              <a:rPr lang="en-US" sz="1800" dirty="0" err="1"/>
              <a:t>Çünkü</a:t>
            </a:r>
            <a:r>
              <a:rPr lang="en-US" sz="1800" dirty="0"/>
              <a:t> </a:t>
            </a:r>
            <a:r>
              <a:rPr lang="en-US" sz="1800" dirty="0" err="1"/>
              <a:t>birleştirilmek</a:t>
            </a:r>
            <a:r>
              <a:rPr lang="en-US" sz="1800" dirty="0"/>
              <a:t> </a:t>
            </a:r>
            <a:r>
              <a:rPr lang="en-US" sz="1800" dirty="0" err="1"/>
              <a:t>istenen</a:t>
            </a:r>
            <a:r>
              <a:rPr lang="en-US" sz="1800" dirty="0"/>
              <a:t> </a:t>
            </a:r>
            <a:r>
              <a:rPr lang="en-US" sz="1800" dirty="0" err="1"/>
              <a:t>veriler</a:t>
            </a:r>
            <a:r>
              <a:rPr lang="en-US" sz="1800" dirty="0"/>
              <a:t>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parçalarda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. Bu </a:t>
            </a:r>
            <a:r>
              <a:rPr lang="en-US" sz="1800" dirty="0" err="1"/>
              <a:t>yüzden</a:t>
            </a:r>
            <a:r>
              <a:rPr lang="en-US" sz="1800" dirty="0"/>
              <a:t> </a:t>
            </a:r>
            <a:r>
              <a:rPr lang="en-US" sz="1800" dirty="0" err="1"/>
              <a:t>dağıtık</a:t>
            </a:r>
            <a:r>
              <a:rPr lang="en-US" sz="1800" dirty="0"/>
              <a:t> </a:t>
            </a:r>
            <a:r>
              <a:rPr lang="en-US" sz="1800" dirty="0" err="1"/>
              <a:t>sistemlerde</a:t>
            </a:r>
            <a:r>
              <a:rPr lang="en-US" sz="1800" dirty="0"/>
              <a:t> </a:t>
            </a:r>
            <a:r>
              <a:rPr lang="en-US" sz="1800" dirty="0" err="1"/>
              <a:t>birleştirme</a:t>
            </a:r>
            <a:r>
              <a:rPr lang="en-US" sz="1800" dirty="0"/>
              <a:t> </a:t>
            </a:r>
            <a:r>
              <a:rPr lang="en-US" sz="1800" dirty="0" err="1"/>
              <a:t>işlemi</a:t>
            </a:r>
            <a:r>
              <a:rPr lang="en-US" sz="1800" dirty="0"/>
              <a:t> </a:t>
            </a:r>
            <a:r>
              <a:rPr lang="en-US" sz="1800" dirty="0" err="1"/>
              <a:t>elle</a:t>
            </a:r>
            <a:r>
              <a:rPr lang="en-US" sz="1800" dirty="0"/>
              <a:t> </a:t>
            </a:r>
            <a:r>
              <a:rPr lang="en-US" sz="1800" dirty="0" err="1"/>
              <a:t>yapılmalıdır</a:t>
            </a:r>
            <a:r>
              <a:rPr lang="en-US" sz="1800" dirty="0"/>
              <a:t>. </a:t>
            </a:r>
            <a:endParaRPr lang="tr-TR" sz="1800" dirty="0"/>
          </a:p>
          <a:p>
            <a:pPr lvl="2" algn="just"/>
            <a:r>
              <a:rPr lang="en-US" sz="1400" dirty="0" err="1"/>
              <a:t>Yani</a:t>
            </a:r>
            <a:r>
              <a:rPr lang="en-US" sz="1400" dirty="0"/>
              <a:t> </a:t>
            </a:r>
            <a:r>
              <a:rPr lang="en-US" sz="1400" dirty="0" err="1"/>
              <a:t>önce</a:t>
            </a:r>
            <a:r>
              <a:rPr lang="en-US" sz="1400" dirty="0"/>
              <a:t> a </a:t>
            </a:r>
            <a:r>
              <a:rPr lang="en-US" sz="1400" dirty="0" err="1"/>
              <a:t>verisi</a:t>
            </a:r>
            <a:r>
              <a:rPr lang="en-US" sz="1400" dirty="0"/>
              <a:t> </a:t>
            </a:r>
            <a:r>
              <a:rPr lang="en-US" sz="1400" dirty="0" err="1"/>
              <a:t>çekilir</a:t>
            </a:r>
            <a:r>
              <a:rPr lang="en-US" sz="1400" dirty="0"/>
              <a:t>, </a:t>
            </a:r>
            <a:r>
              <a:rPr lang="en-US" sz="1400" dirty="0" err="1"/>
              <a:t>sonra</a:t>
            </a:r>
            <a:r>
              <a:rPr lang="en-US" sz="1400" dirty="0"/>
              <a:t> </a:t>
            </a:r>
            <a:r>
              <a:rPr lang="en-US" sz="1400" dirty="0" err="1"/>
              <a:t>bununla</a:t>
            </a:r>
            <a:r>
              <a:rPr lang="en-US" sz="1400" dirty="0"/>
              <a:t> </a:t>
            </a:r>
            <a:r>
              <a:rPr lang="en-US" sz="1400" dirty="0" err="1"/>
              <a:t>ilişkili</a:t>
            </a:r>
            <a:r>
              <a:rPr lang="en-US" sz="1400" dirty="0"/>
              <a:t> b </a:t>
            </a:r>
            <a:r>
              <a:rPr lang="en-US" sz="1400" dirty="0" err="1"/>
              <a:t>verisi</a:t>
            </a:r>
            <a:r>
              <a:rPr lang="en-US" sz="1400" dirty="0"/>
              <a:t> </a:t>
            </a:r>
            <a:r>
              <a:rPr lang="en-US" sz="1400" dirty="0" err="1"/>
              <a:t>çekilip</a:t>
            </a:r>
            <a:r>
              <a:rPr lang="en-US" sz="1400" dirty="0"/>
              <a:t> </a:t>
            </a:r>
            <a:r>
              <a:rPr lang="en-US" sz="1400" dirty="0" err="1"/>
              <a:t>programatik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birleştirilme</a:t>
            </a:r>
            <a:r>
              <a:rPr lang="en-US" sz="1400" dirty="0"/>
              <a:t> </a:t>
            </a:r>
            <a:r>
              <a:rPr lang="en-US" sz="1400" dirty="0" err="1"/>
              <a:t>yapılır</a:t>
            </a:r>
            <a:r>
              <a:rPr lang="en-US" sz="1400" dirty="0"/>
              <a:t>. Normal </a:t>
            </a:r>
            <a:r>
              <a:rPr lang="en-US" sz="1400" dirty="0" err="1"/>
              <a:t>sistemlerde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işlemler</a:t>
            </a:r>
            <a:r>
              <a:rPr lang="en-US" sz="1400" dirty="0"/>
              <a:t> </a:t>
            </a:r>
            <a:r>
              <a:rPr lang="en-US" sz="1400" dirty="0" err="1"/>
              <a:t>performans</a:t>
            </a:r>
            <a:r>
              <a:rPr lang="en-US" sz="1400" dirty="0"/>
              <a:t> </a:t>
            </a:r>
            <a:r>
              <a:rPr lang="en-US" sz="1400" dirty="0" err="1"/>
              <a:t>kaybına</a:t>
            </a:r>
            <a:r>
              <a:rPr lang="en-US" sz="1400" dirty="0"/>
              <a:t> </a:t>
            </a:r>
            <a:r>
              <a:rPr lang="en-US" sz="1400" dirty="0" err="1"/>
              <a:t>sebep</a:t>
            </a:r>
            <a:r>
              <a:rPr lang="en-US" sz="1400" dirty="0"/>
              <a:t> </a:t>
            </a:r>
            <a:r>
              <a:rPr lang="en-US" sz="1400" dirty="0" err="1"/>
              <a:t>olurken</a:t>
            </a:r>
            <a:r>
              <a:rPr lang="en-US" sz="1400" dirty="0"/>
              <a:t>, </a:t>
            </a:r>
            <a:r>
              <a:rPr lang="en-US" sz="1400" dirty="0" err="1"/>
              <a:t>dağıtık</a:t>
            </a:r>
            <a:r>
              <a:rPr lang="en-US" sz="1400" dirty="0"/>
              <a:t> </a:t>
            </a:r>
            <a:r>
              <a:rPr lang="en-US" sz="1400" dirty="0" err="1"/>
              <a:t>sistemlerde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performans</a:t>
            </a:r>
            <a:r>
              <a:rPr lang="en-US" sz="1400" dirty="0"/>
              <a:t> </a:t>
            </a:r>
            <a:r>
              <a:rPr lang="en-US" sz="1400" dirty="0" err="1"/>
              <a:t>kaybı</a:t>
            </a:r>
            <a:r>
              <a:rPr lang="en-US" sz="1400" dirty="0"/>
              <a:t> </a:t>
            </a:r>
            <a:r>
              <a:rPr lang="en-US" sz="1400" dirty="0" err="1"/>
              <a:t>sistemin</a:t>
            </a:r>
            <a:r>
              <a:rPr lang="en-US" sz="1400" dirty="0"/>
              <a:t> </a:t>
            </a:r>
            <a:r>
              <a:rPr lang="en-US" sz="1400" dirty="0" err="1"/>
              <a:t>genel</a:t>
            </a:r>
            <a:r>
              <a:rPr lang="en-US" sz="1400" dirty="0"/>
              <a:t> </a:t>
            </a:r>
            <a:r>
              <a:rPr lang="en-US" sz="1400" dirty="0" err="1"/>
              <a:t>performansı</a:t>
            </a:r>
            <a:r>
              <a:rPr lang="en-US" sz="1400" dirty="0"/>
              <a:t> </a:t>
            </a:r>
            <a:r>
              <a:rPr lang="en-US" sz="1400" dirty="0" err="1"/>
              <a:t>yanında</a:t>
            </a:r>
            <a:r>
              <a:rPr lang="en-US" sz="1400" dirty="0"/>
              <a:t> </a:t>
            </a:r>
            <a:r>
              <a:rPr lang="en-US" sz="1400" dirty="0" err="1"/>
              <a:t>önemsizdir</a:t>
            </a:r>
            <a:r>
              <a:rPr lang="en-US" sz="1400" dirty="0"/>
              <a:t>. </a:t>
            </a:r>
            <a:r>
              <a:rPr lang="en-US" sz="1400" dirty="0" err="1"/>
              <a:t>İşte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sebeple</a:t>
            </a:r>
            <a:r>
              <a:rPr lang="en-US" sz="1400" dirty="0"/>
              <a:t> </a:t>
            </a:r>
            <a:r>
              <a:rPr lang="en-US" sz="1400" b="1" dirty="0" err="1"/>
              <a:t>dağıtık</a:t>
            </a:r>
            <a:r>
              <a:rPr lang="en-US" sz="1400" b="1" dirty="0"/>
              <a:t> </a:t>
            </a:r>
            <a:r>
              <a:rPr lang="en-US" sz="1400" b="1" dirty="0" err="1"/>
              <a:t>sistemlerde</a:t>
            </a:r>
            <a:r>
              <a:rPr lang="en-US" sz="1400" b="1" dirty="0"/>
              <a:t> </a:t>
            </a:r>
            <a:r>
              <a:rPr lang="en-US" sz="1400" b="1" dirty="0" err="1"/>
              <a:t>birleştirme</a:t>
            </a:r>
            <a:r>
              <a:rPr lang="en-US" sz="1400" b="1" dirty="0"/>
              <a:t> </a:t>
            </a:r>
            <a:r>
              <a:rPr lang="en-US" sz="1400" b="1" dirty="0" err="1"/>
              <a:t>operasyonu</a:t>
            </a:r>
            <a:r>
              <a:rPr lang="en-US" sz="1400" b="1" dirty="0"/>
              <a:t> </a:t>
            </a:r>
            <a:r>
              <a:rPr lang="en-US" sz="1400" b="1" dirty="0" err="1"/>
              <a:t>yapmak</a:t>
            </a:r>
            <a:r>
              <a:rPr lang="en-US" sz="1400" b="1" dirty="0"/>
              <a:t> </a:t>
            </a:r>
            <a:r>
              <a:rPr lang="en-US" sz="1400" b="1" dirty="0" err="1"/>
              <a:t>yerine</a:t>
            </a:r>
            <a:r>
              <a:rPr lang="en-US" sz="1400" b="1" dirty="0"/>
              <a:t> </a:t>
            </a:r>
            <a:r>
              <a:rPr lang="en-US" sz="1400" b="1" dirty="0" err="1"/>
              <a:t>veri</a:t>
            </a:r>
            <a:r>
              <a:rPr lang="en-US" sz="1400" b="1" dirty="0"/>
              <a:t> </a:t>
            </a:r>
            <a:r>
              <a:rPr lang="en-US" sz="1400" b="1" dirty="0" err="1"/>
              <a:t>denormalize</a:t>
            </a:r>
            <a:r>
              <a:rPr lang="en-US" sz="1400" b="1" dirty="0"/>
              <a:t> </a:t>
            </a:r>
            <a:r>
              <a:rPr lang="en-US" sz="1400" b="1" dirty="0" err="1"/>
              <a:t>tutularak</a:t>
            </a:r>
            <a:r>
              <a:rPr lang="en-US" sz="1400" b="1" dirty="0"/>
              <a:t> </a:t>
            </a:r>
            <a:r>
              <a:rPr lang="en-US" sz="1400" b="1" dirty="0" err="1"/>
              <a:t>verilere</a:t>
            </a:r>
            <a:r>
              <a:rPr lang="en-US" sz="1400" b="1" dirty="0"/>
              <a:t> </a:t>
            </a:r>
            <a:r>
              <a:rPr lang="en-US" sz="1400" b="1" dirty="0" err="1"/>
              <a:t>erişim</a:t>
            </a:r>
            <a:r>
              <a:rPr lang="en-US" sz="1400" b="1" dirty="0"/>
              <a:t> </a:t>
            </a:r>
            <a:r>
              <a:rPr lang="en-US" sz="1400" b="1" dirty="0" err="1"/>
              <a:t>kolaylaştırılır</a:t>
            </a:r>
            <a:r>
              <a:rPr lang="en-US" sz="1400" dirty="0"/>
              <a:t>. </a:t>
            </a:r>
            <a:r>
              <a:rPr lang="en-US" sz="1400" dirty="0" err="1"/>
              <a:t>Denormalize</a:t>
            </a:r>
            <a:r>
              <a:rPr lang="en-US" sz="1400" dirty="0"/>
              <a:t> </a:t>
            </a:r>
            <a:r>
              <a:rPr lang="en-US" sz="1400" dirty="0" err="1"/>
              <a:t>edilmiş</a:t>
            </a:r>
            <a:r>
              <a:rPr lang="en-US" sz="1400" dirty="0"/>
              <a:t> </a:t>
            </a:r>
            <a:r>
              <a:rPr lang="en-US" sz="1400" dirty="0" err="1"/>
              <a:t>veriler</a:t>
            </a:r>
            <a:r>
              <a:rPr lang="en-US" sz="1400" dirty="0"/>
              <a:t> </a:t>
            </a:r>
            <a:r>
              <a:rPr lang="en-US" sz="1400" dirty="0" err="1"/>
              <a:t>içerisinde</a:t>
            </a:r>
            <a:r>
              <a:rPr lang="en-US" sz="1400" dirty="0"/>
              <a:t> </a:t>
            </a:r>
            <a:r>
              <a:rPr lang="en-US" sz="1400" dirty="0" err="1"/>
              <a:t>veriler</a:t>
            </a:r>
            <a:r>
              <a:rPr lang="en-US" sz="1400" dirty="0"/>
              <a:t> </a:t>
            </a:r>
            <a:r>
              <a:rPr lang="en-US" sz="1400" dirty="0" err="1"/>
              <a:t>kendini</a:t>
            </a:r>
            <a:r>
              <a:rPr lang="en-US" sz="1400" dirty="0"/>
              <a:t> </a:t>
            </a:r>
            <a:r>
              <a:rPr lang="en-US" sz="1400" dirty="0" err="1"/>
              <a:t>tekrar</a:t>
            </a:r>
            <a:r>
              <a:rPr lang="en-US" sz="1400" dirty="0"/>
              <a:t> </a:t>
            </a:r>
            <a:r>
              <a:rPr lang="en-US" sz="1400" dirty="0" err="1"/>
              <a:t>edecektir</a:t>
            </a:r>
            <a:r>
              <a:rPr lang="en-US" sz="1400" dirty="0"/>
              <a:t>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da </a:t>
            </a:r>
            <a:r>
              <a:rPr lang="en-US" sz="1400" dirty="0" err="1"/>
              <a:t>dağıtık</a:t>
            </a:r>
            <a:r>
              <a:rPr lang="en-US" sz="1400" dirty="0"/>
              <a:t> </a:t>
            </a:r>
            <a:r>
              <a:rPr lang="en-US" sz="1400" dirty="0" err="1"/>
              <a:t>sistemlerin</a:t>
            </a:r>
            <a:r>
              <a:rPr lang="en-US" sz="1400" dirty="0"/>
              <a:t> </a:t>
            </a:r>
            <a:r>
              <a:rPr lang="en-US" sz="1400" dirty="0" err="1"/>
              <a:t>çalışma</a:t>
            </a:r>
            <a:r>
              <a:rPr lang="en-US" sz="1400" dirty="0"/>
              <a:t> </a:t>
            </a:r>
            <a:r>
              <a:rPr lang="en-US" sz="1400" dirty="0" err="1"/>
              <a:t>performansını</a:t>
            </a:r>
            <a:r>
              <a:rPr lang="en-US" sz="1400" dirty="0"/>
              <a:t> </a:t>
            </a:r>
            <a:r>
              <a:rPr lang="en-US" sz="1400" dirty="0" err="1"/>
              <a:t>arttırdığı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önemli</a:t>
            </a:r>
            <a:r>
              <a:rPr lang="en-US" sz="1400" dirty="0"/>
              <a:t> </a:t>
            </a:r>
            <a:r>
              <a:rPr lang="en-US" sz="1400" dirty="0" err="1"/>
              <a:t>değildir</a:t>
            </a:r>
            <a:r>
              <a:rPr lang="en-US" sz="1400" dirty="0"/>
              <a:t>. NoSQL </a:t>
            </a:r>
            <a:r>
              <a:rPr lang="en-US" sz="1400" dirty="0" err="1"/>
              <a:t>sistemler</a:t>
            </a:r>
            <a:r>
              <a:rPr lang="en-US" sz="1400" dirty="0"/>
              <a:t> de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sebeple</a:t>
            </a:r>
            <a:r>
              <a:rPr lang="en-US" sz="1400" dirty="0"/>
              <a:t> </a:t>
            </a:r>
            <a:r>
              <a:rPr lang="en-US" sz="1400" b="1" dirty="0" err="1"/>
              <a:t>sabit</a:t>
            </a:r>
            <a:r>
              <a:rPr lang="en-US" sz="1400" b="1" dirty="0"/>
              <a:t> </a:t>
            </a:r>
            <a:r>
              <a:rPr lang="en-US" sz="1400" b="1" dirty="0" err="1"/>
              <a:t>tablo</a:t>
            </a:r>
            <a:r>
              <a:rPr lang="en-US" sz="1400" b="1" dirty="0"/>
              <a:t> </a:t>
            </a:r>
            <a:r>
              <a:rPr lang="en-US" sz="1400" b="1" dirty="0" err="1"/>
              <a:t>tanımı</a:t>
            </a:r>
            <a:r>
              <a:rPr lang="en-US" sz="1400" b="1" dirty="0"/>
              <a:t> </a:t>
            </a:r>
            <a:r>
              <a:rPr lang="en-US" sz="1400" b="1" dirty="0" err="1"/>
              <a:t>içermez</a:t>
            </a:r>
            <a:r>
              <a:rPr lang="en-US" sz="1400" b="1" dirty="0"/>
              <a:t>, </a:t>
            </a:r>
            <a:r>
              <a:rPr lang="en-US" sz="1400" b="1" dirty="0" err="1"/>
              <a:t>verilerin</a:t>
            </a:r>
            <a:r>
              <a:rPr lang="en-US" sz="1400" b="1" dirty="0"/>
              <a:t> </a:t>
            </a:r>
            <a:r>
              <a:rPr lang="en-US" sz="1400" b="1" dirty="0" err="1"/>
              <a:t>denormalize</a:t>
            </a:r>
            <a:r>
              <a:rPr lang="en-US" sz="1400" b="1" dirty="0"/>
              <a:t> </a:t>
            </a:r>
            <a:r>
              <a:rPr lang="en-US" sz="1400" b="1" dirty="0" err="1"/>
              <a:t>tutulmasını</a:t>
            </a:r>
            <a:r>
              <a:rPr lang="en-US" sz="1400" b="1" dirty="0"/>
              <a:t> </a:t>
            </a:r>
            <a:r>
              <a:rPr lang="en-US" sz="1400" b="1" dirty="0" err="1"/>
              <a:t>kolaylaştırır</a:t>
            </a:r>
            <a:r>
              <a:rPr lang="tr-TR" sz="1400" b="1" dirty="0"/>
              <a:t>.</a:t>
            </a:r>
            <a:endParaRPr lang="en-US" sz="1400" b="1" dirty="0"/>
          </a:p>
          <a:p>
            <a:pPr lvl="1" algn="just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NoSQL </a:t>
            </a:r>
            <a:r>
              <a:rPr lang="en-US" b="1" dirty="0" err="1"/>
              <a:t>ve</a:t>
            </a:r>
            <a:r>
              <a:rPr lang="en-US" b="1" dirty="0"/>
              <a:t> VTYS </a:t>
            </a:r>
            <a:r>
              <a:rPr lang="en-US" b="1" dirty="0" err="1"/>
              <a:t>Farkları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err="1"/>
              <a:t>Anahtar</a:t>
            </a:r>
            <a:r>
              <a:rPr lang="en-US" sz="1800" b="1" dirty="0"/>
              <a:t> </a:t>
            </a:r>
            <a:r>
              <a:rPr lang="en-US" sz="1800" b="1" dirty="0" err="1"/>
              <a:t>üzerinden</a:t>
            </a:r>
            <a:r>
              <a:rPr lang="en-US" sz="1800" b="1" dirty="0"/>
              <a:t> </a:t>
            </a:r>
            <a:r>
              <a:rPr lang="en-US" sz="1800" b="1" dirty="0" err="1"/>
              <a:t>daha</a:t>
            </a:r>
            <a:r>
              <a:rPr lang="en-US" sz="1800" b="1" dirty="0"/>
              <a:t> </a:t>
            </a:r>
            <a:r>
              <a:rPr lang="en-US" sz="1800" b="1" dirty="0" err="1"/>
              <a:t>hızlı</a:t>
            </a:r>
            <a:r>
              <a:rPr lang="en-US" sz="1800" b="1" dirty="0"/>
              <a:t> </a:t>
            </a:r>
            <a:r>
              <a:rPr lang="en-US" sz="1800" b="1" dirty="0" err="1"/>
              <a:t>erişim</a:t>
            </a:r>
            <a:endParaRPr lang="tr-TR" sz="1800" b="1" dirty="0"/>
          </a:p>
          <a:p>
            <a:pPr lvl="1" algn="just"/>
            <a:r>
              <a:rPr lang="en-US" sz="1600" dirty="0" err="1"/>
              <a:t>Klasik</a:t>
            </a:r>
            <a:r>
              <a:rPr lang="en-US" sz="1600" dirty="0"/>
              <a:t> </a:t>
            </a:r>
            <a:r>
              <a:rPr lang="en-US" sz="1600" dirty="0" err="1"/>
              <a:t>VTYS’lerde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 </a:t>
            </a:r>
            <a:r>
              <a:rPr lang="en-US" sz="1600" b="1" dirty="0" err="1"/>
              <a:t>tekil</a:t>
            </a:r>
            <a:r>
              <a:rPr lang="en-US" sz="1600" b="1" dirty="0"/>
              <a:t> </a:t>
            </a:r>
            <a:r>
              <a:rPr lang="en-US" sz="1600" b="1" dirty="0" err="1"/>
              <a:t>birer</a:t>
            </a:r>
            <a:r>
              <a:rPr lang="en-US" sz="1600" b="1" dirty="0"/>
              <a:t> </a:t>
            </a:r>
            <a:r>
              <a:rPr lang="en-US" sz="1600" b="1" dirty="0" err="1"/>
              <a:t>anahtar</a:t>
            </a:r>
            <a:r>
              <a:rPr lang="en-US" sz="1600" b="1" dirty="0"/>
              <a:t> (primary key)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birbirlerinden</a:t>
            </a:r>
            <a:r>
              <a:rPr lang="en-US" sz="1600" dirty="0"/>
              <a:t> </a:t>
            </a:r>
            <a:r>
              <a:rPr lang="en-US" sz="1600" dirty="0" err="1"/>
              <a:t>ayrılması</a:t>
            </a:r>
            <a:r>
              <a:rPr lang="en-US" sz="1600" dirty="0"/>
              <a:t> </a:t>
            </a:r>
            <a:r>
              <a:rPr lang="en-US" sz="1600" dirty="0" err="1"/>
              <a:t>zorunlu</a:t>
            </a:r>
            <a:r>
              <a:rPr lang="en-US" sz="1600" dirty="0"/>
              <a:t> </a:t>
            </a:r>
            <a:r>
              <a:rPr lang="en-US" sz="1600" dirty="0" err="1"/>
              <a:t>değildir</a:t>
            </a:r>
            <a:r>
              <a:rPr lang="en-US" sz="1600" dirty="0"/>
              <a:t>. </a:t>
            </a:r>
            <a:r>
              <a:rPr lang="en-US" sz="1600" dirty="0" err="1"/>
              <a:t>Ancak</a:t>
            </a:r>
            <a:r>
              <a:rPr lang="en-US" sz="1600" dirty="0"/>
              <a:t> </a:t>
            </a:r>
            <a:r>
              <a:rPr lang="en-US" sz="1600" b="1" dirty="0"/>
              <a:t>NoSQL</a:t>
            </a:r>
            <a:r>
              <a:rPr lang="en-US" sz="1600" dirty="0"/>
              <a:t> </a:t>
            </a:r>
            <a:r>
              <a:rPr lang="en-US" sz="1600" dirty="0" err="1"/>
              <a:t>sistemler</a:t>
            </a:r>
            <a:r>
              <a:rPr lang="en-US" sz="1600" dirty="0"/>
              <a:t> </a:t>
            </a:r>
            <a:r>
              <a:rPr lang="en-US" sz="1600" dirty="0" err="1"/>
              <a:t>temel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verilere</a:t>
            </a:r>
            <a:r>
              <a:rPr lang="en-US" sz="1600" dirty="0"/>
              <a:t> </a:t>
            </a:r>
            <a:r>
              <a:rPr lang="en-US" sz="1600" b="1" dirty="0" err="1"/>
              <a:t>tekil</a:t>
            </a:r>
            <a:r>
              <a:rPr lang="en-US" sz="1600" b="1" dirty="0"/>
              <a:t> </a:t>
            </a:r>
            <a:r>
              <a:rPr lang="en-US" sz="1600" b="1" dirty="0" err="1"/>
              <a:t>anahtarlar</a:t>
            </a:r>
            <a:r>
              <a:rPr lang="en-US" sz="1600" b="1" dirty="0"/>
              <a:t> </a:t>
            </a:r>
            <a:r>
              <a:rPr lang="en-US" sz="1600" b="1" dirty="0" err="1"/>
              <a:t>üzerinden</a:t>
            </a:r>
            <a:r>
              <a:rPr lang="en-US" sz="1600" b="1" dirty="0"/>
              <a:t> </a:t>
            </a:r>
            <a:r>
              <a:rPr lang="en-US" sz="1600" b="1" dirty="0" err="1"/>
              <a:t>erişir</a:t>
            </a:r>
            <a:r>
              <a:rPr lang="en-US" sz="1600" dirty="0"/>
              <a:t>. </a:t>
            </a:r>
            <a:endParaRPr lang="tr-TR" sz="1600" dirty="0"/>
          </a:p>
          <a:p>
            <a:pPr lvl="1" algn="just"/>
            <a:r>
              <a:rPr lang="en-US" sz="1600" dirty="0"/>
              <a:t>Her NoSQL </a:t>
            </a:r>
            <a:r>
              <a:rPr lang="en-US" sz="1600" dirty="0" err="1"/>
              <a:t>sisteminde</a:t>
            </a:r>
            <a:r>
              <a:rPr lang="en-US" sz="1600" dirty="0"/>
              <a:t> </a:t>
            </a:r>
            <a:r>
              <a:rPr lang="en-US" sz="1600" b="1" dirty="0" err="1"/>
              <a:t>ikincil</a:t>
            </a:r>
            <a:r>
              <a:rPr lang="en-US" sz="1600" b="1" dirty="0"/>
              <a:t> </a:t>
            </a:r>
            <a:r>
              <a:rPr lang="en-US" sz="1600" b="1" dirty="0" err="1"/>
              <a:t>indeks</a:t>
            </a:r>
            <a:r>
              <a:rPr lang="en-US" sz="1600" b="1" dirty="0"/>
              <a:t> (secondary index) </a:t>
            </a:r>
            <a:r>
              <a:rPr lang="en-US" sz="1600" dirty="0" err="1"/>
              <a:t>yeteneği</a:t>
            </a:r>
            <a:r>
              <a:rPr lang="en-US" sz="1600" dirty="0"/>
              <a:t> de </a:t>
            </a:r>
            <a:r>
              <a:rPr lang="en-US" sz="1600" dirty="0" err="1"/>
              <a:t>bulunmayabilir</a:t>
            </a:r>
            <a:r>
              <a:rPr lang="en-US" sz="1600" dirty="0"/>
              <a:t>. </a:t>
            </a:r>
            <a:endParaRPr lang="tr-TR" sz="1600" dirty="0"/>
          </a:p>
          <a:p>
            <a:pPr lvl="1" algn="just"/>
            <a:r>
              <a:rPr lang="en-US" sz="1600" dirty="0"/>
              <a:t>Bu </a:t>
            </a:r>
            <a:r>
              <a:rPr lang="en-US" sz="1600" dirty="0" err="1"/>
              <a:t>yüzden</a:t>
            </a:r>
            <a:r>
              <a:rPr lang="en-US" sz="1600" dirty="0"/>
              <a:t> </a:t>
            </a:r>
            <a:r>
              <a:rPr lang="en-US" sz="1600" dirty="0" err="1"/>
              <a:t>verilere</a:t>
            </a:r>
            <a:r>
              <a:rPr lang="en-US" sz="1600" dirty="0"/>
              <a:t> </a:t>
            </a:r>
            <a:r>
              <a:rPr lang="en-US" sz="1600" dirty="0" err="1"/>
              <a:t>erişim</a:t>
            </a:r>
            <a:r>
              <a:rPr lang="en-US" sz="1600" dirty="0"/>
              <a:t> SQL </a:t>
            </a:r>
            <a:r>
              <a:rPr lang="en-US" sz="1600" dirty="0" err="1"/>
              <a:t>sorguları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yapıldığı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kolay</a:t>
            </a:r>
            <a:r>
              <a:rPr lang="en-US" sz="1600" dirty="0"/>
              <a:t> </a:t>
            </a:r>
            <a:r>
              <a:rPr lang="en-US" sz="1600" dirty="0" err="1"/>
              <a:t>yapılamaz</a:t>
            </a:r>
            <a:r>
              <a:rPr lang="en-US" sz="1600" dirty="0"/>
              <a:t>. </a:t>
            </a:r>
            <a:endParaRPr lang="tr-TR" sz="1600" dirty="0"/>
          </a:p>
          <a:p>
            <a:pPr lvl="2" algn="just"/>
            <a:r>
              <a:rPr lang="en-US" sz="1200" dirty="0" err="1"/>
              <a:t>Uygulamanın</a:t>
            </a:r>
            <a:r>
              <a:rPr lang="en-US" sz="1200" dirty="0"/>
              <a:t> </a:t>
            </a:r>
            <a:r>
              <a:rPr lang="en-US" sz="1200" dirty="0" err="1"/>
              <a:t>özelliğine</a:t>
            </a:r>
            <a:r>
              <a:rPr lang="en-US" sz="1200" dirty="0"/>
              <a:t> </a:t>
            </a:r>
            <a:r>
              <a:rPr lang="en-US" sz="1200" dirty="0" err="1"/>
              <a:t>göre</a:t>
            </a:r>
            <a:r>
              <a:rPr lang="en-US" sz="1200" dirty="0"/>
              <a:t> </a:t>
            </a:r>
            <a:r>
              <a:rPr lang="en-US" sz="1200" dirty="0" err="1"/>
              <a:t>birincil</a:t>
            </a:r>
            <a:r>
              <a:rPr lang="en-US" sz="1200" dirty="0"/>
              <a:t> </a:t>
            </a:r>
            <a:r>
              <a:rPr lang="en-US" sz="1200" dirty="0" err="1"/>
              <a:t>anahtarlar</a:t>
            </a:r>
            <a:r>
              <a:rPr lang="en-US" sz="1200" dirty="0"/>
              <a:t> </a:t>
            </a:r>
            <a:r>
              <a:rPr lang="en-US" sz="1200" dirty="0" err="1"/>
              <a:t>belirli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mantığa</a:t>
            </a:r>
            <a:r>
              <a:rPr lang="en-US" sz="1200" dirty="0"/>
              <a:t> </a:t>
            </a:r>
            <a:r>
              <a:rPr lang="en-US" sz="1200" dirty="0" err="1"/>
              <a:t>göre</a:t>
            </a:r>
            <a:r>
              <a:rPr lang="en-US" sz="1200" dirty="0"/>
              <a:t> </a:t>
            </a:r>
            <a:r>
              <a:rPr lang="en-US" sz="1200" dirty="0" err="1"/>
              <a:t>verilir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sayede</a:t>
            </a:r>
            <a:r>
              <a:rPr lang="en-US" sz="1200" dirty="0"/>
              <a:t> </a:t>
            </a:r>
            <a:r>
              <a:rPr lang="en-US" sz="1200" dirty="0" err="1"/>
              <a:t>veriye</a:t>
            </a:r>
            <a:r>
              <a:rPr lang="en-US" sz="1200" dirty="0"/>
              <a:t> </a:t>
            </a:r>
            <a:r>
              <a:rPr lang="en-US" sz="1200" dirty="0" err="1"/>
              <a:t>erişmeden</a:t>
            </a:r>
            <a:r>
              <a:rPr lang="en-US" sz="1200" dirty="0"/>
              <a:t> </a:t>
            </a:r>
            <a:r>
              <a:rPr lang="en-US" sz="1200" dirty="0" err="1"/>
              <a:t>önce</a:t>
            </a:r>
            <a:r>
              <a:rPr lang="en-US" sz="1200" dirty="0"/>
              <a:t> </a:t>
            </a:r>
            <a:r>
              <a:rPr lang="en-US" sz="1200" dirty="0" err="1"/>
              <a:t>zaten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anahtar</a:t>
            </a:r>
            <a:r>
              <a:rPr lang="en-US" sz="1200" dirty="0"/>
              <a:t> </a:t>
            </a:r>
            <a:r>
              <a:rPr lang="en-US" sz="1200" dirty="0" err="1"/>
              <a:t>biliniyor</a:t>
            </a:r>
            <a:r>
              <a:rPr lang="en-US" sz="1200" dirty="0"/>
              <a:t> </a:t>
            </a:r>
            <a:r>
              <a:rPr lang="en-US" sz="1200" dirty="0" err="1"/>
              <a:t>ya</a:t>
            </a:r>
            <a:r>
              <a:rPr lang="en-US" sz="1200" dirty="0"/>
              <a:t> da </a:t>
            </a:r>
            <a:r>
              <a:rPr lang="en-US" sz="1200" dirty="0" err="1"/>
              <a:t>oluşturulabiliyor</a:t>
            </a:r>
            <a:r>
              <a:rPr lang="en-US" sz="1200" dirty="0"/>
              <a:t> </a:t>
            </a:r>
            <a:r>
              <a:rPr lang="en-US" sz="1200" dirty="0" err="1"/>
              <a:t>olur</a:t>
            </a:r>
            <a:r>
              <a:rPr lang="en-US" sz="1200" dirty="0"/>
              <a:t>. </a:t>
            </a:r>
            <a:r>
              <a:rPr lang="en-US" sz="1200" dirty="0" err="1"/>
              <a:t>Örneğin</a:t>
            </a:r>
            <a:r>
              <a:rPr lang="en-US" sz="1200" dirty="0"/>
              <a:t> </a:t>
            </a:r>
            <a:r>
              <a:rPr lang="en-US" sz="1200" dirty="0" err="1"/>
              <a:t>zamana</a:t>
            </a:r>
            <a:r>
              <a:rPr lang="en-US" sz="1200" dirty="0"/>
              <a:t> </a:t>
            </a:r>
            <a:r>
              <a:rPr lang="en-US" sz="1200" dirty="0" err="1"/>
              <a:t>göre</a:t>
            </a:r>
            <a:r>
              <a:rPr lang="en-US" sz="1200" dirty="0"/>
              <a:t> </a:t>
            </a:r>
            <a:r>
              <a:rPr lang="en-US" sz="1200" dirty="0" err="1"/>
              <a:t>artan</a:t>
            </a:r>
            <a:r>
              <a:rPr lang="en-US" sz="1200" dirty="0"/>
              <a:t> </a:t>
            </a:r>
            <a:r>
              <a:rPr lang="en-US" sz="1200" b="1" dirty="0" err="1"/>
              <a:t>ön</a:t>
            </a:r>
            <a:r>
              <a:rPr lang="en-US" sz="1200" b="1" dirty="0"/>
              <a:t> ek (prefix)</a:t>
            </a:r>
            <a:r>
              <a:rPr lang="en-US" sz="1200" dirty="0"/>
              <a:t>, </a:t>
            </a:r>
            <a:r>
              <a:rPr lang="en-US" sz="1200" dirty="0" err="1"/>
              <a:t>kaydın</a:t>
            </a:r>
            <a:r>
              <a:rPr lang="en-US" sz="1200" dirty="0"/>
              <a:t> </a:t>
            </a:r>
            <a:r>
              <a:rPr lang="en-US" sz="1200" dirty="0" err="1"/>
              <a:t>anahtarı</a:t>
            </a:r>
            <a:r>
              <a:rPr lang="en-US" sz="1200" dirty="0"/>
              <a:t> </a:t>
            </a:r>
            <a:r>
              <a:rPr lang="en-US" sz="1200" dirty="0" err="1"/>
              <a:t>ile</a:t>
            </a:r>
            <a:r>
              <a:rPr lang="en-US" sz="1200" dirty="0"/>
              <a:t> </a:t>
            </a:r>
            <a:r>
              <a:rPr lang="en-US" sz="1200" dirty="0" err="1"/>
              <a:t>birleştirilerek</a:t>
            </a:r>
            <a:r>
              <a:rPr lang="en-US" sz="1200" dirty="0"/>
              <a:t> </a:t>
            </a:r>
            <a:r>
              <a:rPr lang="en-US" sz="1200" dirty="0" err="1"/>
              <a:t>tek</a:t>
            </a:r>
            <a:r>
              <a:rPr lang="en-US" sz="1200" dirty="0"/>
              <a:t> </a:t>
            </a:r>
            <a:r>
              <a:rPr lang="en-US" sz="1200" dirty="0" err="1"/>
              <a:t>seferde</a:t>
            </a:r>
            <a:r>
              <a:rPr lang="en-US" sz="1200" dirty="0"/>
              <a:t> </a:t>
            </a:r>
            <a:r>
              <a:rPr lang="en-US" sz="1200" dirty="0" err="1"/>
              <a:t>ilgili</a:t>
            </a:r>
            <a:r>
              <a:rPr lang="en-US" sz="1200" dirty="0"/>
              <a:t> </a:t>
            </a:r>
            <a:r>
              <a:rPr lang="en-US" sz="1200" dirty="0" err="1"/>
              <a:t>kaydın</a:t>
            </a:r>
            <a:r>
              <a:rPr lang="en-US" sz="1200" dirty="0"/>
              <a:t> </a:t>
            </a:r>
            <a:r>
              <a:rPr lang="en-US" sz="1200" dirty="0" err="1"/>
              <a:t>belirli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zaman </a:t>
            </a:r>
            <a:r>
              <a:rPr lang="en-US" sz="1200" dirty="0" err="1"/>
              <a:t>aralığındaki</a:t>
            </a:r>
            <a:r>
              <a:rPr lang="en-US" sz="1200" dirty="0"/>
              <a:t> </a:t>
            </a:r>
            <a:r>
              <a:rPr lang="en-US" sz="1200" dirty="0" err="1"/>
              <a:t>kayıtlarına</a:t>
            </a:r>
            <a:r>
              <a:rPr lang="en-US" sz="1200" dirty="0"/>
              <a:t> </a:t>
            </a:r>
            <a:r>
              <a:rPr lang="en-US" sz="1200" dirty="0" err="1"/>
              <a:t>erişmek</a:t>
            </a:r>
            <a:r>
              <a:rPr lang="en-US" sz="1200" dirty="0"/>
              <a:t> </a:t>
            </a:r>
            <a:r>
              <a:rPr lang="en-US" sz="1200" dirty="0" err="1"/>
              <a:t>mümkündür</a:t>
            </a:r>
            <a:r>
              <a:rPr lang="en-US" sz="1200" dirty="0"/>
              <a:t>. Bu </a:t>
            </a:r>
            <a:r>
              <a:rPr lang="en-US" sz="1200" dirty="0" err="1"/>
              <a:t>sayede</a:t>
            </a:r>
            <a:r>
              <a:rPr lang="en-US" sz="1200" dirty="0"/>
              <a:t> </a:t>
            </a:r>
            <a:r>
              <a:rPr lang="en-US" sz="1200" dirty="0" err="1"/>
              <a:t>herhangi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sorguya</a:t>
            </a:r>
            <a:r>
              <a:rPr lang="en-US" sz="1200" dirty="0"/>
              <a:t> </a:t>
            </a:r>
            <a:r>
              <a:rPr lang="en-US" sz="1200" dirty="0" err="1"/>
              <a:t>gerek</a:t>
            </a:r>
            <a:r>
              <a:rPr lang="en-US" sz="1200" dirty="0"/>
              <a:t> </a:t>
            </a:r>
            <a:r>
              <a:rPr lang="en-US" sz="1200" dirty="0" err="1"/>
              <a:t>olmaksızın</a:t>
            </a:r>
            <a:r>
              <a:rPr lang="en-US" sz="1200" dirty="0"/>
              <a:t> </a:t>
            </a:r>
            <a:r>
              <a:rPr lang="en-US" sz="1200" dirty="0" err="1"/>
              <a:t>tamamen</a:t>
            </a:r>
            <a:r>
              <a:rPr lang="en-US" sz="1200" dirty="0"/>
              <a:t> </a:t>
            </a:r>
            <a:r>
              <a:rPr lang="en-US" sz="1200" dirty="0" err="1"/>
              <a:t>anahtarlar</a:t>
            </a:r>
            <a:r>
              <a:rPr lang="en-US" sz="1200" dirty="0"/>
              <a:t> </a:t>
            </a:r>
            <a:r>
              <a:rPr lang="en-US" sz="1200" dirty="0" err="1"/>
              <a:t>üzerinden</a:t>
            </a:r>
            <a:r>
              <a:rPr lang="en-US" sz="1200" dirty="0"/>
              <a:t> </a:t>
            </a:r>
            <a:r>
              <a:rPr lang="en-US" sz="1200" dirty="0" err="1"/>
              <a:t>verilere</a:t>
            </a:r>
            <a:r>
              <a:rPr lang="en-US" sz="1200" dirty="0"/>
              <a:t> </a:t>
            </a:r>
            <a:r>
              <a:rPr lang="en-US" sz="1200" dirty="0" err="1"/>
              <a:t>hızlıca</a:t>
            </a:r>
            <a:r>
              <a:rPr lang="en-US" sz="1200" dirty="0"/>
              <a:t> </a:t>
            </a:r>
            <a:r>
              <a:rPr lang="en-US" sz="1200" dirty="0" err="1"/>
              <a:t>erişim</a:t>
            </a:r>
            <a:r>
              <a:rPr lang="en-US" sz="1200" dirty="0"/>
              <a:t> </a:t>
            </a:r>
            <a:r>
              <a:rPr lang="en-US" sz="1200" dirty="0" err="1"/>
              <a:t>sağlanmış</a:t>
            </a:r>
            <a:r>
              <a:rPr lang="en-US" sz="1200" dirty="0"/>
              <a:t> </a:t>
            </a:r>
            <a:r>
              <a:rPr lang="en-US" sz="1200" dirty="0" err="1"/>
              <a:t>olur</a:t>
            </a:r>
            <a:r>
              <a:rPr lang="tr-TR" sz="1200" dirty="0"/>
              <a:t>.</a:t>
            </a:r>
          </a:p>
          <a:p>
            <a:pPr algn="just"/>
            <a:r>
              <a:rPr lang="en-US" sz="1800" dirty="0"/>
              <a:t>NoSQL </a:t>
            </a:r>
            <a:r>
              <a:rPr lang="en-US" sz="1800" dirty="0" err="1"/>
              <a:t>sistemlerin</a:t>
            </a:r>
            <a:r>
              <a:rPr lang="en-US" sz="1800" dirty="0"/>
              <a:t> </a:t>
            </a:r>
            <a:r>
              <a:rPr lang="en-US" sz="1800" dirty="0" err="1"/>
              <a:t>bazılarında</a:t>
            </a:r>
            <a:r>
              <a:rPr lang="en-US" sz="1800" dirty="0"/>
              <a:t> </a:t>
            </a:r>
            <a:r>
              <a:rPr lang="en-US" sz="1800" b="1" dirty="0"/>
              <a:t>map reduce </a:t>
            </a:r>
            <a:r>
              <a:rPr lang="en-US" sz="1800" dirty="0" err="1"/>
              <a:t>yeteneği</a:t>
            </a:r>
            <a:r>
              <a:rPr lang="en-US" sz="1800" dirty="0"/>
              <a:t> </a:t>
            </a:r>
            <a:r>
              <a:rPr lang="en-US" sz="1800" dirty="0" err="1"/>
              <a:t>bulunmaktadır</a:t>
            </a:r>
            <a:r>
              <a:rPr lang="en-US" sz="1800" dirty="0"/>
              <a:t>. Bu </a:t>
            </a:r>
            <a:r>
              <a:rPr lang="en-US" sz="1800" dirty="0" err="1"/>
              <a:t>sayede</a:t>
            </a:r>
            <a:r>
              <a:rPr lang="en-US" sz="1800" dirty="0"/>
              <a:t> VTYS </a:t>
            </a:r>
            <a:r>
              <a:rPr lang="en-US" sz="1800" dirty="0" err="1"/>
              <a:t>üzerinde</a:t>
            </a:r>
            <a:r>
              <a:rPr lang="en-US" sz="1800" dirty="0"/>
              <a:t> SQL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gerçekleştirilmesi</a:t>
            </a:r>
            <a:r>
              <a:rPr lang="en-US" sz="1800" dirty="0"/>
              <a:t> </a:t>
            </a:r>
            <a:r>
              <a:rPr lang="en-US" sz="1800" b="1" dirty="0" err="1"/>
              <a:t>çok</a:t>
            </a:r>
            <a:r>
              <a:rPr lang="en-US" sz="1800" b="1" dirty="0"/>
              <a:t> </a:t>
            </a:r>
            <a:r>
              <a:rPr lang="en-US" sz="1800" b="1" dirty="0" err="1"/>
              <a:t>kompleks</a:t>
            </a:r>
            <a:r>
              <a:rPr lang="en-US" sz="1800" b="1" dirty="0"/>
              <a:t> </a:t>
            </a:r>
            <a:r>
              <a:rPr lang="en-US" sz="1800" b="1" dirty="0" err="1"/>
              <a:t>olan</a:t>
            </a:r>
            <a:r>
              <a:rPr lang="en-US" sz="1800" b="1" dirty="0"/>
              <a:t> </a:t>
            </a:r>
            <a:r>
              <a:rPr lang="en-US" sz="1800" b="1" dirty="0" err="1"/>
              <a:t>analizler</a:t>
            </a:r>
            <a:r>
              <a:rPr lang="en-US" sz="1800" dirty="0"/>
              <a:t>, map reduce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kolay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gerçekleştirilebilir</a:t>
            </a:r>
            <a:endParaRPr lang="en-US" sz="1800" dirty="0"/>
          </a:p>
          <a:p>
            <a:pPr lvl="1" algn="just"/>
            <a:endParaRPr lang="tr-TR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61DA-2C5B-AA8A-7E11-EF8C966A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NoSQL Veri </a:t>
            </a:r>
            <a:r>
              <a:rPr lang="en-US" b="1" dirty="0" err="1"/>
              <a:t>Tabanının</a:t>
            </a:r>
            <a:r>
              <a:rPr lang="en-US" b="1" dirty="0"/>
              <a:t> </a:t>
            </a:r>
            <a:r>
              <a:rPr lang="en-US" b="1" dirty="0" err="1"/>
              <a:t>Özellikleri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B403-712E-F58E-7BF3-F680520F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NoSQL </a:t>
            </a:r>
            <a:r>
              <a:rPr lang="en-US" dirty="0" err="1"/>
              <a:t>veritabanı</a:t>
            </a:r>
            <a:r>
              <a:rPr lang="en-US" dirty="0"/>
              <a:t>; </a:t>
            </a:r>
            <a:r>
              <a:rPr lang="en-US" dirty="0" err="1"/>
              <a:t>esnek</a:t>
            </a:r>
            <a:r>
              <a:rPr lang="en-US" dirty="0"/>
              <a:t>,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performanslı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fonksiyonlu</a:t>
            </a:r>
            <a:r>
              <a:rPr lang="en-US" dirty="0"/>
              <a:t>, </a:t>
            </a:r>
            <a:r>
              <a:rPr lang="en-US" dirty="0" err="1"/>
              <a:t>ölçeklenebilir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, web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oyun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çözümüdür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Esnektir</a:t>
            </a:r>
            <a:r>
              <a:rPr lang="en-US" dirty="0"/>
              <a:t>: NoSQL, </a:t>
            </a:r>
            <a:r>
              <a:rPr lang="en-US" dirty="0" err="1"/>
              <a:t>sağladığı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şemalar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yineleme</a:t>
            </a:r>
            <a:r>
              <a:rPr lang="en-US" dirty="0"/>
              <a:t> </a:t>
            </a:r>
            <a:r>
              <a:rPr lang="en-US" dirty="0" err="1"/>
              <a:t>özelliğine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geliştirmeye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 </a:t>
            </a:r>
            <a:r>
              <a:rPr lang="en-US" dirty="0" err="1"/>
              <a:t>Yapılandırılmamış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yarı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NoSQL </a:t>
            </a:r>
            <a:r>
              <a:rPr lang="en-US" dirty="0" err="1"/>
              <a:t>veritabanları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çözümlerdir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Ölçeklenebilir</a:t>
            </a:r>
            <a:r>
              <a:rPr lang="en-US" dirty="0"/>
              <a:t>: NoSQL, </a:t>
            </a:r>
            <a:r>
              <a:rPr lang="en-US" dirty="0" err="1"/>
              <a:t>dağıtılmış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kümeleri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ölçek</a:t>
            </a:r>
            <a:r>
              <a:rPr lang="en-US" dirty="0"/>
              <a:t> </a:t>
            </a:r>
            <a:r>
              <a:rPr lang="en-US" dirty="0" err="1"/>
              <a:t>genişlemesi</a:t>
            </a:r>
            <a:r>
              <a:rPr lang="en-US" dirty="0"/>
              <a:t> </a:t>
            </a:r>
            <a:r>
              <a:rPr lang="en-US" dirty="0" err="1"/>
              <a:t>sağlanabilecek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tasarlandığından</a:t>
            </a:r>
            <a:r>
              <a:rPr lang="en-US" dirty="0"/>
              <a:t>, </a:t>
            </a:r>
            <a:r>
              <a:rPr lang="en-US" dirty="0" err="1"/>
              <a:t>pahalı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kalıcı</a:t>
            </a:r>
            <a:r>
              <a:rPr lang="en-US" dirty="0"/>
              <a:t> </a:t>
            </a:r>
            <a:r>
              <a:rPr lang="en-US" dirty="0" err="1"/>
              <a:t>sunucuların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zorunluluğunu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kaldırır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Performansa</a:t>
            </a:r>
            <a:r>
              <a:rPr lang="en-US" b="1" dirty="0"/>
              <a:t> </a:t>
            </a:r>
            <a:r>
              <a:rPr lang="en-US" b="1" dirty="0" err="1"/>
              <a:t>Sahiptir</a:t>
            </a:r>
            <a:r>
              <a:rPr lang="en-US" dirty="0"/>
              <a:t>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desenleri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optimize </a:t>
            </a:r>
            <a:r>
              <a:rPr lang="en-US" dirty="0" err="1"/>
              <a:t>edilen</a:t>
            </a:r>
            <a:r>
              <a:rPr lang="en-US" dirty="0"/>
              <a:t> NoSQL </a:t>
            </a:r>
            <a:r>
              <a:rPr lang="en-US" dirty="0" err="1"/>
              <a:t>veritabanları</a:t>
            </a:r>
            <a:r>
              <a:rPr lang="en-US" dirty="0"/>
              <a:t>,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fonksiyonların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veritabanları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gerçekleştirilmesine</a:t>
            </a:r>
            <a:r>
              <a:rPr lang="en-US" dirty="0"/>
              <a:t> </a:t>
            </a:r>
            <a:r>
              <a:rPr lang="en-US" dirty="0" err="1"/>
              <a:t>oranla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İşlevselliğe</a:t>
            </a:r>
            <a:r>
              <a:rPr lang="en-US" b="1" dirty="0"/>
              <a:t> </a:t>
            </a:r>
            <a:r>
              <a:rPr lang="en-US" b="1" dirty="0" err="1"/>
              <a:t>Sahiptir</a:t>
            </a:r>
            <a:r>
              <a:rPr lang="en-US" dirty="0"/>
              <a:t>: </a:t>
            </a:r>
            <a:r>
              <a:rPr lang="en-US" dirty="0" err="1"/>
              <a:t>Sağladığı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API’ler</a:t>
            </a:r>
            <a:r>
              <a:rPr lang="en-US" dirty="0"/>
              <a:t>,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hazırlandığından</a:t>
            </a:r>
            <a:r>
              <a:rPr lang="en-US" dirty="0"/>
              <a:t>, NoSQL </a:t>
            </a:r>
            <a:r>
              <a:rPr lang="en-US" dirty="0" err="1"/>
              <a:t>veritabanları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işlevsellik</a:t>
            </a:r>
            <a:r>
              <a:rPr lang="en-US" dirty="0"/>
              <a:t> </a:t>
            </a:r>
            <a:r>
              <a:rPr lang="en-US" dirty="0" err="1"/>
              <a:t>oranına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Kolay</a:t>
            </a:r>
            <a:r>
              <a:rPr lang="en-US" b="1" dirty="0"/>
              <a:t> </a:t>
            </a:r>
            <a:r>
              <a:rPr lang="en-US" b="1" dirty="0" err="1"/>
              <a:t>Taşınabilirliğe</a:t>
            </a:r>
            <a:r>
              <a:rPr lang="en-US" b="1" dirty="0"/>
              <a:t> </a:t>
            </a:r>
            <a:r>
              <a:rPr lang="en-US" b="1" dirty="0" err="1"/>
              <a:t>Sahiptir</a:t>
            </a:r>
            <a:r>
              <a:rPr lang="en-US" dirty="0"/>
              <a:t>: NoSQL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disk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kartında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taşınabilmektedir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Tanımlama</a:t>
            </a:r>
            <a:r>
              <a:rPr lang="en-US" b="1" dirty="0"/>
              <a:t> </a:t>
            </a:r>
            <a:r>
              <a:rPr lang="en-US" b="1" dirty="0" err="1"/>
              <a:t>Kolaylığı</a:t>
            </a:r>
            <a:r>
              <a:rPr lang="en-US" b="1" dirty="0"/>
              <a:t> </a:t>
            </a:r>
            <a:r>
              <a:rPr lang="en-US" b="1" dirty="0" err="1"/>
              <a:t>Sağlar</a:t>
            </a:r>
            <a:r>
              <a:rPr lang="en-US" dirty="0"/>
              <a:t>: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veritabanlarının</a:t>
            </a:r>
            <a:r>
              <a:rPr lang="en-US" dirty="0"/>
              <a:t> </a:t>
            </a:r>
            <a:r>
              <a:rPr lang="en-US" dirty="0" err="1"/>
              <a:t>birçoğunda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satırlar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saklayarak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tablolarla</a:t>
            </a:r>
            <a:r>
              <a:rPr lang="en-US" dirty="0"/>
              <a:t> </a:t>
            </a:r>
            <a:r>
              <a:rPr lang="en-US" dirty="0" err="1"/>
              <a:t>ilişkilendirerek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yapılmaya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NoSQL </a:t>
            </a:r>
            <a:r>
              <a:rPr lang="en-US" dirty="0" err="1"/>
              <a:t>veritabanlarında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JSON </a:t>
            </a:r>
            <a:r>
              <a:rPr lang="en-US" dirty="0" err="1"/>
              <a:t>veya</a:t>
            </a:r>
            <a:r>
              <a:rPr lang="en-US" dirty="0"/>
              <a:t> XML </a:t>
            </a:r>
            <a:r>
              <a:rPr lang="en-US" dirty="0" err="1"/>
              <a:t>biçiminde</a:t>
            </a:r>
            <a:r>
              <a:rPr lang="en-US" dirty="0"/>
              <a:t> </a:t>
            </a:r>
            <a:r>
              <a:rPr lang="en-US" dirty="0" err="1"/>
              <a:t>saklanabilmektedir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830FB-9AA2-5C7F-6E26-F36A398C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5068-B92B-AE66-B47C-9C5D707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NoSQL Veri </a:t>
            </a:r>
            <a:r>
              <a:rPr lang="en-US" b="1" dirty="0" err="1"/>
              <a:t>Tabanının</a:t>
            </a:r>
            <a:r>
              <a:rPr lang="en-US" b="1" dirty="0"/>
              <a:t> </a:t>
            </a:r>
            <a:r>
              <a:rPr lang="en-US" b="1" dirty="0" err="1"/>
              <a:t>Özellikleri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2AD7-822F-7340-7EB7-36D699AF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İlişkisel</a:t>
            </a:r>
            <a:r>
              <a:rPr lang="en-US" sz="2000" b="1" dirty="0"/>
              <a:t> </a:t>
            </a:r>
            <a:r>
              <a:rPr lang="en-US" sz="2000" b="1" dirty="0" err="1"/>
              <a:t>Olmayan</a:t>
            </a:r>
            <a:endParaRPr lang="en-US" sz="2000" b="1" dirty="0"/>
          </a:p>
          <a:p>
            <a:pPr lvl="1"/>
            <a:r>
              <a:rPr lang="en-US" sz="1800" dirty="0"/>
              <a:t>NoSQL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tabanları</a:t>
            </a:r>
            <a:r>
              <a:rPr lang="en-US" sz="1800" dirty="0"/>
              <a:t> </a:t>
            </a:r>
            <a:r>
              <a:rPr lang="en-US" sz="1800" dirty="0" err="1"/>
              <a:t>asla</a:t>
            </a:r>
            <a:r>
              <a:rPr lang="en-US" sz="1800" dirty="0"/>
              <a:t> </a:t>
            </a:r>
            <a:r>
              <a:rPr lang="en-US" sz="1800" dirty="0" err="1"/>
              <a:t>ilişkisel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tabanı</a:t>
            </a:r>
            <a:r>
              <a:rPr lang="en-US" sz="1800" dirty="0"/>
              <a:t> </a:t>
            </a:r>
            <a:r>
              <a:rPr lang="en-US" sz="1800" dirty="0" err="1"/>
              <a:t>modellerini</a:t>
            </a:r>
            <a:r>
              <a:rPr lang="en-US" sz="1800" dirty="0"/>
              <a:t> </a:t>
            </a:r>
            <a:r>
              <a:rPr lang="en-US" sz="1800" dirty="0" err="1"/>
              <a:t>takip</a:t>
            </a:r>
            <a:r>
              <a:rPr lang="en-US" sz="1800" dirty="0"/>
              <a:t> </a:t>
            </a:r>
            <a:r>
              <a:rPr lang="en-US" sz="1800" dirty="0" err="1"/>
              <a:t>etmez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Hiçbir</a:t>
            </a:r>
            <a:r>
              <a:rPr lang="en-US" sz="1800" dirty="0"/>
              <a:t> zaman </a:t>
            </a:r>
            <a:r>
              <a:rPr lang="en-US" sz="1800" b="1" dirty="0" err="1"/>
              <a:t>sabit</a:t>
            </a:r>
            <a:r>
              <a:rPr lang="en-US" sz="1800" b="1" dirty="0"/>
              <a:t> </a:t>
            </a:r>
            <a:r>
              <a:rPr lang="en-US" sz="1800" b="1" dirty="0" err="1"/>
              <a:t>sütun</a:t>
            </a:r>
            <a:r>
              <a:rPr lang="en-US" sz="1800" b="1" dirty="0"/>
              <a:t> </a:t>
            </a:r>
            <a:r>
              <a:rPr lang="en-US" sz="1800" b="1" dirty="0" err="1"/>
              <a:t>kayıtları</a:t>
            </a:r>
            <a:r>
              <a:rPr lang="en-US" sz="1800" b="1" dirty="0"/>
              <a:t> </a:t>
            </a:r>
            <a:r>
              <a:rPr lang="en-US" sz="1800" b="1" dirty="0" err="1"/>
              <a:t>içeren</a:t>
            </a:r>
            <a:r>
              <a:rPr lang="en-US" sz="1800" b="1" dirty="0"/>
              <a:t> </a:t>
            </a:r>
            <a:r>
              <a:rPr lang="en-US" sz="1800" b="1" dirty="0" err="1"/>
              <a:t>bir</a:t>
            </a:r>
            <a:r>
              <a:rPr lang="en-US" sz="1800" b="1" dirty="0"/>
              <a:t> </a:t>
            </a:r>
            <a:r>
              <a:rPr lang="en-US" sz="1800" b="1" dirty="0" err="1"/>
              <a:t>tablo</a:t>
            </a:r>
            <a:r>
              <a:rPr lang="en-US" sz="1800" b="1" dirty="0"/>
              <a:t> </a:t>
            </a:r>
            <a:r>
              <a:rPr lang="en-US" sz="1800" b="1" dirty="0" err="1"/>
              <a:t>sağlamaz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Herhangi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b="1" dirty="0" err="1"/>
              <a:t>veri</a:t>
            </a:r>
            <a:r>
              <a:rPr lang="en-US" sz="1800" b="1" dirty="0"/>
              <a:t> </a:t>
            </a:r>
            <a:r>
              <a:rPr lang="en-US" sz="1800" b="1" dirty="0" err="1"/>
              <a:t>normalizasyonu</a:t>
            </a:r>
            <a:r>
              <a:rPr lang="en-US" sz="1800" b="1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b="1" dirty="0" err="1"/>
              <a:t>nesne-ilişkisel</a:t>
            </a:r>
            <a:r>
              <a:rPr lang="en-US" sz="1800" b="1" dirty="0"/>
              <a:t> </a:t>
            </a:r>
            <a:r>
              <a:rPr lang="en-US" sz="1800" b="1" dirty="0" err="1"/>
              <a:t>eşleme</a:t>
            </a:r>
            <a:r>
              <a:rPr lang="en-US" sz="1800" b="1" dirty="0"/>
              <a:t> </a:t>
            </a:r>
            <a:r>
              <a:rPr lang="en-US" sz="1800" b="1" dirty="0" err="1"/>
              <a:t>gerektirmez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İlişkisel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tabanları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b="1" dirty="0" err="1"/>
              <a:t>karmaşık</a:t>
            </a:r>
            <a:r>
              <a:rPr lang="en-US" sz="1800" b="1" dirty="0"/>
              <a:t> </a:t>
            </a:r>
            <a:r>
              <a:rPr lang="en-US" sz="1800" b="1" dirty="0" err="1"/>
              <a:t>özellikler</a:t>
            </a:r>
            <a:r>
              <a:rPr lang="en-US" sz="1800" b="1" dirty="0"/>
              <a:t> </a:t>
            </a:r>
            <a:r>
              <a:rPr lang="en-US" sz="1800" b="1" dirty="0" err="1"/>
              <a:t>yoktur</a:t>
            </a:r>
            <a:r>
              <a:rPr lang="en-US" sz="1800" dirty="0"/>
              <a:t>.</a:t>
            </a:r>
            <a:endParaRPr lang="tr-TR" sz="1800" dirty="0"/>
          </a:p>
          <a:p>
            <a:r>
              <a:rPr lang="en-US" sz="2200" b="1" dirty="0" err="1"/>
              <a:t>Dağıtılmış</a:t>
            </a:r>
            <a:r>
              <a:rPr lang="en-US" sz="2200" b="1" dirty="0"/>
              <a:t> Bilgi </a:t>
            </a:r>
            <a:r>
              <a:rPr lang="en-US" sz="2200" b="1" dirty="0" err="1"/>
              <a:t>İşlem</a:t>
            </a:r>
            <a:endParaRPr lang="en-US" sz="2200" b="1" dirty="0"/>
          </a:p>
          <a:p>
            <a:pPr lvl="1"/>
            <a:r>
              <a:rPr lang="en-US" sz="1800" b="1" dirty="0" err="1"/>
              <a:t>Birden</a:t>
            </a:r>
            <a:r>
              <a:rPr lang="en-US" sz="1800" b="1" dirty="0"/>
              <a:t> </a:t>
            </a:r>
            <a:r>
              <a:rPr lang="en-US" sz="1800" b="1" dirty="0" err="1"/>
              <a:t>çok</a:t>
            </a:r>
            <a:r>
              <a:rPr lang="en-US" sz="1800" b="1" dirty="0"/>
              <a:t> </a:t>
            </a:r>
            <a:r>
              <a:rPr lang="en-US" sz="1800" b="1" dirty="0" err="1"/>
              <a:t>veri</a:t>
            </a:r>
            <a:r>
              <a:rPr lang="en-US" sz="1800" b="1" dirty="0"/>
              <a:t> </a:t>
            </a:r>
            <a:r>
              <a:rPr lang="en-US" sz="1800" b="1" dirty="0" err="1"/>
              <a:t>tabanını</a:t>
            </a:r>
            <a:r>
              <a:rPr lang="en-US" sz="1800" b="1" dirty="0"/>
              <a:t> </a:t>
            </a:r>
            <a:r>
              <a:rPr lang="en-US" sz="1800" dirty="0" err="1"/>
              <a:t>dağıtılmış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yürütmek</a:t>
            </a:r>
            <a:r>
              <a:rPr lang="en-US" sz="1800" dirty="0"/>
              <a:t> </a:t>
            </a:r>
            <a:r>
              <a:rPr lang="en-US" sz="1800" dirty="0" err="1"/>
              <a:t>mümkündür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 err="1"/>
              <a:t>Yük</a:t>
            </a:r>
            <a:r>
              <a:rPr lang="en-US" sz="1800" b="1" dirty="0"/>
              <a:t> </a:t>
            </a:r>
            <a:r>
              <a:rPr lang="en-US" sz="1800" b="1" dirty="0" err="1"/>
              <a:t>devretme</a:t>
            </a:r>
            <a:r>
              <a:rPr lang="en-US" sz="1800" b="1" dirty="0"/>
              <a:t> </a:t>
            </a:r>
            <a:r>
              <a:rPr lang="en-US" sz="1800" dirty="0" err="1"/>
              <a:t>yetenekleri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b="1" dirty="0" err="1"/>
              <a:t>otomatik</a:t>
            </a:r>
            <a:r>
              <a:rPr lang="en-US" sz="1800" b="1" dirty="0"/>
              <a:t> </a:t>
            </a:r>
            <a:r>
              <a:rPr lang="en-US" sz="1800" b="1" dirty="0" err="1"/>
              <a:t>ölçeklendirme</a:t>
            </a:r>
            <a:r>
              <a:rPr lang="en-US" sz="1800" b="1" dirty="0"/>
              <a:t> </a:t>
            </a:r>
            <a:r>
              <a:rPr lang="en-US" sz="1800" dirty="0" err="1"/>
              <a:t>özellikleri</a:t>
            </a:r>
            <a:r>
              <a:rPr lang="en-US" sz="1800" dirty="0"/>
              <a:t> </a:t>
            </a:r>
            <a:r>
              <a:rPr lang="en-US" sz="1800" dirty="0" err="1"/>
              <a:t>sunar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 err="1"/>
              <a:t>Tüm</a:t>
            </a:r>
            <a:r>
              <a:rPr lang="en-US" sz="1800" b="1" dirty="0"/>
              <a:t> </a:t>
            </a:r>
            <a:r>
              <a:rPr lang="en-US" sz="1800" b="1" dirty="0" err="1"/>
              <a:t>programlama</a:t>
            </a:r>
            <a:r>
              <a:rPr lang="en-US" sz="1800" b="1" dirty="0"/>
              <a:t> </a:t>
            </a:r>
            <a:r>
              <a:rPr lang="en-US" sz="1800" b="1" dirty="0" err="1"/>
              <a:t>dilleri</a:t>
            </a:r>
            <a:r>
              <a:rPr lang="en-US" sz="1800" b="1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kullanılabilir</a:t>
            </a:r>
            <a:endParaRPr lang="tr-TR" sz="1800" dirty="0"/>
          </a:p>
          <a:p>
            <a:pPr lvl="1"/>
            <a:r>
              <a:rPr lang="en-US" sz="1800" dirty="0"/>
              <a:t>NoSQL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tabanları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kullanılacak</a:t>
            </a:r>
            <a:r>
              <a:rPr lang="en-US" sz="1800" dirty="0"/>
              <a:t> </a:t>
            </a:r>
            <a:r>
              <a:rPr lang="en-US" sz="1800" b="1" dirty="0" err="1"/>
              <a:t>standart</a:t>
            </a:r>
            <a:r>
              <a:rPr lang="en-US" sz="1800" b="1" dirty="0"/>
              <a:t> </a:t>
            </a:r>
            <a:r>
              <a:rPr lang="en-US" sz="1800" b="1" dirty="0" err="1"/>
              <a:t>bir</a:t>
            </a:r>
            <a:r>
              <a:rPr lang="en-US" sz="1800" b="1" dirty="0"/>
              <a:t> </a:t>
            </a:r>
            <a:r>
              <a:rPr lang="en-US" sz="1800" b="1" dirty="0" err="1"/>
              <a:t>sorgu</a:t>
            </a:r>
            <a:r>
              <a:rPr lang="en-US" sz="1800" b="1" dirty="0"/>
              <a:t> </a:t>
            </a:r>
            <a:r>
              <a:rPr lang="en-US" sz="1800" b="1" dirty="0" err="1"/>
              <a:t>yoktur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Nihai</a:t>
            </a:r>
            <a:r>
              <a:rPr lang="en-US" sz="1800" dirty="0"/>
              <a:t> </a:t>
            </a:r>
            <a:r>
              <a:rPr lang="en-US" sz="1800" b="1" dirty="0" err="1"/>
              <a:t>tutarlılık</a:t>
            </a:r>
            <a:r>
              <a:rPr lang="en-US" sz="1800" dirty="0"/>
              <a:t> </a:t>
            </a:r>
            <a:r>
              <a:rPr lang="en-US" sz="1800" dirty="0" err="1"/>
              <a:t>sağlar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Dağıtılmış</a:t>
            </a:r>
            <a:r>
              <a:rPr lang="en-US" sz="1800" dirty="0"/>
              <a:t> </a:t>
            </a:r>
            <a:r>
              <a:rPr lang="en-US" sz="1800" dirty="0" err="1"/>
              <a:t>düğümler</a:t>
            </a:r>
            <a:r>
              <a:rPr lang="en-US" sz="1800" dirty="0"/>
              <a:t> </a:t>
            </a:r>
            <a:r>
              <a:rPr lang="en-US" sz="1800" dirty="0" err="1"/>
              <a:t>arasında</a:t>
            </a:r>
            <a:r>
              <a:rPr lang="en-US" sz="1800" dirty="0"/>
              <a:t> </a:t>
            </a:r>
            <a:r>
              <a:rPr lang="en-US" sz="1800" b="1" dirty="0" err="1"/>
              <a:t>eşzamanlı</a:t>
            </a:r>
            <a:r>
              <a:rPr lang="en-US" sz="1800" b="1" dirty="0"/>
              <a:t> </a:t>
            </a:r>
            <a:r>
              <a:rPr lang="en-US" sz="1800" b="1" dirty="0" err="1"/>
              <a:t>çoğaltma</a:t>
            </a:r>
            <a:r>
              <a:rPr lang="en-US" sz="1800" b="1" dirty="0"/>
              <a:t> </a:t>
            </a:r>
            <a:r>
              <a:rPr lang="en-US" sz="1800" b="1" dirty="0" err="1"/>
              <a:t>sağlamaz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Veri </a:t>
            </a:r>
            <a:r>
              <a:rPr lang="en-US" sz="1800" dirty="0" err="1"/>
              <a:t>düğümleri</a:t>
            </a:r>
            <a:r>
              <a:rPr lang="en-US" sz="1800" dirty="0"/>
              <a:t> </a:t>
            </a:r>
            <a:r>
              <a:rPr lang="en-US" sz="1800" dirty="0" err="1"/>
              <a:t>arasında</a:t>
            </a:r>
            <a:r>
              <a:rPr lang="en-US" sz="1800" dirty="0"/>
              <a:t> </a:t>
            </a:r>
            <a:r>
              <a:rPr lang="en-US" sz="1800" b="1" dirty="0" err="1"/>
              <a:t>maksimum</a:t>
            </a:r>
            <a:r>
              <a:rPr lang="en-US" sz="1800" b="1" dirty="0"/>
              <a:t> </a:t>
            </a:r>
            <a:r>
              <a:rPr lang="en-US" sz="1800" b="1" dirty="0" err="1"/>
              <a:t>dağıtım</a:t>
            </a:r>
            <a:r>
              <a:rPr lang="en-US" sz="1800" b="1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b="1" dirty="0" err="1"/>
              <a:t>daha</a:t>
            </a:r>
            <a:r>
              <a:rPr lang="en-US" sz="1800" b="1" dirty="0"/>
              <a:t> </a:t>
            </a:r>
            <a:r>
              <a:rPr lang="en-US" sz="1800" b="1" dirty="0" err="1"/>
              <a:t>az</a:t>
            </a:r>
            <a:r>
              <a:rPr lang="en-US" sz="1800" b="1" dirty="0"/>
              <a:t> </a:t>
            </a:r>
            <a:r>
              <a:rPr lang="en-US" sz="1800" b="1" dirty="0" err="1"/>
              <a:t>koordinasyon</a:t>
            </a:r>
            <a:r>
              <a:rPr lang="en-US" sz="1800" b="1" dirty="0"/>
              <a:t> </a:t>
            </a:r>
            <a:r>
              <a:rPr lang="en-US" sz="1800" dirty="0" err="1"/>
              <a:t>sağlar</a:t>
            </a:r>
            <a:r>
              <a:rPr lang="en-US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4F076-0759-CDF9-05FF-A23758D6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1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718-ECEA-DB42-94DB-92CAC59D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NoSQL Veri </a:t>
            </a:r>
            <a:r>
              <a:rPr lang="en-US" b="1" dirty="0" err="1"/>
              <a:t>Tabanının</a:t>
            </a:r>
            <a:r>
              <a:rPr lang="en-US" b="1" dirty="0"/>
              <a:t> </a:t>
            </a:r>
            <a:r>
              <a:rPr lang="en-US" b="1" dirty="0" err="1"/>
              <a:t>Özellikleri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9487-008B-9849-D326-D3D34825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Şemasız</a:t>
            </a:r>
            <a:endParaRPr lang="en-US" sz="2000" b="1" dirty="0"/>
          </a:p>
          <a:p>
            <a:pPr lvl="1"/>
            <a:r>
              <a:rPr lang="en-US" sz="1800" dirty="0"/>
              <a:t>NoSQL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tabanları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</a:t>
            </a:r>
            <a:r>
              <a:rPr lang="en-US" sz="1800" b="1" dirty="0" err="1"/>
              <a:t>rahat</a:t>
            </a:r>
            <a:r>
              <a:rPr lang="en-US" sz="1800" b="1" dirty="0"/>
              <a:t> </a:t>
            </a:r>
            <a:r>
              <a:rPr lang="en-US" sz="1800" b="1" dirty="0" err="1"/>
              <a:t>şemalara</a:t>
            </a:r>
            <a:r>
              <a:rPr lang="en-US" sz="1800" b="1" dirty="0"/>
              <a:t> </a:t>
            </a:r>
            <a:r>
              <a:rPr lang="en-US" sz="1800" b="1" dirty="0" err="1"/>
              <a:t>sahiptir</a:t>
            </a:r>
            <a:r>
              <a:rPr lang="en-US" sz="1800" b="1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da </a:t>
            </a:r>
            <a:r>
              <a:rPr lang="en-US" sz="1800" b="1" dirty="0" err="1"/>
              <a:t>şema</a:t>
            </a:r>
            <a:r>
              <a:rPr lang="en-US" sz="1800" b="1" dirty="0"/>
              <a:t> </a:t>
            </a:r>
            <a:r>
              <a:rPr lang="en-US" sz="1800" b="1" dirty="0" err="1"/>
              <a:t>içermez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Verilerin</a:t>
            </a:r>
            <a:r>
              <a:rPr lang="en-US" sz="1800" dirty="0"/>
              <a:t> </a:t>
            </a:r>
            <a:r>
              <a:rPr lang="en-US" sz="1800" dirty="0" err="1"/>
              <a:t>şeması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herhangi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b="1" dirty="0" err="1"/>
              <a:t>tanımlama</a:t>
            </a:r>
            <a:r>
              <a:rPr lang="en-US" sz="1800" b="1" dirty="0"/>
              <a:t> </a:t>
            </a:r>
            <a:r>
              <a:rPr lang="en-US" sz="1800" b="1" dirty="0" err="1"/>
              <a:t>gerektirmez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Aynı</a:t>
            </a:r>
            <a:r>
              <a:rPr lang="en-US" sz="1800" dirty="0"/>
              <a:t> </a:t>
            </a:r>
            <a:r>
              <a:rPr lang="en-US" sz="1800" dirty="0" err="1"/>
              <a:t>etki</a:t>
            </a:r>
            <a:r>
              <a:rPr lang="en-US" sz="1800" dirty="0"/>
              <a:t> </a:t>
            </a:r>
            <a:r>
              <a:rPr lang="en-US" sz="1800" dirty="0" err="1"/>
              <a:t>alanları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b="1" dirty="0" err="1"/>
              <a:t>heterojen</a:t>
            </a:r>
            <a:r>
              <a:rPr lang="en-US" sz="1800" b="1" dirty="0"/>
              <a:t> </a:t>
            </a:r>
            <a:r>
              <a:rPr lang="en-US" sz="1800" b="1" dirty="0" err="1"/>
              <a:t>veri</a:t>
            </a:r>
            <a:r>
              <a:rPr lang="en-US" sz="1800" b="1" dirty="0"/>
              <a:t> </a:t>
            </a:r>
            <a:r>
              <a:rPr lang="en-US" sz="1800" b="1" dirty="0" err="1"/>
              <a:t>yapıları</a:t>
            </a:r>
            <a:r>
              <a:rPr lang="en-US" sz="1800" b="1" dirty="0"/>
              <a:t> </a:t>
            </a:r>
            <a:r>
              <a:rPr lang="en-US" sz="1800" dirty="0" err="1"/>
              <a:t>sunar</a:t>
            </a:r>
            <a:r>
              <a:rPr lang="en-US" sz="1800" dirty="0"/>
              <a:t>.</a:t>
            </a:r>
          </a:p>
          <a:p>
            <a:r>
              <a:rPr lang="en-US" sz="2000" b="1" dirty="0"/>
              <a:t>Basit API</a:t>
            </a:r>
          </a:p>
          <a:p>
            <a:pPr lvl="1"/>
            <a:r>
              <a:rPr lang="en-US" sz="1800" b="1" dirty="0"/>
              <a:t>Veri</a:t>
            </a:r>
            <a:r>
              <a:rPr lang="en-US" sz="1800" dirty="0"/>
              <a:t> </a:t>
            </a:r>
            <a:r>
              <a:rPr lang="en-US" sz="1800" b="1" dirty="0" err="1"/>
              <a:t>depolama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b="1" dirty="0" err="1"/>
              <a:t>veri</a:t>
            </a:r>
            <a:r>
              <a:rPr lang="en-US" sz="1800" dirty="0"/>
              <a:t> </a:t>
            </a:r>
            <a:r>
              <a:rPr lang="en-US" sz="1800" b="1" dirty="0" err="1"/>
              <a:t>sorgulama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kullanımı</a:t>
            </a:r>
            <a:r>
              <a:rPr lang="en-US" sz="1800" dirty="0"/>
              <a:t> </a:t>
            </a:r>
            <a:r>
              <a:rPr lang="en-US" sz="1800" b="1" dirty="0" err="1"/>
              <a:t>kolay</a:t>
            </a:r>
            <a:r>
              <a:rPr lang="en-US" sz="1800" b="1" dirty="0"/>
              <a:t> </a:t>
            </a:r>
            <a:r>
              <a:rPr lang="en-US" sz="1800" b="1" dirty="0" err="1"/>
              <a:t>arayüz</a:t>
            </a:r>
            <a:r>
              <a:rPr lang="en-US" sz="1800" b="1" dirty="0"/>
              <a:t> </a:t>
            </a:r>
            <a:r>
              <a:rPr lang="en-US" sz="1800" dirty="0" err="1"/>
              <a:t>sunar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 err="1"/>
              <a:t>Düşük</a:t>
            </a:r>
            <a:r>
              <a:rPr lang="en-US" sz="1800" b="1" dirty="0"/>
              <a:t> </a:t>
            </a:r>
            <a:r>
              <a:rPr lang="en-US" sz="1800" b="1" dirty="0" err="1"/>
              <a:t>seviyeli</a:t>
            </a:r>
            <a:r>
              <a:rPr lang="en-US" sz="1800" b="1" dirty="0"/>
              <a:t> </a:t>
            </a:r>
            <a:r>
              <a:rPr lang="en-US" sz="1800" b="1" dirty="0" err="1"/>
              <a:t>seçim</a:t>
            </a:r>
            <a:r>
              <a:rPr lang="en-US" sz="1800" b="1" dirty="0"/>
              <a:t> </a:t>
            </a:r>
            <a:r>
              <a:rPr lang="en-US" sz="1800" b="1" dirty="0" err="1"/>
              <a:t>yöntemlerine</a:t>
            </a:r>
            <a:r>
              <a:rPr lang="en-US" sz="1800" b="1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b="1" dirty="0" err="1"/>
              <a:t>düşük</a:t>
            </a:r>
            <a:r>
              <a:rPr lang="en-US" sz="1800" b="1" dirty="0"/>
              <a:t> </a:t>
            </a:r>
            <a:r>
              <a:rPr lang="en-US" sz="1800" b="1" dirty="0" err="1"/>
              <a:t>seviyeli</a:t>
            </a:r>
            <a:r>
              <a:rPr lang="en-US" sz="1800" b="1" dirty="0"/>
              <a:t> </a:t>
            </a:r>
            <a:r>
              <a:rPr lang="en-US" sz="1800" b="1" dirty="0" err="1"/>
              <a:t>veri</a:t>
            </a:r>
            <a:r>
              <a:rPr lang="en-US" sz="1800" b="1" dirty="0"/>
              <a:t> </a:t>
            </a:r>
            <a:r>
              <a:rPr lang="en-US" sz="1800" b="1" dirty="0" err="1"/>
              <a:t>manipülasyonuna</a:t>
            </a:r>
            <a:r>
              <a:rPr lang="en-US" sz="1800" b="1" dirty="0"/>
              <a:t> </a:t>
            </a:r>
            <a:r>
              <a:rPr lang="en-US" sz="1800" dirty="0" err="1"/>
              <a:t>izin</a:t>
            </a:r>
            <a:r>
              <a:rPr lang="en-US" sz="1800" dirty="0"/>
              <a:t> </a:t>
            </a:r>
            <a:r>
              <a:rPr lang="en-US" sz="1800" dirty="0" err="1"/>
              <a:t>verir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HTTP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b="1" dirty="0"/>
              <a:t>JSON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b="1" dirty="0" err="1"/>
              <a:t>metin</a:t>
            </a:r>
            <a:r>
              <a:rPr lang="en-US" sz="1800" b="1" dirty="0"/>
              <a:t> </a:t>
            </a:r>
            <a:r>
              <a:rPr lang="en-US" sz="1800" b="1" dirty="0" err="1"/>
              <a:t>tabanlı</a:t>
            </a:r>
            <a:r>
              <a:rPr lang="en-US" sz="1800" b="1" dirty="0"/>
              <a:t> </a:t>
            </a:r>
            <a:r>
              <a:rPr lang="en-US" sz="1800" b="1" dirty="0" err="1"/>
              <a:t>protokoller</a:t>
            </a:r>
            <a:r>
              <a:rPr lang="en-US" sz="1800" b="1" dirty="0"/>
              <a:t> </a:t>
            </a:r>
            <a:r>
              <a:rPr lang="en-US" sz="1800" dirty="0" err="1"/>
              <a:t>kullanır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 err="1"/>
              <a:t>Standart</a:t>
            </a:r>
            <a:r>
              <a:rPr lang="en-US" sz="1800" dirty="0"/>
              <a:t> </a:t>
            </a:r>
            <a:r>
              <a:rPr lang="en-US" sz="1800" dirty="0" err="1"/>
              <a:t>tabanlı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sorgulama</a:t>
            </a:r>
            <a:r>
              <a:rPr lang="en-US" sz="1800" dirty="0"/>
              <a:t> </a:t>
            </a:r>
            <a:r>
              <a:rPr lang="en-US" sz="1800" dirty="0" err="1"/>
              <a:t>dili</a:t>
            </a:r>
            <a:r>
              <a:rPr lang="en-US" sz="1800" dirty="0"/>
              <a:t> </a:t>
            </a:r>
            <a:r>
              <a:rPr lang="en-US" sz="1800" dirty="0" err="1"/>
              <a:t>yoktur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 err="1"/>
              <a:t>İnternete</a:t>
            </a:r>
            <a:r>
              <a:rPr lang="en-US" sz="1800" b="1" dirty="0"/>
              <a:t> </a:t>
            </a:r>
            <a:r>
              <a:rPr lang="en-US" sz="1800" b="1" dirty="0" err="1"/>
              <a:t>yönelik</a:t>
            </a:r>
            <a:r>
              <a:rPr lang="en-US" sz="1800" b="1" dirty="0"/>
              <a:t> </a:t>
            </a:r>
            <a:r>
              <a:rPr lang="en-US" sz="1800" dirty="0" err="1"/>
              <a:t>hizmetler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çalışan</a:t>
            </a:r>
            <a:r>
              <a:rPr lang="en-US" sz="1800" dirty="0"/>
              <a:t> </a:t>
            </a:r>
            <a:r>
              <a:rPr lang="en-US" sz="1800" b="1" dirty="0"/>
              <a:t>web </a:t>
            </a:r>
            <a:r>
              <a:rPr lang="en-US" sz="1800" b="1" dirty="0" err="1"/>
              <a:t>etkin</a:t>
            </a:r>
            <a:r>
              <a:rPr lang="en-US" sz="1800" b="1" dirty="0"/>
              <a:t> </a:t>
            </a:r>
            <a:r>
              <a:rPr lang="en-US" sz="1800" b="1" dirty="0" err="1"/>
              <a:t>bir</a:t>
            </a:r>
            <a:r>
              <a:rPr lang="en-US" sz="1800" b="1" dirty="0"/>
              <a:t> </a:t>
            </a:r>
            <a:r>
              <a:rPr lang="en-US" sz="1800" b="1" dirty="0" err="1"/>
              <a:t>veri</a:t>
            </a:r>
            <a:r>
              <a:rPr lang="en-US" sz="1800" b="1" dirty="0"/>
              <a:t> </a:t>
            </a:r>
            <a:r>
              <a:rPr lang="en-US" sz="1800" b="1" dirty="0" err="1"/>
              <a:t>tabanıdır</a:t>
            </a:r>
            <a:r>
              <a:rPr lang="en-US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377F5-A782-5A4A-14AA-1ED8DBA4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4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NoSQL Avantajları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/>
              <a:t>Sıkça</a:t>
            </a:r>
            <a:r>
              <a:rPr lang="en-US" sz="2000" dirty="0"/>
              <a:t> </a:t>
            </a:r>
            <a:r>
              <a:rPr lang="en-US" sz="2000" dirty="0" err="1"/>
              <a:t>güncellenen</a:t>
            </a:r>
            <a:r>
              <a:rPr lang="en-US" sz="2000" dirty="0"/>
              <a:t> </a:t>
            </a:r>
            <a:r>
              <a:rPr lang="en-US" sz="2000" dirty="0" err="1"/>
              <a:t>kullanılan</a:t>
            </a:r>
            <a:r>
              <a:rPr lang="en-US" sz="2000" dirty="0"/>
              <a:t> </a:t>
            </a:r>
            <a:r>
              <a:rPr lang="en-US" sz="2000" dirty="0" err="1"/>
              <a:t>verilerin</a:t>
            </a:r>
            <a:r>
              <a:rPr lang="en-US" sz="2000" dirty="0"/>
              <a:t> </a:t>
            </a:r>
            <a:r>
              <a:rPr lang="en-US" sz="2000" b="1" dirty="0" err="1"/>
              <a:t>hızla</a:t>
            </a:r>
            <a:r>
              <a:rPr lang="en-US" sz="2000" b="1" dirty="0"/>
              <a:t> </a:t>
            </a:r>
            <a:r>
              <a:rPr lang="en-US" sz="2000" b="1" dirty="0" err="1"/>
              <a:t>kaydedilmesi</a:t>
            </a:r>
            <a:r>
              <a:rPr lang="en-US" sz="2000" b="1" dirty="0"/>
              <a:t> </a:t>
            </a:r>
            <a:r>
              <a:rPr lang="en-US" sz="2000" b="1" dirty="0" err="1"/>
              <a:t>ve</a:t>
            </a:r>
            <a:r>
              <a:rPr lang="en-US" sz="2000" b="1" dirty="0"/>
              <a:t> </a:t>
            </a:r>
            <a:r>
              <a:rPr lang="en-US" sz="2000" b="1" dirty="0" err="1"/>
              <a:t>cevap</a:t>
            </a:r>
            <a:r>
              <a:rPr lang="en-US" sz="2000" b="1" dirty="0"/>
              <a:t> </a:t>
            </a:r>
            <a:r>
              <a:rPr lang="en-US" sz="2000" b="1" dirty="0" err="1"/>
              <a:t>alınması</a:t>
            </a:r>
            <a:r>
              <a:rPr lang="en-US" sz="2000" dirty="0"/>
              <a:t>.</a:t>
            </a:r>
            <a:endParaRPr lang="tr-TR" sz="2000" dirty="0"/>
          </a:p>
          <a:p>
            <a:pPr algn="just"/>
            <a:r>
              <a:rPr lang="en-US" sz="2000" b="1" dirty="0"/>
              <a:t>Veri </a:t>
            </a:r>
            <a:r>
              <a:rPr lang="en-US" sz="2000" b="1" dirty="0" err="1"/>
              <a:t>yönetiminin</a:t>
            </a:r>
            <a:r>
              <a:rPr lang="en-US" sz="2000" b="1" dirty="0"/>
              <a:t> </a:t>
            </a:r>
            <a:r>
              <a:rPr lang="en-US" sz="2000" b="1" dirty="0" err="1"/>
              <a:t>kolay</a:t>
            </a:r>
            <a:r>
              <a:rPr lang="en-US" sz="2000" b="1" dirty="0"/>
              <a:t> </a:t>
            </a:r>
            <a:r>
              <a:rPr lang="en-US" sz="2000" dirty="0" err="1"/>
              <a:t>olması</a:t>
            </a:r>
            <a:endParaRPr lang="tr-TR" sz="2000" dirty="0"/>
          </a:p>
          <a:p>
            <a:pPr algn="just"/>
            <a:r>
              <a:rPr lang="en-US" sz="2000" b="1" dirty="0" err="1"/>
              <a:t>Maliyet'in</a:t>
            </a:r>
            <a:r>
              <a:rPr lang="en-US" sz="2000" b="1" dirty="0"/>
              <a:t> </a:t>
            </a:r>
            <a:r>
              <a:rPr lang="en-US" sz="2000" b="1" dirty="0" err="1"/>
              <a:t>düşük</a:t>
            </a:r>
            <a:r>
              <a:rPr lang="en-US" sz="2000" b="1" dirty="0"/>
              <a:t> </a:t>
            </a:r>
            <a:r>
              <a:rPr lang="en-US" sz="2000" dirty="0" err="1"/>
              <a:t>olması</a:t>
            </a:r>
            <a:r>
              <a:rPr lang="en-US" sz="2000" dirty="0"/>
              <a:t>.</a:t>
            </a:r>
            <a:endParaRPr lang="tr-TR" sz="2000" dirty="0"/>
          </a:p>
          <a:p>
            <a:pPr algn="just"/>
            <a:r>
              <a:rPr lang="en-US" sz="2000" dirty="0"/>
              <a:t>NoSQL </a:t>
            </a:r>
            <a:r>
              <a:rPr lang="en-US" sz="2000" dirty="0" err="1"/>
              <a:t>sisteminin</a:t>
            </a:r>
            <a:r>
              <a:rPr lang="en-US" sz="2000" dirty="0"/>
              <a:t> </a:t>
            </a:r>
            <a:r>
              <a:rPr lang="en-US" sz="2000" b="1" dirty="0" err="1"/>
              <a:t>yönetimi</a:t>
            </a:r>
            <a:r>
              <a:rPr lang="en-US" sz="2000" b="1" dirty="0"/>
              <a:t> </a:t>
            </a:r>
            <a:r>
              <a:rPr lang="en-US" sz="2000" b="1" dirty="0" err="1"/>
              <a:t>kolay</a:t>
            </a:r>
            <a:r>
              <a:rPr lang="en-US" sz="2000" b="1" dirty="0"/>
              <a:t> </a:t>
            </a:r>
            <a:r>
              <a:rPr lang="en-US" sz="2000" dirty="0" err="1"/>
              <a:t>olması</a:t>
            </a:r>
            <a:r>
              <a:rPr lang="en-US" sz="2000" dirty="0"/>
              <a:t>.</a:t>
            </a:r>
            <a:endParaRPr lang="tr-TR" sz="2000" dirty="0"/>
          </a:p>
          <a:p>
            <a:pPr algn="just"/>
            <a:r>
              <a:rPr lang="en-US" sz="2000" dirty="0" err="1"/>
              <a:t>SQL'de</a:t>
            </a:r>
            <a:r>
              <a:rPr lang="en-US" sz="2000" dirty="0"/>
              <a:t> ki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b="1" dirty="0" err="1"/>
              <a:t>sorgulama</a:t>
            </a:r>
            <a:r>
              <a:rPr lang="en-US" sz="2000" b="1" dirty="0"/>
              <a:t> </a:t>
            </a:r>
            <a:r>
              <a:rPr lang="en-US" sz="2000" b="1" dirty="0" err="1"/>
              <a:t>işlemi</a:t>
            </a:r>
            <a:r>
              <a:rPr lang="en-US" sz="2000" b="1" dirty="0"/>
              <a:t> </a:t>
            </a:r>
            <a:r>
              <a:rPr lang="en-US" sz="2000" b="1" dirty="0" err="1"/>
              <a:t>yapılmaması</a:t>
            </a:r>
            <a:endParaRPr lang="tr-TR" sz="2000" b="1" dirty="0"/>
          </a:p>
          <a:p>
            <a:pPr algn="just"/>
            <a:r>
              <a:rPr lang="en-US" sz="2000" dirty="0" err="1"/>
              <a:t>Birçok</a:t>
            </a:r>
            <a:r>
              <a:rPr lang="en-US" sz="2000" dirty="0"/>
              <a:t> NoSQL </a:t>
            </a:r>
            <a:r>
              <a:rPr lang="en-US" sz="2000" dirty="0" err="1"/>
              <a:t>sistemi</a:t>
            </a:r>
            <a:r>
              <a:rPr lang="en-US" sz="2000" dirty="0"/>
              <a:t>, </a:t>
            </a:r>
            <a:r>
              <a:rPr lang="en-US" sz="2000" dirty="0" err="1"/>
              <a:t>verilerin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sunucularda</a:t>
            </a:r>
            <a:r>
              <a:rPr lang="en-US" sz="2000" dirty="0"/>
              <a:t> </a:t>
            </a:r>
            <a:r>
              <a:rPr lang="en-US" sz="2000" dirty="0" err="1"/>
              <a:t>yedeklemesini</a:t>
            </a:r>
            <a:r>
              <a:rPr lang="en-US" sz="2000" dirty="0"/>
              <a:t> </a:t>
            </a:r>
            <a:r>
              <a:rPr lang="en-US" sz="2000" dirty="0" err="1"/>
              <a:t>sağlayan</a:t>
            </a:r>
            <a:r>
              <a:rPr lang="en-US" sz="2000" dirty="0"/>
              <a:t> </a:t>
            </a:r>
            <a:r>
              <a:rPr lang="en-US" sz="2000" dirty="0" err="1"/>
              <a:t>dağıtık</a:t>
            </a:r>
            <a:r>
              <a:rPr lang="en-US" sz="2000" dirty="0"/>
              <a:t> </a:t>
            </a:r>
            <a:r>
              <a:rPr lang="en-US" sz="2000" dirty="0" err="1"/>
              <a:t>mimariyi</a:t>
            </a:r>
            <a:r>
              <a:rPr lang="en-US" sz="2000" dirty="0"/>
              <a:t> </a:t>
            </a:r>
            <a:r>
              <a:rPr lang="en-US" sz="2000" dirty="0" err="1"/>
              <a:t>kullanır</a:t>
            </a:r>
            <a:r>
              <a:rPr lang="en-US" sz="2000" dirty="0"/>
              <a:t>. Bu </a:t>
            </a:r>
            <a:r>
              <a:rPr lang="en-US" sz="2000" dirty="0" err="1"/>
              <a:t>saklamalar</a:t>
            </a:r>
            <a:r>
              <a:rPr lang="en-US" sz="2000" dirty="0"/>
              <a:t> </a:t>
            </a:r>
            <a:r>
              <a:rPr lang="en-US" sz="2000" dirty="0" err="1"/>
              <a:t>genelde</a:t>
            </a:r>
            <a:r>
              <a:rPr lang="en-US" sz="2000" dirty="0"/>
              <a:t> </a:t>
            </a:r>
            <a:r>
              <a:rPr lang="en-US" sz="2000" b="1" dirty="0" err="1"/>
              <a:t>dağıtık</a:t>
            </a:r>
            <a:r>
              <a:rPr lang="en-US" sz="2000" b="1" dirty="0"/>
              <a:t> hash </a:t>
            </a:r>
            <a:r>
              <a:rPr lang="en-US" sz="2000" b="1" dirty="0" err="1"/>
              <a:t>çizgileri</a:t>
            </a:r>
            <a:r>
              <a:rPr lang="en-US" sz="2000" b="1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yapılır</a:t>
            </a:r>
            <a:r>
              <a:rPr lang="en-US" sz="2000" dirty="0"/>
              <a:t>.</a:t>
            </a:r>
            <a:endParaRPr lang="tr-TR" sz="2000" dirty="0"/>
          </a:p>
          <a:p>
            <a:pPr algn="just"/>
            <a:r>
              <a:rPr lang="en-US" sz="2000" dirty="0" err="1"/>
              <a:t>Böylece</a:t>
            </a:r>
            <a:r>
              <a:rPr lang="en-US" sz="2000" dirty="0"/>
              <a:t> </a:t>
            </a:r>
            <a:r>
              <a:rPr lang="en-US" sz="2000" b="1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kolayca</a:t>
            </a:r>
            <a:r>
              <a:rPr lang="en-US" sz="2000" dirty="0"/>
              <a:t> </a:t>
            </a:r>
            <a:r>
              <a:rPr lang="en-US" sz="2000" b="1" dirty="0"/>
              <a:t>yeni </a:t>
            </a:r>
            <a:r>
              <a:rPr lang="en-US" sz="2000" b="1" dirty="0" err="1"/>
              <a:t>sunucular</a:t>
            </a:r>
            <a:r>
              <a:rPr lang="en-US" sz="2000" b="1" dirty="0"/>
              <a:t> </a:t>
            </a:r>
            <a:r>
              <a:rPr lang="en-US" sz="2000" b="1" dirty="0" err="1"/>
              <a:t>eklenerek</a:t>
            </a:r>
            <a:r>
              <a:rPr lang="en-US" sz="2000" b="1" dirty="0"/>
              <a:t> </a:t>
            </a:r>
            <a:r>
              <a:rPr lang="en-US" sz="2000" b="1" dirty="0" err="1"/>
              <a:t>büyütülebilir</a:t>
            </a:r>
            <a:r>
              <a:rPr lang="en-US" sz="2000" b="1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sunucunun</a:t>
            </a:r>
            <a:r>
              <a:rPr lang="en-US" sz="2000" dirty="0"/>
              <a:t> </a:t>
            </a:r>
            <a:r>
              <a:rPr lang="en-US" sz="2000" dirty="0" err="1"/>
              <a:t>arızalanmasına</a:t>
            </a:r>
            <a:r>
              <a:rPr lang="en-US" sz="2000" dirty="0"/>
              <a:t> </a:t>
            </a:r>
            <a:r>
              <a:rPr lang="en-US" sz="2000" dirty="0" err="1"/>
              <a:t>katlanılabilir</a:t>
            </a:r>
            <a:r>
              <a:rPr lang="tr-TR" sz="2000" dirty="0"/>
              <a:t>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5938-85D3-D3C1-3254-4663E193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NoSQL Avantajları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8FDC-5EFF-7175-73FC-17D04DF8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err="1"/>
              <a:t>Birincil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Analitik</a:t>
            </a:r>
            <a:r>
              <a:rPr lang="en-US" b="1" dirty="0"/>
              <a:t> Veri </a:t>
            </a:r>
            <a:r>
              <a:rPr lang="en-US" b="1" dirty="0" err="1"/>
              <a:t>Kaynağı</a:t>
            </a:r>
            <a:r>
              <a:rPr lang="en-US" b="1" dirty="0"/>
              <a:t> </a:t>
            </a:r>
            <a:r>
              <a:rPr lang="en-US" b="1" dirty="0" err="1"/>
              <a:t>Yeteneği</a:t>
            </a:r>
            <a:r>
              <a:rPr lang="tr-TR" b="1" dirty="0"/>
              <a:t> :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NoSQL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kriter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uygulamalarından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etmesi</a:t>
            </a:r>
            <a:r>
              <a:rPr lang="en-US" dirty="0"/>
              <a:t> </a:t>
            </a:r>
            <a:r>
              <a:rPr lang="en-US" dirty="0" err="1"/>
              <a:t>gerektiğidir</a:t>
            </a:r>
            <a:r>
              <a:rPr lang="en-US" dirty="0"/>
              <a:t>.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uygulamalarının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işlevlerini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ikincil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analitik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görmelidir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yapılandırılmış</a:t>
            </a:r>
            <a:r>
              <a:rPr lang="en-US" dirty="0"/>
              <a:t>, </a:t>
            </a:r>
            <a:r>
              <a:rPr lang="en-US" dirty="0" err="1"/>
              <a:t>yarı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yapılandırılmamış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bütünleşebilmelidir</a:t>
            </a:r>
            <a:r>
              <a:rPr lang="en-US" dirty="0"/>
              <a:t>. Ek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b="1" dirty="0" err="1"/>
              <a:t>karmaşık</a:t>
            </a:r>
            <a:r>
              <a:rPr lang="en-US" b="1" dirty="0"/>
              <a:t> </a:t>
            </a:r>
            <a:r>
              <a:rPr lang="en-US" b="1" dirty="0" err="1"/>
              <a:t>sorguları</a:t>
            </a:r>
            <a:r>
              <a:rPr lang="en-US" b="1" dirty="0"/>
              <a:t> da </a:t>
            </a:r>
            <a:r>
              <a:rPr lang="en-US" b="1" dirty="0" err="1"/>
              <a:t>yürütebilir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Büyük</a:t>
            </a:r>
            <a:r>
              <a:rPr lang="en-US" b="1" dirty="0"/>
              <a:t> Veri </a:t>
            </a:r>
            <a:r>
              <a:rPr lang="en-US" b="1" dirty="0" err="1"/>
              <a:t>Yeteneği</a:t>
            </a:r>
            <a:r>
              <a:rPr lang="tr-TR" b="1" dirty="0"/>
              <a:t> : </a:t>
            </a:r>
            <a:r>
              <a:rPr lang="en-US" dirty="0"/>
              <a:t>NoSQL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iyidir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terabaytlardan</a:t>
            </a:r>
            <a:r>
              <a:rPr lang="en-US" dirty="0"/>
              <a:t> </a:t>
            </a:r>
            <a:r>
              <a:rPr lang="en-US" dirty="0" err="1"/>
              <a:t>petabaytlara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hacimli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ölçeklenebilirler</a:t>
            </a:r>
            <a:r>
              <a:rPr lang="en-US" dirty="0"/>
              <a:t>. Ek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hızı</a:t>
            </a:r>
            <a:r>
              <a:rPr lang="en-US" b="1" dirty="0"/>
              <a:t>,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karmaşıklığı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çeşitliliği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performans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Sürekli</a:t>
            </a:r>
            <a:r>
              <a:rPr lang="en-US" b="1" dirty="0"/>
              <a:t> </a:t>
            </a:r>
            <a:r>
              <a:rPr lang="en-US" b="1" dirty="0" err="1"/>
              <a:t>Kullanılabilirlik</a:t>
            </a:r>
            <a:r>
              <a:rPr lang="tr-TR" b="1" dirty="0"/>
              <a:t> : </a:t>
            </a:r>
            <a:r>
              <a:rPr lang="en-US" dirty="0"/>
              <a:t>NoSQL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,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her zaman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Kümedeki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düğümler</a:t>
            </a:r>
            <a:r>
              <a:rPr lang="en-US" dirty="0"/>
              <a:t>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makineler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bile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okuyabilir</a:t>
            </a:r>
            <a:r>
              <a:rPr lang="en-US" dirty="0"/>
              <a:t>. 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merkezindeki</a:t>
            </a:r>
            <a:r>
              <a:rPr lang="en-US" dirty="0"/>
              <a:t> 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makineler</a:t>
            </a:r>
            <a:r>
              <a:rPr lang="en-US" b="1" dirty="0"/>
              <a:t> </a:t>
            </a:r>
            <a:r>
              <a:rPr lang="en-US" b="1" dirty="0" err="1"/>
              <a:t>arasında</a:t>
            </a:r>
            <a:r>
              <a:rPr lang="en-US" b="1" dirty="0"/>
              <a:t> </a:t>
            </a:r>
            <a:r>
              <a:rPr lang="en-US" b="1" dirty="0" err="1"/>
              <a:t>verileri</a:t>
            </a:r>
            <a:r>
              <a:rPr lang="en-US" b="1" dirty="0"/>
              <a:t> </a:t>
            </a:r>
            <a:r>
              <a:rPr lang="en-US" b="1" dirty="0" err="1"/>
              <a:t>çoğaltabilir</a:t>
            </a:r>
            <a:r>
              <a:rPr lang="en-US" dirty="0"/>
              <a:t>.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kesintilerini</a:t>
            </a:r>
            <a:r>
              <a:rPr lang="en-US" dirty="0"/>
              <a:t> de </a:t>
            </a:r>
            <a:r>
              <a:rPr lang="en-US" dirty="0" err="1"/>
              <a:t>önler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Çoklu</a:t>
            </a:r>
            <a:r>
              <a:rPr lang="en-US" b="1" dirty="0"/>
              <a:t> Veri </a:t>
            </a:r>
            <a:r>
              <a:rPr lang="en-US" b="1" dirty="0" err="1"/>
              <a:t>Merkezi</a:t>
            </a:r>
            <a:r>
              <a:rPr lang="en-US" b="1" dirty="0"/>
              <a:t> </a:t>
            </a:r>
            <a:r>
              <a:rPr lang="en-US" b="1" dirty="0" err="1"/>
              <a:t>Yeteneği</a:t>
            </a:r>
            <a:r>
              <a:rPr lang="tr-TR" b="1" dirty="0"/>
              <a:t> : </a:t>
            </a:r>
            <a:r>
              <a:rPr lang="en-US" dirty="0" err="1"/>
              <a:t>Ticari</a:t>
            </a:r>
            <a:r>
              <a:rPr lang="en-US" dirty="0"/>
              <a:t> </a:t>
            </a:r>
            <a:r>
              <a:rPr lang="en-US" dirty="0" err="1"/>
              <a:t>işletmeler</a:t>
            </a:r>
            <a:r>
              <a:rPr lang="en-US" dirty="0"/>
              <a:t>,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ayarlara</a:t>
            </a:r>
            <a:r>
              <a:rPr lang="en-US" dirty="0"/>
              <a:t> </a:t>
            </a:r>
            <a:r>
              <a:rPr lang="en-US" dirty="0" err="1"/>
              <a:t>yayılmış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düzeyde</a:t>
            </a:r>
            <a:r>
              <a:rPr lang="en-US" dirty="0"/>
              <a:t> </a:t>
            </a:r>
            <a:r>
              <a:rPr lang="en-US" dirty="0" err="1"/>
              <a:t>dağıtılmış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duyar</a:t>
            </a:r>
            <a:r>
              <a:rPr lang="en-US" dirty="0"/>
              <a:t>. </a:t>
            </a:r>
            <a:r>
              <a:rPr lang="en-US" dirty="0" err="1"/>
              <a:t>Çözüm</a:t>
            </a:r>
            <a:r>
              <a:rPr lang="en-US" dirty="0"/>
              <a:t>,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işlemlerinin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oluşumları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ilgilenmeden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merkezini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yeteneğini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İyi </a:t>
            </a:r>
            <a:r>
              <a:rPr lang="en-US" dirty="0" err="1"/>
              <a:t>bir</a:t>
            </a:r>
            <a:r>
              <a:rPr lang="en-US" dirty="0"/>
              <a:t> NoSQL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,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tutarlılık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denge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seçenekleri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4553D-9942-3CAB-ADFB-ED181802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9114-B15A-E624-525A-339A37D8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NoSQL Avantajları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119C-3EC2-B5B4-7E1C-CBBC14C1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err="1"/>
              <a:t>Ayrı</a:t>
            </a:r>
            <a:r>
              <a:rPr lang="en-US" sz="2000" b="1" dirty="0"/>
              <a:t> </a:t>
            </a:r>
            <a:r>
              <a:rPr lang="en-US" sz="2000" b="1" dirty="0" err="1"/>
              <a:t>Önbellek</a:t>
            </a:r>
            <a:r>
              <a:rPr lang="en-US" sz="2000" b="1" dirty="0"/>
              <a:t> </a:t>
            </a:r>
            <a:r>
              <a:rPr lang="en-US" sz="2000" b="1" dirty="0" err="1"/>
              <a:t>Katmanı</a:t>
            </a:r>
            <a:r>
              <a:rPr lang="en-US" sz="2000" b="1" dirty="0"/>
              <a:t> </a:t>
            </a:r>
            <a:r>
              <a:rPr lang="en-US" sz="2000" b="1" dirty="0" err="1"/>
              <a:t>Gerekli</a:t>
            </a:r>
            <a:r>
              <a:rPr lang="en-US" sz="2000" b="1" dirty="0"/>
              <a:t> </a:t>
            </a:r>
            <a:r>
              <a:rPr lang="en-US" sz="2000" b="1" dirty="0" err="1"/>
              <a:t>Değildir</a:t>
            </a:r>
            <a:r>
              <a:rPr lang="tr-TR" sz="2000" b="1" dirty="0"/>
              <a:t> : </a:t>
            </a:r>
            <a:r>
              <a:rPr lang="en-US" sz="2000" dirty="0"/>
              <a:t>İyi </a:t>
            </a:r>
            <a:r>
              <a:rPr lang="en-US" sz="2000" dirty="0" err="1"/>
              <a:t>bir</a:t>
            </a:r>
            <a:r>
              <a:rPr lang="en-US" sz="2000" dirty="0"/>
              <a:t> NoSQL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tabanı</a:t>
            </a:r>
            <a:r>
              <a:rPr lang="en-US" sz="2000" dirty="0"/>
              <a:t>, </a:t>
            </a:r>
            <a:r>
              <a:rPr lang="en-US" sz="2000" dirty="0" err="1"/>
              <a:t>verileri</a:t>
            </a:r>
            <a:r>
              <a:rPr lang="en-US" sz="2000" dirty="0"/>
              <a:t> </a:t>
            </a:r>
            <a:r>
              <a:rPr lang="en-US" sz="2000" dirty="0" err="1"/>
              <a:t>katılan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düğümler</a:t>
            </a:r>
            <a:r>
              <a:rPr lang="en-US" sz="2000" dirty="0"/>
              <a:t> </a:t>
            </a:r>
            <a:r>
              <a:rPr lang="en-US" sz="2000" dirty="0" err="1"/>
              <a:t>arasında</a:t>
            </a:r>
            <a:r>
              <a:rPr lang="en-US" sz="2000" dirty="0"/>
              <a:t> </a:t>
            </a:r>
            <a:r>
              <a:rPr lang="en-US" sz="2000" dirty="0" err="1"/>
              <a:t>kullanır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dağıtır</a:t>
            </a:r>
            <a:r>
              <a:rPr lang="en-US" sz="2000" dirty="0"/>
              <a:t>. </a:t>
            </a:r>
            <a:r>
              <a:rPr lang="en-US" sz="2000" dirty="0" err="1"/>
              <a:t>Verileri</a:t>
            </a:r>
            <a:r>
              <a:rPr lang="en-US" sz="2000" dirty="0"/>
              <a:t> </a:t>
            </a:r>
            <a:r>
              <a:rPr lang="en-US" sz="2000" dirty="0" err="1"/>
              <a:t>depolamak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b="1" dirty="0" err="1"/>
              <a:t>ayrı</a:t>
            </a:r>
            <a:r>
              <a:rPr lang="en-US" sz="2000" b="1" dirty="0"/>
              <a:t> </a:t>
            </a:r>
            <a:r>
              <a:rPr lang="en-US" sz="2000" b="1" dirty="0" err="1"/>
              <a:t>bir</a:t>
            </a:r>
            <a:r>
              <a:rPr lang="en-US" sz="2000" b="1" dirty="0"/>
              <a:t> </a:t>
            </a:r>
            <a:r>
              <a:rPr lang="en-US" sz="2000" b="1" dirty="0" err="1"/>
              <a:t>önbellek</a:t>
            </a:r>
            <a:r>
              <a:rPr lang="en-US" sz="2000" b="1" dirty="0"/>
              <a:t> </a:t>
            </a:r>
            <a:r>
              <a:rPr lang="en-US" sz="2000" b="1" dirty="0" err="1"/>
              <a:t>katmanına</a:t>
            </a:r>
            <a:r>
              <a:rPr lang="en-US" sz="2000" b="1" dirty="0"/>
              <a:t> </a:t>
            </a:r>
            <a:r>
              <a:rPr lang="en-US" sz="2000" b="1" dirty="0" err="1"/>
              <a:t>sahip</a:t>
            </a:r>
            <a:r>
              <a:rPr lang="en-US" sz="2000" b="1" dirty="0"/>
              <a:t> </a:t>
            </a:r>
            <a:r>
              <a:rPr lang="en-US" sz="2000" b="1" dirty="0" err="1"/>
              <a:t>değildir</a:t>
            </a:r>
            <a:r>
              <a:rPr lang="en-US" sz="2000" dirty="0"/>
              <a:t>. </a:t>
            </a:r>
            <a:r>
              <a:rPr lang="en-US" sz="2000" dirty="0" err="1"/>
              <a:t>Birden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katılımcı</a:t>
            </a:r>
            <a:r>
              <a:rPr lang="en-US" sz="2000" dirty="0"/>
              <a:t> </a:t>
            </a:r>
            <a:r>
              <a:rPr lang="en-US" sz="2000" dirty="0" err="1"/>
              <a:t>düğümün</a:t>
            </a:r>
            <a:r>
              <a:rPr lang="en-US" sz="2000" dirty="0"/>
              <a:t> </a:t>
            </a:r>
            <a:r>
              <a:rPr lang="en-US" sz="2000" dirty="0" err="1"/>
              <a:t>bellek</a:t>
            </a:r>
            <a:r>
              <a:rPr lang="en-US" sz="2000" dirty="0"/>
              <a:t> </a:t>
            </a:r>
            <a:r>
              <a:rPr lang="en-US" sz="2000" dirty="0" err="1"/>
              <a:t>önbelleği</a:t>
            </a:r>
            <a:r>
              <a:rPr lang="en-US" sz="2000" dirty="0"/>
              <a:t>, </a:t>
            </a:r>
            <a:r>
              <a:rPr lang="en-US" sz="2000" dirty="0" err="1"/>
              <a:t>anında</a:t>
            </a:r>
            <a:r>
              <a:rPr lang="en-US" sz="2000" dirty="0"/>
              <a:t> G/Ç </a:t>
            </a:r>
            <a:r>
              <a:rPr lang="en-US" sz="2000" dirty="0" err="1"/>
              <a:t>erişimi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verileri</a:t>
            </a:r>
            <a:r>
              <a:rPr lang="en-US" sz="2000" dirty="0"/>
              <a:t> </a:t>
            </a:r>
            <a:r>
              <a:rPr lang="en-US" sz="2000" dirty="0" err="1"/>
              <a:t>hızlı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depolar</a:t>
            </a:r>
            <a:r>
              <a:rPr lang="en-US" sz="2000" dirty="0"/>
              <a:t>. </a:t>
            </a:r>
            <a:r>
              <a:rPr lang="en-US" sz="2000" dirty="0" err="1"/>
              <a:t>Kalıcı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tabanı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önbellek</a:t>
            </a:r>
            <a:r>
              <a:rPr lang="en-US" sz="2000" dirty="0"/>
              <a:t> </a:t>
            </a:r>
            <a:r>
              <a:rPr lang="en-US" sz="2000" dirty="0" err="1"/>
              <a:t>verilerini</a:t>
            </a:r>
            <a:r>
              <a:rPr lang="en-US" sz="2000" dirty="0"/>
              <a:t> </a:t>
            </a:r>
            <a:r>
              <a:rPr lang="en-US" sz="2000" dirty="0" err="1"/>
              <a:t>senkronize</a:t>
            </a:r>
            <a:r>
              <a:rPr lang="en-US" sz="2000" dirty="0"/>
              <a:t> </a:t>
            </a:r>
            <a:r>
              <a:rPr lang="en-US" sz="2000" dirty="0" err="1"/>
              <a:t>etme</a:t>
            </a:r>
            <a:r>
              <a:rPr lang="en-US" sz="2000" dirty="0"/>
              <a:t> </a:t>
            </a:r>
            <a:r>
              <a:rPr lang="en-US" sz="2000" dirty="0" err="1"/>
              <a:t>sorunlarını</a:t>
            </a:r>
            <a:r>
              <a:rPr lang="en-US" sz="2000" dirty="0"/>
              <a:t> </a:t>
            </a:r>
            <a:r>
              <a:rPr lang="en-US" sz="2000" dirty="0" err="1"/>
              <a:t>ortadan</a:t>
            </a:r>
            <a:r>
              <a:rPr lang="en-US" sz="2000" dirty="0"/>
              <a:t> </a:t>
            </a:r>
            <a:r>
              <a:rPr lang="en-US" sz="2000" dirty="0" err="1"/>
              <a:t>kaldırır</a:t>
            </a:r>
            <a:r>
              <a:rPr lang="en-US" sz="2000" dirty="0"/>
              <a:t>. Bu </a:t>
            </a:r>
            <a:r>
              <a:rPr lang="en-US" sz="2000" dirty="0" err="1"/>
              <a:t>sayede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yönetim</a:t>
            </a:r>
            <a:r>
              <a:rPr lang="en-US" sz="2000" dirty="0"/>
              <a:t> </a:t>
            </a:r>
            <a:r>
              <a:rPr lang="en-US" sz="2000" dirty="0" err="1"/>
              <a:t>sorunuyla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ölçeklenebilirliği</a:t>
            </a:r>
            <a:r>
              <a:rPr lang="en-US" sz="2000" dirty="0"/>
              <a:t> </a:t>
            </a:r>
            <a:r>
              <a:rPr lang="en-US" sz="2000" dirty="0" err="1"/>
              <a:t>destekler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 err="1"/>
              <a:t>Buluta</a:t>
            </a:r>
            <a:r>
              <a:rPr lang="en-US" sz="2000" b="1" dirty="0"/>
              <a:t> </a:t>
            </a:r>
            <a:r>
              <a:rPr lang="en-US" sz="2000" b="1" dirty="0" err="1"/>
              <a:t>Hazır</a:t>
            </a:r>
            <a:r>
              <a:rPr lang="tr-TR" sz="2000" b="1" dirty="0"/>
              <a:t> : </a:t>
            </a:r>
            <a:r>
              <a:rPr lang="en-US" sz="2000" dirty="0" err="1"/>
              <a:t>Bulut</a:t>
            </a:r>
            <a:r>
              <a:rPr lang="en-US" sz="2000" dirty="0"/>
              <a:t> </a:t>
            </a:r>
            <a:r>
              <a:rPr lang="en-US" sz="2000" dirty="0" err="1"/>
              <a:t>platformlarının</a:t>
            </a:r>
            <a:r>
              <a:rPr lang="en-US" sz="2000" dirty="0"/>
              <a:t> </a:t>
            </a:r>
            <a:r>
              <a:rPr lang="en-US" sz="2000" dirty="0" err="1"/>
              <a:t>benimsenmesi</a:t>
            </a:r>
            <a:r>
              <a:rPr lang="en-US" sz="2000" dirty="0"/>
              <a:t>, </a:t>
            </a:r>
            <a:r>
              <a:rPr lang="en-US" sz="2000" dirty="0" err="1"/>
              <a:t>dünya</a:t>
            </a:r>
            <a:r>
              <a:rPr lang="en-US" sz="2000" dirty="0"/>
              <a:t> </a:t>
            </a:r>
            <a:r>
              <a:rPr lang="en-US" sz="2000" dirty="0" err="1"/>
              <a:t>çapında</a:t>
            </a:r>
            <a:r>
              <a:rPr lang="en-US" sz="2000" dirty="0"/>
              <a:t> </a:t>
            </a:r>
            <a:r>
              <a:rPr lang="en-US" sz="2000" dirty="0" err="1"/>
              <a:t>lider</a:t>
            </a:r>
            <a:r>
              <a:rPr lang="en-US" sz="2000" dirty="0"/>
              <a:t> </a:t>
            </a:r>
            <a:r>
              <a:rPr lang="en-US" sz="2000" dirty="0" err="1"/>
              <a:t>işletmeler</a:t>
            </a:r>
            <a:r>
              <a:rPr lang="en-US" sz="2000" dirty="0"/>
              <a:t> </a:t>
            </a:r>
            <a:r>
              <a:rPr lang="en-US" sz="2000" dirty="0" err="1"/>
              <a:t>tarafından</a:t>
            </a:r>
            <a:r>
              <a:rPr lang="en-US" sz="2000" dirty="0"/>
              <a:t> her </a:t>
            </a:r>
            <a:r>
              <a:rPr lang="en-US" sz="2000" dirty="0" err="1"/>
              <a:t>geçen</a:t>
            </a:r>
            <a:r>
              <a:rPr lang="en-US" sz="2000" dirty="0"/>
              <a:t> </a:t>
            </a:r>
            <a:r>
              <a:rPr lang="en-US" sz="2000" dirty="0" err="1"/>
              <a:t>gün</a:t>
            </a:r>
            <a:r>
              <a:rPr lang="en-US" sz="2000" dirty="0"/>
              <a:t> </a:t>
            </a:r>
            <a:r>
              <a:rPr lang="en-US" sz="2000" dirty="0" err="1"/>
              <a:t>artmaktadır</a:t>
            </a:r>
            <a:r>
              <a:rPr lang="en-US" sz="2000" dirty="0"/>
              <a:t>. Her </a:t>
            </a:r>
            <a:r>
              <a:rPr lang="en-US" sz="2000" dirty="0" err="1"/>
              <a:t>sağlam</a:t>
            </a:r>
            <a:r>
              <a:rPr lang="en-US" sz="2000" dirty="0"/>
              <a:t> </a:t>
            </a:r>
            <a:r>
              <a:rPr lang="en-US" sz="2000" dirty="0" err="1"/>
              <a:t>platformun</a:t>
            </a:r>
            <a:r>
              <a:rPr lang="en-US" sz="2000" dirty="0"/>
              <a:t> </a:t>
            </a:r>
            <a:r>
              <a:rPr lang="en-US" sz="2000" dirty="0" err="1"/>
              <a:t>buluta</a:t>
            </a:r>
            <a:r>
              <a:rPr lang="en-US" sz="2000" dirty="0"/>
              <a:t> </a:t>
            </a:r>
            <a:r>
              <a:rPr lang="en-US" sz="2000" dirty="0" err="1"/>
              <a:t>hazır</a:t>
            </a:r>
            <a:r>
              <a:rPr lang="en-US" sz="2000" dirty="0"/>
              <a:t> </a:t>
            </a:r>
            <a:r>
              <a:rPr lang="en-US" sz="2000" dirty="0" err="1"/>
              <a:t>olmasının</a:t>
            </a:r>
            <a:r>
              <a:rPr lang="en-US" sz="2000" dirty="0"/>
              <a:t> </a:t>
            </a:r>
            <a:r>
              <a:rPr lang="en-US" sz="2000" dirty="0" err="1"/>
              <a:t>nedeni</a:t>
            </a:r>
            <a:r>
              <a:rPr lang="en-US" sz="2000" dirty="0"/>
              <a:t> </a:t>
            </a:r>
            <a:r>
              <a:rPr lang="en-US" sz="2000" dirty="0" err="1"/>
              <a:t>budur</a:t>
            </a:r>
            <a:r>
              <a:rPr lang="en-US" sz="2000" dirty="0"/>
              <a:t>. </a:t>
            </a:r>
            <a:r>
              <a:rPr lang="en-US" sz="2000" b="1" dirty="0"/>
              <a:t>MongoDB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NoSQL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tabanları</a:t>
            </a:r>
            <a:r>
              <a:rPr lang="en-US" sz="2000" dirty="0"/>
              <a:t>, </a:t>
            </a:r>
            <a:r>
              <a:rPr lang="en-US" sz="2000" dirty="0" err="1"/>
              <a:t>gerektiğinde</a:t>
            </a:r>
            <a:r>
              <a:rPr lang="en-US" sz="2000" dirty="0"/>
              <a:t> </a:t>
            </a:r>
            <a:r>
              <a:rPr lang="en-US" sz="2000" dirty="0" err="1"/>
              <a:t>bulut</a:t>
            </a:r>
            <a:r>
              <a:rPr lang="en-US" sz="2000" dirty="0"/>
              <a:t> </a:t>
            </a:r>
            <a:r>
              <a:rPr lang="en-US" sz="2000" dirty="0" err="1"/>
              <a:t>ortamında</a:t>
            </a:r>
            <a:r>
              <a:rPr lang="en-US" sz="2000" dirty="0"/>
              <a:t> </a:t>
            </a:r>
            <a:r>
              <a:rPr lang="en-US" sz="2000" dirty="0" err="1"/>
              <a:t>çalışabilmek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buluta</a:t>
            </a:r>
            <a:r>
              <a:rPr lang="en-US" sz="2000" dirty="0"/>
              <a:t> </a:t>
            </a:r>
            <a:r>
              <a:rPr lang="en-US" sz="2000" dirty="0" err="1"/>
              <a:t>hazırdır</a:t>
            </a:r>
            <a:r>
              <a:rPr lang="en-US" sz="2000" dirty="0"/>
              <a:t>. Veri </a:t>
            </a:r>
            <a:r>
              <a:rPr lang="en-US" sz="2000" dirty="0" err="1"/>
              <a:t>tabanının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kısmı</a:t>
            </a:r>
            <a:r>
              <a:rPr lang="en-US" sz="2000" dirty="0"/>
              <a:t> </a:t>
            </a:r>
            <a:r>
              <a:rPr lang="en-US" sz="2000" dirty="0" err="1"/>
              <a:t>kurum</a:t>
            </a:r>
            <a:r>
              <a:rPr lang="en-US" sz="2000" dirty="0"/>
              <a:t> </a:t>
            </a:r>
            <a:r>
              <a:rPr lang="en-US" sz="2000" dirty="0" err="1"/>
              <a:t>içinde</a:t>
            </a:r>
            <a:r>
              <a:rPr lang="en-US" sz="2000" dirty="0"/>
              <a:t>, </a:t>
            </a:r>
            <a:r>
              <a:rPr lang="en-US" sz="2000" dirty="0" err="1"/>
              <a:t>diğer</a:t>
            </a:r>
            <a:r>
              <a:rPr lang="en-US" sz="2000" dirty="0"/>
              <a:t> </a:t>
            </a:r>
            <a:r>
              <a:rPr lang="en-US" sz="2000" dirty="0" err="1"/>
              <a:t>kısmı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bulutta</a:t>
            </a:r>
            <a:r>
              <a:rPr lang="en-US" sz="2000" dirty="0"/>
              <a:t> </a:t>
            </a:r>
            <a:r>
              <a:rPr lang="en-US" sz="2000" dirty="0" err="1"/>
              <a:t>barındırıldığında</a:t>
            </a:r>
            <a:r>
              <a:rPr lang="en-US" sz="2000" dirty="0"/>
              <a:t> </a:t>
            </a:r>
            <a:r>
              <a:rPr lang="en-US" sz="2000" dirty="0" err="1"/>
              <a:t>hibrit</a:t>
            </a:r>
            <a:r>
              <a:rPr lang="en-US" sz="2000" dirty="0"/>
              <a:t> </a:t>
            </a:r>
            <a:r>
              <a:rPr lang="en-US" sz="2000" dirty="0" err="1"/>
              <a:t>çözümü</a:t>
            </a:r>
            <a:r>
              <a:rPr lang="en-US" sz="2000" dirty="0"/>
              <a:t> </a:t>
            </a:r>
            <a:r>
              <a:rPr lang="en-US" sz="2000" dirty="0" err="1"/>
              <a:t>destekler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 err="1"/>
              <a:t>Yüksek</a:t>
            </a:r>
            <a:r>
              <a:rPr lang="en-US" sz="2000" b="1" dirty="0"/>
              <a:t> </a:t>
            </a:r>
            <a:r>
              <a:rPr lang="en-US" sz="2000" b="1" dirty="0" err="1"/>
              <a:t>Performans</a:t>
            </a:r>
            <a:r>
              <a:rPr lang="en-US" sz="2000" b="1" dirty="0"/>
              <a:t> </a:t>
            </a:r>
            <a:r>
              <a:rPr lang="en-US" sz="2000" b="1" dirty="0" err="1"/>
              <a:t>ve</a:t>
            </a:r>
            <a:r>
              <a:rPr lang="en-US" sz="2000" b="1" dirty="0"/>
              <a:t> </a:t>
            </a:r>
            <a:r>
              <a:rPr lang="en-US" sz="2000" b="1" dirty="0" err="1"/>
              <a:t>Ölçeklenebilirlik</a:t>
            </a:r>
            <a:r>
              <a:rPr lang="tr-TR" sz="2000" b="1" dirty="0"/>
              <a:t> : </a:t>
            </a:r>
            <a:r>
              <a:rPr lang="en-US" sz="2000" dirty="0"/>
              <a:t>NoSQL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tabanları</a:t>
            </a:r>
            <a:r>
              <a:rPr lang="en-US" sz="2000" dirty="0"/>
              <a:t>, </a:t>
            </a:r>
            <a:r>
              <a:rPr lang="en-US" sz="2000" dirty="0" err="1"/>
              <a:t>kümeye</a:t>
            </a:r>
            <a:r>
              <a:rPr lang="en-US" sz="2000" dirty="0"/>
              <a:t> </a:t>
            </a:r>
            <a:r>
              <a:rPr lang="en-US" sz="2000" dirty="0" err="1"/>
              <a:t>birden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düğüm</a:t>
            </a:r>
            <a:r>
              <a:rPr lang="en-US" sz="2000" dirty="0"/>
              <a:t> </a:t>
            </a:r>
            <a:r>
              <a:rPr lang="en-US" sz="2000" dirty="0" err="1"/>
              <a:t>ekleyerek</a:t>
            </a:r>
            <a:r>
              <a:rPr lang="en-US" sz="2000" dirty="0"/>
              <a:t> </a:t>
            </a:r>
            <a:r>
              <a:rPr lang="en-US" sz="2000" dirty="0" err="1"/>
              <a:t>performansı</a:t>
            </a:r>
            <a:r>
              <a:rPr lang="en-US" sz="2000" dirty="0"/>
              <a:t> </a:t>
            </a:r>
            <a:r>
              <a:rPr lang="en-US" sz="2000" dirty="0" err="1"/>
              <a:t>artırabilir</a:t>
            </a:r>
            <a:r>
              <a:rPr lang="en-US" sz="2000" dirty="0"/>
              <a:t>. </a:t>
            </a:r>
            <a:r>
              <a:rPr lang="en-US" sz="2000" dirty="0" err="1"/>
              <a:t>Genellikle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tabanı</a:t>
            </a:r>
            <a:r>
              <a:rPr lang="en-US" sz="2000" dirty="0"/>
              <a:t> </a:t>
            </a:r>
            <a:r>
              <a:rPr lang="en-US" sz="2000" dirty="0" err="1"/>
              <a:t>sisteminin</a:t>
            </a:r>
            <a:r>
              <a:rPr lang="en-US" sz="2000" dirty="0"/>
              <a:t> </a:t>
            </a:r>
            <a:r>
              <a:rPr lang="en-US" sz="2000" dirty="0" err="1"/>
              <a:t>performansı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kümeye</a:t>
            </a:r>
            <a:r>
              <a:rPr lang="en-US" sz="2000" dirty="0"/>
              <a:t> ek </a:t>
            </a:r>
            <a:r>
              <a:rPr lang="en-US" sz="2000" dirty="0" err="1"/>
              <a:t>düğümler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düşer</a:t>
            </a:r>
            <a:r>
              <a:rPr lang="en-US" sz="2000" dirty="0"/>
              <a:t>. </a:t>
            </a:r>
            <a:r>
              <a:rPr lang="en-US" sz="2000" dirty="0" err="1"/>
              <a:t>Ancak</a:t>
            </a:r>
            <a:r>
              <a:rPr lang="en-US" sz="2000" dirty="0"/>
              <a:t>, iyi </a:t>
            </a:r>
            <a:r>
              <a:rPr lang="en-US" sz="2000" dirty="0" err="1"/>
              <a:t>bir</a:t>
            </a:r>
            <a:r>
              <a:rPr lang="en-US" sz="2000" dirty="0"/>
              <a:t> NoSQL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tabanı</a:t>
            </a:r>
            <a:r>
              <a:rPr lang="en-US" sz="2000" dirty="0"/>
              <a:t>, yeni </a:t>
            </a:r>
            <a:r>
              <a:rPr lang="en-US" sz="2000" dirty="0" err="1"/>
              <a:t>düğümler</a:t>
            </a:r>
            <a:r>
              <a:rPr lang="en-US" sz="2000" dirty="0"/>
              <a:t> </a:t>
            </a:r>
            <a:r>
              <a:rPr lang="en-US" sz="2000" dirty="0" err="1"/>
              <a:t>eklendiğinde</a:t>
            </a:r>
            <a:r>
              <a:rPr lang="en-US" sz="2000" dirty="0"/>
              <a:t> hem </a:t>
            </a:r>
            <a:r>
              <a:rPr lang="en-US" sz="2000" dirty="0" err="1"/>
              <a:t>okuma</a:t>
            </a:r>
            <a:r>
              <a:rPr lang="en-US" sz="2000" dirty="0"/>
              <a:t> hem de </a:t>
            </a:r>
            <a:r>
              <a:rPr lang="en-US" sz="2000" dirty="0" err="1"/>
              <a:t>yazma</a:t>
            </a:r>
            <a:r>
              <a:rPr lang="en-US" sz="2000" dirty="0"/>
              <a:t> </a:t>
            </a:r>
            <a:r>
              <a:rPr lang="en-US" sz="2000" dirty="0" err="1"/>
              <a:t>işlemleri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performansı</a:t>
            </a:r>
            <a:r>
              <a:rPr lang="en-US" sz="2000" dirty="0"/>
              <a:t> </a:t>
            </a:r>
            <a:r>
              <a:rPr lang="en-US" sz="2000" dirty="0" err="1"/>
              <a:t>artırır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performans</a:t>
            </a:r>
            <a:r>
              <a:rPr lang="en-US" sz="2000" dirty="0"/>
              <a:t> </a:t>
            </a:r>
            <a:r>
              <a:rPr lang="en-US" sz="2000" dirty="0" err="1"/>
              <a:t>kazanımları</a:t>
            </a:r>
            <a:r>
              <a:rPr lang="en-US" sz="2000" dirty="0"/>
              <a:t> </a:t>
            </a:r>
            <a:r>
              <a:rPr lang="en-US" sz="2000" dirty="0" err="1"/>
              <a:t>doğrusaldır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94A7D-F81E-2725-1661-F2F4C999A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9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NoSQL</a:t>
            </a:r>
            <a:endParaRPr lang="tr-TR" i="0" dirty="0">
              <a:solidFill>
                <a:srgbClr val="002060"/>
              </a:solidFill>
              <a:effectLst/>
            </a:endParaRPr>
          </a:p>
          <a:p>
            <a:r>
              <a:rPr lang="en-US" b="1" dirty="0"/>
              <a:t>NoSQL </a:t>
            </a:r>
            <a:r>
              <a:rPr lang="en-US" b="1" dirty="0" err="1"/>
              <a:t>ve</a:t>
            </a:r>
            <a:r>
              <a:rPr lang="en-US" b="1" dirty="0"/>
              <a:t> VTYS </a:t>
            </a:r>
            <a:r>
              <a:rPr lang="en-US" b="1" dirty="0" err="1"/>
              <a:t>Farkları</a:t>
            </a:r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/>
              <a:t>NoSQL Veri </a:t>
            </a:r>
            <a:r>
              <a:rPr lang="en-US" b="1" dirty="0" err="1"/>
              <a:t>Tabanının</a:t>
            </a:r>
            <a:r>
              <a:rPr lang="en-US" b="1" dirty="0"/>
              <a:t> </a:t>
            </a:r>
            <a:r>
              <a:rPr lang="en-US" b="1" dirty="0" err="1"/>
              <a:t>Özellikleri</a:t>
            </a:r>
            <a:endParaRPr lang="tr-TR" b="1" dirty="0"/>
          </a:p>
          <a:p>
            <a:r>
              <a:rPr lang="tr-TR" b="1" dirty="0"/>
              <a:t>NoSQL Avantajları</a:t>
            </a:r>
            <a:endParaRPr lang="tr-TR" b="1" dirty="0">
              <a:solidFill>
                <a:srgbClr val="002060"/>
              </a:solidFill>
            </a:endParaRPr>
          </a:p>
          <a:p>
            <a:r>
              <a:rPr lang="tr-TR" b="1" dirty="0"/>
              <a:t>NoSQL Sistemleri</a:t>
            </a:r>
            <a:endParaRPr lang="tr-TR" b="1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AB187-1230-FF5D-AA37-8DAD928B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E4100FD-78A4-D95A-9203-50AF9EBC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62292"/>
            <a:ext cx="6062745" cy="26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NoSQL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Kullanım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Örnekleri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600" b="1" dirty="0" err="1"/>
              <a:t>İçerik</a:t>
            </a:r>
            <a:r>
              <a:rPr lang="en-US" sz="1600" b="1" dirty="0"/>
              <a:t> </a:t>
            </a:r>
            <a:r>
              <a:rPr lang="en-US" sz="1600" b="1" dirty="0" err="1"/>
              <a:t>Yönetimi</a:t>
            </a:r>
            <a:r>
              <a:rPr lang="en-US" sz="1600" b="1" dirty="0"/>
              <a:t> (CM)</a:t>
            </a:r>
            <a:r>
              <a:rPr lang="tr-TR" sz="1600" b="1" dirty="0"/>
              <a:t> : </a:t>
            </a:r>
            <a:r>
              <a:rPr lang="en-US" sz="1600" dirty="0" err="1"/>
              <a:t>İçerik</a:t>
            </a:r>
            <a:r>
              <a:rPr lang="en-US" sz="1600" dirty="0"/>
              <a:t> </a:t>
            </a:r>
            <a:r>
              <a:rPr lang="en-US" sz="1600" dirty="0" err="1"/>
              <a:t>yönetimi</a:t>
            </a:r>
            <a:r>
              <a:rPr lang="en-US" sz="1600" dirty="0"/>
              <a:t>; </a:t>
            </a:r>
            <a:r>
              <a:rPr lang="en-US" sz="1600" dirty="0" err="1"/>
              <a:t>metin</a:t>
            </a:r>
            <a:r>
              <a:rPr lang="en-US" sz="1600" dirty="0"/>
              <a:t>, </a:t>
            </a:r>
            <a:r>
              <a:rPr lang="en-US" sz="1600" dirty="0" err="1"/>
              <a:t>resim</a:t>
            </a:r>
            <a:r>
              <a:rPr lang="en-US" sz="1600" dirty="0"/>
              <a:t>, </a:t>
            </a:r>
            <a:r>
              <a:rPr lang="en-US" sz="1600" dirty="0" err="1"/>
              <a:t>ses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video </a:t>
            </a:r>
            <a:r>
              <a:rPr lang="en-US" sz="1600" dirty="0" err="1"/>
              <a:t>dahil</a:t>
            </a:r>
            <a:r>
              <a:rPr lang="en-US" sz="1600" dirty="0"/>
              <a:t> </a:t>
            </a:r>
            <a:r>
              <a:rPr lang="en-US" sz="1600" dirty="0" err="1"/>
              <a:t>olmak</a:t>
            </a:r>
            <a:r>
              <a:rPr lang="en-US" sz="1600" dirty="0"/>
              <a:t> </a:t>
            </a:r>
            <a:r>
              <a:rPr lang="en-US" sz="1600" dirty="0" err="1"/>
              <a:t>üzere</a:t>
            </a:r>
            <a:r>
              <a:rPr lang="en-US" sz="1600" dirty="0"/>
              <a:t> </a:t>
            </a:r>
            <a:r>
              <a:rPr lang="en-US" sz="1600" dirty="0" err="1"/>
              <a:t>herhangi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formatta</a:t>
            </a:r>
            <a:r>
              <a:rPr lang="en-US" sz="1600" dirty="0"/>
              <a:t> </a:t>
            </a:r>
            <a:r>
              <a:rPr lang="en-US" sz="1600" dirty="0" err="1"/>
              <a:t>bilgilerin</a:t>
            </a:r>
            <a:r>
              <a:rPr lang="en-US" sz="1600" dirty="0"/>
              <a:t> </a:t>
            </a:r>
            <a:r>
              <a:rPr lang="en-US" sz="1600" dirty="0" err="1"/>
              <a:t>toplanması</a:t>
            </a:r>
            <a:r>
              <a:rPr lang="en-US" sz="1600" dirty="0"/>
              <a:t>, </a:t>
            </a:r>
            <a:r>
              <a:rPr lang="en-US" sz="1600" dirty="0" err="1"/>
              <a:t>yönetilmesi</a:t>
            </a:r>
            <a:r>
              <a:rPr lang="en-US" sz="1600" dirty="0"/>
              <a:t>, </a:t>
            </a:r>
            <a:r>
              <a:rPr lang="en-US" sz="1600" dirty="0" err="1"/>
              <a:t>iletilmesi</a:t>
            </a:r>
            <a:r>
              <a:rPr lang="en-US" sz="1600" dirty="0"/>
              <a:t>, </a:t>
            </a:r>
            <a:r>
              <a:rPr lang="en-US" sz="1600" dirty="0" err="1"/>
              <a:t>alınması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yayınlanması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dizi </a:t>
            </a:r>
            <a:r>
              <a:rPr lang="en-US" sz="1600" dirty="0" err="1"/>
              <a:t>işlemdir</a:t>
            </a:r>
            <a:r>
              <a:rPr lang="en-US" sz="1600" dirty="0"/>
              <a:t>. NoSQL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tabanları</a:t>
            </a:r>
            <a:r>
              <a:rPr lang="en-US" sz="1600" dirty="0"/>
              <a:t>, </a:t>
            </a:r>
            <a:r>
              <a:rPr lang="en-US" sz="1600" dirty="0" err="1"/>
              <a:t>esnek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açık</a:t>
            </a:r>
            <a:r>
              <a:rPr lang="en-US" sz="1600" dirty="0"/>
              <a:t> </a:t>
            </a:r>
            <a:r>
              <a:rPr lang="en-US" sz="1600" dirty="0" err="1"/>
              <a:t>uçlu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modelleriyle</a:t>
            </a:r>
            <a:r>
              <a:rPr lang="en-US" sz="1600" dirty="0"/>
              <a:t> </a:t>
            </a:r>
            <a:r>
              <a:rPr lang="en-US" sz="1600" dirty="0" err="1"/>
              <a:t>multimedya</a:t>
            </a:r>
            <a:r>
              <a:rPr lang="en-US" sz="1600" dirty="0"/>
              <a:t> </a:t>
            </a:r>
            <a:r>
              <a:rPr lang="en-US" sz="1600" dirty="0" err="1"/>
              <a:t>içeriğini</a:t>
            </a:r>
            <a:r>
              <a:rPr lang="en-US" sz="1600" dirty="0"/>
              <a:t> </a:t>
            </a:r>
            <a:r>
              <a:rPr lang="en-US" sz="1600" dirty="0" err="1"/>
              <a:t>depolamak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iyi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seçenek</a:t>
            </a:r>
            <a:r>
              <a:rPr lang="en-US" sz="1600" dirty="0"/>
              <a:t> </a:t>
            </a:r>
            <a:r>
              <a:rPr lang="en-US" sz="1600" dirty="0" err="1"/>
              <a:t>sunabilir</a:t>
            </a:r>
            <a:r>
              <a:rPr lang="en-US" sz="1600" dirty="0"/>
              <a:t>.</a:t>
            </a:r>
          </a:p>
          <a:p>
            <a:pPr lvl="1" algn="just"/>
            <a:r>
              <a:rPr lang="en-US" sz="1400" dirty="0" err="1"/>
              <a:t>Örneğin</a:t>
            </a:r>
            <a:r>
              <a:rPr lang="en-US" sz="1400" dirty="0"/>
              <a:t>, Forbes </a:t>
            </a:r>
            <a:r>
              <a:rPr lang="en-US" sz="1400" dirty="0" err="1"/>
              <a:t>sadece</a:t>
            </a:r>
            <a:r>
              <a:rPr lang="en-US" sz="1400" dirty="0"/>
              <a:t> </a:t>
            </a:r>
            <a:r>
              <a:rPr lang="en-US" sz="1400" dirty="0" err="1"/>
              <a:t>birkaç</a:t>
            </a:r>
            <a:r>
              <a:rPr lang="en-US" sz="1400" dirty="0"/>
              <a:t> ay </a:t>
            </a:r>
            <a:r>
              <a:rPr lang="en-US" sz="1400" dirty="0" err="1"/>
              <a:t>içinde</a:t>
            </a:r>
            <a:r>
              <a:rPr lang="en-US" sz="1400" dirty="0"/>
              <a:t> </a:t>
            </a:r>
            <a:r>
              <a:rPr lang="en-US" sz="1400" dirty="0" err="1"/>
              <a:t>MongoDB’ye</a:t>
            </a:r>
            <a:r>
              <a:rPr lang="en-US" sz="1400" dirty="0"/>
              <a:t> </a:t>
            </a:r>
            <a:r>
              <a:rPr lang="en-US" sz="1400" dirty="0" err="1"/>
              <a:t>dayalı</a:t>
            </a:r>
            <a:r>
              <a:rPr lang="en-US" sz="1400" dirty="0"/>
              <a:t> </a:t>
            </a:r>
            <a:r>
              <a:rPr lang="en-US" sz="1400" dirty="0" err="1"/>
              <a:t>özel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içerik</a:t>
            </a:r>
            <a:r>
              <a:rPr lang="en-US" sz="1400" dirty="0"/>
              <a:t> </a:t>
            </a:r>
            <a:r>
              <a:rPr lang="en-US" sz="1400" dirty="0" err="1"/>
              <a:t>yönetim</a:t>
            </a:r>
            <a:r>
              <a:rPr lang="en-US" sz="1400" dirty="0"/>
              <a:t> </a:t>
            </a:r>
            <a:r>
              <a:rPr lang="en-US" sz="1400" dirty="0" err="1"/>
              <a:t>sistemi</a:t>
            </a:r>
            <a:r>
              <a:rPr lang="en-US" sz="1400" dirty="0"/>
              <a:t> </a:t>
            </a:r>
            <a:r>
              <a:rPr lang="en-US" sz="1400" dirty="0" err="1"/>
              <a:t>oluşturarak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 </a:t>
            </a:r>
            <a:r>
              <a:rPr lang="en-US" sz="1400" dirty="0" err="1"/>
              <a:t>maliyetle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çeviklik</a:t>
            </a:r>
            <a:r>
              <a:rPr lang="en-US" sz="1400" dirty="0"/>
              <a:t> </a:t>
            </a:r>
            <a:r>
              <a:rPr lang="en-US" sz="1400" dirty="0" err="1"/>
              <a:t>kazandı</a:t>
            </a:r>
            <a:r>
              <a:rPr lang="en-US" sz="1400" dirty="0"/>
              <a:t>.</a:t>
            </a:r>
          </a:p>
          <a:p>
            <a:pPr algn="just"/>
            <a:r>
              <a:rPr lang="en-US" sz="1600" b="1" dirty="0" err="1"/>
              <a:t>Gerçek</a:t>
            </a:r>
            <a:r>
              <a:rPr lang="en-US" sz="1600" b="1" dirty="0"/>
              <a:t> </a:t>
            </a:r>
            <a:r>
              <a:rPr lang="en-US" sz="1600" b="1" dirty="0" err="1"/>
              <a:t>Zamanlı</a:t>
            </a:r>
            <a:r>
              <a:rPr lang="en-US" sz="1600" b="1" dirty="0"/>
              <a:t> </a:t>
            </a:r>
            <a:r>
              <a:rPr lang="en-US" sz="1600" b="1" dirty="0" err="1"/>
              <a:t>Büyük</a:t>
            </a:r>
            <a:r>
              <a:rPr lang="en-US" sz="1600" b="1" dirty="0"/>
              <a:t> Veri </a:t>
            </a:r>
            <a:r>
              <a:rPr lang="en-US" sz="1600" b="1" dirty="0" err="1"/>
              <a:t>İşleme</a:t>
            </a:r>
            <a:r>
              <a:rPr lang="tr-TR" sz="1600" b="1" dirty="0"/>
              <a:t> : </a:t>
            </a:r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, </a:t>
            </a:r>
            <a:r>
              <a:rPr lang="en-US" sz="1600" dirty="0" err="1"/>
              <a:t>geleneksel</a:t>
            </a:r>
            <a:r>
              <a:rPr lang="en-US" sz="1600" dirty="0"/>
              <a:t> </a:t>
            </a:r>
            <a:r>
              <a:rPr lang="en-US" sz="1600" dirty="0" err="1"/>
              <a:t>işleme</a:t>
            </a:r>
            <a:r>
              <a:rPr lang="en-US" sz="1600" dirty="0"/>
              <a:t> </a:t>
            </a:r>
            <a:r>
              <a:rPr lang="en-US" sz="1600" dirty="0" err="1"/>
              <a:t>sistemleriyle</a:t>
            </a:r>
            <a:r>
              <a:rPr lang="en-US" sz="1600" dirty="0"/>
              <a:t> </a:t>
            </a:r>
            <a:r>
              <a:rPr lang="en-US" sz="1600" dirty="0" err="1"/>
              <a:t>işlenemeyecek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kümesini</a:t>
            </a:r>
            <a:r>
              <a:rPr lang="en-US" sz="1600" dirty="0"/>
              <a:t> </a:t>
            </a:r>
            <a:r>
              <a:rPr lang="en-US" sz="1600" dirty="0" err="1"/>
              <a:t>ifade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. </a:t>
            </a:r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verileri</a:t>
            </a:r>
            <a:r>
              <a:rPr lang="en-US" sz="1600" dirty="0"/>
              <a:t> </a:t>
            </a:r>
            <a:r>
              <a:rPr lang="en-US" sz="1600" dirty="0" err="1"/>
              <a:t>gerçek</a:t>
            </a:r>
            <a:r>
              <a:rPr lang="en-US" sz="1600" dirty="0"/>
              <a:t> </a:t>
            </a:r>
            <a:r>
              <a:rPr lang="en-US" sz="1600" dirty="0" err="1"/>
              <a:t>zamanlı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depolayan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alan</a:t>
            </a:r>
            <a:r>
              <a:rPr lang="en-US" sz="1600" dirty="0"/>
              <a:t> </a:t>
            </a:r>
            <a:r>
              <a:rPr lang="en-US" sz="1600" dirty="0" err="1"/>
              <a:t>sistemler</a:t>
            </a:r>
            <a:r>
              <a:rPr lang="en-US" sz="1600" dirty="0"/>
              <a:t>, NoSQL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tabanlarına</a:t>
            </a:r>
            <a:r>
              <a:rPr lang="en-US" sz="1600" dirty="0"/>
              <a:t> ideal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uyan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dizi </a:t>
            </a:r>
            <a:r>
              <a:rPr lang="en-US" sz="1600" dirty="0" err="1"/>
              <a:t>işlev</a:t>
            </a:r>
            <a:r>
              <a:rPr lang="en-US" sz="1600" dirty="0"/>
              <a:t> </a:t>
            </a:r>
            <a:r>
              <a:rPr lang="en-US" sz="1600" dirty="0" err="1"/>
              <a:t>olan</a:t>
            </a:r>
            <a:r>
              <a:rPr lang="en-US" sz="1600" dirty="0"/>
              <a:t> </a:t>
            </a:r>
            <a:r>
              <a:rPr lang="en-US" sz="1600" dirty="0" err="1"/>
              <a:t>geçmiş</a:t>
            </a:r>
            <a:r>
              <a:rPr lang="en-US" sz="1600" dirty="0"/>
              <a:t> </a:t>
            </a:r>
            <a:r>
              <a:rPr lang="en-US" sz="1600" dirty="0" err="1"/>
              <a:t>verileri</a:t>
            </a:r>
            <a:r>
              <a:rPr lang="en-US" sz="1600" dirty="0"/>
              <a:t> </a:t>
            </a:r>
            <a:r>
              <a:rPr lang="en-US" sz="1600" dirty="0" err="1"/>
              <a:t>analiz</a:t>
            </a:r>
            <a:r>
              <a:rPr lang="en-US" sz="1600" dirty="0"/>
              <a:t> </a:t>
            </a:r>
            <a:r>
              <a:rPr lang="en-US" sz="1600" dirty="0" err="1"/>
              <a:t>ederken</a:t>
            </a:r>
            <a:r>
              <a:rPr lang="en-US" sz="1600" dirty="0"/>
              <a:t> yeni </a:t>
            </a:r>
            <a:r>
              <a:rPr lang="en-US" sz="1600" dirty="0" err="1"/>
              <a:t>verileri</a:t>
            </a:r>
            <a:r>
              <a:rPr lang="en-US" sz="1600" dirty="0"/>
              <a:t> </a:t>
            </a:r>
            <a:r>
              <a:rPr lang="en-US" sz="1600" dirty="0" err="1"/>
              <a:t>almak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akış</a:t>
            </a:r>
            <a:r>
              <a:rPr lang="en-US" sz="1600" dirty="0"/>
              <a:t> </a:t>
            </a:r>
            <a:r>
              <a:rPr lang="en-US" sz="1600" dirty="0" err="1"/>
              <a:t>işlemeyi</a:t>
            </a:r>
            <a:r>
              <a:rPr lang="en-US" sz="1600" dirty="0"/>
              <a:t> </a:t>
            </a:r>
            <a:r>
              <a:rPr lang="en-US" sz="1600" dirty="0" err="1"/>
              <a:t>kullanır</a:t>
            </a:r>
            <a:r>
              <a:rPr lang="en-US" sz="1600" dirty="0"/>
              <a:t>.</a:t>
            </a:r>
          </a:p>
          <a:p>
            <a:pPr lvl="1" algn="just"/>
            <a:r>
              <a:rPr lang="en-US" sz="1400" dirty="0"/>
              <a:t>Zoom, </a:t>
            </a:r>
            <a:r>
              <a:rPr lang="en-US" sz="1400" dirty="0" err="1"/>
              <a:t>hizmetin</a:t>
            </a:r>
            <a:r>
              <a:rPr lang="en-US" sz="1400" dirty="0"/>
              <a:t> COVID-19 </a:t>
            </a:r>
            <a:r>
              <a:rPr lang="en-US" sz="1400" dirty="0" err="1"/>
              <a:t>pandemisinin</a:t>
            </a:r>
            <a:r>
              <a:rPr lang="en-US" sz="1400" dirty="0"/>
              <a:t> ilk </a:t>
            </a:r>
            <a:r>
              <a:rPr lang="en-US" sz="1400" dirty="0" err="1"/>
              <a:t>günlerinde</a:t>
            </a:r>
            <a:r>
              <a:rPr lang="en-US" sz="1400" dirty="0"/>
              <a:t> </a:t>
            </a:r>
            <a:r>
              <a:rPr lang="en-US" sz="1400" dirty="0" err="1"/>
              <a:t>kullanım</a:t>
            </a:r>
            <a:r>
              <a:rPr lang="en-US" sz="1400" dirty="0"/>
              <a:t> </a:t>
            </a:r>
            <a:r>
              <a:rPr lang="en-US" sz="1400" dirty="0" err="1"/>
              <a:t>artışı</a:t>
            </a:r>
            <a:r>
              <a:rPr lang="en-US" sz="1400" dirty="0"/>
              <a:t> </a:t>
            </a:r>
            <a:r>
              <a:rPr lang="en-US" sz="1400" dirty="0" err="1"/>
              <a:t>görmesine</a:t>
            </a:r>
            <a:r>
              <a:rPr lang="en-US" sz="1400" dirty="0"/>
              <a:t> </a:t>
            </a:r>
            <a:r>
              <a:rPr lang="en-US" sz="1400" dirty="0" err="1"/>
              <a:t>rağmen</a:t>
            </a:r>
            <a:r>
              <a:rPr lang="en-US" sz="1400" dirty="0"/>
              <a:t>, </a:t>
            </a:r>
            <a:r>
              <a:rPr lang="en-US" sz="1400" dirty="0" err="1"/>
              <a:t>verilerinin</a:t>
            </a:r>
            <a:r>
              <a:rPr lang="en-US" sz="1400" dirty="0"/>
              <a:t> </a:t>
            </a:r>
            <a:r>
              <a:rPr lang="en-US" sz="1400" dirty="0" err="1"/>
              <a:t>performans</a:t>
            </a:r>
            <a:r>
              <a:rPr lang="en-US" sz="1400" dirty="0"/>
              <a:t> </a:t>
            </a:r>
            <a:r>
              <a:rPr lang="en-US" sz="1400" dirty="0" err="1"/>
              <a:t>sorunları</a:t>
            </a:r>
            <a:r>
              <a:rPr lang="en-US" sz="1400" dirty="0"/>
              <a:t> </a:t>
            </a:r>
            <a:r>
              <a:rPr lang="en-US" sz="1400" dirty="0" err="1"/>
              <a:t>olmadan</a:t>
            </a:r>
            <a:r>
              <a:rPr lang="en-US" sz="1400" dirty="0"/>
              <a:t> </a:t>
            </a:r>
            <a:r>
              <a:rPr lang="en-US" sz="1400" dirty="0" err="1"/>
              <a:t>ölçeklenmesini</a:t>
            </a:r>
            <a:r>
              <a:rPr lang="en-US" sz="1400" dirty="0"/>
              <a:t> </a:t>
            </a:r>
            <a:r>
              <a:rPr lang="en-US" sz="1400" dirty="0" err="1"/>
              <a:t>sağlamak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DynamoDB’yi</a:t>
            </a:r>
            <a:r>
              <a:rPr lang="en-US" sz="1400" dirty="0"/>
              <a:t> (</a:t>
            </a:r>
            <a:r>
              <a:rPr lang="en-US" sz="1400" dirty="0" err="1"/>
              <a:t>isteğe</a:t>
            </a:r>
            <a:r>
              <a:rPr lang="en-US" sz="1400" dirty="0"/>
              <a:t> </a:t>
            </a:r>
            <a:r>
              <a:rPr lang="en-US" sz="1400" dirty="0" err="1"/>
              <a:t>bağlı</a:t>
            </a:r>
            <a:r>
              <a:rPr lang="en-US" sz="1400" dirty="0"/>
              <a:t> mod) </a:t>
            </a:r>
            <a:r>
              <a:rPr lang="en-US" sz="1400" dirty="0" err="1"/>
              <a:t>kullandı</a:t>
            </a:r>
            <a:r>
              <a:rPr lang="en-US" sz="1400" dirty="0"/>
              <a:t>.</a:t>
            </a:r>
          </a:p>
          <a:p>
            <a:pPr algn="just"/>
            <a:r>
              <a:rPr lang="en-US" sz="1600" b="1" dirty="0" err="1"/>
              <a:t>Nesnelerin</a:t>
            </a:r>
            <a:r>
              <a:rPr lang="en-US" sz="1600" b="1" dirty="0"/>
              <a:t> </a:t>
            </a:r>
            <a:r>
              <a:rPr lang="en-US" sz="1600" b="1" dirty="0" err="1"/>
              <a:t>İnterneti</a:t>
            </a:r>
            <a:r>
              <a:rPr lang="en-US" sz="1600" b="1" dirty="0"/>
              <a:t> (IoT)</a:t>
            </a:r>
            <a:r>
              <a:rPr lang="tr-TR" sz="1600" b="1" dirty="0"/>
              <a:t> : </a:t>
            </a:r>
            <a:r>
              <a:rPr lang="en-US" sz="1600" dirty="0"/>
              <a:t>IoT </a:t>
            </a:r>
            <a:r>
              <a:rPr lang="en-US" sz="1600" dirty="0" err="1"/>
              <a:t>cihazları</a:t>
            </a:r>
            <a:r>
              <a:rPr lang="en-US" sz="1600" dirty="0"/>
              <a:t>, </a:t>
            </a:r>
            <a:r>
              <a:rPr lang="en-US" sz="1600" dirty="0" err="1"/>
              <a:t>internete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iletişim</a:t>
            </a:r>
            <a:r>
              <a:rPr lang="en-US" sz="1600" dirty="0"/>
              <a:t> </a:t>
            </a:r>
            <a:r>
              <a:rPr lang="en-US" sz="1600" dirty="0" err="1"/>
              <a:t>ağlarına</a:t>
            </a:r>
            <a:r>
              <a:rPr lang="en-US" sz="1600" dirty="0"/>
              <a:t> </a:t>
            </a:r>
            <a:r>
              <a:rPr lang="en-US" sz="1600" dirty="0" err="1"/>
              <a:t>bağlı</a:t>
            </a:r>
            <a:r>
              <a:rPr lang="en-US" sz="1600" dirty="0"/>
              <a:t> </a:t>
            </a:r>
            <a:r>
              <a:rPr lang="en-US" sz="1600" dirty="0" err="1"/>
              <a:t>olan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insan</a:t>
            </a:r>
            <a:r>
              <a:rPr lang="en-US" sz="1600" dirty="0"/>
              <a:t> </a:t>
            </a:r>
            <a:r>
              <a:rPr lang="en-US" sz="1600" dirty="0" err="1"/>
              <a:t>müdahalesi</a:t>
            </a:r>
            <a:r>
              <a:rPr lang="en-US" sz="1600" dirty="0"/>
              <a:t> </a:t>
            </a:r>
            <a:r>
              <a:rPr lang="en-US" sz="1600" dirty="0" err="1"/>
              <a:t>olmadan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toplayıp</a:t>
            </a:r>
            <a:r>
              <a:rPr lang="en-US" sz="1600" dirty="0"/>
              <a:t> </a:t>
            </a:r>
            <a:r>
              <a:rPr lang="en-US" sz="1600" dirty="0" err="1"/>
              <a:t>paylaşabilen</a:t>
            </a:r>
            <a:r>
              <a:rPr lang="en-US" sz="1600" dirty="0"/>
              <a:t> </a:t>
            </a:r>
            <a:r>
              <a:rPr lang="en-US" sz="1600" dirty="0" err="1"/>
              <a:t>gömülü</a:t>
            </a:r>
            <a:r>
              <a:rPr lang="en-US" sz="1600" dirty="0"/>
              <a:t> </a:t>
            </a:r>
            <a:r>
              <a:rPr lang="en-US" sz="1600" dirty="0" err="1"/>
              <a:t>yazılımlara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sensörlere</a:t>
            </a:r>
            <a:r>
              <a:rPr lang="en-US" sz="1600" dirty="0"/>
              <a:t> </a:t>
            </a:r>
            <a:r>
              <a:rPr lang="en-US" sz="1600" dirty="0" err="1"/>
              <a:t>sahiptir</a:t>
            </a:r>
            <a:r>
              <a:rPr lang="en-US" sz="1600" dirty="0"/>
              <a:t>. </a:t>
            </a:r>
            <a:r>
              <a:rPr lang="en-US" sz="1600" dirty="0" err="1"/>
              <a:t>Sayısız</a:t>
            </a:r>
            <a:r>
              <a:rPr lang="en-US" sz="1600" dirty="0"/>
              <a:t> </a:t>
            </a:r>
            <a:r>
              <a:rPr lang="en-US" sz="1600" dirty="0" err="1"/>
              <a:t>miktarda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üreten</a:t>
            </a:r>
            <a:r>
              <a:rPr lang="en-US" sz="1600" dirty="0"/>
              <a:t> </a:t>
            </a:r>
            <a:r>
              <a:rPr lang="en-US" sz="1600" dirty="0" err="1"/>
              <a:t>milyarlarca</a:t>
            </a:r>
            <a:r>
              <a:rPr lang="en-US" sz="1600" dirty="0"/>
              <a:t> </a:t>
            </a:r>
            <a:r>
              <a:rPr lang="en-US" sz="1600" dirty="0" err="1"/>
              <a:t>cihazla</a:t>
            </a:r>
            <a:r>
              <a:rPr lang="en-US" sz="1600" dirty="0"/>
              <a:t> IoT NoSQL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tabanları</a:t>
            </a:r>
            <a:r>
              <a:rPr lang="en-US" sz="1600" dirty="0"/>
              <a:t>, IoT </a:t>
            </a:r>
            <a:r>
              <a:rPr lang="en-US" sz="1600" dirty="0" err="1"/>
              <a:t>servis</a:t>
            </a:r>
            <a:r>
              <a:rPr lang="en-US" sz="1600" dirty="0"/>
              <a:t> </a:t>
            </a:r>
            <a:r>
              <a:rPr lang="en-US" sz="1600" dirty="0" err="1"/>
              <a:t>sağlayıcılarına</a:t>
            </a:r>
            <a:r>
              <a:rPr lang="en-US" sz="1600" dirty="0"/>
              <a:t> </a:t>
            </a:r>
            <a:r>
              <a:rPr lang="en-US" sz="1600" dirty="0" err="1"/>
              <a:t>ölçeklenebilirlik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esnek</a:t>
            </a:r>
            <a:r>
              <a:rPr lang="en-US" sz="1600" dirty="0"/>
              <a:t> </a:t>
            </a:r>
            <a:r>
              <a:rPr lang="en-US" sz="1600" dirty="0" err="1"/>
              <a:t>şema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</a:t>
            </a:r>
          </a:p>
          <a:p>
            <a:pPr lvl="1" algn="just"/>
            <a:r>
              <a:rPr lang="en-US" sz="1400" dirty="0" err="1"/>
              <a:t>Böyle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hizmet</a:t>
            </a:r>
            <a:r>
              <a:rPr lang="en-US" sz="1400" dirty="0"/>
              <a:t>, </a:t>
            </a:r>
            <a:r>
              <a:rPr lang="en-US" sz="1400" dirty="0" err="1"/>
              <a:t>büyük</a:t>
            </a:r>
            <a:r>
              <a:rPr lang="en-US" sz="1400" dirty="0"/>
              <a:t>, </a:t>
            </a:r>
            <a:r>
              <a:rPr lang="en-US" sz="1400" dirty="0" err="1"/>
              <a:t>dinamik</a:t>
            </a:r>
            <a:r>
              <a:rPr lang="en-US" sz="1400" dirty="0"/>
              <a:t>, </a:t>
            </a:r>
            <a:r>
              <a:rPr lang="en-US" sz="1400" dirty="0" err="1"/>
              <a:t>tek</a:t>
            </a:r>
            <a:r>
              <a:rPr lang="en-US" sz="1400" dirty="0"/>
              <a:t> tip </a:t>
            </a:r>
            <a:r>
              <a:rPr lang="en-US" sz="1400" dirty="0" err="1"/>
              <a:t>olmayan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kümeleriyle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iyi </a:t>
            </a:r>
            <a:r>
              <a:rPr lang="en-US" sz="1400" dirty="0" err="1"/>
              <a:t>başa</a:t>
            </a:r>
            <a:r>
              <a:rPr lang="en-US" sz="1400" dirty="0"/>
              <a:t> </a:t>
            </a:r>
            <a:r>
              <a:rPr lang="en-US" sz="1400" dirty="0" err="1"/>
              <a:t>çıkmak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MySQL’den</a:t>
            </a:r>
            <a:r>
              <a:rPr lang="en-US" sz="1400" dirty="0"/>
              <a:t> </a:t>
            </a:r>
            <a:r>
              <a:rPr lang="en-US" sz="1400" dirty="0" err="1"/>
              <a:t>MongoDB’ye</a:t>
            </a:r>
            <a:r>
              <a:rPr lang="en-US" sz="1400" dirty="0"/>
              <a:t> </a:t>
            </a:r>
            <a:r>
              <a:rPr lang="en-US" sz="1400" dirty="0" err="1"/>
              <a:t>geçen</a:t>
            </a:r>
            <a:r>
              <a:rPr lang="en-US" sz="1400" dirty="0"/>
              <a:t> </a:t>
            </a:r>
            <a:r>
              <a:rPr lang="en-US" sz="1400" dirty="0" err="1"/>
              <a:t>Freshub’dur</a:t>
            </a:r>
            <a:r>
              <a:rPr lang="en-US" sz="1400" dirty="0"/>
              <a:t>.</a:t>
            </a:r>
          </a:p>
          <a:p>
            <a:pPr algn="just"/>
            <a:r>
              <a:rPr lang="en-US" sz="1600" b="1" dirty="0"/>
              <a:t>Mobil </a:t>
            </a:r>
            <a:r>
              <a:rPr lang="en-US" sz="1600" b="1" dirty="0" err="1"/>
              <a:t>Uygulamalar</a:t>
            </a:r>
            <a:r>
              <a:rPr lang="tr-TR" sz="1600" b="1" dirty="0"/>
              <a:t> : </a:t>
            </a:r>
            <a:r>
              <a:rPr lang="en-US" sz="1600" dirty="0" err="1"/>
              <a:t>Milyarlarca</a:t>
            </a:r>
            <a:r>
              <a:rPr lang="en-US" sz="1600" dirty="0"/>
              <a:t> </a:t>
            </a:r>
            <a:r>
              <a:rPr lang="en-US" sz="1600" dirty="0" err="1"/>
              <a:t>akıllı</a:t>
            </a:r>
            <a:r>
              <a:rPr lang="en-US" sz="1600" dirty="0"/>
              <a:t> </a:t>
            </a:r>
            <a:r>
              <a:rPr lang="en-US" sz="1600" dirty="0" err="1"/>
              <a:t>telefon</a:t>
            </a:r>
            <a:r>
              <a:rPr lang="en-US" sz="1600" dirty="0"/>
              <a:t> </a:t>
            </a:r>
            <a:r>
              <a:rPr lang="en-US" sz="1600" dirty="0" err="1"/>
              <a:t>kullanıcısıyla</a:t>
            </a:r>
            <a:r>
              <a:rPr lang="en-US" sz="1600" dirty="0"/>
              <a:t>,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cihazlarda</a:t>
            </a:r>
            <a:r>
              <a:rPr lang="en-US" sz="1600" dirty="0"/>
              <a:t> </a:t>
            </a:r>
            <a:r>
              <a:rPr lang="en-US" sz="1600" dirty="0" err="1"/>
              <a:t>hizmet</a:t>
            </a:r>
            <a:r>
              <a:rPr lang="en-US" sz="1600" dirty="0"/>
              <a:t> </a:t>
            </a:r>
            <a:r>
              <a:rPr lang="en-US" sz="1600" dirty="0" err="1"/>
              <a:t>sunan</a:t>
            </a:r>
            <a:r>
              <a:rPr lang="en-US" sz="1600" dirty="0"/>
              <a:t> </a:t>
            </a:r>
            <a:r>
              <a:rPr lang="en-US" sz="1600" dirty="0" err="1"/>
              <a:t>işletmeler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ölçeklenebilirlik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zorluk</a:t>
            </a:r>
            <a:r>
              <a:rPr lang="en-US" sz="1600" dirty="0"/>
              <a:t> </a:t>
            </a:r>
            <a:r>
              <a:rPr lang="en-US" sz="1600" dirty="0" err="1"/>
              <a:t>haline</a:t>
            </a:r>
            <a:r>
              <a:rPr lang="en-US" sz="1600" dirty="0"/>
              <a:t> </a:t>
            </a:r>
            <a:r>
              <a:rPr lang="en-US" sz="1600" dirty="0" err="1"/>
              <a:t>gelir</a:t>
            </a:r>
            <a:r>
              <a:rPr lang="en-US" sz="1600" dirty="0"/>
              <a:t>.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esnek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modellerine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NoSQL VTYS, </a:t>
            </a:r>
            <a:r>
              <a:rPr lang="en-US" sz="1600" dirty="0" err="1"/>
              <a:t>genellikle</a:t>
            </a:r>
            <a:r>
              <a:rPr lang="en-US" sz="1600" dirty="0"/>
              <a:t> </a:t>
            </a:r>
            <a:r>
              <a:rPr lang="en-US" sz="1600" dirty="0" err="1"/>
              <a:t>mükemmel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çözümdür</a:t>
            </a:r>
            <a:r>
              <a:rPr lang="en-US" sz="1600" dirty="0"/>
              <a:t>.</a:t>
            </a:r>
          </a:p>
          <a:p>
            <a:pPr lvl="1" algn="just"/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hava</a:t>
            </a:r>
            <a:r>
              <a:rPr lang="en-US" sz="1400" dirty="0"/>
              <a:t> </a:t>
            </a:r>
            <a:r>
              <a:rPr lang="en-US" sz="1400" dirty="0" err="1"/>
              <a:t>durumu</a:t>
            </a:r>
            <a:r>
              <a:rPr lang="en-US" sz="1400" dirty="0"/>
              <a:t> </a:t>
            </a:r>
            <a:r>
              <a:rPr lang="en-US" sz="1400" dirty="0" err="1"/>
              <a:t>kanalları</a:t>
            </a:r>
            <a:r>
              <a:rPr lang="en-US" sz="1400" dirty="0"/>
              <a:t>, </a:t>
            </a:r>
            <a:r>
              <a:rPr lang="en-US" sz="1400" dirty="0" err="1"/>
              <a:t>kullanıcı</a:t>
            </a:r>
            <a:r>
              <a:rPr lang="en-US" sz="1400" dirty="0"/>
              <a:t> </a:t>
            </a:r>
            <a:r>
              <a:rPr lang="en-US" sz="1400" dirty="0" err="1"/>
              <a:t>verilerini</a:t>
            </a:r>
            <a:r>
              <a:rPr lang="en-US" sz="1400" dirty="0"/>
              <a:t> </a:t>
            </a:r>
            <a:r>
              <a:rPr lang="en-US" sz="1400" dirty="0" err="1"/>
              <a:t>işlerken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hava</a:t>
            </a:r>
            <a:r>
              <a:rPr lang="en-US" sz="1400" dirty="0"/>
              <a:t> </a:t>
            </a:r>
            <a:r>
              <a:rPr lang="en-US" sz="1400" dirty="0" err="1"/>
              <a:t>durumu</a:t>
            </a:r>
            <a:r>
              <a:rPr lang="en-US" sz="1400" dirty="0"/>
              <a:t> </a:t>
            </a:r>
            <a:r>
              <a:rPr lang="en-US" sz="1400" dirty="0" err="1"/>
              <a:t>güncellemeleri</a:t>
            </a:r>
            <a:r>
              <a:rPr lang="en-US" sz="1400" dirty="0"/>
              <a:t> </a:t>
            </a:r>
            <a:r>
              <a:rPr lang="en-US" sz="1400" dirty="0" err="1"/>
              <a:t>sunarken</a:t>
            </a:r>
            <a:r>
              <a:rPr lang="en-US" sz="1400" dirty="0"/>
              <a:t>, </a:t>
            </a:r>
            <a:r>
              <a:rPr lang="en-US" sz="1400" dirty="0" err="1"/>
              <a:t>dakikada</a:t>
            </a:r>
            <a:r>
              <a:rPr lang="en-US" sz="1400" dirty="0"/>
              <a:t> </a:t>
            </a:r>
            <a:r>
              <a:rPr lang="en-US" sz="1400" dirty="0" err="1"/>
              <a:t>milyonlarca</a:t>
            </a:r>
            <a:r>
              <a:rPr lang="en-US" sz="1400" dirty="0"/>
              <a:t> </a:t>
            </a:r>
            <a:r>
              <a:rPr lang="en-US" sz="1400" dirty="0" err="1"/>
              <a:t>isteği</a:t>
            </a:r>
            <a:r>
              <a:rPr lang="en-US" sz="1400" dirty="0"/>
              <a:t> </a:t>
            </a:r>
            <a:r>
              <a:rPr lang="en-US" sz="1400" dirty="0" err="1"/>
              <a:t>işlemek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MongoDB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tabanı</a:t>
            </a:r>
            <a:r>
              <a:rPr lang="en-US" sz="1400" dirty="0"/>
              <a:t> </a:t>
            </a:r>
            <a:r>
              <a:rPr lang="en-US" sz="1400" dirty="0" err="1"/>
              <a:t>kullanır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</a:rPr>
              <a:t>NoSQL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SQL</a:t>
            </a:r>
            <a:r>
              <a:rPr lang="tr-TR" sz="3200" b="1" i="0" dirty="0">
                <a:solidFill>
                  <a:srgbClr val="000000"/>
                </a:solidFill>
                <a:effectLst/>
              </a:rPr>
              <a:t> (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Mysql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PostgreSQL</a:t>
            </a:r>
            <a:r>
              <a:rPr lang="tr-TR" sz="3200" b="1" dirty="0">
                <a:solidFill>
                  <a:srgbClr val="000000"/>
                </a:solidFill>
              </a:rPr>
              <a:t>)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ile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Arasındaki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Farklar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EDEDD7-B4A0-E9BF-7383-A3D1F1B51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33264"/>
              </p:ext>
            </p:extLst>
          </p:nvPr>
        </p:nvGraphicFramePr>
        <p:xfrm>
          <a:off x="254001" y="1435100"/>
          <a:ext cx="5667830" cy="5253515"/>
        </p:xfrm>
        <a:graphic>
          <a:graphicData uri="http://schemas.openxmlformats.org/drawingml/2006/table">
            <a:tbl>
              <a:tblPr/>
              <a:tblGrid>
                <a:gridCol w="1321198">
                  <a:extLst>
                    <a:ext uri="{9D8B030D-6E8A-4147-A177-3AD203B41FA5}">
                      <a16:colId xmlns:a16="http://schemas.microsoft.com/office/drawing/2014/main" val="2061577243"/>
                    </a:ext>
                  </a:extLst>
                </a:gridCol>
                <a:gridCol w="1966785">
                  <a:extLst>
                    <a:ext uri="{9D8B030D-6E8A-4147-A177-3AD203B41FA5}">
                      <a16:colId xmlns:a16="http://schemas.microsoft.com/office/drawing/2014/main" val="2440366545"/>
                    </a:ext>
                  </a:extLst>
                </a:gridCol>
                <a:gridCol w="2379847">
                  <a:extLst>
                    <a:ext uri="{9D8B030D-6E8A-4147-A177-3AD203B41FA5}">
                      <a16:colId xmlns:a16="http://schemas.microsoft.com/office/drawing/2014/main" val="673550772"/>
                    </a:ext>
                  </a:extLst>
                </a:gridCol>
              </a:tblGrid>
              <a:tr h="214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Parametre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SQL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NoSQL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90779"/>
                  </a:ext>
                </a:extLst>
              </a:tr>
              <a:tr h="600868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Tanım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SQL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tabanlarına</a:t>
                      </a:r>
                      <a:r>
                        <a:rPr lang="en-US" sz="1200" dirty="0">
                          <a:effectLst/>
                        </a:rPr>
                        <a:t> RDBMS </a:t>
                      </a:r>
                      <a:r>
                        <a:rPr lang="en-US" sz="1200" dirty="0" err="1">
                          <a:effectLst/>
                        </a:rPr>
                        <a:t>veya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İlişkisel</a:t>
                      </a:r>
                      <a:r>
                        <a:rPr lang="en-US" sz="1200" dirty="0">
                          <a:effectLst/>
                        </a:rPr>
                        <a:t> Veri </a:t>
                      </a:r>
                      <a:r>
                        <a:rPr lang="en-US" sz="1200" dirty="0" err="1">
                          <a:effectLst/>
                        </a:rPr>
                        <a:t>Tabanları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denir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NoSQL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ilişkisel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olmayan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dağıtılmış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olarak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adlandırılır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71538"/>
                  </a:ext>
                </a:extLst>
              </a:tr>
              <a:tr h="1174423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Tasarım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Geleneksel</a:t>
                      </a:r>
                      <a:r>
                        <a:rPr lang="en-US" sz="1200" dirty="0">
                          <a:effectLst/>
                        </a:rPr>
                        <a:t> RDBMS, </a:t>
                      </a:r>
                      <a:r>
                        <a:rPr lang="en-US" sz="1200" dirty="0" err="1">
                          <a:effectLst/>
                        </a:rPr>
                        <a:t>daha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fazla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içgörü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verileri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analiz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etmek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elde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etmek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SQL </a:t>
                      </a:r>
                      <a:r>
                        <a:rPr lang="en-US" sz="1200" dirty="0" err="1">
                          <a:effectLst/>
                        </a:rPr>
                        <a:t>sözdizimini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sorguları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kullanır</a:t>
                      </a:r>
                      <a:r>
                        <a:rPr lang="en-US" sz="1200" dirty="0">
                          <a:effectLst/>
                        </a:rPr>
                        <a:t>. OLAP </a:t>
                      </a:r>
                      <a:r>
                        <a:rPr lang="en-US" sz="1200" dirty="0" err="1">
                          <a:effectLst/>
                        </a:rPr>
                        <a:t>sistemleri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kullanılırlar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NoSQL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sistemi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çeşitli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teknolojilerinden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oluşur</a:t>
                      </a:r>
                      <a:r>
                        <a:rPr lang="en-US" sz="1200" dirty="0">
                          <a:effectLst/>
                        </a:rPr>
                        <a:t>. Bu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</a:t>
                      </a:r>
                      <a:r>
                        <a:rPr lang="en-US" sz="1200" dirty="0">
                          <a:effectLst/>
                        </a:rPr>
                        <a:t>, modern </a:t>
                      </a:r>
                      <a:r>
                        <a:rPr lang="en-US" sz="1200" dirty="0" err="1">
                          <a:effectLst/>
                        </a:rPr>
                        <a:t>uygulamanın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geliştirilmesi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sunulan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taleplere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yanıt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olarak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geliştirilmiştir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61509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Sorgu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 Dili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>
                          <a:effectLst/>
                        </a:rPr>
                        <a:t>Yapılandırılmış sorgu dili (SQL).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Bildirime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dayalı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sorgu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yoktur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62828"/>
                  </a:ext>
                </a:extLst>
              </a:tr>
              <a:tr h="600868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Tür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SQL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tablo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tabanlarıdır</a:t>
                      </a:r>
                      <a:endParaRPr lang="en-US" sz="1200" dirty="0"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NoSQL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belge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tabanlı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anahtar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değer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çiftleri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olabilir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04290"/>
                  </a:ext>
                </a:extLst>
              </a:tr>
              <a:tr h="589204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Şema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>
                          <a:effectLst/>
                        </a:rPr>
                        <a:t>SQL veri tabanlarının önceden tanımlanmış bir şeması vardır.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NoSQL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yapılandırılmamış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veriler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dinamik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şema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kullanır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30828"/>
                  </a:ext>
                </a:extLst>
              </a:tr>
              <a:tr h="402898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Ölçekleme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Yeteneği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>
                          <a:effectLst/>
                        </a:rPr>
                        <a:t>SQL veri tabanları dikey olarak ölçeklenebilir.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NoSQL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yatay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olarak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ölçeklenebilir</a:t>
                      </a:r>
                      <a:endParaRPr lang="en-US" sz="1200" dirty="0"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454958"/>
                  </a:ext>
                </a:extLst>
              </a:tr>
              <a:tr h="402898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Örnekler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Oracle, Postgres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MS-SQL.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MongoDB, Redis, Neo4j, Cassandra, </a:t>
                      </a:r>
                      <a:r>
                        <a:rPr lang="en-US" sz="1200" dirty="0" err="1">
                          <a:effectLst/>
                        </a:rPr>
                        <a:t>Hbase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36637"/>
                  </a:ext>
                </a:extLst>
              </a:tr>
              <a:tr h="402898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Uygunluk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>
                          <a:effectLst/>
                        </a:rPr>
                        <a:t>Karmaşık sorgu yoğun ortam için ideal bir seçimdir.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Karmaşık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sorgulara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uygun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değildir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844008"/>
                  </a:ext>
                </a:extLst>
              </a:tr>
              <a:tr h="5917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Hiyerarşik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 Veri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Depolama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>
                          <a:effectLst/>
                        </a:rPr>
                        <a:t>SQL veri tabanları hiyerarşik veri depolama için uygun değildir.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Anahtar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değer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çifti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yöntemini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desteklediğinden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hiyerarşik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deposu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daha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uygundur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0AA017-601E-329E-7B3B-3AAF534E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75153"/>
              </p:ext>
            </p:extLst>
          </p:nvPr>
        </p:nvGraphicFramePr>
        <p:xfrm>
          <a:off x="6188019" y="1379438"/>
          <a:ext cx="5667830" cy="5206687"/>
        </p:xfrm>
        <a:graphic>
          <a:graphicData uri="http://schemas.openxmlformats.org/drawingml/2006/table">
            <a:tbl>
              <a:tblPr/>
              <a:tblGrid>
                <a:gridCol w="1381946">
                  <a:extLst>
                    <a:ext uri="{9D8B030D-6E8A-4147-A177-3AD203B41FA5}">
                      <a16:colId xmlns:a16="http://schemas.microsoft.com/office/drawing/2014/main" val="1305337887"/>
                    </a:ext>
                  </a:extLst>
                </a:gridCol>
                <a:gridCol w="2099868">
                  <a:extLst>
                    <a:ext uri="{9D8B030D-6E8A-4147-A177-3AD203B41FA5}">
                      <a16:colId xmlns:a16="http://schemas.microsoft.com/office/drawing/2014/main" val="1688293010"/>
                    </a:ext>
                  </a:extLst>
                </a:gridCol>
                <a:gridCol w="2186016">
                  <a:extLst>
                    <a:ext uri="{9D8B030D-6E8A-4147-A177-3AD203B41FA5}">
                      <a16:colId xmlns:a16="http://schemas.microsoft.com/office/drawing/2014/main" val="4035094358"/>
                    </a:ext>
                  </a:extLst>
                </a:gridCol>
              </a:tblGrid>
              <a:tr h="199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Parametre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SQL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NoSQL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46" marR="24446" marT="12223" marB="12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490088"/>
                  </a:ext>
                </a:extLst>
              </a:tr>
              <a:tr h="910396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Geliştirme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Yılı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Düz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dosya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depolama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ilgili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sorunları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çözmek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1970’lerde </a:t>
                      </a:r>
                      <a:r>
                        <a:rPr lang="en-US" sz="1200" dirty="0" err="1">
                          <a:effectLst/>
                        </a:rPr>
                        <a:t>geliştirildi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SQL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tabanlarının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sorunlarının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sınırlamalarının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üstesinden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gelmek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2000’lerin </a:t>
                      </a:r>
                      <a:r>
                        <a:rPr lang="en-US" sz="1200" dirty="0" err="1">
                          <a:effectLst/>
                        </a:rPr>
                        <a:t>sonlarında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geliştirildi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117286"/>
                  </a:ext>
                </a:extLst>
              </a:tr>
              <a:tr h="557733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En İyi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Kullanım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RDBMS </a:t>
                      </a:r>
                      <a:r>
                        <a:rPr lang="en-US" sz="1200" dirty="0" err="1">
                          <a:effectLst/>
                        </a:rPr>
                        <a:t>veri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tabanı</a:t>
                      </a:r>
                      <a:r>
                        <a:rPr lang="en-US" sz="1200" dirty="0">
                          <a:effectLst/>
                        </a:rPr>
                        <a:t>, ACID </a:t>
                      </a:r>
                      <a:r>
                        <a:rPr lang="en-US" sz="1200" dirty="0" err="1">
                          <a:effectLst/>
                        </a:rPr>
                        <a:t>sorunlarını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çözmek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için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doğru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seçenektir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>
                          <a:effectLst/>
                        </a:rPr>
                        <a:t>NoSQL, veri kullanılabilirliği sorunlarını çözmek için en iyi kullanılan yöntemdir.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43144"/>
                  </a:ext>
                </a:extLst>
              </a:tr>
              <a:tr h="734064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Önem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Veri </a:t>
                      </a:r>
                      <a:r>
                        <a:rPr lang="en-US" sz="1200" dirty="0" err="1">
                          <a:effectLst/>
                        </a:rPr>
                        <a:t>geçerliliği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çok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önemli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olduğunda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kullanılmalıdır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Hızlı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verilere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sahip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olmanın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doğru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verilerden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daha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önemli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olduğu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durumlarda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kullanılmalıdır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0013"/>
                  </a:ext>
                </a:extLst>
              </a:tr>
              <a:tr h="686983">
                <a:tc>
                  <a:txBody>
                    <a:bodyPr/>
                    <a:lstStyle/>
                    <a:p>
                      <a:pPr fontAlgn="ctr"/>
                      <a:r>
                        <a:rPr lang="fi-FI" sz="1200" b="1" dirty="0">
                          <a:solidFill>
                            <a:srgbClr val="FF0000"/>
                          </a:solidFill>
                          <a:effectLst/>
                        </a:rPr>
                        <a:t>Ne Zaman En İyi Seçenektir?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Dinamik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sorguları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desteklemeniz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gerektiğinde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iyi </a:t>
                      </a:r>
                      <a:r>
                        <a:rPr lang="en-US" sz="1200" dirty="0" err="1">
                          <a:effectLst/>
                        </a:rPr>
                        <a:t>seçenektir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Değişen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gereksinimlere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göre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ölçeklendirmeniz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gerektiğinde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iyi </a:t>
                      </a:r>
                      <a:r>
                        <a:rPr lang="en-US" sz="1200" dirty="0" err="1">
                          <a:effectLst/>
                        </a:rPr>
                        <a:t>seçenektir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0945"/>
                  </a:ext>
                </a:extLst>
              </a:tr>
              <a:tr h="557733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Donanım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Özelleştirilmiş</a:t>
                      </a:r>
                      <a:r>
                        <a:rPr lang="en-US" sz="1200" dirty="0">
                          <a:effectLst/>
                        </a:rPr>
                        <a:t> DB </a:t>
                      </a:r>
                      <a:r>
                        <a:rPr lang="en-US" sz="1200" dirty="0" err="1">
                          <a:effectLst/>
                        </a:rPr>
                        <a:t>donanımı</a:t>
                      </a:r>
                      <a:r>
                        <a:rPr lang="en-US" sz="1200" dirty="0">
                          <a:effectLst/>
                        </a:rPr>
                        <a:t>(Oracle Exadata, vb.)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Emtia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donanımı</a:t>
                      </a:r>
                      <a:endParaRPr lang="en-US" sz="1200" dirty="0">
                        <a:effectLst/>
                      </a:endParaRP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68135"/>
                  </a:ext>
                </a:extLst>
              </a:tr>
              <a:tr h="557733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Depolama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>
                          <a:effectLst/>
                        </a:rPr>
                        <a:t>Yüksek kullanılabilir depolama türü (SAN, RAID, vb.)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Emtia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depolamayı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yönlendirir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standartHDD’ler</a:t>
                      </a:r>
                      <a:r>
                        <a:rPr lang="en-US" sz="1200" dirty="0">
                          <a:effectLst/>
                        </a:rPr>
                        <a:t>, JBOD).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51840"/>
                  </a:ext>
                </a:extLst>
              </a:tr>
              <a:tr h="557733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En İyi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Özellikler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Platformlar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arası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destek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sağlar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güvenli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ücretsizdir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 err="1">
                          <a:effectLst/>
                        </a:rPr>
                        <a:t>Kullanımı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kolaydır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yüksek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performanslıdır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esnek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araçlar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sunar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75083"/>
                  </a:ext>
                </a:extLst>
              </a:tr>
              <a:tr h="381401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En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Çok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Kullanan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Şirketler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>
                          <a:effectLst/>
                        </a:rPr>
                        <a:t>Hootsuite, CircleCI, Gauges.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dirty="0">
                          <a:effectLst/>
                        </a:rPr>
                        <a:t>Airbnb, Uber, Kickstarter.</a:t>
                      </a:r>
                    </a:p>
                  </a:txBody>
                  <a:tcPr marL="29804" marR="29804" marT="14902" marB="14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6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332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</a:rPr>
              <a:t>NoSQL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SQL</a:t>
            </a:r>
            <a:r>
              <a:rPr lang="tr-TR" sz="3200" b="1" i="0" dirty="0">
                <a:solidFill>
                  <a:srgbClr val="000000"/>
                </a:solidFill>
                <a:effectLst/>
              </a:rPr>
              <a:t> (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Mysql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PostgreSQL</a:t>
            </a:r>
            <a:r>
              <a:rPr lang="tr-TR" sz="3200" b="1" dirty="0">
                <a:solidFill>
                  <a:srgbClr val="000000"/>
                </a:solidFill>
              </a:rPr>
              <a:t>)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ile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Arasındaki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Farklar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MySQL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NoSQL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arasındaki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bazı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önemli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farklar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aşağıdaki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şekildedir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: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Öncelikle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MySQL,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tablo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tasarımına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dayalı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ilişkisel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tabanıdır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NoSQL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ilişkisel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değildir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belge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tabanlı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tasarıma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sahiptir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MySQL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şu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anda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piyasada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NoSQL’den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popülerdir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Bu,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MySQL’in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büyük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topluluğu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kapsadığı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NoSQL’in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ise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nispeten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küçük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topluluğa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olduğu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anlamına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gelir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MySQL,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katı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şema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kısıtlamaları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nedeniyle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kolayca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ölçeklenemezken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dinamik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şema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yapısı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nedeniyle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NoSQL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kolayca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ölçeklenebilir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Diğer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önemli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fark,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MySQL’in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tabanının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oluşturulmasından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önce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ayrıntılı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veritabanı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modeli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gerektirmesidir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NoSQL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ise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ayrıntılı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modelleme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gerektirmez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Ayrıca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ilişkisel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türü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MySQL’den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farklı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NoSQL, CouchDB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MongoDB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gibi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örneklerle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çok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tasarım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tabanlıdır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Ayrıca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NoSQL,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MySQL’den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çok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esnektir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MySQL’in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iyi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yanlarından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uygulamanın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geçerliliğine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yardımcı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olabilecek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geniş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raporlama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araçları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yelpazesine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olmasıdır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Öte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yandan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NoSQL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tabanlarında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performans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testi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analizi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raporlama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araçları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yoktur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0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NoSQL Sistemleri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0808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NoSQL </a:t>
            </a:r>
            <a:r>
              <a:rPr lang="en-US" sz="2000" dirty="0" err="1"/>
              <a:t>sistemlerini</a:t>
            </a:r>
            <a:r>
              <a:rPr lang="en-US" sz="2000" dirty="0"/>
              <a:t> </a:t>
            </a:r>
            <a:r>
              <a:rPr lang="en-US" sz="2000" dirty="0" err="1"/>
              <a:t>genel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tr-TR" sz="2000" b="1" dirty="0"/>
              <a:t>4</a:t>
            </a:r>
            <a:r>
              <a:rPr lang="en-US" sz="2000" dirty="0"/>
              <a:t> </a:t>
            </a:r>
            <a:r>
              <a:rPr lang="en-US" sz="2000" dirty="0" err="1"/>
              <a:t>grupta</a:t>
            </a:r>
            <a:r>
              <a:rPr lang="en-US" sz="2000" dirty="0"/>
              <a:t> </a:t>
            </a:r>
            <a:r>
              <a:rPr lang="en-US" sz="2000" dirty="0" err="1"/>
              <a:t>toplayabiliriz</a:t>
            </a:r>
            <a:r>
              <a:rPr lang="en-US" sz="2000" dirty="0"/>
              <a:t>:</a:t>
            </a:r>
            <a:endParaRPr lang="tr-TR" sz="2000" dirty="0"/>
          </a:p>
          <a:p>
            <a:pPr lvl="1" algn="just"/>
            <a:r>
              <a:rPr lang="en-US" sz="1800" dirty="0" err="1"/>
              <a:t>Anahtar</a:t>
            </a:r>
            <a:r>
              <a:rPr lang="en-US" sz="1800" dirty="0"/>
              <a:t> / </a:t>
            </a:r>
            <a:r>
              <a:rPr lang="en-US" sz="1800" dirty="0" err="1"/>
              <a:t>Değer</a:t>
            </a:r>
            <a:r>
              <a:rPr lang="en-US" sz="1800" dirty="0"/>
              <a:t> (</a:t>
            </a:r>
            <a:r>
              <a:rPr lang="en-US" sz="1800" b="1" dirty="0"/>
              <a:t>Key / Value</a:t>
            </a:r>
            <a:r>
              <a:rPr lang="en-US" sz="1800" dirty="0"/>
              <a:t>) </a:t>
            </a:r>
            <a:r>
              <a:rPr lang="tr-TR" sz="1800" dirty="0"/>
              <a:t>Çifti </a:t>
            </a:r>
            <a:r>
              <a:rPr lang="en-US" sz="1800" dirty="0" err="1"/>
              <a:t>tabanlı</a:t>
            </a:r>
            <a:r>
              <a:rPr lang="en-US" sz="1800" dirty="0"/>
              <a:t> </a:t>
            </a:r>
            <a:endParaRPr lang="tr-TR" sz="1800" dirty="0"/>
          </a:p>
          <a:p>
            <a:pPr lvl="1" algn="just"/>
            <a:r>
              <a:rPr lang="tr-TR" sz="1800" dirty="0"/>
              <a:t>Sütun (</a:t>
            </a:r>
            <a:r>
              <a:rPr lang="tr-TR" sz="1800" b="1" dirty="0"/>
              <a:t>Column</a:t>
            </a:r>
            <a:r>
              <a:rPr lang="tr-TR" sz="1800" dirty="0"/>
              <a:t>) tabanlı</a:t>
            </a:r>
          </a:p>
          <a:p>
            <a:pPr lvl="1" algn="just"/>
            <a:r>
              <a:rPr lang="en-US" sz="1800" dirty="0" err="1"/>
              <a:t>Döküman</a:t>
            </a:r>
            <a:r>
              <a:rPr lang="en-US" sz="1800" dirty="0"/>
              <a:t> (</a:t>
            </a:r>
            <a:r>
              <a:rPr lang="en-US" sz="1800" b="1" dirty="0"/>
              <a:t>Document</a:t>
            </a:r>
            <a:r>
              <a:rPr lang="en-US" sz="1800" dirty="0"/>
              <a:t>) </a:t>
            </a:r>
            <a:r>
              <a:rPr lang="en-US" sz="1800" dirty="0" err="1"/>
              <a:t>tabanlı</a:t>
            </a:r>
            <a:r>
              <a:rPr lang="en-US" sz="1800" dirty="0"/>
              <a:t> </a:t>
            </a:r>
            <a:endParaRPr lang="tr-TR" sz="1800" dirty="0"/>
          </a:p>
          <a:p>
            <a:pPr lvl="1" algn="just"/>
            <a:r>
              <a:rPr lang="en-US" sz="1800" dirty="0" err="1"/>
              <a:t>Grafik</a:t>
            </a:r>
            <a:r>
              <a:rPr lang="en-US" sz="1800" dirty="0"/>
              <a:t> (</a:t>
            </a:r>
            <a:r>
              <a:rPr lang="en-US" sz="1800" b="1" dirty="0"/>
              <a:t>Graph</a:t>
            </a:r>
            <a:r>
              <a:rPr lang="en-US" sz="1800" dirty="0"/>
              <a:t>) </a:t>
            </a:r>
            <a:r>
              <a:rPr lang="en-US" sz="1800" dirty="0" err="1"/>
              <a:t>tabanlı</a:t>
            </a:r>
            <a:r>
              <a:rPr lang="en-US" sz="1800" dirty="0"/>
              <a:t> </a:t>
            </a:r>
            <a:r>
              <a:rPr lang="tr-TR" sz="1800" dirty="0"/>
              <a:t> </a:t>
            </a:r>
            <a:endParaRPr lang="tr-TR" sz="16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pic>
        <p:nvPicPr>
          <p:cNvPr id="1026" name="Picture 2" descr="Relational Versus Nonrelational Databases | Storing Data in AWS | Pearson  IT Certification">
            <a:extLst>
              <a:ext uri="{FF2B5EF4-FFF2-40B4-BE49-F238E27FC236}">
                <a16:creationId xmlns:a16="http://schemas.microsoft.com/office/drawing/2014/main" id="{5BE2C761-4425-7E8A-A889-770098A4D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902" y="1825625"/>
            <a:ext cx="60198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 of nosql databases">
            <a:extLst>
              <a:ext uri="{FF2B5EF4-FFF2-40B4-BE49-F238E27FC236}">
                <a16:creationId xmlns:a16="http://schemas.microsoft.com/office/drawing/2014/main" id="{44345DBE-4124-E368-0C0E-7B38BC21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45" y="4413921"/>
            <a:ext cx="5011510" cy="160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53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NoSQL Sistemleri - </a:t>
            </a:r>
            <a:r>
              <a:rPr lang="tr-TR" b="1" dirty="0">
                <a:solidFill>
                  <a:srgbClr val="FF0000"/>
                </a:solidFill>
              </a:rPr>
              <a:t>Anahtar/Değer Tabanlı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452" y="1825625"/>
            <a:ext cx="8558348" cy="4351338"/>
          </a:xfrm>
        </p:spPr>
        <p:txBody>
          <a:bodyPr>
            <a:normAutofit/>
          </a:bodyPr>
          <a:lstStyle/>
          <a:p>
            <a:pPr algn="just"/>
            <a:r>
              <a:rPr lang="tr-TR" sz="2000" b="0" i="0" dirty="0">
                <a:solidFill>
                  <a:srgbClr val="000000"/>
                </a:solidFill>
                <a:effectLst/>
                <a:latin typeface="Inter"/>
              </a:rPr>
              <a:t>A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ğır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yükleri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çok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sayıda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veriyi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basit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şekilde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yönetmek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için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tasarlanmıştır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Verileri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, her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anahtarın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benzersiz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olduğu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değerin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nesne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dize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JSON,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vb.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gibi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herhangi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şey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olabileceği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anahtar-değer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çiftlerinde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depolar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tr-TR" sz="2000" dirty="0"/>
              <a:t>A</a:t>
            </a:r>
            <a:r>
              <a:rPr lang="en-US" sz="2000" dirty="0" err="1"/>
              <a:t>nahtara</a:t>
            </a:r>
            <a:r>
              <a:rPr lang="en-US" sz="2000" dirty="0"/>
              <a:t> </a:t>
            </a:r>
            <a:r>
              <a:rPr lang="en-US" sz="2000" dirty="0" err="1"/>
              <a:t>karşılık</a:t>
            </a:r>
            <a:r>
              <a:rPr lang="en-US" sz="2000" dirty="0"/>
              <a:t> </a:t>
            </a:r>
            <a:r>
              <a:rPr lang="en-US" sz="2000" dirty="0" err="1"/>
              <a:t>gelen</a:t>
            </a:r>
            <a:r>
              <a:rPr lang="en-US" sz="2000" dirty="0"/>
              <a:t> </a:t>
            </a:r>
            <a:r>
              <a:rPr lang="en-US" sz="2000" b="1" dirty="0" err="1"/>
              <a:t>tek</a:t>
            </a:r>
            <a:r>
              <a:rPr lang="en-US" sz="2000" b="1" dirty="0"/>
              <a:t> </a:t>
            </a:r>
            <a:r>
              <a:rPr lang="en-US" sz="2000" b="1" dirty="0" err="1"/>
              <a:t>bir</a:t>
            </a:r>
            <a:r>
              <a:rPr lang="en-US" sz="2000" b="1" dirty="0"/>
              <a:t> </a:t>
            </a:r>
            <a:r>
              <a:rPr lang="en-US" sz="2000" b="1" dirty="0" err="1"/>
              <a:t>bilgi</a:t>
            </a:r>
            <a:r>
              <a:rPr lang="en-US" sz="2000" b="1" dirty="0"/>
              <a:t> </a:t>
            </a:r>
            <a:r>
              <a:rPr lang="en-US" sz="2000" dirty="0" err="1"/>
              <a:t>bulunur</a:t>
            </a:r>
            <a:r>
              <a:rPr lang="en-US" sz="2000" dirty="0"/>
              <a:t>. </a:t>
            </a:r>
            <a:r>
              <a:rPr lang="en-US" sz="2000" dirty="0" err="1"/>
              <a:t>Yani</a:t>
            </a:r>
            <a:r>
              <a:rPr lang="en-US" sz="2000" dirty="0"/>
              <a:t> </a:t>
            </a:r>
            <a:r>
              <a:rPr lang="en-US" sz="2000" b="1" dirty="0" err="1"/>
              <a:t>kolon</a:t>
            </a:r>
            <a:r>
              <a:rPr lang="en-US" sz="2000" b="1" dirty="0"/>
              <a:t> </a:t>
            </a:r>
            <a:r>
              <a:rPr lang="en-US" sz="2000" b="1" dirty="0" err="1"/>
              <a:t>kavramı</a:t>
            </a:r>
            <a:r>
              <a:rPr lang="en-US" sz="2000" b="1" dirty="0"/>
              <a:t> </a:t>
            </a:r>
            <a:r>
              <a:rPr lang="en-US" sz="2000" b="1" dirty="0" err="1"/>
              <a:t>yoktur</a:t>
            </a:r>
            <a:r>
              <a:rPr lang="en-US" sz="2000" dirty="0"/>
              <a:t>.</a:t>
            </a:r>
            <a:endParaRPr lang="tr-TR" sz="2000" dirty="0"/>
          </a:p>
          <a:p>
            <a:pPr lvl="1" algn="just"/>
            <a:r>
              <a:rPr lang="en-US" sz="1800" dirty="0"/>
              <a:t>Azure Table Storage, </a:t>
            </a:r>
            <a:r>
              <a:rPr lang="en-US" sz="1800" dirty="0" err="1"/>
              <a:t>MemcacheDB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Berkeley DB </a:t>
            </a:r>
            <a:r>
              <a:rPr lang="en-US" sz="1800" dirty="0" err="1"/>
              <a:t>bunlara</a:t>
            </a:r>
            <a:r>
              <a:rPr lang="en-US" sz="1800" dirty="0"/>
              <a:t> </a:t>
            </a:r>
            <a:r>
              <a:rPr lang="en-US" sz="1800" dirty="0" err="1"/>
              <a:t>örnektir</a:t>
            </a:r>
            <a:r>
              <a:rPr lang="en-US" sz="1800" dirty="0"/>
              <a:t>.  </a:t>
            </a:r>
            <a:endParaRPr lang="tr-TR" sz="1800" dirty="0"/>
          </a:p>
          <a:p>
            <a:pPr algn="just"/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Koleksiyonlar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diziler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sözlükler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vb.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olarak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kullanılabilecek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temel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tabanı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türüdür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Geliştiricilerin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şemasız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verileri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depolamasına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yardımcı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olur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sz="2400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57D01-D914-8E66-9E4B-C74C0497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2" y="2444699"/>
            <a:ext cx="2032573" cy="2414167"/>
          </a:xfrm>
          <a:prstGeom prst="rect">
            <a:avLst/>
          </a:prstGeom>
        </p:spPr>
      </p:pic>
      <p:pic>
        <p:nvPicPr>
          <p:cNvPr id="2054" name="Picture 6" descr="NoSQL Tutorial: What is, Types of NoSQL Databases &amp; Example">
            <a:extLst>
              <a:ext uri="{FF2B5EF4-FFF2-40B4-BE49-F238E27FC236}">
                <a16:creationId xmlns:a16="http://schemas.microsoft.com/office/drawing/2014/main" id="{44D78850-6C5F-4753-5180-DD68A20F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92" y="4357769"/>
            <a:ext cx="3646714" cy="224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y values stores">
            <a:extLst>
              <a:ext uri="{FF2B5EF4-FFF2-40B4-BE49-F238E27FC236}">
                <a16:creationId xmlns:a16="http://schemas.microsoft.com/office/drawing/2014/main" id="{0E0E2720-0DF3-AD1A-15C9-D0701660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85" y="4357769"/>
            <a:ext cx="3905345" cy="220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3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NoSQL Sistemleri - </a:t>
            </a:r>
            <a:r>
              <a:rPr lang="tr-TR" b="1" dirty="0">
                <a:solidFill>
                  <a:srgbClr val="FF0000"/>
                </a:solidFill>
              </a:rPr>
              <a:t>Sütun Tabanlı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649" y="1825625"/>
            <a:ext cx="8600149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Bu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tabanı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her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sütunun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ayrı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ayrı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ele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alındığı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değerlerin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bitişik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olarak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depolandığı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sütun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odaklıdır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SUM, Count, MAX, MIN, AVG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vb. 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"/>
              </a:rPr>
              <a:t>Fonksiyon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sorguları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için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iyi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sonucu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verir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sz="20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Sütunlarda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hızlı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şekilde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bulmaya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yardımcı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olur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sz="20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Bu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tabanı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büyük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ölçüde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katalogları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ambarını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, BI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projelerini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CRM’yi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veya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kütüphaneyi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vb.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yönetmek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için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"/>
              </a:rPr>
              <a:t>kullanılır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057A6-4088-B8E9-32F6-D00EB005E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9" y="2466925"/>
            <a:ext cx="2231881" cy="2423871"/>
          </a:xfrm>
          <a:prstGeom prst="rect">
            <a:avLst/>
          </a:prstGeom>
        </p:spPr>
      </p:pic>
      <p:pic>
        <p:nvPicPr>
          <p:cNvPr id="3074" name="Picture 2" descr="Types and Examples of NoSQL Databases - Big Data Analytics News">
            <a:extLst>
              <a:ext uri="{FF2B5EF4-FFF2-40B4-BE49-F238E27FC236}">
                <a16:creationId xmlns:a16="http://schemas.microsoft.com/office/drawing/2014/main" id="{A76067E8-1777-3C15-30A9-A2AE79A9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05" y="4200897"/>
            <a:ext cx="3383389" cy="239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9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NoSQL Sistemleri - </a:t>
            </a:r>
            <a:r>
              <a:rPr lang="tr-TR" b="1" dirty="0">
                <a:solidFill>
                  <a:srgbClr val="FF0000"/>
                </a:solidFill>
              </a:rPr>
              <a:t>Döküman Tabanlı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52" y="1825625"/>
            <a:ext cx="8579248" cy="336769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sz="2400" dirty="0"/>
              <a:t>B</a:t>
            </a:r>
            <a:r>
              <a:rPr lang="en-US" sz="2400" dirty="0" err="1"/>
              <a:t>ir</a:t>
            </a:r>
            <a:r>
              <a:rPr lang="en-US" sz="2400" dirty="0"/>
              <a:t> </a:t>
            </a:r>
            <a:r>
              <a:rPr lang="en-US" sz="2400" dirty="0" err="1"/>
              <a:t>kayıt</a:t>
            </a:r>
            <a:r>
              <a:rPr lang="en-US" sz="2400" dirty="0"/>
              <a:t> </a:t>
            </a:r>
            <a:r>
              <a:rPr lang="en-US" sz="2400" b="1" dirty="0" err="1"/>
              <a:t>döküman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isimlendirilir</a:t>
            </a:r>
            <a:r>
              <a:rPr lang="en-US" sz="2400" dirty="0"/>
              <a:t>. </a:t>
            </a:r>
            <a:endParaRPr lang="tr-TR" sz="2400" dirty="0"/>
          </a:p>
          <a:p>
            <a:pPr algn="just"/>
            <a:r>
              <a:rPr lang="en-US" sz="2400" dirty="0" err="1"/>
              <a:t>Dökümanlar</a:t>
            </a:r>
            <a:r>
              <a:rPr lang="en-US" sz="2400" dirty="0"/>
              <a:t> </a:t>
            </a:r>
            <a:r>
              <a:rPr lang="en-US" sz="2400" dirty="0" err="1"/>
              <a:t>genelde</a:t>
            </a:r>
            <a:r>
              <a:rPr lang="en-US" sz="2400" dirty="0"/>
              <a:t> </a:t>
            </a:r>
            <a:r>
              <a:rPr lang="en-US" sz="2400" b="1" dirty="0"/>
              <a:t>JSON</a:t>
            </a:r>
            <a:r>
              <a:rPr lang="en-US" sz="2400" dirty="0"/>
              <a:t> </a:t>
            </a:r>
            <a:r>
              <a:rPr lang="en-US" sz="2400" dirty="0" err="1"/>
              <a:t>formatında</a:t>
            </a:r>
            <a:r>
              <a:rPr lang="en-US" sz="2400" dirty="0"/>
              <a:t> </a:t>
            </a:r>
            <a:r>
              <a:rPr lang="en-US" sz="2400" dirty="0" err="1"/>
              <a:t>tutulur</a:t>
            </a:r>
            <a:r>
              <a:rPr lang="en-US" sz="2400" dirty="0"/>
              <a:t>. Bu </a:t>
            </a:r>
            <a:r>
              <a:rPr lang="en-US" sz="2400" dirty="0" err="1"/>
              <a:t>dökümanların</a:t>
            </a:r>
            <a:r>
              <a:rPr lang="en-US" sz="2400" dirty="0"/>
              <a:t> </a:t>
            </a:r>
            <a:r>
              <a:rPr lang="en-US" sz="2400" dirty="0" err="1"/>
              <a:t>içerisinde</a:t>
            </a:r>
            <a:r>
              <a:rPr lang="en-US" sz="2400" dirty="0"/>
              <a:t> </a:t>
            </a:r>
            <a:r>
              <a:rPr lang="en-US" sz="2400" dirty="0" err="1"/>
              <a:t>sınırsız</a:t>
            </a:r>
            <a:r>
              <a:rPr lang="en-US" sz="2400" dirty="0"/>
              <a:t> </a:t>
            </a:r>
            <a:r>
              <a:rPr lang="en-US" sz="2400" dirty="0" err="1"/>
              <a:t>alan</a:t>
            </a:r>
            <a:r>
              <a:rPr lang="en-US" sz="2400" dirty="0"/>
              <a:t> </a:t>
            </a:r>
            <a:r>
              <a:rPr lang="en-US" sz="2400" dirty="0" err="1"/>
              <a:t>oluşturulabilir</a:t>
            </a:r>
            <a:r>
              <a:rPr lang="en-US" sz="2400" dirty="0"/>
              <a:t>.</a:t>
            </a:r>
            <a:endParaRPr lang="tr-TR" sz="2400" dirty="0"/>
          </a:p>
          <a:p>
            <a:pPr lvl="1" algn="just"/>
            <a:r>
              <a:rPr lang="en-US" sz="2000" dirty="0"/>
              <a:t>MongoDB, CouchDB, HBase,</a:t>
            </a:r>
            <a:r>
              <a:rPr lang="tr-TR" sz="2000" dirty="0"/>
              <a:t> </a:t>
            </a:r>
            <a:r>
              <a:rPr lang="en-US" sz="2000" dirty="0"/>
              <a:t>Cassandra </a:t>
            </a:r>
            <a:r>
              <a:rPr lang="en-US" sz="2000" dirty="0" err="1"/>
              <a:t>ve</a:t>
            </a:r>
            <a:r>
              <a:rPr lang="tr-TR" sz="2000" dirty="0"/>
              <a:t> </a:t>
            </a:r>
            <a:r>
              <a:rPr lang="en-US" sz="2000" dirty="0"/>
              <a:t>Amazon </a:t>
            </a:r>
            <a:r>
              <a:rPr lang="en-US" sz="2000" dirty="0" err="1"/>
              <a:t>SimpleDB</a:t>
            </a:r>
            <a:r>
              <a:rPr lang="en-US" sz="2000" dirty="0"/>
              <a:t> </a:t>
            </a:r>
            <a:r>
              <a:rPr lang="en-US" sz="2000" dirty="0" err="1"/>
              <a:t>bunlara</a:t>
            </a:r>
            <a:r>
              <a:rPr lang="en-US" sz="2000" dirty="0"/>
              <a:t> </a:t>
            </a:r>
            <a:r>
              <a:rPr lang="en-US" sz="2000" dirty="0" err="1"/>
              <a:t>örnektir</a:t>
            </a:r>
            <a:r>
              <a:rPr lang="tr-TR" sz="2000" dirty="0"/>
              <a:t>.</a:t>
            </a:r>
          </a:p>
          <a:p>
            <a:pPr algn="just"/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Verileri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"/>
              </a:rPr>
              <a:t>anahtar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/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"/>
              </a:rPr>
              <a:t>değer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çifti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olarak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saklar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alır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ancak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değer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XML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veya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JSON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formatlarındaki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belgelerde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depolanır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sz="24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Bir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tabanının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kendisi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verileri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anlar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veya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sorgular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Çoğunlukla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blog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"/>
              </a:rPr>
              <a:t>platformları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CRM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"/>
              </a:rPr>
              <a:t>sistemleri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veya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"/>
              </a:rPr>
              <a:t>gerçek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"/>
              </a:rPr>
              <a:t>zamanlı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"/>
              </a:rPr>
              <a:t>analizler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vb.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için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kullanılır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sz="24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Değişken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toplu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işlevlere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karşı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birden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çok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işlem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gerektiren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karmaşık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işlemler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için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"/>
              </a:rPr>
              <a:t>kullanılır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19BC31-817C-CCE2-E5C2-D648654C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73" y="2279591"/>
            <a:ext cx="2101958" cy="229881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C6CA6FE-B2F4-AC6C-14F2-04655652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230" y="4906108"/>
            <a:ext cx="6111540" cy="18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4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NoSQL Sistemleri - </a:t>
            </a:r>
            <a:r>
              <a:rPr lang="tr-TR" b="1" dirty="0">
                <a:solidFill>
                  <a:srgbClr val="FF0000"/>
                </a:solidFill>
              </a:rPr>
              <a:t>Grafik Tabanlı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938" y="1825625"/>
            <a:ext cx="7244862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Diğerlerinden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b="1" dirty="0" err="1"/>
              <a:t>ilişkiyi</a:t>
            </a:r>
            <a:r>
              <a:rPr lang="en-US" dirty="0"/>
              <a:t> de </a:t>
            </a:r>
            <a:r>
              <a:rPr lang="en-US" dirty="0" err="1"/>
              <a:t>tutan</a:t>
            </a:r>
            <a:r>
              <a:rPr lang="en-US" dirty="0"/>
              <a:t>, </a:t>
            </a:r>
            <a:r>
              <a:rPr lang="en-US" b="1" dirty="0"/>
              <a:t>Graph theory </a:t>
            </a:r>
            <a:r>
              <a:rPr lang="en-US" dirty="0" err="1"/>
              <a:t>modelindeki</a:t>
            </a:r>
            <a:r>
              <a:rPr lang="en-US" dirty="0"/>
              <a:t> </a:t>
            </a:r>
            <a:r>
              <a:rPr lang="en-US" dirty="0" err="1"/>
              <a:t>sistemlerdir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en-US" dirty="0"/>
              <a:t>Neo4J,</a:t>
            </a:r>
            <a:r>
              <a:rPr lang="tr-TR" dirty="0"/>
              <a:t> </a:t>
            </a:r>
            <a:r>
              <a:rPr lang="en-US" dirty="0" err="1"/>
              <a:t>FlockDB</a:t>
            </a:r>
            <a:r>
              <a:rPr lang="en-US" dirty="0"/>
              <a:t> </a:t>
            </a:r>
            <a:r>
              <a:rPr lang="en-US" dirty="0" err="1"/>
              <a:t>bunlara</a:t>
            </a:r>
            <a:r>
              <a:rPr lang="en-US" dirty="0"/>
              <a:t> </a:t>
            </a:r>
            <a:r>
              <a:rPr lang="en-US" dirty="0" err="1"/>
              <a:t>örnektir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varlığı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depolar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farklı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varlıklar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arasındaki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ilişkiyi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tanımlar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Depolanan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varlık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düğüm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ilişki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kenar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tanımlanır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düğüm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kenar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benzersiz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tanımlayıcıya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olmalıdır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Burada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tablolar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doğası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gereği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çok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ilişkiseldir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gevşek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şekilde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bağlı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değildir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NoSQL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veritabanlarında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çapraz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ilişki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ilişkisel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tabanlarına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kıyasla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çok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daha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hızlıdır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tr-T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Çoğunlukla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lojistik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ağlar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mekansal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veriler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kullanılır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B8AB97-401E-1C86-A81C-6326DB68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325" y="1743809"/>
            <a:ext cx="1508202" cy="1902135"/>
          </a:xfrm>
          <a:prstGeom prst="rect">
            <a:avLst/>
          </a:prstGeom>
        </p:spPr>
      </p:pic>
      <p:pic>
        <p:nvPicPr>
          <p:cNvPr id="4098" name="Picture 2" descr="graph database">
            <a:extLst>
              <a:ext uri="{FF2B5EF4-FFF2-40B4-BE49-F238E27FC236}">
                <a16:creationId xmlns:a16="http://schemas.microsoft.com/office/drawing/2014/main" id="{D647EA78-9843-9907-A822-2126B936D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0" y="3641463"/>
            <a:ext cx="3704492" cy="29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06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NoSQL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16" y="1365738"/>
            <a:ext cx="6699738" cy="481122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NoSQL, </a:t>
            </a:r>
            <a:r>
              <a:rPr lang="en-US" b="1" dirty="0"/>
              <a:t>Not Only SQL </a:t>
            </a:r>
            <a:r>
              <a:rPr lang="en-US" dirty="0"/>
              <a:t>in </a:t>
            </a:r>
            <a:r>
              <a:rPr lang="en-US" dirty="0" err="1"/>
              <a:t>kısaltılmasından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b="1" dirty="0" err="1"/>
              <a:t>Sql'e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alternati</a:t>
            </a:r>
            <a:r>
              <a:rPr lang="tr-TR" b="1" dirty="0"/>
              <a:t>ftir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diyince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,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aklımıza</a:t>
            </a:r>
            <a:r>
              <a:rPr lang="en-US" dirty="0"/>
              <a:t> </a:t>
            </a:r>
            <a:r>
              <a:rPr lang="en-US" dirty="0" err="1"/>
              <a:t>gelmekte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 err="1"/>
              <a:t>NoSQL'de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düşünce</a:t>
            </a:r>
            <a:r>
              <a:rPr lang="en-US" dirty="0"/>
              <a:t> tam </a:t>
            </a:r>
            <a:r>
              <a:rPr lang="en-US" dirty="0" err="1"/>
              <a:t>olmasa</a:t>
            </a:r>
            <a:r>
              <a:rPr lang="en-US" dirty="0"/>
              <a:t> </a:t>
            </a:r>
            <a:r>
              <a:rPr lang="en-US" b="1" dirty="0"/>
              <a:t>da </a:t>
            </a:r>
            <a:r>
              <a:rPr lang="en-US" b="1" dirty="0" err="1"/>
              <a:t>ortadan</a:t>
            </a:r>
            <a:r>
              <a:rPr lang="en-US" b="1" dirty="0"/>
              <a:t> </a:t>
            </a:r>
            <a:r>
              <a:rPr lang="en-US" b="1" dirty="0" err="1"/>
              <a:t>kalkıyor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/>
              <a:t>Google </a:t>
            </a:r>
            <a:r>
              <a:rPr lang="en-US" dirty="0" err="1"/>
              <a:t>ve</a:t>
            </a:r>
            <a:r>
              <a:rPr lang="en-US" dirty="0"/>
              <a:t> Amazon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firmalarında</a:t>
            </a:r>
            <a:r>
              <a:rPr lang="en-US" dirty="0"/>
              <a:t> </a:t>
            </a:r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de </a:t>
            </a:r>
            <a:r>
              <a:rPr lang="en-US" dirty="0" err="1"/>
              <a:t>NoSQL'i</a:t>
            </a:r>
            <a:r>
              <a:rPr lang="en-US" dirty="0"/>
              <a:t> </a:t>
            </a:r>
            <a:r>
              <a:rPr lang="en-US" dirty="0" err="1"/>
              <a:t>kullanmaktadır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dirty="0"/>
              <a:t>NoSQL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NoSQL </a:t>
            </a:r>
            <a:r>
              <a:rPr lang="en-US" dirty="0" err="1"/>
              <a:t>sistemini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endParaRPr lang="tr-TR" dirty="0"/>
          </a:p>
          <a:p>
            <a:pPr lvl="1" algn="just"/>
            <a:r>
              <a:rPr lang="en-US" b="1" dirty="0"/>
              <a:t>MongoDB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endParaRPr lang="tr-TR" dirty="0"/>
          </a:p>
          <a:p>
            <a:pPr algn="just"/>
            <a:r>
              <a:rPr lang="tr-TR" dirty="0"/>
              <a:t>A</a:t>
            </a:r>
            <a:r>
              <a:rPr lang="en-US" dirty="0" err="1"/>
              <a:t>lışılagelmiş</a:t>
            </a:r>
            <a:r>
              <a:rPr lang="en-US" dirty="0"/>
              <a:t> </a:t>
            </a:r>
            <a:r>
              <a:rPr lang="en-US" b="1" dirty="0"/>
              <a:t>join </a:t>
            </a:r>
            <a:r>
              <a:rPr lang="en-US" b="1" dirty="0" err="1"/>
              <a:t>işlemleri</a:t>
            </a:r>
            <a:r>
              <a:rPr lang="en-US" b="1" dirty="0"/>
              <a:t> </a:t>
            </a:r>
            <a:r>
              <a:rPr lang="en-US" b="1" dirty="0" err="1"/>
              <a:t>kullanılmaz</a:t>
            </a:r>
            <a:r>
              <a:rPr lang="tr-TR" b="1" dirty="0"/>
              <a:t>.</a:t>
            </a:r>
          </a:p>
          <a:p>
            <a:pPr algn="just"/>
            <a:r>
              <a:rPr lang="tr-TR" b="1" dirty="0"/>
              <a:t>Y</a:t>
            </a:r>
            <a:r>
              <a:rPr lang="en-US" b="1" dirty="0" err="1"/>
              <a:t>atay</a:t>
            </a:r>
            <a:r>
              <a:rPr lang="en-US" dirty="0"/>
              <a:t> </a:t>
            </a:r>
            <a:r>
              <a:rPr lang="en-US" dirty="0" err="1"/>
              <a:t>ölçeklemeye</a:t>
            </a:r>
            <a:r>
              <a:rPr lang="en-US" dirty="0"/>
              <a:t> </a:t>
            </a:r>
            <a:r>
              <a:rPr lang="en-US" dirty="0" err="1"/>
              <a:t>gidilir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tr-TR" dirty="0"/>
              <a:t>Bu tip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depolarına</a:t>
            </a:r>
            <a:r>
              <a:rPr lang="en-US" dirty="0"/>
              <a:t> </a:t>
            </a:r>
            <a:r>
              <a:rPr lang="en-US" b="1" dirty="0" err="1"/>
              <a:t>yapılanmış</a:t>
            </a:r>
            <a:r>
              <a:rPr lang="en-US" b="1" dirty="0"/>
              <a:t> </a:t>
            </a:r>
            <a:r>
              <a:rPr lang="en-US" b="1" dirty="0" err="1"/>
              <a:t>bellek</a:t>
            </a:r>
            <a:r>
              <a:rPr lang="en-US" b="1" dirty="0"/>
              <a:t> (structured storage) </a:t>
            </a:r>
            <a:r>
              <a:rPr lang="en-US" dirty="0" err="1"/>
              <a:t>denir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pic>
        <p:nvPicPr>
          <p:cNvPr id="4098" name="Picture 2" descr="SQL vs NoSQL: What's the Difference Between Them?">
            <a:extLst>
              <a:ext uri="{FF2B5EF4-FFF2-40B4-BE49-F238E27FC236}">
                <a16:creationId xmlns:a16="http://schemas.microsoft.com/office/drawing/2014/main" id="{876A7415-F8C7-30CE-4C9D-06082D8D0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1" y="2160885"/>
            <a:ext cx="5237285" cy="32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35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 vs NoSQL: The Main Differences">
            <a:extLst>
              <a:ext uri="{FF2B5EF4-FFF2-40B4-BE49-F238E27FC236}">
                <a16:creationId xmlns:a16="http://schemas.microsoft.com/office/drawing/2014/main" id="{CAB4C8C0-4AC3-D32B-3EA9-0D84B9D9B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766763"/>
            <a:ext cx="761047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7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oSQL Databases Every Data Scientist Should Know About in 2020!">
            <a:extLst>
              <a:ext uri="{FF2B5EF4-FFF2-40B4-BE49-F238E27FC236}">
                <a16:creationId xmlns:a16="http://schemas.microsoft.com/office/drawing/2014/main" id="{0D656062-0870-4B87-F96C-3A55F7E1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4" y="812922"/>
            <a:ext cx="11557251" cy="523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4BF1-FE58-7DFB-8EB8-1AB03E43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C530-1016-2024-F3BF-B86804A9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oSQL JSON Databases: Using Examples Document Structure">
            <a:extLst>
              <a:ext uri="{FF2B5EF4-FFF2-40B4-BE49-F238E27FC236}">
                <a16:creationId xmlns:a16="http://schemas.microsoft.com/office/drawing/2014/main" id="{C5BE6D37-96BD-7C43-BA8A-FBBE7DFFB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3" y="211308"/>
            <a:ext cx="11255253" cy="633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99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AA46-1EC6-BDBB-74A2-00CC62F4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Neden</a:t>
            </a:r>
            <a:r>
              <a:rPr lang="en-US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NoSQL</a:t>
            </a:r>
            <a:r>
              <a:rPr lang="tr-TR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882748-78EF-CC22-A2A3-22793D31E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817311"/>
              </p:ext>
            </p:extLst>
          </p:nvPr>
        </p:nvGraphicFramePr>
        <p:xfrm>
          <a:off x="1289050" y="1395046"/>
          <a:ext cx="9696450" cy="5361866"/>
        </p:xfrm>
        <a:graphic>
          <a:graphicData uri="http://schemas.openxmlformats.org/drawingml/2006/table">
            <a:tbl>
              <a:tblPr/>
              <a:tblGrid>
                <a:gridCol w="4848225">
                  <a:extLst>
                    <a:ext uri="{9D8B030D-6E8A-4147-A177-3AD203B41FA5}">
                      <a16:colId xmlns:a16="http://schemas.microsoft.com/office/drawing/2014/main" val="1157946950"/>
                    </a:ext>
                  </a:extLst>
                </a:gridCol>
                <a:gridCol w="4848225">
                  <a:extLst>
                    <a:ext uri="{9D8B030D-6E8A-4147-A177-3AD203B41FA5}">
                      <a16:colId xmlns:a16="http://schemas.microsoft.com/office/drawing/2014/main" val="390134324"/>
                    </a:ext>
                  </a:extLst>
                </a:gridCol>
              </a:tblGrid>
              <a:tr h="379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RDBMS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4401" marR="44401" marT="22201" marB="2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NoSQL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4401" marR="44401" marT="22201" marB="2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29727"/>
                  </a:ext>
                </a:extLst>
              </a:tr>
              <a:tr h="4982570">
                <a:tc>
                  <a:txBody>
                    <a:bodyPr/>
                    <a:lstStyle/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Veriler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satırlar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sütunlarla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ilişkisel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modelde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depolanır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tr-TR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Bir </a:t>
                      </a:r>
                      <a:r>
                        <a:rPr lang="en-US" sz="1800" dirty="0" err="1">
                          <a:effectLst/>
                        </a:rPr>
                        <a:t>satır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öğe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hakkında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bilgi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içerirken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sütunlar</a:t>
                      </a:r>
                      <a:r>
                        <a:rPr lang="en-US" sz="1800" dirty="0">
                          <a:effectLst/>
                        </a:rPr>
                        <a:t> ‘Model’, ‘</a:t>
                      </a:r>
                      <a:r>
                        <a:rPr lang="en-US" sz="1800" dirty="0" err="1">
                          <a:effectLst/>
                        </a:rPr>
                        <a:t>Üretim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Tarihi</a:t>
                      </a:r>
                      <a:r>
                        <a:rPr lang="en-US" sz="1800" dirty="0">
                          <a:effectLst/>
                        </a:rPr>
                        <a:t>’, ‘</a:t>
                      </a:r>
                      <a:r>
                        <a:rPr lang="en-US" sz="1800" dirty="0" err="1">
                          <a:effectLst/>
                        </a:rPr>
                        <a:t>Renk</a:t>
                      </a:r>
                      <a:r>
                        <a:rPr lang="en-US" sz="1800" dirty="0">
                          <a:effectLst/>
                        </a:rPr>
                        <a:t>’ </a:t>
                      </a:r>
                      <a:r>
                        <a:rPr lang="en-US" sz="1800" dirty="0" err="1">
                          <a:effectLst/>
                        </a:rPr>
                        <a:t>gibi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belirli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bilgileri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içerir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tr-TR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Sabit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şemayı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takip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eder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Yani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sütunlar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girişinden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önce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tanımlanır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kilitlenir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Ayrıca</a:t>
                      </a:r>
                      <a:r>
                        <a:rPr lang="en-US" sz="1800" dirty="0">
                          <a:effectLst/>
                        </a:rPr>
                        <a:t>, her </a:t>
                      </a:r>
                      <a:r>
                        <a:rPr lang="en-US" sz="1800" dirty="0" err="1">
                          <a:effectLst/>
                        </a:rPr>
                        <a:t>satır</a:t>
                      </a:r>
                      <a:r>
                        <a:rPr lang="en-US" sz="1800" dirty="0">
                          <a:effectLst/>
                        </a:rPr>
                        <a:t>, her </a:t>
                      </a:r>
                      <a:r>
                        <a:rPr lang="en-US" sz="1800" dirty="0" err="1">
                          <a:effectLst/>
                        </a:rPr>
                        <a:t>sütun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için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içerir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tr-TR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Dikey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ölçeklendirmeyi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destekler</a:t>
                      </a:r>
                      <a:r>
                        <a:rPr lang="en-US" sz="1800" dirty="0">
                          <a:effectLst/>
                        </a:rPr>
                        <a:t>. Bir </a:t>
                      </a:r>
                      <a:r>
                        <a:rPr lang="en-US" sz="1800" dirty="0" err="1">
                          <a:effectLst/>
                        </a:rPr>
                        <a:t>RDBMS’yi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birden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çok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sunucu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arasında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ölçeklendirmek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zorlu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</a:t>
                      </a:r>
                      <a:r>
                        <a:rPr lang="en-US" sz="1800" dirty="0">
                          <a:effectLst/>
                        </a:rPr>
                        <a:t> zaman </a:t>
                      </a:r>
                      <a:r>
                        <a:rPr lang="en-US" sz="1800" dirty="0" err="1">
                          <a:effectLst/>
                        </a:rPr>
                        <a:t>alıcı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süreçtir</a:t>
                      </a:r>
                      <a:endParaRPr lang="tr-TR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Atomisite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Tutarlılık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İzolasyon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Dayanıklılık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b="1" dirty="0">
                          <a:effectLst/>
                        </a:rPr>
                        <a:t>ACID</a:t>
                      </a:r>
                      <a:r>
                        <a:rPr lang="en-US" sz="1800" dirty="0">
                          <a:effectLst/>
                        </a:rPr>
                        <a:t>) </a:t>
                      </a:r>
                      <a:r>
                        <a:rPr lang="en-US" sz="1800" dirty="0" err="1">
                          <a:effectLst/>
                        </a:rPr>
                        <a:t>Uyumludur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44401" marR="44401" marT="22201" marB="2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effectLst/>
                        </a:rPr>
                        <a:t>Veriler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farklı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depolama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modelleri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ile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bir</a:t>
                      </a:r>
                      <a:r>
                        <a:rPr lang="en-US" sz="1800" dirty="0">
                          <a:effectLst/>
                        </a:rPr>
                        <a:t> dizi </a:t>
                      </a:r>
                      <a:r>
                        <a:rPr lang="en-US" sz="1800" dirty="0" err="1">
                          <a:effectLst/>
                        </a:rPr>
                        <a:t>farklı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tabanında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depolanır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tr-TR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Dinamik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şemaları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takip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eder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r>
                        <a:rPr lang="tr-TR" sz="1800" dirty="0">
                          <a:effectLst/>
                        </a:rPr>
                        <a:t> İ</a:t>
                      </a:r>
                      <a:r>
                        <a:rPr lang="en-US" sz="1800" dirty="0" err="1">
                          <a:effectLst/>
                        </a:rPr>
                        <a:t>stediğiniz</a:t>
                      </a:r>
                      <a:r>
                        <a:rPr lang="en-US" sz="1800" dirty="0">
                          <a:effectLst/>
                        </a:rPr>
                        <a:t> zaman </a:t>
                      </a:r>
                      <a:r>
                        <a:rPr lang="en-US" sz="1800" dirty="0" err="1">
                          <a:effectLst/>
                        </a:rPr>
                        <a:t>sütun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ekleyebilirsiniz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tr-TR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Yatay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ölçeklemeyi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destekler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Birden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çok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sunucu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arasında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ölçeklendirebilirsiniz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Birden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çok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sunucu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dikey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ölçeklemeye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kıyasla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ölçeklendirmeyi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uygun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maliyetli</a:t>
                      </a:r>
                      <a:r>
                        <a:rPr lang="en-US" sz="1800" dirty="0">
                          <a:effectLst/>
                        </a:rPr>
                        <a:t> hale </a:t>
                      </a:r>
                      <a:r>
                        <a:rPr lang="en-US" sz="1800" dirty="0" err="1">
                          <a:effectLst/>
                        </a:rPr>
                        <a:t>getiren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ucuz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ticari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donanım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bulut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örnekleridir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tr-TR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effectLst/>
                      </a:endParaRPr>
                    </a:p>
                    <a:p>
                      <a:pPr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ACID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Uyumlu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değildir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44401" marR="44401" marT="22201" marB="2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58446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5A3161F-6493-10CD-49A1-C0A5AE82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1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Neden</a:t>
            </a:r>
            <a:r>
              <a:rPr lang="en-US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NoSQL</a:t>
            </a:r>
            <a:r>
              <a:rPr lang="tr-TR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825625"/>
            <a:ext cx="5996354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ACID</a:t>
            </a:r>
            <a:r>
              <a:rPr lang="en-US" sz="2000" dirty="0"/>
              <a:t> </a:t>
            </a:r>
            <a:r>
              <a:rPr lang="en-US" sz="2000" dirty="0" err="1"/>
              <a:t>özelliği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kaybına</a:t>
            </a:r>
            <a:r>
              <a:rPr lang="en-US" sz="2000" dirty="0"/>
              <a:t> yada </a:t>
            </a:r>
            <a:r>
              <a:rPr lang="en-US" sz="2000" dirty="0" err="1"/>
              <a:t>bozulmasına</a:t>
            </a:r>
            <a:r>
              <a:rPr lang="en-US" sz="2000" dirty="0"/>
              <a:t> </a:t>
            </a:r>
            <a:r>
              <a:rPr lang="en-US" sz="2000" dirty="0" err="1"/>
              <a:t>imkan</a:t>
            </a:r>
            <a:r>
              <a:rPr lang="en-US" sz="2000" dirty="0"/>
              <a:t> </a:t>
            </a:r>
            <a:r>
              <a:rPr lang="en-US" sz="2000" dirty="0" err="1"/>
              <a:t>verilmemesi</a:t>
            </a:r>
            <a:r>
              <a:rPr lang="en-US" sz="2000" dirty="0"/>
              <a:t> </a:t>
            </a:r>
            <a:r>
              <a:rPr lang="en-US" sz="2000" dirty="0" err="1"/>
              <a:t>gereken</a:t>
            </a:r>
            <a:r>
              <a:rPr lang="en-US" sz="2000" dirty="0"/>
              <a:t> </a:t>
            </a:r>
            <a:r>
              <a:rPr lang="en-US" sz="2000" dirty="0" err="1"/>
              <a:t>sistemler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önemlidir</a:t>
            </a:r>
            <a:r>
              <a:rPr lang="en-US" sz="2000" dirty="0"/>
              <a:t>. </a:t>
            </a:r>
            <a:endParaRPr lang="tr-TR" sz="2000" dirty="0"/>
          </a:p>
          <a:p>
            <a:pPr lvl="1" algn="just"/>
            <a:r>
              <a:rPr lang="tr-TR" sz="1800" dirty="0"/>
              <a:t>Veri tabanı sistemlerinde </a:t>
            </a:r>
            <a:r>
              <a:rPr lang="tr-TR" sz="1800" b="1" dirty="0"/>
              <a:t>transaction / işlem </a:t>
            </a:r>
            <a:r>
              <a:rPr lang="tr-TR" sz="1800" dirty="0"/>
              <a:t>ile ilgili tanımlanmış standart kurallardır. </a:t>
            </a:r>
          </a:p>
          <a:p>
            <a:pPr lvl="1" algn="just"/>
            <a:r>
              <a:rPr lang="tr-TR" sz="1800" b="1" dirty="0"/>
              <a:t>ACID</a:t>
            </a:r>
            <a:r>
              <a:rPr lang="tr-TR" sz="1800" dirty="0"/>
              <a:t> kelimesi </a:t>
            </a:r>
            <a:r>
              <a:rPr lang="tr-TR" sz="1800" b="1" dirty="0"/>
              <a:t>Atomicity (Bütünlük)</a:t>
            </a:r>
            <a:r>
              <a:rPr lang="tr-TR" sz="1800" dirty="0"/>
              <a:t>, </a:t>
            </a:r>
            <a:r>
              <a:rPr lang="tr-TR" sz="1800" b="1" dirty="0"/>
              <a:t>Consistency (Tutarlılık)</a:t>
            </a:r>
            <a:r>
              <a:rPr lang="tr-TR" sz="1800" dirty="0"/>
              <a:t>, </a:t>
            </a:r>
            <a:r>
              <a:rPr lang="tr-TR" sz="1800" b="1" dirty="0"/>
              <a:t>Isolation (Yalıtım)</a:t>
            </a:r>
            <a:r>
              <a:rPr lang="tr-TR" sz="1800" dirty="0"/>
              <a:t>, </a:t>
            </a:r>
            <a:r>
              <a:rPr lang="tr-TR" sz="1800" b="1" dirty="0"/>
              <a:t>Durability (Dayanıklılık)</a:t>
            </a:r>
            <a:r>
              <a:rPr lang="tr-TR" sz="1800" dirty="0"/>
              <a:t> özelliklerinin baş harflerinden oluşan bir ifadedir.  </a:t>
            </a:r>
          </a:p>
          <a:p>
            <a:pPr lvl="1" algn="just"/>
            <a:r>
              <a:rPr lang="en-US" sz="1800" dirty="0" err="1"/>
              <a:t>Örnek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bankacılık</a:t>
            </a:r>
            <a:r>
              <a:rPr lang="en-US" sz="1800" dirty="0"/>
              <a:t>, </a:t>
            </a:r>
            <a:r>
              <a:rPr lang="en-US" sz="1800" dirty="0" err="1"/>
              <a:t>alışveriş</a:t>
            </a:r>
            <a:r>
              <a:rPr lang="en-US" sz="1800" dirty="0"/>
              <a:t> </a:t>
            </a:r>
            <a:r>
              <a:rPr lang="en-US" sz="1800" dirty="0" err="1"/>
              <a:t>uygulamaları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 para </a:t>
            </a:r>
            <a:r>
              <a:rPr lang="en-US" sz="1800" dirty="0" err="1"/>
              <a:t>üzerinden</a:t>
            </a:r>
            <a:r>
              <a:rPr lang="en-US" sz="1800" dirty="0"/>
              <a:t> </a:t>
            </a:r>
            <a:r>
              <a:rPr lang="en-US" sz="1800" dirty="0" err="1"/>
              <a:t>işlem</a:t>
            </a:r>
            <a:r>
              <a:rPr lang="en-US" sz="1800" dirty="0"/>
              <a:t> </a:t>
            </a:r>
            <a:r>
              <a:rPr lang="en-US" sz="1800" dirty="0" err="1"/>
              <a:t>yapılan</a:t>
            </a:r>
            <a:r>
              <a:rPr lang="en-US" sz="1800" dirty="0"/>
              <a:t> </a:t>
            </a:r>
            <a:r>
              <a:rPr lang="en-US" sz="1800" dirty="0" err="1"/>
              <a:t>uygulamalarda</a:t>
            </a:r>
            <a:r>
              <a:rPr lang="en-US" sz="1800" dirty="0"/>
              <a:t> NoSQL </a:t>
            </a:r>
            <a:r>
              <a:rPr lang="en-US" sz="1800" dirty="0" err="1"/>
              <a:t>kullanmak</a:t>
            </a:r>
            <a:r>
              <a:rPr lang="en-US" sz="1800" dirty="0"/>
              <a:t> </a:t>
            </a:r>
            <a:r>
              <a:rPr lang="en-US" sz="1800" dirty="0" err="1"/>
              <a:t>yanlış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seçim</a:t>
            </a:r>
            <a:r>
              <a:rPr lang="en-US" sz="1800" dirty="0"/>
              <a:t> </a:t>
            </a:r>
            <a:r>
              <a:rPr lang="en-US" sz="1800" dirty="0" err="1"/>
              <a:t>olacaktır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B46C207-F496-CB90-7599-DC0C0A02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8" y="2145322"/>
            <a:ext cx="5483376" cy="39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91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C47A-69B6-E466-458B-7706E02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Neden</a:t>
            </a:r>
            <a:r>
              <a:rPr lang="en-US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NoSQL</a:t>
            </a:r>
            <a:r>
              <a:rPr lang="tr-TR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10F6-3CC0-F128-4904-ABDF7E92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062" y="1825625"/>
            <a:ext cx="6318738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Tipik</a:t>
            </a:r>
            <a:r>
              <a:rPr lang="en-US" sz="2400" dirty="0"/>
              <a:t> modern </a:t>
            </a:r>
            <a:r>
              <a:rPr lang="en-US" sz="2400" dirty="0" err="1"/>
              <a:t>ilişkisel</a:t>
            </a:r>
            <a:r>
              <a:rPr lang="en-US" sz="2400" dirty="0"/>
              <a:t> </a:t>
            </a:r>
            <a:r>
              <a:rPr lang="en-US" sz="2400" dirty="0" err="1"/>
              <a:t>veritabanları</a:t>
            </a:r>
            <a:endParaRPr lang="tr-TR" sz="2400" dirty="0"/>
          </a:p>
          <a:p>
            <a:pPr lvl="1" algn="just"/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sayıda</a:t>
            </a:r>
            <a:r>
              <a:rPr lang="en-US" sz="2000" dirty="0"/>
              <a:t> </a:t>
            </a:r>
            <a:r>
              <a:rPr lang="en-US" sz="2000" dirty="0" err="1"/>
              <a:t>belgeyi</a:t>
            </a:r>
            <a:r>
              <a:rPr lang="en-US" sz="2000" dirty="0"/>
              <a:t> </a:t>
            </a:r>
            <a:r>
              <a:rPr lang="en-US" sz="2000" dirty="0" err="1"/>
              <a:t>indeksleme</a:t>
            </a:r>
            <a:r>
              <a:rPr lang="en-US" sz="2000" dirty="0"/>
              <a:t>, </a:t>
            </a:r>
            <a:endParaRPr lang="tr-TR" sz="2000" dirty="0"/>
          </a:p>
          <a:p>
            <a:pPr lvl="1" algn="just"/>
            <a:r>
              <a:rPr lang="en-US" sz="2000" dirty="0" err="1"/>
              <a:t>yoğun</a:t>
            </a:r>
            <a:r>
              <a:rPr lang="en-US" sz="2000" dirty="0"/>
              <a:t> </a:t>
            </a:r>
            <a:r>
              <a:rPr lang="en-US" sz="2000" dirty="0" err="1"/>
              <a:t>trafiği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sunan</a:t>
            </a:r>
            <a:r>
              <a:rPr lang="en-US" sz="2000" dirty="0"/>
              <a:t> Web </a:t>
            </a:r>
            <a:r>
              <a:rPr lang="en-US" sz="2000" dirty="0" err="1"/>
              <a:t>sayfalarında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streaming </a:t>
            </a:r>
            <a:r>
              <a:rPr lang="en-US" sz="2000" dirty="0" err="1"/>
              <a:t>medya</a:t>
            </a:r>
            <a:r>
              <a:rPr lang="en-US" sz="2000" dirty="0"/>
              <a:t> </a:t>
            </a:r>
            <a:r>
              <a:rPr lang="en-US" sz="2000" dirty="0" err="1"/>
              <a:t>sağlama</a:t>
            </a:r>
            <a:r>
              <a:rPr lang="tr-TR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kimi</a:t>
            </a:r>
            <a:r>
              <a:rPr lang="en-US" sz="2000" dirty="0"/>
              <a:t> </a:t>
            </a:r>
            <a:r>
              <a:rPr lang="en-US" sz="2000" dirty="0" err="1"/>
              <a:t>yoğun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uygulamalarında</a:t>
            </a:r>
            <a:r>
              <a:rPr lang="en-US" sz="2000" dirty="0"/>
              <a:t> </a:t>
            </a:r>
            <a:r>
              <a:rPr lang="en-US" sz="2000" b="1" dirty="0" err="1"/>
              <a:t>yetersizlik</a:t>
            </a:r>
            <a:r>
              <a:rPr lang="en-US" sz="2000" b="1" dirty="0"/>
              <a:t> </a:t>
            </a:r>
            <a:r>
              <a:rPr lang="en-US" sz="2000" b="1" dirty="0" err="1"/>
              <a:t>göstermişlerdir</a:t>
            </a:r>
            <a:r>
              <a:rPr lang="en-US" sz="2000" dirty="0"/>
              <a:t>.</a:t>
            </a:r>
            <a:endParaRPr lang="tr-TR" sz="2000" dirty="0"/>
          </a:p>
          <a:p>
            <a:pPr algn="just"/>
            <a:r>
              <a:rPr lang="en-US" sz="2400" dirty="0" err="1"/>
              <a:t>Tipik</a:t>
            </a:r>
            <a:r>
              <a:rPr lang="en-US" sz="2400" dirty="0"/>
              <a:t> VTYS </a:t>
            </a:r>
            <a:r>
              <a:rPr lang="en-US" sz="2400" dirty="0" err="1"/>
              <a:t>uygulamalarında</a:t>
            </a:r>
            <a:r>
              <a:rPr lang="en-US" sz="2400" dirty="0"/>
              <a:t> </a:t>
            </a:r>
            <a:r>
              <a:rPr lang="en-US" sz="2400" b="1" dirty="0"/>
              <a:t>transaction </a:t>
            </a:r>
            <a:r>
              <a:rPr lang="en-US" sz="2400" b="1" dirty="0" err="1"/>
              <a:t>işlemi</a:t>
            </a:r>
            <a:r>
              <a:rPr lang="en-US" sz="2400" dirty="0"/>
              <a:t> </a:t>
            </a:r>
            <a:r>
              <a:rPr lang="en-US" sz="2400" dirty="0" err="1"/>
              <a:t>önemlidir</a:t>
            </a:r>
            <a:r>
              <a:rPr lang="en-US" sz="2400" dirty="0"/>
              <a:t>. </a:t>
            </a:r>
            <a:r>
              <a:rPr lang="en-US" sz="2400" dirty="0" err="1"/>
              <a:t>Başka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deyişle</a:t>
            </a:r>
            <a:r>
              <a:rPr lang="en-US" sz="2400" dirty="0"/>
              <a:t> </a:t>
            </a:r>
            <a:r>
              <a:rPr lang="en-US" sz="2400" b="1" dirty="0"/>
              <a:t>ACID</a:t>
            </a:r>
            <a:r>
              <a:rPr lang="en-US" sz="2400" dirty="0"/>
              <a:t> </a:t>
            </a:r>
            <a:r>
              <a:rPr lang="en-US" sz="2400" dirty="0" err="1"/>
              <a:t>özelliği</a:t>
            </a:r>
            <a:r>
              <a:rPr lang="en-US" sz="2400" dirty="0"/>
              <a:t> </a:t>
            </a:r>
            <a:r>
              <a:rPr lang="en-US" sz="2400" dirty="0" err="1"/>
              <a:t>vardır</a:t>
            </a:r>
            <a:r>
              <a:rPr lang="en-US" sz="2400" dirty="0"/>
              <a:t>.</a:t>
            </a:r>
            <a:endParaRPr lang="tr-TR" sz="2400" dirty="0"/>
          </a:p>
          <a:p>
            <a:pPr algn="just"/>
            <a:r>
              <a:rPr lang="en-US" sz="2400" dirty="0"/>
              <a:t>NoSQL </a:t>
            </a:r>
            <a:r>
              <a:rPr lang="en-US" sz="2400" dirty="0" err="1"/>
              <a:t>ilişkisel</a:t>
            </a:r>
            <a:r>
              <a:rPr lang="en-US" sz="2400" dirty="0"/>
              <a:t> </a:t>
            </a:r>
            <a:r>
              <a:rPr lang="en-US" sz="2400" dirty="0" err="1"/>
              <a:t>olmayan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çoğu</a:t>
            </a:r>
            <a:r>
              <a:rPr lang="en-US" sz="2400" dirty="0"/>
              <a:t> zaman </a:t>
            </a:r>
            <a:r>
              <a:rPr lang="en-US" sz="2400" b="1" dirty="0"/>
              <a:t>ACID</a:t>
            </a:r>
            <a:r>
              <a:rPr lang="en-US" sz="2400" dirty="0"/>
              <a:t> </a:t>
            </a:r>
            <a:r>
              <a:rPr lang="en-US" sz="2400" dirty="0" err="1"/>
              <a:t>garantisini</a:t>
            </a:r>
            <a:r>
              <a:rPr lang="en-US" sz="2400" dirty="0"/>
              <a:t> </a:t>
            </a:r>
            <a:r>
              <a:rPr lang="en-US" sz="2400" dirty="0" err="1"/>
              <a:t>vermeyi</a:t>
            </a:r>
            <a:r>
              <a:rPr lang="en-US" sz="2400" dirty="0"/>
              <a:t> </a:t>
            </a:r>
            <a:r>
              <a:rPr lang="en-US" sz="2400" dirty="0" err="1"/>
              <a:t>amaçlamayan</a:t>
            </a:r>
            <a:r>
              <a:rPr lang="en-US" sz="2400" dirty="0"/>
              <a:t> </a:t>
            </a:r>
            <a:r>
              <a:rPr lang="en-US" sz="2400" dirty="0" err="1"/>
              <a:t>dağıtık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depolarına</a:t>
            </a:r>
            <a:r>
              <a:rPr lang="en-US" sz="2400" dirty="0"/>
              <a:t> </a:t>
            </a:r>
            <a:r>
              <a:rPr lang="en-US" sz="2400" dirty="0" err="1"/>
              <a:t>damgasını</a:t>
            </a:r>
            <a:r>
              <a:rPr lang="en-US" sz="2400" dirty="0"/>
              <a:t> </a:t>
            </a:r>
            <a:r>
              <a:rPr lang="en-US" sz="2400" dirty="0" err="1"/>
              <a:t>vurmak</a:t>
            </a:r>
            <a:r>
              <a:rPr lang="en-US" sz="2400" dirty="0"/>
              <a:t> </a:t>
            </a:r>
            <a:r>
              <a:rPr lang="en-US" sz="2400" dirty="0" err="1"/>
              <a:t>istemiştir</a:t>
            </a:r>
            <a:r>
              <a:rPr lang="tr-TR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9E7A-A4E3-E617-0A6F-E47916A5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55" y="64476"/>
            <a:ext cx="1609890" cy="33142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D8EDB33-F662-CA6B-11C9-5797DB74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3" y="2583352"/>
            <a:ext cx="4472490" cy="216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2965</Words>
  <Application>Microsoft Office PowerPoint</Application>
  <PresentationFormat>Widescreen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Inter</vt:lpstr>
      <vt:lpstr>Office Theme</vt:lpstr>
      <vt:lpstr>NoSQL  Bölüm - I</vt:lpstr>
      <vt:lpstr>Ajanda</vt:lpstr>
      <vt:lpstr>NoSQL</vt:lpstr>
      <vt:lpstr>PowerPoint Presentation</vt:lpstr>
      <vt:lpstr>PowerPoint Presentation</vt:lpstr>
      <vt:lpstr>PowerPoint Presentation</vt:lpstr>
      <vt:lpstr>Neden NoSQL ?</vt:lpstr>
      <vt:lpstr>Neden NoSQL ?</vt:lpstr>
      <vt:lpstr>Neden NoSQL ?</vt:lpstr>
      <vt:lpstr>Ne zaman NoSQL Kullanılmalı ?</vt:lpstr>
      <vt:lpstr>PowerPoint Presentation</vt:lpstr>
      <vt:lpstr>NoSQL ve VTYS Farkları</vt:lpstr>
      <vt:lpstr>NoSQL ve VTYS Farkları</vt:lpstr>
      <vt:lpstr>NoSQL Veri Tabanının Özellikleri</vt:lpstr>
      <vt:lpstr>NoSQL Veri Tabanının Özellikleri</vt:lpstr>
      <vt:lpstr>NoSQL Veri Tabanının Özellikleri</vt:lpstr>
      <vt:lpstr>NoSQL Avantajları</vt:lpstr>
      <vt:lpstr>NoSQL Avantajları</vt:lpstr>
      <vt:lpstr>NoSQL Avantajları</vt:lpstr>
      <vt:lpstr>NoSQL Kullanım Örnekleri</vt:lpstr>
      <vt:lpstr>NoSQL ve SQL (Mysql ve PostgreSQL) ile Arasındaki Farklar</vt:lpstr>
      <vt:lpstr>NoSQL ve SQL (Mysql ve PostgreSQL) ile Arasındaki Farklar</vt:lpstr>
      <vt:lpstr>NoSQL Sistemleri</vt:lpstr>
      <vt:lpstr>NoSQL Sistemleri - Anahtar/Değer Tabanlı</vt:lpstr>
      <vt:lpstr>NoSQL Sistemleri - Sütun Tabanlı</vt:lpstr>
      <vt:lpstr>NoSQL Sistemleri - Döküman Tabanlı</vt:lpstr>
      <vt:lpstr>NoSQL Sistemleri - Grafik Tabanlı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295</cp:revision>
  <dcterms:created xsi:type="dcterms:W3CDTF">2023-05-01T21:41:46Z</dcterms:created>
  <dcterms:modified xsi:type="dcterms:W3CDTF">2023-05-30T16:37:54Z</dcterms:modified>
</cp:coreProperties>
</file>