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3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C11F-ED59-FB4D-9393-A5AED7CFE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598DC-F2A5-F851-451C-01A846285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31786-D8D0-2A3A-44E9-0AFE5FB9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9912A-EF90-31AE-E393-45F88003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CC363-0E0F-9460-288A-AEC7E399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80D9-09DA-7755-19F7-62369B44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7C681-BD01-CA98-BE4C-CD7618AB1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A906-B12B-B4AF-85DA-B4276D57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9901-4344-44DD-ADB9-FC62BF37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3ECCA-8B72-154E-6C55-437AFBA0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A7D50-91F6-A600-A143-A865A17D5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F56B7-65E4-3245-2CA6-5FA3E661A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CD790-B6AF-671B-4116-85986AC5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8A4A2-ED94-F588-6E98-11B01A46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B585-2B07-8C0D-074F-270D654B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42EF-9D67-384D-6616-A5054372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5DC5-E18C-77F2-4503-C1DA92C8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098BB-9006-3654-AEB7-29892CDF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0FFC6-B28C-B7F1-9786-8AD95A8A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0E72-0CBB-1443-B681-258867E0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5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5F9A-4783-6037-4B63-EE0E273B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375E9-2111-A633-107E-025C2D59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0990-81F8-88F2-874B-27801DA2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31EA-D2D5-B6A0-66F7-505C1DD2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15B0E-8AC5-3CB4-5F15-A42AACC2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6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E572-DDFD-45BF-3921-83078DAB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60C4-DB6A-5D01-19BD-A8303336B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FB7DA-F03D-1D6F-3F7C-A270FCD3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A1A08-E224-F7C4-5AFF-D346C736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F98D6-9E41-C017-64A4-0ABB5E63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D44A5-D281-D2AC-1155-231D51F5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EA1E-2F72-3FB3-F583-090721E6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F95BA-21BB-282F-1B5F-8D1877043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4D88A-E0EE-9A5C-8AD2-0DDDF2AC2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17624-86E0-948B-133C-039278857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7FA83-3227-1FB8-B86C-2DC9AA3FB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76443-2923-2F45-46D5-39163EFE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7CA58-92A4-CB74-C44C-1FA6C4FB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AC179-C049-6F7A-21CB-E352482D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7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F95B-C1DF-725F-3936-44E0B25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E784B-A66A-8E25-B10A-A9E1E326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28B82-1750-DDF1-67AB-78E56195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68F23-4791-E02B-4925-8325A5B2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6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A4545-5A01-3E5A-4944-79F595E8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EA87E-024B-AA46-9082-E28823D2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BCFDB-CB0E-79F2-F7CD-A2741B18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4BFB-6939-6581-1603-9D9E6F18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C455-1FB0-4CF8-AEA1-45B78D37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68884-F06F-11B7-0A66-FAEC53CAC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A9652-6985-0B4D-45CC-D909F2F5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66AD1-9207-2BC6-D1C8-472FF6D9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C18E6-5675-0194-7B93-AC7476A2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6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FC53-2467-6D70-1F0C-C7BFC195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6199D-38F4-5A76-9236-B8BB0B42C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1289-B98F-DFB1-330B-F675AD7F7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06E98-DA86-D750-9288-8241C19D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74DEF-1704-1A74-4AEF-14951AFB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6D4F9-E8BB-2AB8-B127-C1A071A0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3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C0CE9-664B-B1EA-A977-081F250F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CAF78-DC40-8FA6-11C5-75DC31808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EA425-9013-70DF-85B8-FF5CA8F85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65BA3-D42C-4D83-83AF-D4390FDCAD1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29DF6-29D4-F171-A557-F24CCA7A1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CD566-33B7-4841-5FDD-F2DC97F6B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database/technologies/xe-downloads.html" TargetMode="External"/><Relationship Id="rId2" Type="http://schemas.openxmlformats.org/officeDocument/2006/relationships/hyperlink" Target="https://www.youtube.com/watch?v=ZKVpFZEoFO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racle.com/java/technologies/downloads/" TargetMode="External"/><Relationship Id="rId4" Type="http://schemas.openxmlformats.org/officeDocument/2006/relationships/hyperlink" Target="https://www.oracle.com/database/sqldeveloper/technologies/download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79C6-53CC-499B-25C5-19424E24D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002060"/>
                </a:solidFill>
              </a:rPr>
              <a:t>Oracle DB </a:t>
            </a:r>
            <a:r>
              <a:rPr lang="en-US" b="1" dirty="0">
                <a:solidFill>
                  <a:srgbClr val="002060"/>
                </a:solidFill>
              </a:rPr>
              <a:t>&amp; SQL Developer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sz="3200" b="1" dirty="0">
                <a:solidFill>
                  <a:srgbClr val="002060"/>
                </a:solidFill>
              </a:rPr>
              <a:t>B</a:t>
            </a:r>
            <a:r>
              <a:rPr lang="tr-TR" sz="3200" b="1" dirty="0">
                <a:solidFill>
                  <a:srgbClr val="002060"/>
                </a:solidFill>
              </a:rPr>
              <a:t>ölüm - I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4F0E5-560C-5BEA-67DE-1A23AFFD6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tr-TR" b="1" dirty="0">
              <a:solidFill>
                <a:srgbClr val="002060"/>
              </a:solidFill>
            </a:endParaRPr>
          </a:p>
          <a:p>
            <a:endParaRPr lang="tr-TR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Dr. </a:t>
            </a:r>
            <a:r>
              <a:rPr lang="tr-TR" b="1" dirty="0">
                <a:solidFill>
                  <a:srgbClr val="002060"/>
                </a:solidFill>
              </a:rPr>
              <a:t>Öğr. Üyesi Sevdanur GENÇ</a:t>
            </a:r>
          </a:p>
          <a:p>
            <a:r>
              <a:rPr lang="en-US" sz="1800" b="1" dirty="0">
                <a:solidFill>
                  <a:srgbClr val="002060"/>
                </a:solidFill>
              </a:rPr>
              <a:t>sgenc@kastamonu.edu.tr</a:t>
            </a:r>
          </a:p>
        </p:txBody>
      </p:sp>
    </p:spTree>
    <p:extLst>
      <p:ext uri="{BB962C8B-B14F-4D97-AF65-F5344CB8AC3E}">
        <p14:creationId xmlns:p14="http://schemas.microsoft.com/office/powerpoint/2010/main" val="139978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6AF7-3E25-DC81-D153-24652217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2060"/>
                </a:solidFill>
              </a:rPr>
              <a:t>Ajanda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1F17F-483A-4A84-2D68-4816F6D7D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002060"/>
                </a:solidFill>
                <a:effectLst/>
              </a:rPr>
              <a:t>Oracle Database 21c Express Edition </a:t>
            </a:r>
            <a:r>
              <a:rPr lang="en-US" i="0" dirty="0" err="1">
                <a:solidFill>
                  <a:srgbClr val="002060"/>
                </a:solidFill>
                <a:effectLst/>
              </a:rPr>
              <a:t>ve</a:t>
            </a:r>
            <a:r>
              <a:rPr lang="en-US" i="0" dirty="0">
                <a:solidFill>
                  <a:srgbClr val="002060"/>
                </a:solidFill>
                <a:effectLst/>
              </a:rPr>
              <a:t> SQL Developer </a:t>
            </a:r>
            <a:r>
              <a:rPr lang="tr-TR" i="0" dirty="0">
                <a:solidFill>
                  <a:srgbClr val="002060"/>
                </a:solidFill>
                <a:effectLst/>
              </a:rPr>
              <a:t>kurulum</a:t>
            </a:r>
          </a:p>
          <a:p>
            <a:r>
              <a:rPr lang="en-US" dirty="0">
                <a:solidFill>
                  <a:srgbClr val="002060"/>
                </a:solidFill>
              </a:rPr>
              <a:t>Oracle</a:t>
            </a:r>
          </a:p>
          <a:p>
            <a:r>
              <a:rPr lang="en-US" dirty="0">
                <a:solidFill>
                  <a:srgbClr val="002060"/>
                </a:solidFill>
              </a:rPr>
              <a:t>Oracle </a:t>
            </a:r>
            <a:r>
              <a:rPr lang="tr-TR" dirty="0">
                <a:solidFill>
                  <a:srgbClr val="002060"/>
                </a:solidFill>
              </a:rPr>
              <a:t>y</a:t>
            </a:r>
            <a:r>
              <a:rPr lang="en-US" dirty="0">
                <a:solidFill>
                  <a:srgbClr val="002060"/>
                </a:solidFill>
              </a:rPr>
              <a:t>a</a:t>
            </a:r>
            <a:r>
              <a:rPr lang="tr-TR" dirty="0">
                <a:solidFill>
                  <a:srgbClr val="002060"/>
                </a:solidFill>
              </a:rPr>
              <a:t>pısı</a:t>
            </a:r>
          </a:p>
          <a:p>
            <a:r>
              <a:rPr lang="en-US" dirty="0">
                <a:solidFill>
                  <a:srgbClr val="002060"/>
                </a:solidFill>
              </a:rPr>
              <a:t>ORACLE </a:t>
            </a:r>
            <a:r>
              <a:rPr lang="en-US" dirty="0" err="1">
                <a:solidFill>
                  <a:srgbClr val="002060"/>
                </a:solidFill>
              </a:rPr>
              <a:t>Veritabanı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Hafıza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Yapısı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6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E672-3858-6A44-A35A-74EC5DAD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>
                <a:solidFill>
                  <a:srgbClr val="002060"/>
                </a:solidFill>
                <a:effectLst/>
                <a:latin typeface="-apple-system"/>
              </a:rPr>
              <a:t>Kurulum Linkleri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FEB3-0BAD-4D1E-46D6-9D91C77D5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How to install Oracle Database 21c Express Edition and SQL Developer on your computer - for FREE : </a:t>
            </a:r>
          </a:p>
          <a:p>
            <a:pPr lvl="1" algn="just"/>
            <a:r>
              <a:rPr lang="en-US" b="1" i="0" u="none" strike="noStrike" dirty="0">
                <a:solidFill>
                  <a:srgbClr val="C00000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https://www.youtube.com/watch?v=ZKVpFZEoFOY</a:t>
            </a:r>
            <a:endParaRPr lang="en-US" b="1" i="0" dirty="0">
              <a:solidFill>
                <a:srgbClr val="C00000"/>
              </a:solidFill>
              <a:effectLst/>
              <a:latin typeface="-apple-system"/>
            </a:endParaRPr>
          </a:p>
          <a:p>
            <a:pPr algn="just"/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Oracle Database 21c Express Edition : </a:t>
            </a:r>
          </a:p>
          <a:p>
            <a:pPr lvl="1" algn="just"/>
            <a:r>
              <a:rPr lang="en-US" b="1" i="0" u="none" strike="noStrike" dirty="0">
                <a:solidFill>
                  <a:srgbClr val="C00000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https://www.oracle.com/database/technologies/xe-downloads.html</a:t>
            </a:r>
            <a:endParaRPr lang="en-US" b="1" i="0" dirty="0">
              <a:solidFill>
                <a:srgbClr val="C00000"/>
              </a:solidFill>
              <a:effectLst/>
              <a:latin typeface="-apple-system"/>
            </a:endParaRPr>
          </a:p>
          <a:p>
            <a:pPr algn="just"/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SQL Developer 23.1 : </a:t>
            </a:r>
          </a:p>
          <a:p>
            <a:pPr lvl="1" algn="just"/>
            <a:r>
              <a:rPr lang="en-US" b="1" i="0" u="none" strike="noStrike" dirty="0">
                <a:solidFill>
                  <a:srgbClr val="C00000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https://www.oracle.com/database/sqldeveloper/technologies/download/</a:t>
            </a:r>
            <a:endParaRPr lang="en-US" b="1" i="0" dirty="0">
              <a:solidFill>
                <a:srgbClr val="C00000"/>
              </a:solidFill>
              <a:effectLst/>
              <a:latin typeface="-apple-system"/>
            </a:endParaRPr>
          </a:p>
          <a:p>
            <a:pPr algn="just"/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Java 20 and Java 17 available now : </a:t>
            </a:r>
          </a:p>
          <a:p>
            <a:pPr lvl="1" algn="just"/>
            <a:r>
              <a:rPr lang="en-US" b="1" i="0" u="none" strike="noStrike" dirty="0">
                <a:solidFill>
                  <a:srgbClr val="C00000"/>
                </a:solidFill>
                <a:effectLst/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https://www.oracle.com/java/technologies/downloads/</a:t>
            </a:r>
            <a:endParaRPr lang="en-US" b="1" i="0" dirty="0">
              <a:solidFill>
                <a:srgbClr val="C00000"/>
              </a:solidFill>
              <a:effectLst/>
              <a:latin typeface="-apple-system"/>
            </a:endParaRPr>
          </a:p>
          <a:p>
            <a:pPr algn="just"/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1100-1079-255C-2097-0B95D205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Oracle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C62C8-7C40-8A70-06D0-2C08B773C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Oracle </a:t>
            </a:r>
            <a:r>
              <a:rPr lang="en-US" dirty="0" err="1"/>
              <a:t>veritabanının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r>
              <a:rPr lang="en-US" dirty="0"/>
              <a:t> </a:t>
            </a:r>
            <a:r>
              <a:rPr lang="en-US" dirty="0" err="1"/>
              <a:t>şunlardır</a:t>
            </a:r>
            <a:r>
              <a:rPr lang="en-US" dirty="0"/>
              <a:t>: </a:t>
            </a:r>
          </a:p>
          <a:p>
            <a:pPr lvl="1" algn="just"/>
            <a:r>
              <a:rPr lang="en-US" b="1" dirty="0" err="1"/>
              <a:t>Büyük</a:t>
            </a:r>
            <a:r>
              <a:rPr lang="en-US" b="1" dirty="0"/>
              <a:t> </a:t>
            </a:r>
            <a:r>
              <a:rPr lang="en-US" b="1" dirty="0" err="1"/>
              <a:t>miktarda</a:t>
            </a:r>
            <a:r>
              <a:rPr lang="en-US" b="1" dirty="0"/>
              <a:t> </a:t>
            </a:r>
            <a:r>
              <a:rPr lang="en-US" b="1" dirty="0" err="1"/>
              <a:t>veri</a:t>
            </a:r>
            <a:r>
              <a:rPr lang="en-US" b="1" dirty="0"/>
              <a:t> </a:t>
            </a:r>
            <a:r>
              <a:rPr lang="en-US" b="1" dirty="0" err="1"/>
              <a:t>tutabilmekte</a:t>
            </a:r>
            <a:r>
              <a:rPr lang="en-US" b="1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depolandığı</a:t>
            </a:r>
            <a:r>
              <a:rPr lang="en-US" dirty="0"/>
              <a:t> </a:t>
            </a:r>
            <a:r>
              <a:rPr lang="en-US" dirty="0" err="1"/>
              <a:t>alanları</a:t>
            </a:r>
            <a:r>
              <a:rPr lang="en-US" dirty="0"/>
              <a:t> </a:t>
            </a:r>
            <a:r>
              <a:rPr lang="en-US" dirty="0" err="1"/>
              <a:t>ayarlama</a:t>
            </a:r>
            <a:r>
              <a:rPr lang="en-US" dirty="0"/>
              <a:t> </a:t>
            </a:r>
            <a:r>
              <a:rPr lang="en-US" dirty="0" err="1"/>
              <a:t>imkânı</a:t>
            </a:r>
            <a:r>
              <a:rPr lang="en-US" dirty="0"/>
              <a:t> </a:t>
            </a:r>
            <a:r>
              <a:rPr lang="en-US" dirty="0" err="1"/>
              <a:t>vermektedir</a:t>
            </a:r>
            <a:r>
              <a:rPr lang="en-US" dirty="0"/>
              <a:t>.(</a:t>
            </a:r>
            <a:r>
              <a:rPr lang="en-US" dirty="0" err="1"/>
              <a:t>Sayfalama</a:t>
            </a:r>
            <a:r>
              <a:rPr lang="en-US" dirty="0"/>
              <a:t>) </a:t>
            </a:r>
          </a:p>
          <a:p>
            <a:pPr lvl="1" algn="just"/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b="1" dirty="0" err="1"/>
              <a:t>çok</a:t>
            </a:r>
            <a:r>
              <a:rPr lang="en-US" b="1" dirty="0"/>
              <a:t> </a:t>
            </a:r>
            <a:r>
              <a:rPr lang="en-US" b="1" dirty="0" err="1"/>
              <a:t>sayıda</a:t>
            </a:r>
            <a:r>
              <a:rPr lang="en-US" b="1" dirty="0"/>
              <a:t> </a:t>
            </a:r>
            <a:r>
              <a:rPr lang="en-US" b="1" dirty="0" err="1"/>
              <a:t>kullanıcıya</a:t>
            </a:r>
            <a:r>
              <a:rPr lang="en-US" b="1" dirty="0"/>
              <a:t> </a:t>
            </a:r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bütünlüğünü</a:t>
            </a:r>
            <a:r>
              <a:rPr lang="en-US" dirty="0"/>
              <a:t> </a:t>
            </a:r>
            <a:r>
              <a:rPr lang="en-US" dirty="0" err="1"/>
              <a:t>bozmadan</a:t>
            </a:r>
            <a:r>
              <a:rPr lang="en-US" dirty="0"/>
              <a:t> </a:t>
            </a:r>
            <a:r>
              <a:rPr lang="en-US" dirty="0" err="1"/>
              <a:t>hizmet</a:t>
            </a:r>
            <a:r>
              <a:rPr lang="en-US" dirty="0"/>
              <a:t> </a:t>
            </a:r>
            <a:r>
              <a:rPr lang="en-US" dirty="0" err="1"/>
              <a:t>verebilmektedir</a:t>
            </a:r>
            <a:r>
              <a:rPr lang="en-US" dirty="0"/>
              <a:t>. (Transaction) </a:t>
            </a:r>
          </a:p>
          <a:p>
            <a:pPr lvl="1" algn="just"/>
            <a:r>
              <a:rPr lang="en-US" dirty="0" err="1"/>
              <a:t>Günler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haftalar</a:t>
            </a:r>
            <a:r>
              <a:rPr lang="en-US" dirty="0"/>
              <a:t> </a:t>
            </a:r>
            <a:r>
              <a:rPr lang="en-US" dirty="0" err="1"/>
              <a:t>boyu</a:t>
            </a:r>
            <a:r>
              <a:rPr lang="en-US" dirty="0"/>
              <a:t> </a:t>
            </a:r>
            <a:r>
              <a:rPr lang="en-US" b="1" dirty="0" err="1"/>
              <a:t>hiç</a:t>
            </a:r>
            <a:r>
              <a:rPr lang="en-US" b="1" dirty="0"/>
              <a:t> </a:t>
            </a:r>
            <a:r>
              <a:rPr lang="en-US" b="1" dirty="0" err="1"/>
              <a:t>kapatılmadan</a:t>
            </a:r>
            <a:r>
              <a:rPr lang="en-US" b="1" dirty="0"/>
              <a:t> </a:t>
            </a:r>
            <a:r>
              <a:rPr lang="en-US" dirty="0" err="1"/>
              <a:t>çalışabilmektedir</a:t>
            </a:r>
            <a:r>
              <a:rPr lang="en-US" dirty="0"/>
              <a:t>. </a:t>
            </a:r>
          </a:p>
          <a:p>
            <a:pPr lvl="1" algn="just"/>
            <a:r>
              <a:rPr lang="en-US" dirty="0" err="1"/>
              <a:t>İşletim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, </a:t>
            </a:r>
            <a:r>
              <a:rPr lang="en-US" b="1" dirty="0" err="1"/>
              <a:t>veri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dilleri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dirty="0" err="1"/>
              <a:t>ağ</a:t>
            </a:r>
            <a:r>
              <a:rPr lang="en-US" b="1" dirty="0"/>
              <a:t> </a:t>
            </a:r>
            <a:r>
              <a:rPr lang="en-US" b="1" dirty="0" err="1"/>
              <a:t>iletişim</a:t>
            </a:r>
            <a:r>
              <a:rPr lang="en-US" b="1" dirty="0"/>
              <a:t> </a:t>
            </a:r>
            <a:r>
              <a:rPr lang="en-US" b="1" dirty="0" err="1"/>
              <a:t>protokolleri</a:t>
            </a:r>
            <a:r>
              <a:rPr lang="en-US" b="1" dirty="0"/>
              <a:t> </a:t>
            </a:r>
            <a:r>
              <a:rPr lang="en-US" b="1" dirty="0" err="1"/>
              <a:t>standartlarıyla</a:t>
            </a:r>
            <a:r>
              <a:rPr lang="en-US" b="1" dirty="0"/>
              <a:t> </a:t>
            </a:r>
            <a:r>
              <a:rPr lang="en-US" dirty="0" err="1"/>
              <a:t>uyumludur</a:t>
            </a:r>
            <a:r>
              <a:rPr lang="en-US" dirty="0"/>
              <a:t>. </a:t>
            </a:r>
          </a:p>
          <a:p>
            <a:pPr lvl="1" algn="just"/>
            <a:r>
              <a:rPr lang="en-US" dirty="0" err="1"/>
              <a:t>Yetkisiz</a:t>
            </a:r>
            <a:r>
              <a:rPr lang="en-US" dirty="0"/>
              <a:t> </a:t>
            </a:r>
            <a:r>
              <a:rPr lang="en-US" b="1" dirty="0" err="1"/>
              <a:t>erişimleri</a:t>
            </a:r>
            <a:r>
              <a:rPr lang="en-US" dirty="0"/>
              <a:t> </a:t>
            </a:r>
            <a:r>
              <a:rPr lang="en-US" b="1" dirty="0" err="1"/>
              <a:t>engelleme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dirty="0" err="1"/>
              <a:t>kullanıcı</a:t>
            </a:r>
            <a:r>
              <a:rPr lang="en-US" b="1" dirty="0"/>
              <a:t> </a:t>
            </a:r>
            <a:r>
              <a:rPr lang="en-US" b="1" dirty="0" err="1"/>
              <a:t>kontrolünü</a:t>
            </a:r>
            <a:r>
              <a:rPr lang="en-US" b="1" dirty="0"/>
              <a:t> </a:t>
            </a:r>
            <a:r>
              <a:rPr lang="en-US" dirty="0" err="1"/>
              <a:t>desteklemektedir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Bütünlüğü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düzeyinde</a:t>
            </a:r>
            <a:r>
              <a:rPr lang="en-US" dirty="0"/>
              <a:t> </a:t>
            </a:r>
            <a:r>
              <a:rPr lang="en-US" dirty="0" err="1"/>
              <a:t>sağlayabilmektedir</a:t>
            </a:r>
            <a:r>
              <a:rPr lang="en-US" dirty="0"/>
              <a:t>, </a:t>
            </a:r>
            <a:r>
              <a:rPr lang="en-US" dirty="0" err="1"/>
              <a:t>böylece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b="1" dirty="0" err="1"/>
              <a:t>az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 </a:t>
            </a:r>
            <a:r>
              <a:rPr lang="en-US" b="1" dirty="0" err="1"/>
              <a:t>yazılmaktadır</a:t>
            </a:r>
            <a:r>
              <a:rPr lang="en-US" dirty="0"/>
              <a:t>. </a:t>
            </a:r>
          </a:p>
          <a:p>
            <a:pPr lvl="1" algn="just"/>
            <a:r>
              <a:rPr lang="en-US" dirty="0" err="1"/>
              <a:t>İstemci</a:t>
            </a:r>
            <a:r>
              <a:rPr lang="en-US" dirty="0"/>
              <a:t>/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mimarisinin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avantajlarını</a:t>
            </a:r>
            <a:r>
              <a:rPr lang="en-US" dirty="0"/>
              <a:t> </a:t>
            </a:r>
            <a:r>
              <a:rPr lang="en-US" dirty="0" err="1"/>
              <a:t>kullanabilmektedir</a:t>
            </a:r>
            <a:r>
              <a:rPr lang="en-US" dirty="0"/>
              <a:t>. </a:t>
            </a:r>
            <a:r>
              <a:rPr lang="en-US" b="1" dirty="0" err="1"/>
              <a:t>Ağ</a:t>
            </a:r>
            <a:r>
              <a:rPr lang="en-US" b="1" dirty="0"/>
              <a:t> </a:t>
            </a:r>
            <a:r>
              <a:rPr lang="en-US" b="1" dirty="0" err="1"/>
              <a:t>trafiğini</a:t>
            </a:r>
            <a:r>
              <a:rPr lang="en-US" b="1" dirty="0"/>
              <a:t> </a:t>
            </a:r>
            <a:r>
              <a:rPr lang="en-US" b="1" dirty="0" err="1"/>
              <a:t>azaltmaktadır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749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5605-589B-BD56-9915-9FDE8223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Oracle </a:t>
            </a:r>
            <a:r>
              <a:rPr lang="tr-TR" b="1" dirty="0">
                <a:solidFill>
                  <a:srgbClr val="002060"/>
                </a:solidFill>
              </a:rPr>
              <a:t>Yapısı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4F4E6-9811-3877-8A51-3F5878A26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Oracle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fiziksel</a:t>
            </a:r>
            <a:r>
              <a:rPr lang="tr-TR" dirty="0"/>
              <a:t> </a:t>
            </a:r>
            <a:r>
              <a:rPr lang="en-US" dirty="0"/>
              <a:t>(physical)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mantıksal</a:t>
            </a:r>
            <a:r>
              <a:rPr lang="tr-TR" dirty="0"/>
              <a:t> </a:t>
            </a:r>
            <a:r>
              <a:rPr lang="en-US" dirty="0"/>
              <a:t>(logical)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yapıdan</a:t>
            </a:r>
            <a:r>
              <a:rPr lang="en-US" dirty="0"/>
              <a:t> </a:t>
            </a:r>
            <a:r>
              <a:rPr lang="en-US" dirty="0" err="1"/>
              <a:t>oluşur</a:t>
            </a:r>
            <a:r>
              <a:rPr lang="en-US" dirty="0"/>
              <a:t>. </a:t>
            </a:r>
            <a:r>
              <a:rPr lang="en-US" dirty="0" err="1"/>
              <a:t>Fiziksel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mantıksal</a:t>
            </a:r>
            <a:r>
              <a:rPr lang="en-US" dirty="0"/>
              <a:t> </a:t>
            </a:r>
            <a:r>
              <a:rPr lang="en-US" dirty="0" err="1"/>
              <a:t>yapı</a:t>
            </a:r>
            <a:r>
              <a:rPr lang="en-US" dirty="0"/>
              <a:t> </a:t>
            </a:r>
            <a:r>
              <a:rPr lang="en-US" dirty="0" err="1"/>
              <a:t>birbirinden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b="1" dirty="0" err="1"/>
              <a:t>verinin</a:t>
            </a:r>
            <a:r>
              <a:rPr lang="en-US" b="1" dirty="0"/>
              <a:t> </a:t>
            </a:r>
            <a:r>
              <a:rPr lang="en-US" b="1" dirty="0" err="1"/>
              <a:t>fiziksel</a:t>
            </a:r>
            <a:r>
              <a:rPr lang="en-US" b="1" dirty="0"/>
              <a:t> </a:t>
            </a:r>
            <a:r>
              <a:rPr lang="en-US" b="1" dirty="0" err="1"/>
              <a:t>olarak</a:t>
            </a:r>
            <a:r>
              <a:rPr lang="en-US" b="1" dirty="0"/>
              <a:t> </a:t>
            </a:r>
            <a:r>
              <a:rPr lang="en-US" b="1" dirty="0" err="1"/>
              <a:t>saklanma</a:t>
            </a:r>
            <a:r>
              <a:rPr lang="en-US" b="1" dirty="0"/>
              <a:t> </a:t>
            </a:r>
            <a:r>
              <a:rPr lang="en-US" b="1" dirty="0" err="1"/>
              <a:t>şekli</a:t>
            </a:r>
            <a:r>
              <a:rPr lang="en-US" b="1" dirty="0"/>
              <a:t> </a:t>
            </a:r>
            <a:r>
              <a:rPr lang="en-US" b="1" dirty="0" err="1"/>
              <a:t>mantıksal</a:t>
            </a:r>
            <a:r>
              <a:rPr lang="en-US" b="1" dirty="0"/>
              <a:t> </a:t>
            </a:r>
            <a:r>
              <a:rPr lang="en-US" b="1" dirty="0" err="1"/>
              <a:t>yapıya</a:t>
            </a:r>
            <a:r>
              <a:rPr lang="en-US" b="1" dirty="0"/>
              <a:t> </a:t>
            </a:r>
            <a:r>
              <a:rPr lang="en-US" b="1" dirty="0" err="1"/>
              <a:t>erişimi</a:t>
            </a:r>
            <a:r>
              <a:rPr lang="en-US" b="1" dirty="0"/>
              <a:t> </a:t>
            </a:r>
            <a:r>
              <a:rPr lang="en-US" b="1" dirty="0" err="1"/>
              <a:t>etkilemez</a:t>
            </a:r>
            <a:r>
              <a:rPr lang="en-US" b="1" dirty="0"/>
              <a:t>.</a:t>
            </a:r>
            <a:endParaRPr lang="tr-TR" b="1" dirty="0"/>
          </a:p>
          <a:p>
            <a:pPr algn="just"/>
            <a:r>
              <a:rPr lang="en-US" b="1" dirty="0" err="1"/>
              <a:t>Fiziksel</a:t>
            </a:r>
            <a:r>
              <a:rPr lang="en-US" b="1" dirty="0"/>
              <a:t> </a:t>
            </a:r>
            <a:r>
              <a:rPr lang="en-US" b="1" dirty="0" err="1"/>
              <a:t>bölüm</a:t>
            </a:r>
            <a:r>
              <a:rPr lang="en-US" dirty="0"/>
              <a:t>,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görülen</a:t>
            </a:r>
            <a:r>
              <a:rPr lang="en-US" dirty="0"/>
              <a:t> </a:t>
            </a:r>
            <a:r>
              <a:rPr lang="en-US" dirty="0" err="1"/>
              <a:t>bölümlerden</a:t>
            </a:r>
            <a:r>
              <a:rPr lang="en-US" dirty="0"/>
              <a:t> </a:t>
            </a:r>
            <a:r>
              <a:rPr lang="en-US" dirty="0" err="1"/>
              <a:t>oluşmaktadır</a:t>
            </a:r>
            <a:r>
              <a:rPr lang="en-US" dirty="0"/>
              <a:t>. Data File (Veri </a:t>
            </a:r>
            <a:r>
              <a:rPr lang="en-US" dirty="0" err="1"/>
              <a:t>Dosyası</a:t>
            </a:r>
            <a:r>
              <a:rPr lang="en-US" dirty="0"/>
              <a:t>)</a:t>
            </a:r>
            <a:r>
              <a:rPr lang="tr-TR" dirty="0"/>
              <a:t>, </a:t>
            </a:r>
            <a:r>
              <a:rPr lang="en-US" dirty="0"/>
              <a:t>Control File (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Dosyası</a:t>
            </a:r>
            <a:r>
              <a:rPr lang="en-US" dirty="0"/>
              <a:t>)</a:t>
            </a:r>
            <a:r>
              <a:rPr lang="tr-TR" dirty="0"/>
              <a:t>, </a:t>
            </a:r>
            <a:r>
              <a:rPr lang="en-US" dirty="0"/>
              <a:t>Redo Log File (Log </a:t>
            </a:r>
            <a:r>
              <a:rPr lang="en-US" dirty="0" err="1"/>
              <a:t>Dosyası</a:t>
            </a:r>
            <a:r>
              <a:rPr lang="en-US" dirty="0"/>
              <a:t>)'</a:t>
            </a:r>
            <a:r>
              <a:rPr lang="en-US" dirty="0" err="1"/>
              <a:t>dır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b="1" dirty="0" err="1"/>
              <a:t>Mantıksal</a:t>
            </a:r>
            <a:r>
              <a:rPr lang="en-US" b="1" dirty="0"/>
              <a:t> </a:t>
            </a:r>
            <a:r>
              <a:rPr lang="en-US" b="1" dirty="0" err="1"/>
              <a:t>Bölüm</a:t>
            </a:r>
            <a:r>
              <a:rPr lang="en-US" b="1" dirty="0"/>
              <a:t> </a:t>
            </a:r>
            <a:r>
              <a:rPr lang="en-US" dirty="0" err="1"/>
              <a:t>ise</a:t>
            </a:r>
            <a:r>
              <a:rPr lang="en-US" dirty="0"/>
              <a:t>, Tablo </a:t>
            </a:r>
            <a:r>
              <a:rPr lang="en-US" dirty="0" err="1"/>
              <a:t>uzayı</a:t>
            </a:r>
            <a:r>
              <a:rPr lang="en-US" dirty="0"/>
              <a:t> (Tablespace)</a:t>
            </a:r>
            <a:r>
              <a:rPr lang="tr-TR" dirty="0"/>
              <a:t>, </a:t>
            </a:r>
            <a:r>
              <a:rPr lang="en-US" dirty="0" err="1"/>
              <a:t>Tablolar</a:t>
            </a:r>
            <a:r>
              <a:rPr lang="en-US" dirty="0"/>
              <a:t> (Table)</a:t>
            </a:r>
            <a:r>
              <a:rPr lang="tr-TR" dirty="0"/>
              <a:t>, </a:t>
            </a:r>
            <a:r>
              <a:rPr lang="en-US" dirty="0" err="1"/>
              <a:t>Görüntüler</a:t>
            </a:r>
            <a:r>
              <a:rPr lang="en-US" dirty="0"/>
              <a:t> (View)</a:t>
            </a:r>
            <a:r>
              <a:rPr lang="tr-TR" dirty="0"/>
              <a:t>, </a:t>
            </a:r>
            <a:r>
              <a:rPr lang="en-US" dirty="0" err="1"/>
              <a:t>Sıralar</a:t>
            </a:r>
            <a:r>
              <a:rPr lang="en-US" dirty="0"/>
              <a:t> (sequence), </a:t>
            </a:r>
            <a:r>
              <a:rPr lang="en-US" dirty="0" err="1"/>
              <a:t>Eşanlamlar</a:t>
            </a:r>
            <a:r>
              <a:rPr lang="en-US" dirty="0"/>
              <a:t> (synonym), </a:t>
            </a:r>
            <a:r>
              <a:rPr lang="en-US" dirty="0" err="1"/>
              <a:t>İndeksler</a:t>
            </a:r>
            <a:r>
              <a:rPr lang="en-US" dirty="0"/>
              <a:t> (index),</a:t>
            </a:r>
            <a:r>
              <a:rPr lang="tr-TR" dirty="0"/>
              <a:t> </a:t>
            </a:r>
            <a:r>
              <a:rPr lang="en-US" dirty="0" err="1"/>
              <a:t>Kümeler</a:t>
            </a:r>
            <a:r>
              <a:rPr lang="en-US" dirty="0"/>
              <a:t> (cluster),</a:t>
            </a:r>
            <a:r>
              <a:rPr lang="tr-TR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bağlantıları</a:t>
            </a:r>
            <a:r>
              <a:rPr lang="en-US" dirty="0"/>
              <a:t> (database link),</a:t>
            </a:r>
            <a:r>
              <a:rPr lang="tr-TR" dirty="0"/>
              <a:t> </a:t>
            </a:r>
            <a:r>
              <a:rPr lang="en-US" dirty="0" err="1"/>
              <a:t>Prosedürler</a:t>
            </a:r>
            <a:r>
              <a:rPr lang="en-US" dirty="0"/>
              <a:t> (procedure),</a:t>
            </a:r>
            <a:r>
              <a:rPr lang="tr-TR" dirty="0"/>
              <a:t> </a:t>
            </a:r>
            <a:r>
              <a:rPr lang="en-US" dirty="0" err="1"/>
              <a:t>Fonksiyonlar</a:t>
            </a:r>
            <a:r>
              <a:rPr lang="en-US" dirty="0"/>
              <a:t> (function),</a:t>
            </a:r>
            <a:r>
              <a:rPr lang="tr-TR" dirty="0"/>
              <a:t> </a:t>
            </a:r>
            <a:r>
              <a:rPr lang="en-US" dirty="0" err="1"/>
              <a:t>Paketlerden</a:t>
            </a:r>
            <a:r>
              <a:rPr lang="en-US" dirty="0"/>
              <a:t> (package) </a:t>
            </a:r>
            <a:r>
              <a:rPr lang="en-US" dirty="0" err="1"/>
              <a:t>oluşan</a:t>
            </a:r>
            <a:r>
              <a:rPr lang="en-US" dirty="0"/>
              <a:t> </a:t>
            </a:r>
            <a:r>
              <a:rPr lang="en-US" dirty="0" err="1"/>
              <a:t>şema</a:t>
            </a:r>
            <a:r>
              <a:rPr lang="en-US" dirty="0"/>
              <a:t> </a:t>
            </a:r>
            <a:r>
              <a:rPr lang="en-US" dirty="0" err="1"/>
              <a:t>nesnelerinden</a:t>
            </a:r>
            <a:r>
              <a:rPr lang="en-US" dirty="0"/>
              <a:t> </a:t>
            </a:r>
            <a:r>
              <a:rPr lang="en-US" dirty="0" err="1"/>
              <a:t>oluşmaktadır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476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AD5407-5EF2-3E20-DCB1-ED905A22A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481" y="1044941"/>
            <a:ext cx="9653968" cy="476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32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EDAB-F0D5-E131-B40B-2DA331EE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ORACLE </a:t>
            </a:r>
            <a:r>
              <a:rPr lang="en-US" b="1" dirty="0" err="1">
                <a:solidFill>
                  <a:srgbClr val="002060"/>
                </a:solidFill>
              </a:rPr>
              <a:t>Veritabanı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Hafıza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Yapısı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A072-ADDF-BB5F-E001-6C2A93C8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Oracle'da</a:t>
            </a:r>
            <a:r>
              <a:rPr lang="en-US" dirty="0"/>
              <a:t> 2 </a:t>
            </a:r>
            <a:r>
              <a:rPr lang="en-US" dirty="0" err="1"/>
              <a:t>tane</a:t>
            </a:r>
            <a:r>
              <a:rPr lang="en-US" dirty="0"/>
              <a:t> </a:t>
            </a:r>
            <a:r>
              <a:rPr lang="en-US" dirty="0" err="1"/>
              <a:t>hafıza</a:t>
            </a:r>
            <a:r>
              <a:rPr lang="en-US" dirty="0"/>
              <a:t> </a:t>
            </a:r>
            <a:r>
              <a:rPr lang="en-US" dirty="0" err="1"/>
              <a:t>yapısı</a:t>
            </a:r>
            <a:r>
              <a:rPr lang="en-US" dirty="0"/>
              <a:t> </a:t>
            </a:r>
            <a:r>
              <a:rPr lang="en-US" dirty="0" err="1"/>
              <a:t>mevcuttur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 err="1"/>
              <a:t>Bunlar</a:t>
            </a:r>
            <a:r>
              <a:rPr lang="en-US" dirty="0"/>
              <a:t> da </a:t>
            </a:r>
            <a:r>
              <a:rPr lang="en-US" b="1" dirty="0"/>
              <a:t>PGA</a:t>
            </a:r>
            <a:r>
              <a:rPr lang="tr-TR" dirty="0"/>
              <a:t> </a:t>
            </a:r>
            <a:r>
              <a:rPr lang="en-US" dirty="0"/>
              <a:t>(Program Global Area)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dirty="0"/>
              <a:t>SGA</a:t>
            </a:r>
            <a:r>
              <a:rPr lang="tr-TR" dirty="0"/>
              <a:t> </a:t>
            </a:r>
            <a:r>
              <a:rPr lang="en-US" dirty="0"/>
              <a:t>( System Global Area)'</a:t>
            </a:r>
            <a:r>
              <a:rPr lang="en-US" dirty="0" err="1"/>
              <a:t>dır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b="1" dirty="0"/>
              <a:t>PGA</a:t>
            </a:r>
            <a:r>
              <a:rPr lang="en-US" dirty="0"/>
              <a:t>,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bilgilerini</a:t>
            </a:r>
            <a:r>
              <a:rPr lang="en-US" dirty="0"/>
              <a:t> </a:t>
            </a:r>
            <a:r>
              <a:rPr lang="en-US" dirty="0" err="1"/>
              <a:t>tutmak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tahsis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tampon </a:t>
            </a:r>
            <a:r>
              <a:rPr lang="en-US" dirty="0" err="1"/>
              <a:t>bellektir</a:t>
            </a:r>
            <a:r>
              <a:rPr lang="en-US" dirty="0"/>
              <a:t>. Oracle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başladığında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tahsis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 </a:t>
            </a:r>
            <a:r>
              <a:rPr lang="en-US" dirty="0" err="1"/>
              <a:t>İçinde</a:t>
            </a:r>
            <a:r>
              <a:rPr lang="en-US" dirty="0"/>
              <a:t> </a:t>
            </a:r>
            <a:r>
              <a:rPr lang="en-US" dirty="0" err="1"/>
              <a:t>tutulacak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oracle </a:t>
            </a:r>
            <a:r>
              <a:rPr lang="en-US" dirty="0" err="1"/>
              <a:t>konfigürasyonuna</a:t>
            </a:r>
            <a:r>
              <a:rPr lang="en-US" dirty="0"/>
              <a:t> </a:t>
            </a:r>
            <a:r>
              <a:rPr lang="en-US" dirty="0" err="1"/>
              <a:t>bağlıdır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b="1" dirty="0"/>
              <a:t>SGA</a:t>
            </a:r>
            <a:r>
              <a:rPr lang="en-US" dirty="0"/>
              <a:t>, </a:t>
            </a:r>
            <a:r>
              <a:rPr lang="en-US" dirty="0" err="1"/>
              <a:t>Hafızanın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instance'ı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bilgisinin</a:t>
            </a:r>
            <a:r>
              <a:rPr lang="en-US" dirty="0"/>
              <a:t> </a:t>
            </a:r>
            <a:r>
              <a:rPr lang="en-US" dirty="0" err="1"/>
              <a:t>bulunduğu</a:t>
            </a:r>
            <a:r>
              <a:rPr lang="en-US" dirty="0"/>
              <a:t> </a:t>
            </a:r>
            <a:r>
              <a:rPr lang="en-US" dirty="0" err="1"/>
              <a:t>yerdir</a:t>
            </a:r>
            <a:r>
              <a:rPr lang="en-US" dirty="0"/>
              <a:t>. SGA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oracle </a:t>
            </a:r>
            <a:r>
              <a:rPr lang="en-US" dirty="0" err="1"/>
              <a:t>instance'in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duyduğu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bilgilerinin</a:t>
            </a:r>
            <a:r>
              <a:rPr lang="en-US" dirty="0"/>
              <a:t> </a:t>
            </a:r>
            <a:r>
              <a:rPr lang="en-US" dirty="0" err="1"/>
              <a:t>tutulduğu</a:t>
            </a:r>
            <a:r>
              <a:rPr lang="en-US" dirty="0"/>
              <a:t> </a:t>
            </a:r>
            <a:r>
              <a:rPr lang="en-US" dirty="0" err="1"/>
              <a:t>paylaşıma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bellek</a:t>
            </a:r>
            <a:r>
              <a:rPr lang="en-US" dirty="0"/>
              <a:t> </a:t>
            </a:r>
            <a:r>
              <a:rPr lang="en-US" dirty="0" err="1"/>
              <a:t>alanıdır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28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D9C42-F2F4-3612-29A4-42A44C231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141" y="627321"/>
            <a:ext cx="4805916" cy="5549642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err="1"/>
              <a:t>SGA</a:t>
            </a:r>
            <a:r>
              <a:rPr lang="en-US" sz="2000" dirty="0" err="1"/>
              <a:t>’yı</a:t>
            </a:r>
            <a:r>
              <a:rPr lang="en-US" sz="2000" dirty="0"/>
              <a:t> 6 </a:t>
            </a:r>
            <a:r>
              <a:rPr lang="en-US" sz="2000" dirty="0" err="1"/>
              <a:t>bölüm</a:t>
            </a:r>
            <a:r>
              <a:rPr lang="en-US" sz="2000" dirty="0"/>
              <a:t> </a:t>
            </a:r>
            <a:r>
              <a:rPr lang="en-US" sz="2000" dirty="0" err="1"/>
              <a:t>olarak</a:t>
            </a:r>
            <a:r>
              <a:rPr lang="en-US" sz="2000" dirty="0"/>
              <a:t> </a:t>
            </a:r>
            <a:r>
              <a:rPr lang="en-US" sz="2000" dirty="0" err="1"/>
              <a:t>inceleyebiliriz</a:t>
            </a:r>
            <a:r>
              <a:rPr lang="en-US" sz="2000" dirty="0"/>
              <a:t>. </a:t>
            </a:r>
            <a:r>
              <a:rPr lang="en-US" sz="2000" dirty="0" err="1"/>
              <a:t>Bunlar</a:t>
            </a:r>
            <a:r>
              <a:rPr lang="en-US" sz="2000" dirty="0"/>
              <a:t>: </a:t>
            </a:r>
            <a:endParaRPr lang="tr-TR" sz="2000" dirty="0"/>
          </a:p>
          <a:p>
            <a:pPr lvl="1" algn="just"/>
            <a:r>
              <a:rPr lang="en-US" sz="1600" dirty="0" err="1"/>
              <a:t>Büyük</a:t>
            </a:r>
            <a:r>
              <a:rPr lang="en-US" sz="1600" dirty="0"/>
              <a:t> </a:t>
            </a:r>
            <a:r>
              <a:rPr lang="en-US" sz="1600" dirty="0" err="1"/>
              <a:t>Havuz</a:t>
            </a:r>
            <a:r>
              <a:rPr lang="tr-TR" sz="1600" dirty="0"/>
              <a:t> </a:t>
            </a:r>
            <a:r>
              <a:rPr lang="en-US" sz="1600" dirty="0"/>
              <a:t>(Large Pool)</a:t>
            </a:r>
            <a:endParaRPr lang="tr-TR" sz="1600" dirty="0"/>
          </a:p>
          <a:p>
            <a:pPr lvl="1" algn="just"/>
            <a:r>
              <a:rPr lang="en-US" sz="1600" dirty="0" err="1"/>
              <a:t>Paylaşılmış</a:t>
            </a:r>
            <a:r>
              <a:rPr lang="en-US" sz="1600" dirty="0"/>
              <a:t> </a:t>
            </a:r>
            <a:r>
              <a:rPr lang="en-US" sz="1600" dirty="0" err="1"/>
              <a:t>Havuz</a:t>
            </a:r>
            <a:r>
              <a:rPr lang="tr-TR" sz="1600" dirty="0"/>
              <a:t> </a:t>
            </a:r>
            <a:r>
              <a:rPr lang="en-US" sz="1600" dirty="0"/>
              <a:t>(Shared Pool)</a:t>
            </a:r>
            <a:endParaRPr lang="tr-TR" sz="1600" dirty="0"/>
          </a:p>
          <a:p>
            <a:pPr lvl="1" algn="just"/>
            <a:r>
              <a:rPr lang="en-US" sz="1600" dirty="0"/>
              <a:t>Geri Alma </a:t>
            </a:r>
            <a:r>
              <a:rPr lang="en-US" sz="1600" dirty="0" err="1"/>
              <a:t>Tamponları</a:t>
            </a:r>
            <a:r>
              <a:rPr lang="tr-TR" sz="1600" dirty="0"/>
              <a:t> </a:t>
            </a:r>
            <a:r>
              <a:rPr lang="en-US" sz="1600" dirty="0"/>
              <a:t>(Redo Log Buffer)</a:t>
            </a:r>
            <a:endParaRPr lang="tr-TR" sz="1600" dirty="0"/>
          </a:p>
          <a:p>
            <a:pPr lvl="1" algn="just"/>
            <a:r>
              <a:rPr lang="en-US" sz="1600" dirty="0" err="1"/>
              <a:t>Veritabanı</a:t>
            </a:r>
            <a:r>
              <a:rPr lang="en-US" sz="1600" dirty="0"/>
              <a:t> </a:t>
            </a:r>
            <a:r>
              <a:rPr lang="en-US" sz="1600" dirty="0" err="1"/>
              <a:t>Tamponları</a:t>
            </a:r>
            <a:r>
              <a:rPr lang="tr-TR" sz="1600" dirty="0"/>
              <a:t> </a:t>
            </a:r>
            <a:r>
              <a:rPr lang="en-US" sz="1600" dirty="0"/>
              <a:t>(Database Buffer Cache)</a:t>
            </a:r>
            <a:endParaRPr lang="tr-TR" sz="1600" dirty="0"/>
          </a:p>
          <a:p>
            <a:pPr lvl="1" algn="just"/>
            <a:r>
              <a:rPr lang="en-US" sz="1600" dirty="0" err="1"/>
              <a:t>İş</a:t>
            </a:r>
            <a:r>
              <a:rPr lang="en-US" sz="1600" dirty="0"/>
              <a:t> </a:t>
            </a:r>
            <a:r>
              <a:rPr lang="en-US" sz="1600" dirty="0" err="1"/>
              <a:t>Akışı</a:t>
            </a:r>
            <a:r>
              <a:rPr lang="en-US" sz="1600" dirty="0"/>
              <a:t> </a:t>
            </a:r>
            <a:r>
              <a:rPr lang="en-US" sz="1600" dirty="0" err="1"/>
              <a:t>Havuzu</a:t>
            </a:r>
            <a:r>
              <a:rPr lang="tr-TR" sz="1600" dirty="0"/>
              <a:t> </a:t>
            </a:r>
            <a:r>
              <a:rPr lang="en-US" sz="1600" dirty="0"/>
              <a:t>(Streams Pool)</a:t>
            </a:r>
            <a:endParaRPr lang="tr-TR" sz="1600" dirty="0"/>
          </a:p>
          <a:p>
            <a:pPr lvl="1" algn="just"/>
            <a:r>
              <a:rPr lang="en-US" sz="1600" dirty="0"/>
              <a:t>Java </a:t>
            </a:r>
            <a:r>
              <a:rPr lang="en-US" sz="1600" dirty="0" err="1"/>
              <a:t>Havuzu</a:t>
            </a:r>
            <a:r>
              <a:rPr lang="en-US" sz="1600" dirty="0"/>
              <a:t> (Java Pool</a:t>
            </a:r>
            <a:r>
              <a:rPr lang="tr-TR" sz="1600" dirty="0"/>
              <a:t>)</a:t>
            </a: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8D83A4-CE72-EC31-74EF-7EFCCE665407}"/>
              </a:ext>
            </a:extLst>
          </p:cNvPr>
          <p:cNvSpPr txBox="1">
            <a:spLocks/>
          </p:cNvSpPr>
          <p:nvPr/>
        </p:nvSpPr>
        <p:spPr>
          <a:xfrm>
            <a:off x="361508" y="654179"/>
            <a:ext cx="5475767" cy="5549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796686-5396-696A-DEE7-2D40B1E4D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380" y="2690038"/>
            <a:ext cx="8211479" cy="384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7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10FEEE-DEDE-E4E9-8759-B88CCFDEDF42}"/>
              </a:ext>
            </a:extLst>
          </p:cNvPr>
          <p:cNvSpPr txBox="1">
            <a:spLocks/>
          </p:cNvSpPr>
          <p:nvPr/>
        </p:nvSpPr>
        <p:spPr>
          <a:xfrm>
            <a:off x="1487488" y="2924175"/>
            <a:ext cx="9577387" cy="25209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tr-TR" altLang="en-US" sz="3400" b="1" dirty="0">
                <a:solidFill>
                  <a:srgbClr val="002060"/>
                </a:solidFill>
              </a:rPr>
              <a:t>keyifli çalışmalar...</a:t>
            </a: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71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499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Theme</vt:lpstr>
      <vt:lpstr>Oracle DB &amp; SQL Developer  Bölüm - I</vt:lpstr>
      <vt:lpstr>Ajanda</vt:lpstr>
      <vt:lpstr>Kurulum Linkleri</vt:lpstr>
      <vt:lpstr>Oracle</vt:lpstr>
      <vt:lpstr>Oracle Yapısı</vt:lpstr>
      <vt:lpstr>PowerPoint Presentation</vt:lpstr>
      <vt:lpstr>ORACLE Veritabanı Hafıza Yapısı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Oracle Database 21c Express Edition and SQL Developer</dc:title>
  <dc:creator>Nano</dc:creator>
  <cp:lastModifiedBy>Nano</cp:lastModifiedBy>
  <cp:revision>53</cp:revision>
  <dcterms:created xsi:type="dcterms:W3CDTF">2023-05-01T21:41:46Z</dcterms:created>
  <dcterms:modified xsi:type="dcterms:W3CDTF">2023-05-04T05:54:55Z</dcterms:modified>
</cp:coreProperties>
</file>