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32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8C11F-ED59-FB4D-9393-A5AED7CFE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5598DC-F2A5-F851-451C-01A846285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31786-D8D0-2A3A-44E9-0AFE5FB9D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9912A-EF90-31AE-E393-45F88003E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CC363-0E0F-9460-288A-AEC7E3997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33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580D9-09DA-7755-19F7-62369B44E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07C681-BD01-CA98-BE4C-CD7618AB1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FA906-B12B-B4AF-85DA-B4276D57D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39901-4344-44DD-ADB9-FC62BF371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3ECCA-8B72-154E-6C55-437AFBA0E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41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5A7D50-91F6-A600-A143-A865A17D50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F56B7-65E4-3245-2CA6-5FA3E661A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CD790-B6AF-671B-4116-85986AC50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8A4A2-ED94-F588-6E98-11B01A468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8B585-2B07-8C0D-074F-270D654B4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1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142EF-9D67-384D-6616-A50543720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F5DC5-E18C-77F2-4503-C1DA92C88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098BB-9006-3654-AEB7-29892CDF5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0FFC6-B28C-B7F1-9786-8AD95A8A0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10E72-0CBB-1443-B681-258867E06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58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5F9A-4783-6037-4B63-EE0E273BE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375E9-2111-A633-107E-025C2D598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C0990-81F8-88F2-874B-27801DA20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731EA-D2D5-B6A0-66F7-505C1DD21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15B0E-8AC5-3CB4-5F15-A42AACC27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61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6E572-DDFD-45BF-3921-83078DABA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A60C4-DB6A-5D01-19BD-A8303336B5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FB7DA-F03D-1D6F-3F7C-A270FCD34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AA1A08-E224-F7C4-5AFF-D346C736F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3F98D6-9E41-C017-64A4-0ABB5E635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D44A5-D281-D2AC-1155-231D51F57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40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7EA1E-2F72-3FB3-F583-090721E66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F95BA-21BB-282F-1B5F-8D1877043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54D88A-E0EE-9A5C-8AD2-0DDDF2AC24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017624-86E0-948B-133C-039278857E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67FA83-3227-1FB8-B86C-2DC9AA3FBA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276443-2923-2F45-46D5-39163EFE0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B7CA58-92A4-CB74-C44C-1FA6C4FB3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0AC179-C049-6F7A-21CB-E352482DD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377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3F95B-C1DF-725F-3936-44E0B2553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CE784B-A66A-8E25-B10A-A9E1E3264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F28B82-1750-DDF1-67AB-78E56195D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768F23-4791-E02B-4925-8325A5B2B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56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4A4545-5A01-3E5A-4944-79F595E89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0EA87E-024B-AA46-9082-E28823D27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0BCFDB-CB0E-79F2-F7CD-A2741B189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7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C4BFB-6939-6581-1603-9D9E6F18A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CC455-1FB0-4CF8-AEA1-45B78D375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B68884-F06F-11B7-0A66-FAEC53CAC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A9652-6985-0B4D-45CC-D909F2F54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66AD1-9207-2BC6-D1C8-472FF6D91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1C18E6-5675-0194-7B93-AC7476A29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66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4FC53-2467-6D70-1F0C-C7BFC1952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56199D-38F4-5A76-9236-B8BB0B42C2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BF1289-B98F-DFB1-330B-F675AD7F7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06E98-DA86-D750-9288-8241C19D5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E74DEF-1704-1A74-4AEF-14951AFB6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6D4F9-E8BB-2AB8-B127-C1A071A0D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36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6C0CE9-664B-B1EA-A977-081F250FF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CAF78-DC40-8FA6-11C5-75DC31808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EA425-9013-70DF-85B8-FF5CA8F854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65BA3-D42C-4D83-83AF-D4390FDCAD1F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29DF6-29D4-F171-A557-F24CCA7A13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CD566-33B7-4841-5FDD-F2DC97F6BA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66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479C6-53CC-499B-25C5-19424E24D8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b="1" dirty="0">
                <a:solidFill>
                  <a:srgbClr val="002060"/>
                </a:solidFill>
              </a:rPr>
              <a:t>Oracle DB </a:t>
            </a:r>
            <a:r>
              <a:rPr lang="en-US" b="1" dirty="0">
                <a:solidFill>
                  <a:srgbClr val="002060"/>
                </a:solidFill>
              </a:rPr>
              <a:t>&amp; SQL Developer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sz="3200" b="1" dirty="0">
                <a:solidFill>
                  <a:srgbClr val="002060"/>
                </a:solidFill>
              </a:rPr>
              <a:t>B</a:t>
            </a:r>
            <a:r>
              <a:rPr lang="tr-TR" sz="3200" b="1" dirty="0">
                <a:solidFill>
                  <a:srgbClr val="002060"/>
                </a:solidFill>
              </a:rPr>
              <a:t>ölüm </a:t>
            </a:r>
            <a:r>
              <a:rPr lang="tr-TR" sz="3200" b="1">
                <a:solidFill>
                  <a:srgbClr val="002060"/>
                </a:solidFill>
              </a:rPr>
              <a:t>- II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94F0E5-560C-5BEA-67DE-1A23AFFD69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tr-TR" b="1" dirty="0">
              <a:solidFill>
                <a:srgbClr val="002060"/>
              </a:solidFill>
            </a:endParaRPr>
          </a:p>
          <a:p>
            <a:endParaRPr lang="tr-TR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Dr. </a:t>
            </a:r>
            <a:r>
              <a:rPr lang="tr-TR" b="1" dirty="0">
                <a:solidFill>
                  <a:srgbClr val="002060"/>
                </a:solidFill>
              </a:rPr>
              <a:t>Öğr. Üyesi Sevdanur GENÇ</a:t>
            </a:r>
          </a:p>
          <a:p>
            <a:r>
              <a:rPr lang="en-US" sz="1800" b="1" dirty="0">
                <a:solidFill>
                  <a:srgbClr val="002060"/>
                </a:solidFill>
              </a:rPr>
              <a:t>sgenc@kastamonu.edu.tr</a:t>
            </a:r>
          </a:p>
        </p:txBody>
      </p:sp>
    </p:spTree>
    <p:extLst>
      <p:ext uri="{BB962C8B-B14F-4D97-AF65-F5344CB8AC3E}">
        <p14:creationId xmlns:p14="http://schemas.microsoft.com/office/powerpoint/2010/main" val="1399783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A0B21-E074-2546-7818-289ABDD2A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DEFAULT </a:t>
            </a:r>
            <a:r>
              <a:rPr lang="en-US" dirty="0" err="1"/>
              <a:t>ifadesi</a:t>
            </a:r>
            <a:r>
              <a:rPr lang="en-US" dirty="0"/>
              <a:t> </a:t>
            </a:r>
            <a:r>
              <a:rPr lang="en-US" dirty="0" err="1"/>
              <a:t>Oracle’da</a:t>
            </a:r>
            <a:r>
              <a:rPr lang="en-US" dirty="0"/>
              <a:t> </a:t>
            </a:r>
            <a:r>
              <a:rPr lang="en-US" dirty="0" err="1"/>
              <a:t>kullanılmaktadır</a:t>
            </a:r>
            <a:r>
              <a:rPr lang="en-US" dirty="0"/>
              <a:t>. </a:t>
            </a:r>
            <a:endParaRPr lang="tr-TR" dirty="0"/>
          </a:p>
          <a:p>
            <a:pPr algn="just"/>
            <a:r>
              <a:rPr lang="en-US" dirty="0" err="1"/>
              <a:t>Tanımlama</a:t>
            </a:r>
            <a:r>
              <a:rPr lang="en-US" dirty="0"/>
              <a:t> </a:t>
            </a:r>
            <a:r>
              <a:rPr lang="en-US" dirty="0" err="1"/>
              <a:t>bloğunda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değişkene</a:t>
            </a:r>
            <a:r>
              <a:rPr lang="en-US" dirty="0"/>
              <a:t> </a:t>
            </a:r>
            <a:r>
              <a:rPr lang="en-US" b="1" dirty="0"/>
              <a:t>ilk </a:t>
            </a:r>
            <a:r>
              <a:rPr lang="en-US" b="1" dirty="0" err="1"/>
              <a:t>değeri</a:t>
            </a:r>
            <a:r>
              <a:rPr lang="en-US" b="1" dirty="0"/>
              <a:t> </a:t>
            </a:r>
            <a:r>
              <a:rPr lang="en-US" b="1" dirty="0" err="1"/>
              <a:t>atayabiliriz</a:t>
            </a:r>
            <a:r>
              <a:rPr lang="en-US" b="1" dirty="0"/>
              <a:t> </a:t>
            </a:r>
            <a:r>
              <a:rPr lang="en-US" dirty="0" err="1"/>
              <a:t>ya</a:t>
            </a:r>
            <a:r>
              <a:rPr lang="en-US" dirty="0"/>
              <a:t> da </a:t>
            </a:r>
            <a:r>
              <a:rPr lang="en-US" dirty="0" err="1"/>
              <a:t>bunun</a:t>
            </a:r>
            <a:r>
              <a:rPr lang="en-US" dirty="0"/>
              <a:t> </a:t>
            </a:r>
            <a:r>
              <a:rPr lang="en-US" dirty="0" err="1"/>
              <a:t>yerine</a:t>
            </a:r>
            <a:r>
              <a:rPr lang="en-US" dirty="0"/>
              <a:t> </a:t>
            </a:r>
            <a:r>
              <a:rPr lang="en-US" b="1" dirty="0"/>
              <a:t>default</a:t>
            </a:r>
            <a:r>
              <a:rPr lang="en-US" dirty="0"/>
              <a:t> </a:t>
            </a:r>
            <a:r>
              <a:rPr lang="en-US" dirty="0" err="1"/>
              <a:t>kullanabiliriz</a:t>
            </a:r>
            <a:r>
              <a:rPr lang="en-US" dirty="0"/>
              <a:t>. </a:t>
            </a:r>
            <a:r>
              <a:rPr lang="en-US" dirty="0" err="1"/>
              <a:t>Örnek</a:t>
            </a:r>
            <a:r>
              <a:rPr lang="en-US" dirty="0"/>
              <a:t> </a:t>
            </a:r>
            <a:r>
              <a:rPr lang="en-US" dirty="0" err="1"/>
              <a:t>vermek</a:t>
            </a:r>
            <a:r>
              <a:rPr lang="en-US" dirty="0"/>
              <a:t> </a:t>
            </a:r>
            <a:r>
              <a:rPr lang="en-US" dirty="0" err="1"/>
              <a:t>gerekirse</a:t>
            </a:r>
            <a:r>
              <a:rPr lang="en-US" dirty="0"/>
              <a:t>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1419CA-3376-235B-0632-01EFF4BD2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633" y="3429000"/>
            <a:ext cx="5528084" cy="168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760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586AA-6825-3D3F-6EA5-12FE7AB85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2064"/>
            <a:ext cx="10515600" cy="5664899"/>
          </a:xfrm>
        </p:spPr>
        <p:txBody>
          <a:bodyPr/>
          <a:lstStyle/>
          <a:p>
            <a:pPr algn="just"/>
            <a:r>
              <a:rPr lang="en-US" dirty="0" err="1"/>
              <a:t>Örnek</a:t>
            </a:r>
            <a:r>
              <a:rPr lang="en-US" dirty="0"/>
              <a:t>: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kısıtlamaları</a:t>
            </a:r>
            <a:r>
              <a:rPr lang="en-US" dirty="0"/>
              <a:t> </a:t>
            </a:r>
            <a:r>
              <a:rPr lang="en-US" dirty="0" err="1"/>
              <a:t>içeren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öğrenci</a:t>
            </a:r>
            <a:r>
              <a:rPr lang="en-US" dirty="0"/>
              <a:t> </a:t>
            </a:r>
            <a:r>
              <a:rPr lang="en-US" dirty="0" err="1"/>
              <a:t>bilgilerini</a:t>
            </a:r>
            <a:r>
              <a:rPr lang="en-US" dirty="0"/>
              <a:t> </a:t>
            </a:r>
            <a:r>
              <a:rPr lang="en-US" dirty="0" err="1"/>
              <a:t>tutan</a:t>
            </a:r>
            <a:r>
              <a:rPr lang="en-US" dirty="0"/>
              <a:t> </a:t>
            </a:r>
            <a:r>
              <a:rPr lang="en-US" dirty="0" err="1"/>
              <a:t>tablo</a:t>
            </a:r>
            <a:r>
              <a:rPr lang="en-US" dirty="0"/>
              <a:t> </a:t>
            </a:r>
            <a:r>
              <a:rPr lang="en-US" dirty="0" err="1"/>
              <a:t>oluşturunuz</a:t>
            </a:r>
            <a:r>
              <a:rPr lang="en-US" dirty="0"/>
              <a:t>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10A75D-9008-793B-F1B2-9EDFB328C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050" y="1499616"/>
            <a:ext cx="9055150" cy="35646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DFE3E8-B396-DD2B-FC9C-0332F18D1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270478"/>
            <a:ext cx="10640518" cy="133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211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5B10FEEE-DEDE-E4E9-8759-B88CCFDEDF42}"/>
              </a:ext>
            </a:extLst>
          </p:cNvPr>
          <p:cNvSpPr txBox="1">
            <a:spLocks/>
          </p:cNvSpPr>
          <p:nvPr/>
        </p:nvSpPr>
        <p:spPr>
          <a:xfrm>
            <a:off x="1487488" y="2924175"/>
            <a:ext cx="9577387" cy="252095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tr-TR" altLang="en-US" sz="3400" b="1" dirty="0">
                <a:solidFill>
                  <a:srgbClr val="002060"/>
                </a:solidFill>
              </a:rPr>
              <a:t>keyifli çalışmalar...</a:t>
            </a:r>
            <a:endParaRPr lang="en-US" altLang="en-US" sz="3400" b="1" dirty="0">
              <a:solidFill>
                <a:srgbClr val="002060"/>
              </a:solidFill>
            </a:endParaRPr>
          </a:p>
          <a:p>
            <a:pPr marL="0" indent="0" algn="ctr">
              <a:lnSpc>
                <a:spcPct val="70000"/>
              </a:lnSpc>
              <a:buFont typeface="Arial" panose="020B0604020202020204" pitchFamily="34" charset="0"/>
              <a:buNone/>
            </a:pPr>
            <a:endParaRPr lang="en-US" altLang="en-US" sz="3400" b="1" dirty="0">
              <a:solidFill>
                <a:srgbClr val="002060"/>
              </a:solidFill>
            </a:endParaRPr>
          </a:p>
          <a:p>
            <a:pPr marL="0" indent="0" algn="ctr">
              <a:lnSpc>
                <a:spcPct val="70000"/>
              </a:lnSpc>
              <a:buFont typeface="Arial" panose="020B0604020202020204" pitchFamily="34" charset="0"/>
              <a:buNone/>
            </a:pPr>
            <a:endParaRPr lang="en-US" altLang="en-US" sz="3400" b="1" dirty="0">
              <a:solidFill>
                <a:srgbClr val="002060"/>
              </a:solidFill>
            </a:endParaRPr>
          </a:p>
          <a:p>
            <a:pPr marL="0" indent="0" algn="ctr">
              <a:lnSpc>
                <a:spcPct val="70000"/>
              </a:lnSpc>
              <a:buFont typeface="Arial" panose="020B0604020202020204" pitchFamily="34" charset="0"/>
              <a:buNone/>
            </a:pPr>
            <a:endParaRPr lang="en-US" altLang="en-US" sz="3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771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D6AF7-3E25-DC81-D153-246522170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002060"/>
                </a:solidFill>
              </a:rPr>
              <a:t>Ajanda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1F17F-483A-4A84-2D68-4816F6D7D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</a:t>
            </a:r>
            <a:r>
              <a:rPr lang="en-US" dirty="0" err="1"/>
              <a:t>Yapısal</a:t>
            </a:r>
            <a:r>
              <a:rPr lang="en-US" dirty="0"/>
              <a:t> </a:t>
            </a:r>
            <a:r>
              <a:rPr lang="en-US" dirty="0" err="1"/>
              <a:t>Sorgulama</a:t>
            </a:r>
            <a:r>
              <a:rPr lang="en-US" dirty="0"/>
              <a:t> </a:t>
            </a:r>
            <a:r>
              <a:rPr lang="en-US" dirty="0" err="1"/>
              <a:t>Dil</a:t>
            </a:r>
            <a:r>
              <a:rPr lang="tr-TR" dirty="0"/>
              <a:t>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65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01100-1079-255C-2097-0B95D2053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SQL </a:t>
            </a:r>
            <a:r>
              <a:rPr lang="en-US" b="1" dirty="0" err="1">
                <a:solidFill>
                  <a:srgbClr val="002060"/>
                </a:solidFill>
              </a:rPr>
              <a:t>Yapısal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Sorgulama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Dil</a:t>
            </a:r>
            <a:r>
              <a:rPr lang="tr-TR" b="1" dirty="0">
                <a:solidFill>
                  <a:srgbClr val="002060"/>
                </a:solidFill>
              </a:rPr>
              <a:t>i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C62C8-7C40-8A70-06D0-2C08B773C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SQL, </a:t>
            </a:r>
            <a:r>
              <a:rPr lang="en-US" dirty="0" err="1"/>
              <a:t>İlişkisel</a:t>
            </a:r>
            <a:r>
              <a:rPr lang="en-US" dirty="0"/>
              <a:t> </a:t>
            </a:r>
            <a:r>
              <a:rPr lang="en-US" dirty="0" err="1"/>
              <a:t>veritabanlarında</a:t>
            </a:r>
            <a:r>
              <a:rPr lang="en-US" dirty="0"/>
              <a:t> </a:t>
            </a:r>
            <a:r>
              <a:rPr lang="en-US" dirty="0" err="1"/>
              <a:t>veriye</a:t>
            </a:r>
            <a:r>
              <a:rPr lang="en-US" dirty="0"/>
              <a:t> </a:t>
            </a:r>
            <a:r>
              <a:rPr lang="en-US" dirty="0" err="1"/>
              <a:t>ulaşmak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veriyi</a:t>
            </a:r>
            <a:r>
              <a:rPr lang="en-US" dirty="0"/>
              <a:t> </a:t>
            </a:r>
            <a:r>
              <a:rPr lang="en-US" dirty="0" err="1"/>
              <a:t>okumak</a:t>
            </a:r>
            <a:r>
              <a:rPr lang="en-US" dirty="0"/>
              <a:t>, </a:t>
            </a:r>
            <a:r>
              <a:rPr lang="en-US" dirty="0" err="1"/>
              <a:t>yorumlamak</a:t>
            </a:r>
            <a:r>
              <a:rPr lang="en-US" dirty="0"/>
              <a:t>, </a:t>
            </a:r>
            <a:r>
              <a:rPr lang="en-US" dirty="0" err="1"/>
              <a:t>değiştirmek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da </a:t>
            </a:r>
            <a:r>
              <a:rPr lang="en-US" dirty="0" err="1"/>
              <a:t>verinin</a:t>
            </a:r>
            <a:r>
              <a:rPr lang="en-US" dirty="0"/>
              <a:t> </a:t>
            </a:r>
            <a:r>
              <a:rPr lang="en-US" dirty="0" err="1"/>
              <a:t>depolandığı</a:t>
            </a:r>
            <a:r>
              <a:rPr lang="en-US" dirty="0"/>
              <a:t> </a:t>
            </a:r>
            <a:r>
              <a:rPr lang="en-US" dirty="0" err="1"/>
              <a:t>birimler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her </a:t>
            </a:r>
            <a:r>
              <a:rPr lang="en-US" dirty="0" err="1"/>
              <a:t>türlü</a:t>
            </a:r>
            <a:r>
              <a:rPr lang="en-US" dirty="0"/>
              <a:t> </a:t>
            </a:r>
            <a:r>
              <a:rPr lang="en-US" dirty="0" err="1"/>
              <a:t>işlemlerin</a:t>
            </a:r>
            <a:r>
              <a:rPr lang="en-US" dirty="0"/>
              <a:t> </a:t>
            </a:r>
            <a:r>
              <a:rPr lang="en-US" dirty="0" err="1"/>
              <a:t>yapıldığı</a:t>
            </a:r>
            <a:r>
              <a:rPr lang="en-US" dirty="0"/>
              <a:t> </a:t>
            </a:r>
            <a:r>
              <a:rPr lang="en-US" dirty="0" err="1"/>
              <a:t>evrensel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tabanı</a:t>
            </a:r>
            <a:r>
              <a:rPr lang="en-US" dirty="0"/>
              <a:t> </a:t>
            </a:r>
            <a:r>
              <a:rPr lang="en-US" dirty="0" err="1"/>
              <a:t>kodlarıdır</a:t>
            </a:r>
            <a:r>
              <a:rPr lang="en-US" dirty="0"/>
              <a:t>. SQL </a:t>
            </a:r>
            <a:r>
              <a:rPr lang="en-US" dirty="0" err="1"/>
              <a:t>aslında</a:t>
            </a:r>
            <a:r>
              <a:rPr lang="en-US" dirty="0"/>
              <a:t> </a:t>
            </a:r>
            <a:r>
              <a:rPr lang="en-US" b="1" dirty="0" err="1"/>
              <a:t>dört</a:t>
            </a:r>
            <a:r>
              <a:rPr lang="en-US" b="1" dirty="0"/>
              <a:t> </a:t>
            </a:r>
            <a:r>
              <a:rPr lang="en-US" b="1" dirty="0" err="1"/>
              <a:t>kategoride</a:t>
            </a:r>
            <a:r>
              <a:rPr lang="en-US" b="1" dirty="0"/>
              <a:t> </a:t>
            </a:r>
            <a:r>
              <a:rPr lang="en-US" dirty="0" err="1"/>
              <a:t>toplanabilir</a:t>
            </a:r>
            <a:r>
              <a:rPr lang="en-US" dirty="0"/>
              <a:t>.</a:t>
            </a:r>
            <a:endParaRPr lang="tr-TR" dirty="0"/>
          </a:p>
          <a:p>
            <a:pPr lvl="1" algn="just"/>
            <a:r>
              <a:rPr lang="tr-TR" dirty="0"/>
              <a:t>Veri tanımlama dili (DDL)</a:t>
            </a:r>
          </a:p>
          <a:p>
            <a:pPr lvl="1" algn="just"/>
            <a:r>
              <a:rPr lang="tr-TR" dirty="0"/>
              <a:t>Veri işleme dili (DML)</a:t>
            </a:r>
          </a:p>
          <a:p>
            <a:pPr lvl="1" algn="just"/>
            <a:r>
              <a:rPr lang="tr-TR" dirty="0"/>
              <a:t>İşlem kontrol dili (TCL)</a:t>
            </a:r>
          </a:p>
          <a:p>
            <a:pPr lvl="1" algn="just"/>
            <a:r>
              <a:rPr lang="tr-TR" dirty="0"/>
              <a:t>Veri kontrol dili (DCL)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497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12041-DB3F-8A16-3D3A-624B83DA2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rgbClr val="002060"/>
                </a:solidFill>
              </a:rPr>
              <a:t>Veri Tanımlama Dili </a:t>
            </a:r>
            <a:br>
              <a:rPr lang="tr-TR" b="1" dirty="0">
                <a:solidFill>
                  <a:srgbClr val="002060"/>
                </a:solidFill>
              </a:rPr>
            </a:br>
            <a:r>
              <a:rPr lang="it-IT" b="1" dirty="0">
                <a:solidFill>
                  <a:srgbClr val="002060"/>
                </a:solidFill>
              </a:rPr>
              <a:t>(DDL- Data Definition Language)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82CF21-5A2F-EFAE-EECF-1F08699317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2347" y="2256484"/>
            <a:ext cx="8367305" cy="3530762"/>
          </a:xfrm>
        </p:spPr>
      </p:pic>
    </p:spTree>
    <p:extLst>
      <p:ext uri="{BB962C8B-B14F-4D97-AF65-F5344CB8AC3E}">
        <p14:creationId xmlns:p14="http://schemas.microsoft.com/office/powerpoint/2010/main" val="1068729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4070E-367A-A2D4-4ADE-3F6EFF319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rgbClr val="002060"/>
                </a:solidFill>
              </a:rPr>
              <a:t>Veri İşleme Dili </a:t>
            </a:r>
            <a:br>
              <a:rPr lang="tr-TR" b="1" dirty="0">
                <a:solidFill>
                  <a:srgbClr val="002060"/>
                </a:solidFill>
              </a:rPr>
            </a:br>
            <a:r>
              <a:rPr lang="it-IT" b="1" dirty="0">
                <a:solidFill>
                  <a:srgbClr val="002060"/>
                </a:solidFill>
              </a:rPr>
              <a:t>(DML - Data Manipulation Language) 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47041D4-0F8C-F436-9402-1AC1E86DC9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4929" y="2137083"/>
            <a:ext cx="8762142" cy="3674735"/>
          </a:xfrm>
        </p:spPr>
      </p:pic>
    </p:spTree>
    <p:extLst>
      <p:ext uri="{BB962C8B-B14F-4D97-AF65-F5344CB8AC3E}">
        <p14:creationId xmlns:p14="http://schemas.microsoft.com/office/powerpoint/2010/main" val="394992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E09B7-87C2-72D7-4AE3-B8C1F5D9F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7017"/>
            <a:ext cx="10515600" cy="5549946"/>
          </a:xfrm>
        </p:spPr>
        <p:txBody>
          <a:bodyPr/>
          <a:lstStyle/>
          <a:p>
            <a:pPr algn="just"/>
            <a:r>
              <a:rPr lang="en-US" dirty="0" err="1"/>
              <a:t>Örnek</a:t>
            </a:r>
            <a:r>
              <a:rPr lang="en-US" dirty="0"/>
              <a:t>: </a:t>
            </a:r>
            <a:r>
              <a:rPr lang="en-US" dirty="0" err="1"/>
              <a:t>Bölüm</a:t>
            </a:r>
            <a:r>
              <a:rPr lang="en-US" dirty="0"/>
              <a:t> </a:t>
            </a:r>
            <a:r>
              <a:rPr lang="en-US" dirty="0" err="1"/>
              <a:t>tablosunda</a:t>
            </a:r>
            <a:r>
              <a:rPr lang="en-US" dirty="0"/>
              <a:t> 1 </a:t>
            </a:r>
            <a:r>
              <a:rPr lang="en-US" dirty="0" err="1"/>
              <a:t>numaralı</a:t>
            </a:r>
            <a:r>
              <a:rPr lang="en-US" dirty="0"/>
              <a:t> </a:t>
            </a:r>
            <a:r>
              <a:rPr lang="en-US" dirty="0" err="1"/>
              <a:t>kayıt</a:t>
            </a:r>
            <a:r>
              <a:rPr lang="en-US" dirty="0"/>
              <a:t> var 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en-US" dirty="0" err="1"/>
              <a:t>bunu</a:t>
            </a:r>
            <a:r>
              <a:rPr lang="en-US" dirty="0"/>
              <a:t> </a:t>
            </a:r>
            <a:r>
              <a:rPr lang="en-US" dirty="0" err="1"/>
              <a:t>güncelleyen</a:t>
            </a:r>
            <a:r>
              <a:rPr lang="en-US" dirty="0"/>
              <a:t> yok </a:t>
            </a:r>
            <a:r>
              <a:rPr lang="en-US" dirty="0" err="1"/>
              <a:t>ise</a:t>
            </a:r>
            <a:r>
              <a:rPr lang="en-US" dirty="0"/>
              <a:t> BÖTE </a:t>
            </a:r>
            <a:r>
              <a:rPr lang="en-US" dirty="0" err="1"/>
              <a:t>isimli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kayıt</a:t>
            </a:r>
            <a:r>
              <a:rPr lang="en-US" dirty="0"/>
              <a:t> </a:t>
            </a:r>
            <a:r>
              <a:rPr lang="en-US" dirty="0" err="1"/>
              <a:t>girmesini</a:t>
            </a:r>
            <a:r>
              <a:rPr lang="en-US" dirty="0"/>
              <a:t> </a:t>
            </a:r>
            <a:r>
              <a:rPr lang="en-US" dirty="0" err="1"/>
              <a:t>sağlayan</a:t>
            </a:r>
            <a:r>
              <a:rPr lang="en-US" dirty="0"/>
              <a:t> </a:t>
            </a:r>
            <a:r>
              <a:rPr lang="en-US" dirty="0" err="1"/>
              <a:t>kodu</a:t>
            </a:r>
            <a:r>
              <a:rPr lang="en-US" dirty="0"/>
              <a:t> </a:t>
            </a:r>
            <a:r>
              <a:rPr lang="en-US" dirty="0" err="1"/>
              <a:t>yazınız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A696D3-9F06-A066-6789-C8BF925CB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88" y="2344409"/>
            <a:ext cx="11422276" cy="295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503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A5887-6EFD-467E-F40C-02C39EBC8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2060"/>
                </a:solidFill>
              </a:rPr>
              <a:t>İşlem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Kontrol</a:t>
            </a:r>
            <a:r>
              <a:rPr lang="en-US" b="1" dirty="0">
                <a:solidFill>
                  <a:srgbClr val="002060"/>
                </a:solidFill>
              </a:rPr>
              <a:t> Dili </a:t>
            </a:r>
            <a:br>
              <a:rPr lang="tr-TR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002060"/>
                </a:solidFill>
              </a:rPr>
              <a:t>(TCL-Transaction Control Language)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84671F-C267-7916-48BC-C11B32B02C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4982" y="2673985"/>
            <a:ext cx="8982035" cy="2225239"/>
          </a:xfrm>
        </p:spPr>
      </p:pic>
    </p:spTree>
    <p:extLst>
      <p:ext uri="{BB962C8B-B14F-4D97-AF65-F5344CB8AC3E}">
        <p14:creationId xmlns:p14="http://schemas.microsoft.com/office/powerpoint/2010/main" val="941616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A5CBB-56CA-A5A7-82D1-D2EB34DF4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rgbClr val="002060"/>
                </a:solidFill>
              </a:rPr>
              <a:t>Veri Kontrol Dili </a:t>
            </a:r>
            <a:br>
              <a:rPr lang="tr-TR" b="1" dirty="0">
                <a:solidFill>
                  <a:srgbClr val="002060"/>
                </a:solidFill>
              </a:rPr>
            </a:br>
            <a:r>
              <a:rPr lang="it-IT" b="1" dirty="0">
                <a:solidFill>
                  <a:srgbClr val="002060"/>
                </a:solidFill>
              </a:rPr>
              <a:t>(DCL-Data Control Language)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4D5877-FC8F-A07D-10D5-FB7FCC40ED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2868" y="2754957"/>
            <a:ext cx="9706264" cy="2130107"/>
          </a:xfrm>
        </p:spPr>
      </p:pic>
    </p:spTree>
    <p:extLst>
      <p:ext uri="{BB962C8B-B14F-4D97-AF65-F5344CB8AC3E}">
        <p14:creationId xmlns:p14="http://schemas.microsoft.com/office/powerpoint/2010/main" val="3659762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209FD-B9FE-B2A2-F8CC-AC48B5A70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ORACLE’ da </a:t>
            </a:r>
            <a:r>
              <a:rPr lang="en-US" b="1" dirty="0" err="1">
                <a:solidFill>
                  <a:srgbClr val="002060"/>
                </a:solidFill>
              </a:rPr>
              <a:t>Bütünlük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Kısıtları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7A3F7-B7F3-1E59-8544-4CEBD72FE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b="1" dirty="0"/>
              <a:t>Primary Key </a:t>
            </a:r>
            <a:r>
              <a:rPr lang="tr-TR" b="1" dirty="0"/>
              <a:t>:</a:t>
            </a:r>
            <a:r>
              <a:rPr lang="en-US" b="1" dirty="0"/>
              <a:t> </a:t>
            </a:r>
            <a:r>
              <a:rPr lang="en-US" dirty="0" err="1"/>
              <a:t>Birincil</a:t>
            </a:r>
            <a:r>
              <a:rPr lang="en-US" dirty="0"/>
              <a:t> </a:t>
            </a:r>
            <a:r>
              <a:rPr lang="en-US" dirty="0" err="1"/>
              <a:t>Anahtar</a:t>
            </a:r>
            <a:r>
              <a:rPr lang="en-US" dirty="0"/>
              <a:t> </a:t>
            </a:r>
            <a:r>
              <a:rPr lang="en-US" dirty="0" err="1"/>
              <a:t>atamak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kullanılan</a:t>
            </a:r>
            <a:r>
              <a:rPr lang="en-US" dirty="0"/>
              <a:t> </a:t>
            </a:r>
            <a:r>
              <a:rPr lang="en-US" dirty="0" err="1"/>
              <a:t>kısıttır</a:t>
            </a:r>
            <a:r>
              <a:rPr lang="en-US" dirty="0"/>
              <a:t>. </a:t>
            </a:r>
            <a:r>
              <a:rPr lang="en-US" dirty="0" err="1"/>
              <a:t>Kısıtın</a:t>
            </a:r>
            <a:r>
              <a:rPr lang="en-US" dirty="0"/>
              <a:t> </a:t>
            </a:r>
            <a:r>
              <a:rPr lang="en-US" dirty="0" err="1"/>
              <a:t>verildiği</a:t>
            </a:r>
            <a:r>
              <a:rPr lang="en-US" dirty="0"/>
              <a:t> </a:t>
            </a:r>
            <a:r>
              <a:rPr lang="en-US" dirty="0" err="1"/>
              <a:t>kolona</a:t>
            </a:r>
            <a:r>
              <a:rPr lang="en-US" dirty="0"/>
              <a:t> </a:t>
            </a:r>
            <a:r>
              <a:rPr lang="en-US" dirty="0" err="1"/>
              <a:t>artık</a:t>
            </a:r>
            <a:r>
              <a:rPr lang="en-US" dirty="0"/>
              <a:t> </a:t>
            </a:r>
            <a:r>
              <a:rPr lang="en-US" b="1" dirty="0" err="1"/>
              <a:t>benzersiz</a:t>
            </a:r>
            <a:r>
              <a:rPr lang="en-US" b="1" dirty="0"/>
              <a:t> </a:t>
            </a:r>
            <a:r>
              <a:rPr lang="en-US" b="1" dirty="0" err="1"/>
              <a:t>ve</a:t>
            </a:r>
            <a:r>
              <a:rPr lang="en-US" b="1" dirty="0"/>
              <a:t> </a:t>
            </a:r>
            <a:r>
              <a:rPr lang="en-US" b="1" dirty="0" err="1"/>
              <a:t>tekrarsız</a:t>
            </a:r>
            <a:r>
              <a:rPr lang="en-US" b="1" dirty="0"/>
              <a:t> </a:t>
            </a:r>
            <a:r>
              <a:rPr lang="en-US" b="1" dirty="0" err="1"/>
              <a:t>verilerin</a:t>
            </a:r>
            <a:r>
              <a:rPr lang="en-US" b="1" dirty="0"/>
              <a:t> </a:t>
            </a:r>
            <a:r>
              <a:rPr lang="en-US" b="1" dirty="0" err="1"/>
              <a:t>girilmesi</a:t>
            </a:r>
            <a:r>
              <a:rPr lang="en-US" b="1" dirty="0"/>
              <a:t> </a:t>
            </a:r>
            <a:r>
              <a:rPr lang="en-US" dirty="0" err="1"/>
              <a:t>gerekmektedir</a:t>
            </a:r>
            <a:r>
              <a:rPr lang="en-US" dirty="0"/>
              <a:t>. Bu </a:t>
            </a:r>
            <a:r>
              <a:rPr lang="en-US" dirty="0" err="1"/>
              <a:t>alan</a:t>
            </a:r>
            <a:r>
              <a:rPr lang="en-US" dirty="0"/>
              <a:t> NULL </a:t>
            </a:r>
            <a:r>
              <a:rPr lang="en-US" dirty="0" err="1"/>
              <a:t>girişe</a:t>
            </a:r>
            <a:r>
              <a:rPr lang="en-US" dirty="0"/>
              <a:t> </a:t>
            </a:r>
            <a:r>
              <a:rPr lang="en-US" dirty="0" err="1"/>
              <a:t>izin</a:t>
            </a:r>
            <a:r>
              <a:rPr lang="en-US" dirty="0"/>
              <a:t> </a:t>
            </a:r>
            <a:r>
              <a:rPr lang="en-US" dirty="0" err="1"/>
              <a:t>vermez</a:t>
            </a:r>
            <a:r>
              <a:rPr lang="tr-TR" dirty="0"/>
              <a:t>.</a:t>
            </a:r>
          </a:p>
          <a:p>
            <a:pPr algn="just"/>
            <a:r>
              <a:rPr lang="en-US" b="1" dirty="0"/>
              <a:t>Foreign Key </a:t>
            </a:r>
            <a:r>
              <a:rPr lang="tr-TR" b="1" dirty="0"/>
              <a:t>: </a:t>
            </a:r>
            <a:r>
              <a:rPr lang="en-US" dirty="0" err="1"/>
              <a:t>İlişkili</a:t>
            </a:r>
            <a:r>
              <a:rPr lang="en-US" dirty="0"/>
              <a:t> </a:t>
            </a:r>
            <a:r>
              <a:rPr lang="en-US" dirty="0" err="1"/>
              <a:t>tablolarda</a:t>
            </a:r>
            <a:r>
              <a:rPr lang="en-US" dirty="0"/>
              <a:t> ana </a:t>
            </a:r>
            <a:r>
              <a:rPr lang="en-US" dirty="0" err="1"/>
              <a:t>tabloda</a:t>
            </a:r>
            <a:r>
              <a:rPr lang="en-US" dirty="0"/>
              <a:t> </a:t>
            </a:r>
            <a:r>
              <a:rPr lang="en-US" b="1" dirty="0"/>
              <a:t>primary key </a:t>
            </a:r>
            <a:r>
              <a:rPr lang="en-US" b="1" dirty="0" err="1"/>
              <a:t>ya</a:t>
            </a:r>
            <a:r>
              <a:rPr lang="en-US" b="1" dirty="0"/>
              <a:t> da unique key </a:t>
            </a:r>
            <a:r>
              <a:rPr lang="en-US" dirty="0" err="1"/>
              <a:t>alanını</a:t>
            </a:r>
            <a:r>
              <a:rPr lang="en-US" dirty="0"/>
              <a:t> </a:t>
            </a:r>
            <a:r>
              <a:rPr lang="en-US" dirty="0" err="1"/>
              <a:t>referans</a:t>
            </a:r>
            <a:r>
              <a:rPr lang="en-US" dirty="0"/>
              <a:t> </a:t>
            </a:r>
            <a:r>
              <a:rPr lang="en-US" dirty="0" err="1"/>
              <a:t>tutan</a:t>
            </a:r>
            <a:r>
              <a:rPr lang="en-US" dirty="0"/>
              <a:t> </a:t>
            </a:r>
            <a:r>
              <a:rPr lang="en-US" dirty="0" err="1"/>
              <a:t>alan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foreign key </a:t>
            </a:r>
            <a:r>
              <a:rPr lang="en-US" dirty="0" err="1"/>
              <a:t>kısıtlaması</a:t>
            </a:r>
            <a:r>
              <a:rPr lang="en-US" dirty="0"/>
              <a:t> </a:t>
            </a:r>
            <a:r>
              <a:rPr lang="en-US" dirty="0" err="1"/>
              <a:t>verilir</a:t>
            </a:r>
            <a:r>
              <a:rPr lang="en-US" dirty="0"/>
              <a:t>. </a:t>
            </a:r>
            <a:r>
              <a:rPr lang="en-US" dirty="0" err="1"/>
              <a:t>Böylece</a:t>
            </a:r>
            <a:r>
              <a:rPr lang="en-US" dirty="0"/>
              <a:t> </a:t>
            </a:r>
            <a:r>
              <a:rPr lang="en-US" b="1" dirty="0" err="1"/>
              <a:t>iki</a:t>
            </a:r>
            <a:r>
              <a:rPr lang="en-US" b="1" dirty="0"/>
              <a:t> </a:t>
            </a:r>
            <a:r>
              <a:rPr lang="en-US" b="1" dirty="0" err="1"/>
              <a:t>tablo</a:t>
            </a:r>
            <a:r>
              <a:rPr lang="en-US" b="1" dirty="0"/>
              <a:t> </a:t>
            </a:r>
            <a:r>
              <a:rPr lang="en-US" b="1" dirty="0" err="1"/>
              <a:t>arasında</a:t>
            </a:r>
            <a:r>
              <a:rPr lang="en-US" b="1" dirty="0"/>
              <a:t> </a:t>
            </a:r>
            <a:r>
              <a:rPr lang="en-US" b="1" dirty="0" err="1"/>
              <a:t>ilişki</a:t>
            </a:r>
            <a:r>
              <a:rPr lang="en-US" b="1" dirty="0"/>
              <a:t> </a:t>
            </a:r>
            <a:r>
              <a:rPr lang="en-US" b="1" dirty="0" err="1"/>
              <a:t>kurulmuş</a:t>
            </a:r>
            <a:r>
              <a:rPr lang="en-US" b="1" dirty="0"/>
              <a:t> </a:t>
            </a:r>
            <a:r>
              <a:rPr lang="en-US" b="1" dirty="0" err="1"/>
              <a:t>olur</a:t>
            </a:r>
            <a:r>
              <a:rPr lang="en-US" dirty="0"/>
              <a:t>.</a:t>
            </a:r>
            <a:endParaRPr lang="tr-TR" dirty="0"/>
          </a:p>
          <a:p>
            <a:pPr algn="just"/>
            <a:r>
              <a:rPr lang="en-US" b="1" dirty="0"/>
              <a:t>Unique Key </a:t>
            </a:r>
            <a:r>
              <a:rPr lang="tr-TR" b="1" dirty="0"/>
              <a:t>:</a:t>
            </a:r>
            <a:r>
              <a:rPr lang="en-US" b="1" dirty="0"/>
              <a:t> </a:t>
            </a:r>
            <a:r>
              <a:rPr lang="en-US" dirty="0" err="1"/>
              <a:t>İlgili</a:t>
            </a:r>
            <a:r>
              <a:rPr lang="en-US" dirty="0"/>
              <a:t> </a:t>
            </a:r>
            <a:r>
              <a:rPr lang="en-US" dirty="0" err="1"/>
              <a:t>alana</a:t>
            </a:r>
            <a:r>
              <a:rPr lang="en-US" dirty="0"/>
              <a:t> </a:t>
            </a:r>
            <a:r>
              <a:rPr lang="en-US" b="1" dirty="0" err="1"/>
              <a:t>tekrarsız</a:t>
            </a:r>
            <a:r>
              <a:rPr lang="en-US" b="1" dirty="0"/>
              <a:t> </a:t>
            </a:r>
            <a:r>
              <a:rPr lang="en-US" b="1" dirty="0" err="1"/>
              <a:t>kayıtların</a:t>
            </a:r>
            <a:r>
              <a:rPr lang="en-US" b="1" dirty="0"/>
              <a:t> </a:t>
            </a:r>
            <a:r>
              <a:rPr lang="en-US" dirty="0" err="1"/>
              <a:t>girilmesini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 Primary Key </a:t>
            </a:r>
            <a:r>
              <a:rPr lang="en-US" dirty="0" err="1"/>
              <a:t>kısıtlamasına</a:t>
            </a:r>
            <a:r>
              <a:rPr lang="en-US" dirty="0"/>
              <a:t> </a:t>
            </a:r>
            <a:r>
              <a:rPr lang="en-US" dirty="0" err="1"/>
              <a:t>benzer</a:t>
            </a:r>
            <a:r>
              <a:rPr lang="en-US" dirty="0"/>
              <a:t> </a:t>
            </a:r>
            <a:r>
              <a:rPr lang="en-US" dirty="0" err="1"/>
              <a:t>fakat</a:t>
            </a:r>
            <a:r>
              <a:rPr lang="en-US" dirty="0"/>
              <a:t> </a:t>
            </a:r>
            <a:r>
              <a:rPr lang="en-US" b="1" dirty="0"/>
              <a:t>NULL </a:t>
            </a:r>
            <a:r>
              <a:rPr lang="en-US" b="1" dirty="0" err="1"/>
              <a:t>girişe</a:t>
            </a:r>
            <a:r>
              <a:rPr lang="en-US" b="1" dirty="0"/>
              <a:t> </a:t>
            </a:r>
            <a:r>
              <a:rPr lang="en-US" b="1" dirty="0" err="1"/>
              <a:t>izin</a:t>
            </a:r>
            <a:r>
              <a:rPr lang="en-US" b="1" dirty="0"/>
              <a:t> </a:t>
            </a:r>
            <a:r>
              <a:rPr lang="en-US" b="1" dirty="0" err="1"/>
              <a:t>verir</a:t>
            </a:r>
            <a:r>
              <a:rPr lang="en-US" dirty="0"/>
              <a:t>.</a:t>
            </a:r>
            <a:endParaRPr lang="tr-TR" dirty="0"/>
          </a:p>
          <a:p>
            <a:pPr algn="just"/>
            <a:r>
              <a:rPr lang="en-US" b="1" dirty="0"/>
              <a:t>Check </a:t>
            </a:r>
            <a:r>
              <a:rPr lang="tr-TR" b="1" dirty="0"/>
              <a:t>: </a:t>
            </a:r>
            <a:r>
              <a:rPr lang="en-US" dirty="0" err="1"/>
              <a:t>İstenilen</a:t>
            </a:r>
            <a:r>
              <a:rPr lang="en-US" dirty="0"/>
              <a:t> </a:t>
            </a:r>
            <a:r>
              <a:rPr lang="en-US" dirty="0" err="1"/>
              <a:t>alana</a:t>
            </a:r>
            <a:r>
              <a:rPr lang="en-US" dirty="0"/>
              <a:t> </a:t>
            </a:r>
            <a:r>
              <a:rPr lang="en-US" b="1" dirty="0" err="1"/>
              <a:t>giriş</a:t>
            </a:r>
            <a:r>
              <a:rPr lang="en-US" b="1" dirty="0"/>
              <a:t> </a:t>
            </a:r>
            <a:r>
              <a:rPr lang="en-US" b="1" dirty="0" err="1"/>
              <a:t>şartı</a:t>
            </a:r>
            <a:r>
              <a:rPr lang="en-US" b="1" dirty="0"/>
              <a:t> </a:t>
            </a:r>
            <a:r>
              <a:rPr lang="en-US" b="1" dirty="0" err="1"/>
              <a:t>verilebilir</a:t>
            </a:r>
            <a:r>
              <a:rPr lang="en-US" dirty="0"/>
              <a:t>. </a:t>
            </a:r>
            <a:r>
              <a:rPr lang="en-US" dirty="0" err="1"/>
              <a:t>Böylece</a:t>
            </a:r>
            <a:r>
              <a:rPr lang="en-US" dirty="0"/>
              <a:t> </a:t>
            </a:r>
            <a:r>
              <a:rPr lang="en-US" b="1" dirty="0" err="1"/>
              <a:t>şarta</a:t>
            </a:r>
            <a:r>
              <a:rPr lang="en-US" b="1" dirty="0"/>
              <a:t> </a:t>
            </a:r>
            <a:r>
              <a:rPr lang="en-US" b="1" dirty="0" err="1"/>
              <a:t>uymayan</a:t>
            </a:r>
            <a:r>
              <a:rPr lang="en-US" b="1" dirty="0"/>
              <a:t> </a:t>
            </a:r>
            <a:r>
              <a:rPr lang="en-US" b="1" dirty="0" err="1"/>
              <a:t>verilerin</a:t>
            </a:r>
            <a:r>
              <a:rPr lang="en-US" b="1" dirty="0"/>
              <a:t> </a:t>
            </a:r>
            <a:r>
              <a:rPr lang="en-US" b="1" dirty="0" err="1"/>
              <a:t>girişi</a:t>
            </a:r>
            <a:r>
              <a:rPr lang="en-US" b="1" dirty="0"/>
              <a:t> </a:t>
            </a:r>
            <a:r>
              <a:rPr lang="en-US" b="1" dirty="0" err="1"/>
              <a:t>engellenir</a:t>
            </a:r>
            <a:r>
              <a:rPr lang="en-US" dirty="0"/>
              <a:t>. </a:t>
            </a:r>
            <a:r>
              <a:rPr lang="en-US" dirty="0" err="1"/>
              <a:t>Öğrenci</a:t>
            </a:r>
            <a:r>
              <a:rPr lang="en-US" dirty="0"/>
              <a:t> Not </a:t>
            </a:r>
            <a:r>
              <a:rPr lang="en-US" dirty="0" err="1"/>
              <a:t>alanına</a:t>
            </a:r>
            <a:r>
              <a:rPr lang="en-US" dirty="0"/>
              <a:t> 0 </a:t>
            </a:r>
            <a:r>
              <a:rPr lang="en-US" dirty="0" err="1"/>
              <a:t>ile</a:t>
            </a:r>
            <a:r>
              <a:rPr lang="en-US" dirty="0"/>
              <a:t> 100 </a:t>
            </a:r>
            <a:r>
              <a:rPr lang="en-US" dirty="0" err="1"/>
              <a:t>arası</a:t>
            </a:r>
            <a:r>
              <a:rPr lang="en-US" dirty="0"/>
              <a:t> </a:t>
            </a:r>
            <a:r>
              <a:rPr lang="en-US" dirty="0" err="1"/>
              <a:t>değer</a:t>
            </a:r>
            <a:r>
              <a:rPr lang="en-US" dirty="0"/>
              <a:t> </a:t>
            </a:r>
            <a:r>
              <a:rPr lang="en-US" dirty="0" err="1"/>
              <a:t>vermek</a:t>
            </a:r>
            <a:r>
              <a:rPr lang="en-US" dirty="0"/>
              <a:t> buna </a:t>
            </a:r>
            <a:r>
              <a:rPr lang="en-US" dirty="0" err="1"/>
              <a:t>güzel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örnektir</a:t>
            </a:r>
            <a:r>
              <a:rPr lang="en-US" dirty="0"/>
              <a:t>.</a:t>
            </a:r>
            <a:endParaRPr lang="tr-TR" dirty="0"/>
          </a:p>
          <a:p>
            <a:pPr algn="just"/>
            <a:r>
              <a:rPr lang="en-US" b="1" dirty="0"/>
              <a:t>Not Null </a:t>
            </a:r>
            <a:r>
              <a:rPr lang="tr-TR" b="1" dirty="0"/>
              <a:t>:</a:t>
            </a:r>
            <a:r>
              <a:rPr lang="en-US" b="1" dirty="0"/>
              <a:t> </a:t>
            </a:r>
            <a:r>
              <a:rPr lang="en-US" dirty="0"/>
              <a:t>Null </a:t>
            </a:r>
            <a:r>
              <a:rPr lang="en-US" dirty="0" err="1"/>
              <a:t>değerlerin</a:t>
            </a:r>
            <a:r>
              <a:rPr lang="en-US" dirty="0"/>
              <a:t> </a:t>
            </a:r>
            <a:r>
              <a:rPr lang="en-US" dirty="0" err="1"/>
              <a:t>girişini</a:t>
            </a:r>
            <a:r>
              <a:rPr lang="en-US" dirty="0"/>
              <a:t> </a:t>
            </a:r>
            <a:r>
              <a:rPr lang="en-US" b="1" dirty="0" err="1"/>
              <a:t>iptal</a:t>
            </a:r>
            <a:r>
              <a:rPr lang="en-US" b="1" dirty="0"/>
              <a:t> </a:t>
            </a:r>
            <a:r>
              <a:rPr lang="en-US" dirty="0" err="1"/>
              <a:t>eder</a:t>
            </a:r>
            <a:r>
              <a:rPr lang="en-US" dirty="0"/>
              <a:t>. </a:t>
            </a:r>
            <a:r>
              <a:rPr lang="en-US" dirty="0" err="1"/>
              <a:t>Böylece</a:t>
            </a:r>
            <a:r>
              <a:rPr lang="en-US" dirty="0"/>
              <a:t> o </a:t>
            </a:r>
            <a:r>
              <a:rPr lang="en-US" dirty="0" err="1"/>
              <a:t>alana</a:t>
            </a:r>
            <a:r>
              <a:rPr lang="en-US" dirty="0"/>
              <a:t> </a:t>
            </a:r>
            <a:r>
              <a:rPr lang="en-US" dirty="0" err="1"/>
              <a:t>zorunlu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değer</a:t>
            </a:r>
            <a:r>
              <a:rPr lang="en-US" dirty="0"/>
              <a:t> </a:t>
            </a:r>
            <a:r>
              <a:rPr lang="en-US" dirty="0" err="1"/>
              <a:t>girilmesi</a:t>
            </a:r>
            <a:r>
              <a:rPr lang="en-US" dirty="0"/>
              <a:t> </a:t>
            </a:r>
            <a:r>
              <a:rPr lang="en-US" dirty="0" err="1"/>
              <a:t>gerekmektedir</a:t>
            </a:r>
            <a:r>
              <a:rPr lang="en-US" dirty="0"/>
              <a:t>. </a:t>
            </a:r>
            <a:r>
              <a:rPr lang="en-US" dirty="0" err="1"/>
              <a:t>Varsayılan</a:t>
            </a:r>
            <a:r>
              <a:rPr lang="en-US" dirty="0"/>
              <a:t> </a:t>
            </a:r>
            <a:r>
              <a:rPr lang="en-US" dirty="0" err="1"/>
              <a:t>değer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alan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NULL’dur</a:t>
            </a:r>
            <a:endParaRPr lang="tr-TR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825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331</Words>
  <Application>Microsoft Office PowerPoint</Application>
  <PresentationFormat>Widescreen</PresentationFormat>
  <Paragraphs>29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Oracle DB &amp; SQL Developer  Bölüm - II</vt:lpstr>
      <vt:lpstr>Ajanda</vt:lpstr>
      <vt:lpstr>SQL Yapısal Sorgulama Dili</vt:lpstr>
      <vt:lpstr>Veri Tanımlama Dili  (DDL- Data Definition Language)</vt:lpstr>
      <vt:lpstr>Veri İşleme Dili  (DML - Data Manipulation Language) </vt:lpstr>
      <vt:lpstr>PowerPoint Presentation</vt:lpstr>
      <vt:lpstr>İşlem Kontrol Dili  (TCL-Transaction Control Language) </vt:lpstr>
      <vt:lpstr>Veri Kontrol Dili  (DCL-Data Control Language)</vt:lpstr>
      <vt:lpstr>ORACLE’ da Bütünlük Kısıtları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install Oracle Database 21c Express Edition and SQL Developer</dc:title>
  <dc:creator>Nano</dc:creator>
  <cp:lastModifiedBy>Nano</cp:lastModifiedBy>
  <cp:revision>75</cp:revision>
  <dcterms:created xsi:type="dcterms:W3CDTF">2023-05-01T21:41:46Z</dcterms:created>
  <dcterms:modified xsi:type="dcterms:W3CDTF">2023-05-04T06:01:12Z</dcterms:modified>
</cp:coreProperties>
</file>