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67" r:id="rId16"/>
    <p:sldId id="273" r:id="rId17"/>
    <p:sldId id="274" r:id="rId18"/>
    <p:sldId id="275" r:id="rId19"/>
    <p:sldId id="276" r:id="rId20"/>
    <p:sldId id="277" r:id="rId21"/>
    <p:sldId id="278" r:id="rId22"/>
    <p:sldId id="262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9" r:id="rId31"/>
    <p:sldId id="286" r:id="rId32"/>
    <p:sldId id="290" r:id="rId33"/>
    <p:sldId id="291" r:id="rId34"/>
    <p:sldId id="292" r:id="rId35"/>
    <p:sldId id="293" r:id="rId36"/>
    <p:sldId id="294" r:id="rId37"/>
    <p:sldId id="295" r:id="rId38"/>
    <p:sldId id="287" r:id="rId39"/>
    <p:sldId id="288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9" r:id="rId52"/>
    <p:sldId id="310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37" autoAdjust="0"/>
  </p:normalViewPr>
  <p:slideViewPr>
    <p:cSldViewPr snapToGrid="0">
      <p:cViewPr varScale="1">
        <p:scale>
          <a:sx n="118" d="100"/>
          <a:sy n="118" d="100"/>
        </p:scale>
        <p:origin x="2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39B64-A1E1-4353-929E-54578F86547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E9502-FC88-4416-B491-B19CAB7C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95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İstisnai</a:t>
            </a:r>
            <a:r>
              <a:rPr lang="en-US" dirty="0"/>
              <a:t> </a:t>
            </a:r>
            <a:r>
              <a:rPr lang="en-US" dirty="0" err="1"/>
              <a:t>durumların</a:t>
            </a:r>
            <a:r>
              <a:rPr lang="en-US" dirty="0"/>
              <a:t> </a:t>
            </a:r>
            <a:r>
              <a:rPr lang="en-US" dirty="0" err="1"/>
              <a:t>açıklamaları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anlamları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Oracle </a:t>
            </a:r>
            <a:r>
              <a:rPr lang="en-US" dirty="0" err="1"/>
              <a:t>firmasının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sitesine</a:t>
            </a:r>
            <a:r>
              <a:rPr lang="en-US" dirty="0"/>
              <a:t> </a:t>
            </a:r>
            <a:r>
              <a:rPr lang="en-US" dirty="0" err="1"/>
              <a:t>bakabilirsiniz</a:t>
            </a:r>
            <a:r>
              <a:rPr lang="en-US" dirty="0"/>
              <a:t>. http://docs.oracle.com/cd/B10501_01/appdev.920/a96624/07_errs.htm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E9502-FC88-4416-B491-B19CAB7C78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7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C11F-ED59-FB4D-9393-A5AED7CFE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598DC-F2A5-F851-451C-01A846285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31786-D8D0-2A3A-44E9-0AFE5FB9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9912A-EF90-31AE-E393-45F88003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CC363-0E0F-9460-288A-AEC7E399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80D9-09DA-7755-19F7-62369B44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7C681-BD01-CA98-BE4C-CD7618AB1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A906-B12B-B4AF-85DA-B4276D57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9901-4344-44DD-ADB9-FC62BF37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3ECCA-8B72-154E-6C55-437AFBA0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A7D50-91F6-A600-A143-A865A17D5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F56B7-65E4-3245-2CA6-5FA3E661A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CD790-B6AF-671B-4116-85986AC5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8A4A2-ED94-F588-6E98-11B01A46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B585-2B07-8C0D-074F-270D654B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42EF-9D67-384D-6616-A5054372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5DC5-E18C-77F2-4503-C1DA92C8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098BB-9006-3654-AEB7-29892CDF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0FFC6-B28C-B7F1-9786-8AD95A8A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0E72-0CBB-1443-B681-258867E0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5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5F9A-4783-6037-4B63-EE0E273B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375E9-2111-A633-107E-025C2D59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0990-81F8-88F2-874B-27801DA2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31EA-D2D5-B6A0-66F7-505C1DD2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15B0E-8AC5-3CB4-5F15-A42AACC2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6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E572-DDFD-45BF-3921-83078DAB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60C4-DB6A-5D01-19BD-A8303336B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FB7DA-F03D-1D6F-3F7C-A270FCD3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A1A08-E224-F7C4-5AFF-D346C736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F98D6-9E41-C017-64A4-0ABB5E63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D44A5-D281-D2AC-1155-231D51F5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EA1E-2F72-3FB3-F583-090721E6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F95BA-21BB-282F-1B5F-8D1877043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4D88A-E0EE-9A5C-8AD2-0DDDF2AC2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17624-86E0-948B-133C-039278857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7FA83-3227-1FB8-B86C-2DC9AA3FB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76443-2923-2F45-46D5-39163EFE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7CA58-92A4-CB74-C44C-1FA6C4FB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AC179-C049-6F7A-21CB-E352482D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7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F95B-C1DF-725F-3936-44E0B25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E784B-A66A-8E25-B10A-A9E1E326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28B82-1750-DDF1-67AB-78E56195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68F23-4791-E02B-4925-8325A5B2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6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A4545-5A01-3E5A-4944-79F595E8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EA87E-024B-AA46-9082-E28823D2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BCFDB-CB0E-79F2-F7CD-A2741B18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7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4BFB-6939-6581-1603-9D9E6F18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C455-1FB0-4CF8-AEA1-45B78D37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68884-F06F-11B7-0A66-FAEC53CAC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A9652-6985-0B4D-45CC-D909F2F5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66AD1-9207-2BC6-D1C8-472FF6D9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C18E6-5675-0194-7B93-AC7476A2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6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FC53-2467-6D70-1F0C-C7BFC195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6199D-38F4-5A76-9236-B8BB0B42C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1289-B98F-DFB1-330B-F675AD7F7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06E98-DA86-D750-9288-8241C19D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74DEF-1704-1A74-4AEF-14951AFB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6D4F9-E8BB-2AB8-B127-C1A071A0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3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C0CE9-664B-B1EA-A977-081F250F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CAF78-DC40-8FA6-11C5-75DC31808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EA425-9013-70DF-85B8-FF5CA8F85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65BA3-D42C-4D83-83AF-D4390FDCAD1F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29DF6-29D4-F171-A557-F24CCA7A1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CD566-33B7-4841-5FDD-F2DC97F6B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79C6-53CC-499B-25C5-19424E24D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002060"/>
                </a:solidFill>
              </a:rPr>
              <a:t>Oracle DB </a:t>
            </a:r>
            <a:r>
              <a:rPr lang="en-US" b="1" dirty="0">
                <a:solidFill>
                  <a:srgbClr val="002060"/>
                </a:solidFill>
              </a:rPr>
              <a:t>&amp; SQL Developer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sz="3200" b="1" dirty="0">
                <a:solidFill>
                  <a:srgbClr val="002060"/>
                </a:solidFill>
              </a:rPr>
              <a:t>B</a:t>
            </a:r>
            <a:r>
              <a:rPr lang="tr-TR" sz="3200" b="1" dirty="0">
                <a:solidFill>
                  <a:srgbClr val="002060"/>
                </a:solidFill>
              </a:rPr>
              <a:t>ölüm - IV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4F0E5-560C-5BEA-67DE-1A23AFFD6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tr-TR" b="1" dirty="0">
              <a:solidFill>
                <a:srgbClr val="002060"/>
              </a:solidFill>
            </a:endParaRPr>
          </a:p>
          <a:p>
            <a:endParaRPr lang="tr-TR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Dr. </a:t>
            </a:r>
            <a:r>
              <a:rPr lang="tr-TR" b="1" dirty="0">
                <a:solidFill>
                  <a:srgbClr val="002060"/>
                </a:solidFill>
              </a:rPr>
              <a:t>Öğr. Üyesi Sevdanur GENÇ</a:t>
            </a:r>
          </a:p>
          <a:p>
            <a:r>
              <a:rPr lang="en-US" sz="1800" b="1" dirty="0">
                <a:solidFill>
                  <a:srgbClr val="002060"/>
                </a:solidFill>
              </a:rPr>
              <a:t>sgenc@kastamonu.edu.tr</a:t>
            </a:r>
          </a:p>
        </p:txBody>
      </p:sp>
    </p:spTree>
    <p:extLst>
      <p:ext uri="{BB962C8B-B14F-4D97-AF65-F5344CB8AC3E}">
        <p14:creationId xmlns:p14="http://schemas.microsoft.com/office/powerpoint/2010/main" val="1399783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581F-C854-5162-6F68-39E88000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b="1" dirty="0">
                <a:solidFill>
                  <a:srgbClr val="002060"/>
                </a:solidFill>
              </a:rPr>
              <a:t>LONG ve RAW Veri Tipleri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0D873-2EB6-27A4-E903-2CF26D92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LONG: Long </a:t>
            </a:r>
            <a:r>
              <a:rPr lang="en-US" dirty="0" err="1"/>
              <a:t>veri</a:t>
            </a:r>
            <a:r>
              <a:rPr lang="en-US" dirty="0"/>
              <a:t> tipi 2 </a:t>
            </a:r>
            <a:r>
              <a:rPr lang="en-US" dirty="0" err="1"/>
              <a:t>GB’a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değişken</a:t>
            </a:r>
            <a:r>
              <a:rPr lang="en-US" dirty="0"/>
              <a:t> </a:t>
            </a:r>
            <a:r>
              <a:rPr lang="en-US" dirty="0" err="1"/>
              <a:t>uzunlukta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bilgisi</a:t>
            </a:r>
            <a:r>
              <a:rPr lang="en-US" dirty="0"/>
              <a:t> </a:t>
            </a:r>
            <a:r>
              <a:rPr lang="en-US" dirty="0" err="1"/>
              <a:t>tutan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tiptir</a:t>
            </a:r>
            <a:r>
              <a:rPr lang="en-US" dirty="0"/>
              <a:t>. </a:t>
            </a:r>
            <a:r>
              <a:rPr lang="en-US" dirty="0" err="1"/>
              <a:t>Kullanımı</a:t>
            </a:r>
            <a:r>
              <a:rPr lang="en-US" dirty="0"/>
              <a:t> Oracle Database 11g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önerilmemektedir</a:t>
            </a:r>
            <a:r>
              <a:rPr lang="en-US" dirty="0"/>
              <a:t>. Bunun </a:t>
            </a:r>
            <a:r>
              <a:rPr lang="en-US" dirty="0" err="1"/>
              <a:t>yerine</a:t>
            </a:r>
            <a:r>
              <a:rPr lang="en-US" dirty="0"/>
              <a:t> CLOB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tipini</a:t>
            </a:r>
            <a:r>
              <a:rPr lang="en-US" dirty="0"/>
              <a:t> </a:t>
            </a:r>
            <a:r>
              <a:rPr lang="en-US" dirty="0" err="1"/>
              <a:t>kullanabiliriz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/>
              <a:t>RAW(</a:t>
            </a:r>
            <a:r>
              <a:rPr lang="en-US" dirty="0" err="1"/>
              <a:t>sayı</a:t>
            </a:r>
            <a:r>
              <a:rPr lang="en-US" dirty="0"/>
              <a:t>): Binary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saklamak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boyutu</a:t>
            </a:r>
            <a:r>
              <a:rPr lang="en-US" dirty="0"/>
              <a:t> 2000 </a:t>
            </a:r>
            <a:r>
              <a:rPr lang="en-US" dirty="0" err="1"/>
              <a:t>byte’tır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/>
              <a:t>LONG RAW: RAW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sayılır</a:t>
            </a:r>
            <a:r>
              <a:rPr lang="en-US" dirty="0"/>
              <a:t> </a:t>
            </a:r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boyut</a:t>
            </a:r>
            <a:r>
              <a:rPr lang="en-US" dirty="0"/>
              <a:t> </a:t>
            </a:r>
            <a:r>
              <a:rPr lang="en-US" dirty="0" err="1"/>
              <a:t>belirtilmektedir</a:t>
            </a:r>
            <a:r>
              <a:rPr lang="en-US" dirty="0"/>
              <a:t>. Bir </a:t>
            </a:r>
            <a:r>
              <a:rPr lang="en-US" dirty="0" err="1"/>
              <a:t>tabloda</a:t>
            </a:r>
            <a:r>
              <a:rPr lang="en-US" dirty="0"/>
              <a:t> Long </a:t>
            </a:r>
            <a:r>
              <a:rPr lang="en-US" dirty="0" err="1"/>
              <a:t>ve</a:t>
            </a:r>
            <a:r>
              <a:rPr lang="en-US" dirty="0"/>
              <a:t> Long RAW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tipinden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1 </a:t>
            </a:r>
            <a:r>
              <a:rPr lang="en-US" dirty="0" err="1"/>
              <a:t>tane</a:t>
            </a:r>
            <a:r>
              <a:rPr lang="en-US" dirty="0"/>
              <a:t> </a:t>
            </a:r>
            <a:r>
              <a:rPr lang="en-US" dirty="0" err="1"/>
              <a:t>kolon</a:t>
            </a:r>
            <a:r>
              <a:rPr lang="en-US" dirty="0"/>
              <a:t> </a:t>
            </a:r>
            <a:r>
              <a:rPr lang="en-US" dirty="0" err="1"/>
              <a:t>tanımlayabiliriz</a:t>
            </a:r>
            <a:r>
              <a:rPr lang="en-US" dirty="0"/>
              <a:t>. Bu </a:t>
            </a:r>
            <a:r>
              <a:rPr lang="en-US" dirty="0" err="1"/>
              <a:t>yüzden</a:t>
            </a:r>
            <a:r>
              <a:rPr lang="en-US" dirty="0"/>
              <a:t> Oracle LOB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tiplerini</a:t>
            </a:r>
            <a:r>
              <a:rPr lang="en-US" dirty="0"/>
              <a:t> </a:t>
            </a:r>
            <a:r>
              <a:rPr lang="en-US" dirty="0" err="1"/>
              <a:t>kullanmayı</a:t>
            </a:r>
            <a:r>
              <a:rPr lang="en-US" dirty="0"/>
              <a:t> </a:t>
            </a:r>
            <a:r>
              <a:rPr lang="en-US" dirty="0" err="1"/>
              <a:t>önermektedir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21229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314F-4E29-78F3-01F3-4089257C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Büyük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Nesne</a:t>
            </a:r>
            <a:r>
              <a:rPr lang="en-US" b="1" dirty="0">
                <a:solidFill>
                  <a:srgbClr val="002060"/>
                </a:solidFill>
              </a:rPr>
              <a:t> Veri </a:t>
            </a:r>
            <a:r>
              <a:rPr lang="en-US" b="1" dirty="0" err="1">
                <a:solidFill>
                  <a:srgbClr val="002060"/>
                </a:solidFill>
              </a:rPr>
              <a:t>Tipleri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3C3F6-6651-CF67-9B6D-53211ED83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BLOB: </a:t>
            </a:r>
            <a:r>
              <a:rPr lang="en-US" dirty="0" err="1"/>
              <a:t>Maksimum</a:t>
            </a:r>
            <a:r>
              <a:rPr lang="en-US" dirty="0"/>
              <a:t> 4 GB </a:t>
            </a:r>
            <a:r>
              <a:rPr lang="en-US" dirty="0" err="1"/>
              <a:t>boyutunda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yapısı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saklamak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kullanabilir</a:t>
            </a:r>
            <a:r>
              <a:rPr lang="en-US" dirty="0"/>
              <a:t>. </a:t>
            </a:r>
            <a:r>
              <a:rPr lang="en-US" dirty="0" err="1"/>
              <a:t>Bunlar</a:t>
            </a:r>
            <a:r>
              <a:rPr lang="en-US" dirty="0"/>
              <a:t> </a:t>
            </a:r>
            <a:r>
              <a:rPr lang="en-US" dirty="0" err="1"/>
              <a:t>yazı</a:t>
            </a:r>
            <a:r>
              <a:rPr lang="en-US" dirty="0"/>
              <a:t>, </a:t>
            </a:r>
            <a:r>
              <a:rPr lang="en-US" dirty="0" err="1"/>
              <a:t>resim</a:t>
            </a:r>
            <a:r>
              <a:rPr lang="en-US" dirty="0"/>
              <a:t>, video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tutulabilir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/>
              <a:t>BFILE: Bu </a:t>
            </a:r>
            <a:r>
              <a:rPr lang="en-US" dirty="0" err="1"/>
              <a:t>veri</a:t>
            </a:r>
            <a:r>
              <a:rPr lang="en-US" dirty="0"/>
              <a:t> tipi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sisteminde</a:t>
            </a:r>
            <a:r>
              <a:rPr lang="en-US" dirty="0"/>
              <a:t> </a:t>
            </a:r>
            <a:r>
              <a:rPr lang="en-US" dirty="0" err="1"/>
              <a:t>saklamak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sistemindeki</a:t>
            </a:r>
            <a:r>
              <a:rPr lang="en-US" dirty="0"/>
              <a:t> </a:t>
            </a:r>
            <a:r>
              <a:rPr lang="en-US" dirty="0" err="1"/>
              <a:t>dosyalara</a:t>
            </a:r>
            <a:r>
              <a:rPr lang="en-US" dirty="0"/>
              <a:t> </a:t>
            </a:r>
            <a:r>
              <a:rPr lang="en-US" dirty="0" err="1"/>
              <a:t>veritabanından</a:t>
            </a:r>
            <a:r>
              <a:rPr lang="en-US" dirty="0"/>
              <a:t> </a:t>
            </a:r>
            <a:r>
              <a:rPr lang="en-US" dirty="0" err="1"/>
              <a:t>erişmek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/>
              <a:t>CLOB (CHARACTER LARGE OBJECT): 4 </a:t>
            </a:r>
            <a:r>
              <a:rPr lang="en-US" dirty="0" err="1"/>
              <a:t>GB’a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değişken</a:t>
            </a:r>
            <a:r>
              <a:rPr lang="en-US" dirty="0"/>
              <a:t> </a:t>
            </a:r>
            <a:r>
              <a:rPr lang="en-US" dirty="0" err="1"/>
              <a:t>uzunlukta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</a:t>
            </a:r>
            <a:r>
              <a:rPr lang="en-US" dirty="0" err="1"/>
              <a:t>tutabilmektedir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/>
              <a:t>BLOB (BINARY LARGE OBJECT): CLOB’ </a:t>
            </a:r>
            <a:r>
              <a:rPr lang="en-US" dirty="0" err="1"/>
              <a:t>benzer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olmakla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unicode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</a:t>
            </a:r>
            <a:r>
              <a:rPr lang="en-US" dirty="0" err="1"/>
              <a:t>tutan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büyüklüğü</a:t>
            </a:r>
            <a:r>
              <a:rPr lang="en-US" dirty="0"/>
              <a:t> 4 GB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tipidir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8699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EBBA-7B8D-FB33-5BFE-BF59FE712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002060"/>
                </a:solidFill>
              </a:rPr>
              <a:t>ROWID Veri </a:t>
            </a:r>
            <a:r>
              <a:rPr lang="en-US" b="1" dirty="0" err="1">
                <a:solidFill>
                  <a:srgbClr val="002060"/>
                </a:solidFill>
              </a:rPr>
              <a:t>Tipleri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06B3-7AE8-5B6D-6D7B-8512C7950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ROWID: </a:t>
            </a:r>
            <a:r>
              <a:rPr lang="en-US" dirty="0" err="1"/>
              <a:t>Satırların</a:t>
            </a:r>
            <a:r>
              <a:rPr lang="en-US" dirty="0"/>
              <a:t> </a:t>
            </a:r>
            <a:r>
              <a:rPr lang="en-US" dirty="0" err="1"/>
              <a:t>fiziksel</a:t>
            </a:r>
            <a:r>
              <a:rPr lang="en-US" dirty="0"/>
              <a:t> </a:t>
            </a:r>
            <a:r>
              <a:rPr lang="en-US" dirty="0" err="1"/>
              <a:t>adreslerini</a:t>
            </a:r>
            <a:r>
              <a:rPr lang="en-US" dirty="0"/>
              <a:t> </a:t>
            </a:r>
            <a:r>
              <a:rPr lang="en-US" dirty="0" err="1"/>
              <a:t>saklar</a:t>
            </a:r>
            <a:r>
              <a:rPr lang="en-US" dirty="0"/>
              <a:t>. </a:t>
            </a:r>
            <a:r>
              <a:rPr lang="en-US" dirty="0" err="1"/>
              <a:t>Satırların</a:t>
            </a:r>
            <a:r>
              <a:rPr lang="en-US" dirty="0"/>
              <a:t>, </a:t>
            </a:r>
            <a:r>
              <a:rPr lang="en-US" dirty="0" err="1"/>
              <a:t>tablolarda</a:t>
            </a:r>
            <a:r>
              <a:rPr lang="en-US" dirty="0"/>
              <a:t> </a:t>
            </a:r>
            <a:r>
              <a:rPr lang="en-US" dirty="0" err="1"/>
              <a:t>birincil</a:t>
            </a:r>
            <a:r>
              <a:rPr lang="en-US" dirty="0"/>
              <a:t> </a:t>
            </a:r>
            <a:r>
              <a:rPr lang="en-US" dirty="0" err="1"/>
              <a:t>anahtarlarına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mantıksal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yerlerini</a:t>
            </a:r>
            <a:r>
              <a:rPr lang="en-US" dirty="0"/>
              <a:t> </a:t>
            </a:r>
            <a:r>
              <a:rPr lang="en-US" dirty="0" err="1"/>
              <a:t>tutar</a:t>
            </a:r>
            <a:r>
              <a:rPr lang="en-US" dirty="0"/>
              <a:t>. Bu </a:t>
            </a:r>
            <a:r>
              <a:rPr lang="en-US" dirty="0" err="1"/>
              <a:t>değer</a:t>
            </a:r>
            <a:r>
              <a:rPr lang="en-US" dirty="0"/>
              <a:t> SQL </a:t>
            </a:r>
            <a:r>
              <a:rPr lang="en-US" dirty="0" err="1"/>
              <a:t>cümlesi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kolonlarla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ROWID </a:t>
            </a:r>
            <a:r>
              <a:rPr lang="en-US" dirty="0" err="1"/>
              <a:t>yazılarak</a:t>
            </a:r>
            <a:r>
              <a:rPr lang="en-US" dirty="0"/>
              <a:t> </a:t>
            </a:r>
            <a:r>
              <a:rPr lang="en-US" dirty="0" err="1"/>
              <a:t>öğrenilir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/>
              <a:t>UROWID: İndex </a:t>
            </a:r>
            <a:r>
              <a:rPr lang="en-US" dirty="0" err="1"/>
              <a:t>tabanlı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yabancı</a:t>
            </a:r>
            <a:r>
              <a:rPr lang="en-US" dirty="0"/>
              <a:t> </a:t>
            </a:r>
            <a:r>
              <a:rPr lang="en-US" dirty="0" err="1"/>
              <a:t>tabloların</a:t>
            </a:r>
            <a:r>
              <a:rPr lang="en-US" dirty="0"/>
              <a:t> </a:t>
            </a:r>
            <a:r>
              <a:rPr lang="en-US" dirty="0" err="1"/>
              <a:t>adreslerini</a:t>
            </a:r>
            <a:r>
              <a:rPr lang="en-US" dirty="0"/>
              <a:t> </a:t>
            </a:r>
            <a:r>
              <a:rPr lang="en-US" dirty="0" err="1"/>
              <a:t>tutar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46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AFEA1-A4AD-C23B-369A-F4CB3181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ANSI, DB/2,SQL/DS Veri Tipleri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06046-DA93-98A1-750E-144C53756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/>
              <a:t>Oracle’da</a:t>
            </a:r>
            <a:r>
              <a:rPr lang="en-US" sz="2400" dirty="0"/>
              <a:t> </a:t>
            </a:r>
            <a:r>
              <a:rPr lang="en-US" sz="2400" dirty="0" err="1"/>
              <a:t>tablolarda</a:t>
            </a:r>
            <a:r>
              <a:rPr lang="en-US" sz="2400" dirty="0"/>
              <a:t> </a:t>
            </a:r>
            <a:r>
              <a:rPr lang="en-US" sz="2400" dirty="0" err="1"/>
              <a:t>listelenen</a:t>
            </a:r>
            <a:r>
              <a:rPr lang="en-US" sz="2400" dirty="0"/>
              <a:t> ANSI </a:t>
            </a:r>
            <a:r>
              <a:rPr lang="en-US" sz="2400" dirty="0" err="1"/>
              <a:t>veri</a:t>
            </a:r>
            <a:r>
              <a:rPr lang="en-US" sz="2400" dirty="0"/>
              <a:t> </a:t>
            </a:r>
            <a:r>
              <a:rPr lang="en-US" sz="2400" dirty="0" err="1"/>
              <a:t>tipleri</a:t>
            </a:r>
            <a:r>
              <a:rPr lang="en-US" sz="2400" dirty="0"/>
              <a:t> de </a:t>
            </a:r>
            <a:r>
              <a:rPr lang="en-US" sz="2400" dirty="0" err="1"/>
              <a:t>kullanılabilmektedir</a:t>
            </a:r>
            <a:r>
              <a:rPr lang="tr-TR" sz="2400" dirty="0"/>
              <a:t>.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556EE8-0813-8404-3D1B-5BD0405AF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206" y="2712780"/>
            <a:ext cx="9601587" cy="316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0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6D4B-0C59-443A-C0DB-CD465F06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ANSI, DB/2,SQL/DS Veri Tipleri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4731B6-B88B-9F74-CF16-BFE96FDB1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8627" y="1865376"/>
            <a:ext cx="9171659" cy="4322191"/>
          </a:xfrm>
        </p:spPr>
      </p:pic>
    </p:spTree>
    <p:extLst>
      <p:ext uri="{BB962C8B-B14F-4D97-AF65-F5344CB8AC3E}">
        <p14:creationId xmlns:p14="http://schemas.microsoft.com/office/powerpoint/2010/main" val="3559042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F6326-12FE-E1FB-0C48-5C444722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PL/</a:t>
            </a:r>
            <a:r>
              <a:rPr lang="en-US" b="1" dirty="0" err="1">
                <a:solidFill>
                  <a:srgbClr val="002060"/>
                </a:solidFill>
              </a:rPr>
              <a:t>SQL’de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Operatörler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E174F-3738-612C-347F-5CBC39EF2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218" y="2093461"/>
            <a:ext cx="7798201" cy="15113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F94737-47CE-4253-420E-1230C91EB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218" y="3604839"/>
            <a:ext cx="7791850" cy="19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62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24F6-58BC-8BB7-5CF9-68A93BF1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PL/</a:t>
            </a:r>
            <a:r>
              <a:rPr lang="en-US" b="1" dirty="0" err="1">
                <a:solidFill>
                  <a:srgbClr val="002060"/>
                </a:solidFill>
              </a:rPr>
              <a:t>SQL’de</a:t>
            </a:r>
            <a:r>
              <a:rPr lang="en-US" b="1" dirty="0">
                <a:solidFill>
                  <a:srgbClr val="002060"/>
                </a:solidFill>
              </a:rPr>
              <a:t> Atama </a:t>
            </a:r>
            <a:r>
              <a:rPr lang="en-US" b="1" dirty="0" err="1">
                <a:solidFill>
                  <a:srgbClr val="002060"/>
                </a:solidFill>
              </a:rPr>
              <a:t>İşlemleri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7912A-DD04-82AC-39F2-D49347947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848" y="1816481"/>
            <a:ext cx="3904177" cy="4351338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dirty="0"/>
              <a:t>PL/SQL </a:t>
            </a:r>
            <a:r>
              <a:rPr lang="en-US" sz="2400" dirty="0" err="1"/>
              <a:t>dilinde</a:t>
            </a:r>
            <a:r>
              <a:rPr lang="en-US" sz="2400" dirty="0"/>
              <a:t> </a:t>
            </a:r>
            <a:r>
              <a:rPr lang="en-US" sz="2400" dirty="0" err="1"/>
              <a:t>bilinen</a:t>
            </a:r>
            <a:r>
              <a:rPr lang="en-US" sz="2400" dirty="0"/>
              <a:t> </a:t>
            </a:r>
            <a:r>
              <a:rPr lang="en-US" sz="2400" dirty="0" err="1"/>
              <a:t>iki</a:t>
            </a:r>
            <a:r>
              <a:rPr lang="en-US" sz="2400" dirty="0"/>
              <a:t> </a:t>
            </a:r>
            <a:r>
              <a:rPr lang="en-US" sz="2400" dirty="0" err="1"/>
              <a:t>şekilde</a:t>
            </a:r>
            <a:r>
              <a:rPr lang="en-US" sz="2400" dirty="0"/>
              <a:t> </a:t>
            </a:r>
            <a:r>
              <a:rPr lang="en-US" sz="2400" dirty="0" err="1"/>
              <a:t>atama</a:t>
            </a:r>
            <a:r>
              <a:rPr lang="en-US" sz="2400" dirty="0"/>
              <a:t> </a:t>
            </a:r>
            <a:r>
              <a:rPr lang="en-US" sz="2400" dirty="0" err="1"/>
              <a:t>vardır</a:t>
            </a:r>
            <a:r>
              <a:rPr lang="en-US" sz="2400" dirty="0"/>
              <a:t>. </a:t>
            </a:r>
            <a:r>
              <a:rPr lang="en-US" sz="2400" dirty="0" err="1"/>
              <a:t>Bunlardan</a:t>
            </a:r>
            <a:r>
              <a:rPr lang="en-US" sz="2400" dirty="0"/>
              <a:t> </a:t>
            </a:r>
            <a:r>
              <a:rPr lang="en-US" sz="2400" dirty="0" err="1"/>
              <a:t>ilki</a:t>
            </a:r>
            <a:r>
              <a:rPr lang="en-US" sz="2400" dirty="0"/>
              <a:t> “:=” </a:t>
            </a:r>
            <a:r>
              <a:rPr lang="en-US" sz="2400" dirty="0" err="1"/>
              <a:t>operatörü</a:t>
            </a:r>
            <a:r>
              <a:rPr lang="en-US" sz="2400" dirty="0"/>
              <a:t> </a:t>
            </a:r>
            <a:r>
              <a:rPr lang="en-US" sz="2400" dirty="0" err="1"/>
              <a:t>kullanarak</a:t>
            </a:r>
            <a:r>
              <a:rPr lang="en-US" sz="2400" dirty="0"/>
              <a:t> </a:t>
            </a:r>
            <a:r>
              <a:rPr lang="en-US" sz="2400" dirty="0" err="1"/>
              <a:t>diğeri</a:t>
            </a:r>
            <a:r>
              <a:rPr lang="en-US" sz="2400" dirty="0"/>
              <a:t> </a:t>
            </a:r>
            <a:r>
              <a:rPr lang="en-US" sz="2400" dirty="0" err="1"/>
              <a:t>ise</a:t>
            </a:r>
            <a:r>
              <a:rPr lang="en-US" sz="2400" dirty="0"/>
              <a:t> INTO </a:t>
            </a:r>
            <a:r>
              <a:rPr lang="en-US" sz="2400" dirty="0" err="1"/>
              <a:t>deyimi</a:t>
            </a:r>
            <a:r>
              <a:rPr lang="en-US" sz="2400" dirty="0"/>
              <a:t> </a:t>
            </a:r>
            <a:r>
              <a:rPr lang="en-US" sz="2400" dirty="0" err="1"/>
              <a:t>ile</a:t>
            </a:r>
            <a:r>
              <a:rPr lang="en-US" sz="2400" dirty="0"/>
              <a:t> </a:t>
            </a:r>
            <a:r>
              <a:rPr lang="en-US" sz="2400" dirty="0" err="1"/>
              <a:t>yapılmaktadır</a:t>
            </a:r>
            <a:r>
              <a:rPr lang="en-US" sz="2400" dirty="0"/>
              <a:t>. Blok </a:t>
            </a:r>
            <a:r>
              <a:rPr lang="en-US" sz="2400" dirty="0" err="1"/>
              <a:t>içerisinde</a:t>
            </a:r>
            <a:r>
              <a:rPr lang="en-US" sz="2400" dirty="0"/>
              <a:t> SELECT </a:t>
            </a:r>
            <a:r>
              <a:rPr lang="en-US" sz="2400" dirty="0" err="1"/>
              <a:t>ile</a:t>
            </a:r>
            <a:r>
              <a:rPr lang="en-US" sz="2400" dirty="0"/>
              <a:t> </a:t>
            </a:r>
            <a:r>
              <a:rPr lang="en-US" sz="2400" dirty="0" err="1"/>
              <a:t>birlikte</a:t>
            </a:r>
            <a:r>
              <a:rPr lang="en-US" sz="2400" dirty="0"/>
              <a:t> INTO </a:t>
            </a:r>
            <a:r>
              <a:rPr lang="en-US" sz="2400" dirty="0" err="1"/>
              <a:t>kullanılarak</a:t>
            </a:r>
            <a:r>
              <a:rPr lang="en-US" sz="2400" dirty="0"/>
              <a:t>, SELECT </a:t>
            </a:r>
            <a:r>
              <a:rPr lang="en-US" sz="2400" dirty="0" err="1"/>
              <a:t>sorgusundan</a:t>
            </a:r>
            <a:r>
              <a:rPr lang="en-US" sz="2400" dirty="0"/>
              <a:t> </a:t>
            </a:r>
            <a:r>
              <a:rPr lang="en-US" sz="2400" dirty="0" err="1"/>
              <a:t>dönen</a:t>
            </a:r>
            <a:r>
              <a:rPr lang="en-US" sz="2400" dirty="0"/>
              <a:t> </a:t>
            </a:r>
            <a:r>
              <a:rPr lang="en-US" sz="2400" dirty="0" err="1"/>
              <a:t>sonucu</a:t>
            </a:r>
            <a:r>
              <a:rPr lang="en-US" sz="2400" dirty="0"/>
              <a:t> </a:t>
            </a:r>
            <a:r>
              <a:rPr lang="en-US" sz="2400" dirty="0" err="1"/>
              <a:t>aynı</a:t>
            </a:r>
            <a:r>
              <a:rPr lang="en-US" sz="2400" dirty="0"/>
              <a:t> </a:t>
            </a:r>
            <a:r>
              <a:rPr lang="en-US" sz="2400" dirty="0" err="1"/>
              <a:t>tipteki</a:t>
            </a:r>
            <a:r>
              <a:rPr lang="en-US" sz="2400" dirty="0"/>
              <a:t> </a:t>
            </a:r>
            <a:r>
              <a:rPr lang="en-US" sz="2400" dirty="0" err="1"/>
              <a:t>diğer</a:t>
            </a:r>
            <a:r>
              <a:rPr lang="en-US" sz="2400" dirty="0"/>
              <a:t> </a:t>
            </a:r>
            <a:r>
              <a:rPr lang="en-US" sz="2400" dirty="0" err="1"/>
              <a:t>değişkene</a:t>
            </a:r>
            <a:r>
              <a:rPr lang="en-US" sz="2400" dirty="0"/>
              <a:t> </a:t>
            </a:r>
            <a:r>
              <a:rPr lang="en-US" sz="2400" dirty="0" err="1"/>
              <a:t>atayabiliriz</a:t>
            </a:r>
            <a:r>
              <a:rPr lang="en-US" sz="2400" dirty="0"/>
              <a:t>. </a:t>
            </a:r>
            <a:r>
              <a:rPr lang="en-US" sz="2400" dirty="0" err="1"/>
              <a:t>Örnekle</a:t>
            </a:r>
            <a:r>
              <a:rPr lang="en-US" sz="2400" dirty="0"/>
              <a:t> </a:t>
            </a:r>
            <a:r>
              <a:rPr lang="en-US" sz="2400" dirty="0" err="1"/>
              <a:t>göstermek</a:t>
            </a:r>
            <a:r>
              <a:rPr lang="en-US" sz="2400" dirty="0"/>
              <a:t> </a:t>
            </a:r>
            <a:r>
              <a:rPr lang="en-US" sz="2400" dirty="0" err="1"/>
              <a:t>istersek</a:t>
            </a:r>
            <a:r>
              <a:rPr lang="en-US" sz="2400" dirty="0"/>
              <a:t>,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anonim</a:t>
            </a:r>
            <a:r>
              <a:rPr lang="en-US" sz="2400" dirty="0"/>
              <a:t> </a:t>
            </a:r>
            <a:r>
              <a:rPr lang="en-US" sz="2400" dirty="0" err="1"/>
              <a:t>blok</a:t>
            </a:r>
            <a:r>
              <a:rPr lang="en-US" sz="2400" dirty="0"/>
              <a:t> </a:t>
            </a:r>
            <a:r>
              <a:rPr lang="en-US" sz="2400" dirty="0" err="1"/>
              <a:t>içerisinde</a:t>
            </a:r>
            <a:r>
              <a:rPr lang="en-US" sz="2400" dirty="0"/>
              <a:t> </a:t>
            </a:r>
            <a:r>
              <a:rPr lang="en-US" sz="2400" dirty="0" err="1"/>
              <a:t>tanımlama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atama</a:t>
            </a:r>
            <a:r>
              <a:rPr lang="en-US" sz="2400" dirty="0"/>
              <a:t> </a:t>
            </a:r>
            <a:r>
              <a:rPr lang="en-US" sz="2400" dirty="0" err="1"/>
              <a:t>işlemlerini</a:t>
            </a:r>
            <a:r>
              <a:rPr lang="en-US" sz="2400" dirty="0"/>
              <a:t> </a:t>
            </a:r>
            <a:r>
              <a:rPr lang="en-US" sz="2400" dirty="0" err="1"/>
              <a:t>açıklayalım</a:t>
            </a:r>
            <a:r>
              <a:rPr lang="en-US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75A08-116D-0D9C-AB6C-2B63FD81C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025" y="1816481"/>
            <a:ext cx="7739651" cy="403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63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478A-268F-5493-E64E-8DC4CFDB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PL/SQL’DE </a:t>
            </a:r>
            <a:r>
              <a:rPr lang="en-US" b="1" dirty="0" err="1">
                <a:solidFill>
                  <a:srgbClr val="002060"/>
                </a:solidFill>
              </a:rPr>
              <a:t>Değişkenler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Ve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Sabitler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6FCC-935E-7327-6378-F57F41680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BF8310-4510-41FA-9D15-834D78C28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60" y="2477373"/>
            <a:ext cx="10421680" cy="16989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397E83-FBFC-3237-7F92-125DE47AA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608" y="4828032"/>
            <a:ext cx="4386784" cy="93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40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2164-AA04-0D73-ED54-646064B0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PL/</a:t>
            </a:r>
            <a:r>
              <a:rPr lang="en-US" b="1" dirty="0" err="1">
                <a:solidFill>
                  <a:srgbClr val="002060"/>
                </a:solidFill>
              </a:rPr>
              <a:t>SQL’de</a:t>
            </a:r>
            <a:r>
              <a:rPr lang="en-US" b="1" dirty="0">
                <a:solidFill>
                  <a:srgbClr val="002060"/>
                </a:solidFill>
              </a:rPr>
              <a:t> Blok </a:t>
            </a:r>
            <a:r>
              <a:rPr lang="en-US" b="1" dirty="0" err="1">
                <a:solidFill>
                  <a:srgbClr val="002060"/>
                </a:solidFill>
              </a:rPr>
              <a:t>Yapısı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68F73-F068-1561-B1E9-A2CCE7122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PL/</a:t>
            </a:r>
            <a:r>
              <a:rPr lang="en-US" sz="2400" dirty="0" err="1"/>
              <a:t>SQL'de</a:t>
            </a:r>
            <a:r>
              <a:rPr lang="en-US" sz="2400" dirty="0"/>
              <a:t> </a:t>
            </a:r>
            <a:r>
              <a:rPr lang="en-US" sz="2400" dirty="0" err="1"/>
              <a:t>bloklar</a:t>
            </a:r>
            <a:r>
              <a:rPr lang="en-US" sz="2400" dirty="0"/>
              <a:t> </a:t>
            </a:r>
            <a:r>
              <a:rPr lang="en-US" sz="2400" dirty="0" err="1"/>
              <a:t>birbiriyle</a:t>
            </a:r>
            <a:r>
              <a:rPr lang="en-US" sz="2400" dirty="0"/>
              <a:t> </a:t>
            </a:r>
            <a:r>
              <a:rPr lang="en-US" sz="2400" dirty="0" err="1"/>
              <a:t>ilgili</a:t>
            </a:r>
            <a:r>
              <a:rPr lang="en-US" sz="2400" dirty="0"/>
              <a:t> </a:t>
            </a:r>
            <a:r>
              <a:rPr lang="en-US" sz="2400" dirty="0" err="1"/>
              <a:t>kodların</a:t>
            </a:r>
            <a:r>
              <a:rPr lang="en-US" sz="2400" dirty="0"/>
              <a:t>, </a:t>
            </a:r>
            <a:r>
              <a:rPr lang="en-US" sz="2400" dirty="0" err="1"/>
              <a:t>programların</a:t>
            </a:r>
            <a:r>
              <a:rPr lang="en-US" sz="2400" dirty="0"/>
              <a:t> </a:t>
            </a:r>
            <a:r>
              <a:rPr lang="en-US" sz="2400" dirty="0" err="1"/>
              <a:t>birlikte</a:t>
            </a:r>
            <a:r>
              <a:rPr lang="en-US" sz="2400" dirty="0"/>
              <a:t> </a:t>
            </a:r>
            <a:r>
              <a:rPr lang="en-US" sz="2400" dirty="0" err="1"/>
              <a:t>yorumlandığı</a:t>
            </a:r>
            <a:r>
              <a:rPr lang="en-US" sz="2400" dirty="0"/>
              <a:t> </a:t>
            </a:r>
            <a:r>
              <a:rPr lang="en-US" sz="2400" dirty="0" err="1"/>
              <a:t>yapılardır</a:t>
            </a:r>
            <a:r>
              <a:rPr lang="en-US" sz="2400" dirty="0"/>
              <a:t>. Blok </a:t>
            </a:r>
            <a:r>
              <a:rPr lang="en-US" sz="2400" dirty="0" err="1"/>
              <a:t>yapıları</a:t>
            </a:r>
            <a:r>
              <a:rPr lang="en-US" sz="2400" dirty="0"/>
              <a:t> </a:t>
            </a:r>
            <a:r>
              <a:rPr lang="en-US" sz="2400" dirty="0" err="1"/>
              <a:t>üç</a:t>
            </a:r>
            <a:r>
              <a:rPr lang="en-US" sz="2400" dirty="0"/>
              <a:t> tip </a:t>
            </a:r>
            <a:r>
              <a:rPr lang="en-US" sz="2400" dirty="0" err="1"/>
              <a:t>olarak</a:t>
            </a:r>
            <a:r>
              <a:rPr lang="en-US" sz="2400" dirty="0"/>
              <a:t> </a:t>
            </a:r>
            <a:r>
              <a:rPr lang="en-US" sz="2400" dirty="0" err="1"/>
              <a:t>karşımıza</a:t>
            </a:r>
            <a:r>
              <a:rPr lang="en-US" sz="2400" dirty="0"/>
              <a:t> </a:t>
            </a:r>
            <a:r>
              <a:rPr lang="en-US" sz="2400" dirty="0" err="1"/>
              <a:t>çıkmaktadır</a:t>
            </a:r>
            <a:r>
              <a:rPr lang="en-US" sz="2400" dirty="0"/>
              <a:t>. </a:t>
            </a:r>
            <a:r>
              <a:rPr lang="en-US" sz="2400" dirty="0" err="1"/>
              <a:t>Anonim</a:t>
            </a:r>
            <a:r>
              <a:rPr lang="en-US" sz="2400" dirty="0"/>
              <a:t>, </a:t>
            </a:r>
            <a:r>
              <a:rPr lang="en-US" sz="2400" dirty="0" err="1"/>
              <a:t>Yordam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Fonksiyon</a:t>
            </a:r>
            <a:r>
              <a:rPr lang="en-US" sz="2400" dirty="0"/>
              <a:t> </a:t>
            </a:r>
            <a:r>
              <a:rPr lang="en-US" sz="2400" dirty="0" err="1"/>
              <a:t>blokları</a:t>
            </a:r>
            <a:r>
              <a:rPr lang="en-US" sz="2400" dirty="0"/>
              <a:t> </a:t>
            </a:r>
            <a:r>
              <a:rPr lang="en-US" sz="2400" dirty="0" err="1"/>
              <a:t>olan</a:t>
            </a:r>
            <a:r>
              <a:rPr lang="en-US" sz="2400" dirty="0"/>
              <a:t> 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/>
              <a:t>bloklar</a:t>
            </a:r>
            <a:r>
              <a:rPr lang="en-US" sz="2400" dirty="0"/>
              <a:t> PL/SQL </a:t>
            </a:r>
            <a:r>
              <a:rPr lang="en-US" sz="2400" dirty="0" err="1"/>
              <a:t>programında</a:t>
            </a:r>
            <a:r>
              <a:rPr lang="en-US" sz="2400" dirty="0"/>
              <a:t> </a:t>
            </a:r>
            <a:r>
              <a:rPr lang="en-US" sz="2400" dirty="0" err="1"/>
              <a:t>kullanılabilir</a:t>
            </a:r>
            <a:r>
              <a:rPr lang="en-US" sz="2400" dirty="0"/>
              <a:t>. En Basit PL/SQL </a:t>
            </a:r>
            <a:r>
              <a:rPr lang="en-US" sz="2400" dirty="0" err="1"/>
              <a:t>blok</a:t>
            </a:r>
            <a:r>
              <a:rPr lang="en-US" sz="2400" dirty="0"/>
              <a:t> </a:t>
            </a:r>
            <a:r>
              <a:rPr lang="en-US" sz="2400" dirty="0" err="1"/>
              <a:t>yapısı</a:t>
            </a:r>
            <a:r>
              <a:rPr lang="en-US" sz="2400" dirty="0"/>
              <a:t> </a:t>
            </a:r>
            <a:r>
              <a:rPr lang="en-US" sz="2400" dirty="0" err="1"/>
              <a:t>olan</a:t>
            </a:r>
            <a:r>
              <a:rPr lang="en-US" sz="2400" dirty="0"/>
              <a:t> </a:t>
            </a:r>
            <a:r>
              <a:rPr lang="en-US" sz="2400" dirty="0" err="1"/>
              <a:t>anonim</a:t>
            </a:r>
            <a:r>
              <a:rPr lang="en-US" sz="2400" dirty="0"/>
              <a:t> </a:t>
            </a:r>
            <a:r>
              <a:rPr lang="en-US" sz="2400" dirty="0" err="1"/>
              <a:t>blok</a:t>
            </a:r>
            <a:r>
              <a:rPr lang="en-US" sz="2400" dirty="0"/>
              <a:t> </a:t>
            </a:r>
            <a:r>
              <a:rPr lang="en-US" sz="2400" dirty="0" err="1"/>
              <a:t>yapısının</a:t>
            </a:r>
            <a:r>
              <a:rPr lang="en-US" sz="2400" dirty="0"/>
              <a:t> </a:t>
            </a:r>
            <a:r>
              <a:rPr lang="en-US" sz="2400" dirty="0" err="1"/>
              <a:t>söz</a:t>
            </a:r>
            <a:r>
              <a:rPr lang="en-US" sz="2400" dirty="0"/>
              <a:t> </a:t>
            </a:r>
            <a:r>
              <a:rPr lang="en-US" sz="2400" dirty="0" err="1"/>
              <a:t>dizimi</a:t>
            </a:r>
            <a:r>
              <a:rPr lang="en-US" sz="2400" dirty="0"/>
              <a:t> </a:t>
            </a:r>
            <a:r>
              <a:rPr lang="en-US" sz="2400" dirty="0" err="1"/>
              <a:t>aşağıdaki</a:t>
            </a:r>
            <a:r>
              <a:rPr lang="en-US" sz="2400" dirty="0"/>
              <a:t> </a:t>
            </a:r>
            <a:r>
              <a:rPr lang="en-US" sz="2400" dirty="0" err="1"/>
              <a:t>gibidir</a:t>
            </a:r>
            <a:r>
              <a:rPr lang="en-US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3DD04-4BCA-850A-FB59-1C939D917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529" y="3299262"/>
            <a:ext cx="5168239" cy="2480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176C1C-E2A4-DFCE-7CF2-4D8D3F382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529" y="5914646"/>
            <a:ext cx="5579719" cy="78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39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2623-783D-4520-5956-824FBB3E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Anonim</a:t>
            </a:r>
            <a:r>
              <a:rPr lang="en-US" sz="3600" b="1" dirty="0"/>
              <a:t> </a:t>
            </a:r>
            <a:r>
              <a:rPr lang="en-US" sz="3600" b="1" dirty="0" err="1"/>
              <a:t>Bloklar</a:t>
            </a:r>
            <a:r>
              <a:rPr lang="en-US" sz="3600" b="1" dirty="0"/>
              <a:t>;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AF703-B7F0-0EE0-8C81-56ABF01A3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Anonim</a:t>
            </a:r>
            <a:r>
              <a:rPr lang="en-US" dirty="0"/>
              <a:t> </a:t>
            </a:r>
            <a:r>
              <a:rPr lang="en-US" dirty="0" err="1"/>
              <a:t>bloklar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isme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 </a:t>
            </a:r>
            <a:r>
              <a:rPr lang="en-US" dirty="0" err="1"/>
              <a:t>Bloklara</a:t>
            </a:r>
            <a:r>
              <a:rPr lang="en-US" dirty="0"/>
              <a:t> </a:t>
            </a:r>
            <a:r>
              <a:rPr lang="en-US" dirty="0" err="1"/>
              <a:t>isim</a:t>
            </a:r>
            <a:r>
              <a:rPr lang="en-US" dirty="0"/>
              <a:t> </a:t>
            </a:r>
            <a:r>
              <a:rPr lang="en-US" dirty="0" err="1"/>
              <a:t>vermek</a:t>
            </a:r>
            <a:r>
              <a:rPr lang="en-US" dirty="0"/>
              <a:t> </a:t>
            </a:r>
            <a:r>
              <a:rPr lang="en-US" dirty="0" err="1"/>
              <a:t>zorunlu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 err="1"/>
              <a:t>Çalıştırılması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çağrılmalıdır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 err="1"/>
              <a:t>Veritabanında</a:t>
            </a:r>
            <a:r>
              <a:rPr lang="en-US" dirty="0"/>
              <a:t> </a:t>
            </a:r>
            <a:r>
              <a:rPr lang="en-US" dirty="0" err="1"/>
              <a:t>saklanmazlar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/>
              <a:t>Bir </a:t>
            </a:r>
            <a:r>
              <a:rPr lang="en-US" dirty="0" err="1"/>
              <a:t>defaya</a:t>
            </a:r>
            <a:r>
              <a:rPr lang="en-US" dirty="0"/>
              <a:t> </a:t>
            </a:r>
            <a:r>
              <a:rPr lang="en-US" dirty="0" err="1"/>
              <a:t>mahsus</a:t>
            </a:r>
            <a:r>
              <a:rPr lang="en-US" dirty="0"/>
              <a:t> </a:t>
            </a:r>
            <a:r>
              <a:rPr lang="en-US" dirty="0" err="1"/>
              <a:t>kullanımda</a:t>
            </a:r>
            <a:r>
              <a:rPr lang="en-US" dirty="0"/>
              <a:t> </a:t>
            </a:r>
            <a:r>
              <a:rPr lang="en-US" dirty="0" err="1"/>
              <a:t>genelde</a:t>
            </a:r>
            <a:r>
              <a:rPr lang="en-US" dirty="0"/>
              <a:t> </a:t>
            </a:r>
            <a:r>
              <a:rPr lang="en-US" dirty="0" err="1"/>
              <a:t>tercih</a:t>
            </a:r>
            <a:r>
              <a:rPr lang="en-US" dirty="0"/>
              <a:t> </a:t>
            </a:r>
            <a:r>
              <a:rPr lang="en-US" dirty="0" err="1"/>
              <a:t>edilirler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hazırlanan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kullanılmak</a:t>
            </a:r>
            <a:r>
              <a:rPr lang="en-US" dirty="0"/>
              <a:t> </a:t>
            </a:r>
            <a:r>
              <a:rPr lang="en-US" dirty="0" err="1"/>
              <a:t>istiyorsa</a:t>
            </a:r>
            <a:r>
              <a:rPr lang="en-US" dirty="0"/>
              <a:t>,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en-US" dirty="0" err="1"/>
              <a:t>uzantılı</a:t>
            </a:r>
            <a:r>
              <a:rPr lang="en-US" dirty="0"/>
              <a:t> </a:t>
            </a:r>
            <a:r>
              <a:rPr lang="en-US" dirty="0" err="1"/>
              <a:t>dosyalara</a:t>
            </a:r>
            <a:r>
              <a:rPr lang="en-US" dirty="0"/>
              <a:t> </a:t>
            </a:r>
            <a:r>
              <a:rPr lang="en-US" dirty="0" err="1"/>
              <a:t>saklanıp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998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6AF7-3E25-DC81-D153-24652217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2060"/>
                </a:solidFill>
              </a:rPr>
              <a:t>Ajanda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1F17F-483A-4A84-2D68-4816F6D7D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PL/SQL</a:t>
            </a:r>
            <a:endParaRPr lang="tr-TR" dirty="0"/>
          </a:p>
          <a:p>
            <a:r>
              <a:rPr lang="en-US" dirty="0"/>
              <a:t>PL/</a:t>
            </a:r>
            <a:r>
              <a:rPr lang="en-US" dirty="0" err="1"/>
              <a:t>SQL’de</a:t>
            </a:r>
            <a:r>
              <a:rPr lang="en-US" dirty="0"/>
              <a:t> </a:t>
            </a:r>
            <a:r>
              <a:rPr lang="en-US" dirty="0" err="1"/>
              <a:t>Akış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Yapıları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165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F319-54ED-F96C-1EDB-A19907A3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/>
              <a:t>Anonim</a:t>
            </a:r>
            <a:r>
              <a:rPr lang="en-US" sz="4400" b="1" dirty="0"/>
              <a:t> </a:t>
            </a:r>
            <a:r>
              <a:rPr lang="en-US" sz="4400" b="1" dirty="0" err="1"/>
              <a:t>Bloklar</a:t>
            </a:r>
            <a:r>
              <a:rPr lang="en-US" sz="4400" b="1" dirty="0"/>
              <a:t>;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BFA27-EB80-86EB-73BE-AA6D70717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yapıları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Fonksiyon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Prosedür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yapılarıdır</a:t>
            </a:r>
            <a:r>
              <a:rPr lang="en-US" dirty="0"/>
              <a:t>. </a:t>
            </a:r>
            <a:r>
              <a:rPr lang="en-US" dirty="0" err="1"/>
              <a:t>Yordamlar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yapısı</a:t>
            </a:r>
            <a:r>
              <a:rPr lang="en-US" dirty="0"/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A325FC-8757-42A3-5312-C11F6D890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74" y="3152086"/>
            <a:ext cx="2959252" cy="210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42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EA5FB-68E8-EC37-68CF-3E3601C5A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Yordam</a:t>
            </a:r>
            <a:r>
              <a:rPr lang="en-US" sz="3600" b="1" dirty="0"/>
              <a:t> </a:t>
            </a:r>
            <a:r>
              <a:rPr lang="en-US" sz="3600" b="1" dirty="0" err="1"/>
              <a:t>Bloklar</a:t>
            </a:r>
            <a:r>
              <a:rPr lang="en-US" sz="3600" b="1" dirty="0"/>
              <a:t>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B92B1-FDA4-622C-0AED-B5AE29AEA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Prosedürlerin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ismi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 err="1"/>
              <a:t>Veritabanında</a:t>
            </a:r>
            <a:r>
              <a:rPr lang="en-US" dirty="0"/>
              <a:t>, </a:t>
            </a:r>
            <a:r>
              <a:rPr lang="en-US" dirty="0" err="1"/>
              <a:t>tablo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index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şema</a:t>
            </a:r>
            <a:r>
              <a:rPr lang="en-US" dirty="0"/>
              <a:t> </a:t>
            </a:r>
            <a:r>
              <a:rPr lang="en-US" dirty="0" err="1"/>
              <a:t>altında</a:t>
            </a:r>
            <a:r>
              <a:rPr lang="en-US" dirty="0"/>
              <a:t> </a:t>
            </a:r>
            <a:r>
              <a:rPr lang="en-US" dirty="0" err="1"/>
              <a:t>depolanıp</a:t>
            </a:r>
            <a:r>
              <a:rPr lang="en-US" dirty="0"/>
              <a:t> </a:t>
            </a:r>
            <a:r>
              <a:rPr lang="en-US" dirty="0" err="1"/>
              <a:t>saklanabilirler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programlar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scriptler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kullanılabilirler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 err="1"/>
              <a:t>Ayrıca</a:t>
            </a:r>
            <a:r>
              <a:rPr lang="en-US" dirty="0"/>
              <a:t> </a:t>
            </a:r>
            <a:r>
              <a:rPr lang="en-US" dirty="0" err="1"/>
              <a:t>isimleri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de </a:t>
            </a:r>
            <a:r>
              <a:rPr lang="en-US" dirty="0" err="1"/>
              <a:t>çağrılıp</a:t>
            </a:r>
            <a:r>
              <a:rPr lang="en-US" dirty="0"/>
              <a:t> </a:t>
            </a:r>
            <a:r>
              <a:rPr lang="en-US" dirty="0" err="1"/>
              <a:t>işlevini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getirebilirler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getirebilirler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0251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EBE9-886E-8828-2261-A3CB6D17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Fonksiyonlar</a:t>
            </a:r>
            <a:r>
              <a:rPr lang="en-US" sz="3600" b="1" dirty="0"/>
              <a:t> </a:t>
            </a:r>
            <a:r>
              <a:rPr lang="en-US" sz="3600" b="1" dirty="0" err="1"/>
              <a:t>için</a:t>
            </a:r>
            <a:r>
              <a:rPr lang="en-US" sz="3600" b="1" dirty="0"/>
              <a:t> </a:t>
            </a:r>
            <a:r>
              <a:rPr lang="en-US" sz="3600" b="1" dirty="0" err="1"/>
              <a:t>blok</a:t>
            </a:r>
            <a:r>
              <a:rPr lang="en-US" sz="3600" b="1" dirty="0"/>
              <a:t> </a:t>
            </a:r>
            <a:r>
              <a:rPr lang="en-US" sz="3600" b="1" dirty="0" err="1"/>
              <a:t>yapısı</a:t>
            </a:r>
            <a:r>
              <a:rPr lang="en-US" sz="3600" b="1" dirty="0"/>
              <a:t>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E80B9-6291-83D2-E7F0-7C888206A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496" y="1825625"/>
            <a:ext cx="7385304" cy="4351338"/>
          </a:xfrm>
        </p:spPr>
        <p:txBody>
          <a:bodyPr/>
          <a:lstStyle/>
          <a:p>
            <a:pPr algn="just"/>
            <a:r>
              <a:rPr lang="en-US" dirty="0" err="1"/>
              <a:t>Fonksiyonlar</a:t>
            </a:r>
            <a:r>
              <a:rPr lang="en-US" dirty="0"/>
              <a:t> da </a:t>
            </a:r>
            <a:r>
              <a:rPr lang="en-US" dirty="0" err="1"/>
              <a:t>prosedürler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, </a:t>
            </a:r>
            <a:r>
              <a:rPr lang="en-US" dirty="0" err="1"/>
              <a:t>veritabanında</a:t>
            </a:r>
            <a:r>
              <a:rPr lang="en-US" dirty="0"/>
              <a:t> </a:t>
            </a:r>
            <a:r>
              <a:rPr lang="en-US" dirty="0" err="1"/>
              <a:t>saklanıp</a:t>
            </a:r>
            <a:r>
              <a:rPr lang="en-US" dirty="0"/>
              <a:t>, </a:t>
            </a:r>
            <a:r>
              <a:rPr lang="en-US" dirty="0" err="1"/>
              <a:t>çeşitli</a:t>
            </a:r>
            <a:r>
              <a:rPr lang="en-US" dirty="0"/>
              <a:t> </a:t>
            </a:r>
            <a:r>
              <a:rPr lang="en-US" dirty="0" err="1"/>
              <a:t>yerlerde</a:t>
            </a:r>
            <a:r>
              <a:rPr lang="en-US" dirty="0"/>
              <a:t> </a:t>
            </a:r>
            <a:r>
              <a:rPr lang="en-US" dirty="0" err="1"/>
              <a:t>çağrılabilirler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fonksiyonlar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döndürürler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veriye</a:t>
            </a:r>
            <a:r>
              <a:rPr lang="en-US" dirty="0"/>
              <a:t> return </a:t>
            </a:r>
            <a:r>
              <a:rPr lang="en-US" dirty="0" err="1"/>
              <a:t>edilmeleri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dirty="0"/>
              <a:t>Bu </a:t>
            </a:r>
            <a:r>
              <a:rPr lang="en-US" dirty="0" err="1"/>
              <a:t>blokların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de </a:t>
            </a:r>
            <a:r>
              <a:rPr lang="en-US" dirty="0" err="1"/>
              <a:t>bloklar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, nested </a:t>
            </a:r>
            <a:r>
              <a:rPr lang="en-US" dirty="0" err="1"/>
              <a:t>bloklar</a:t>
            </a:r>
            <a:r>
              <a:rPr lang="en-US" dirty="0"/>
              <a:t> </a:t>
            </a:r>
            <a:r>
              <a:rPr lang="en-US" dirty="0" err="1"/>
              <a:t>denmektedir</a:t>
            </a:r>
            <a:r>
              <a:rPr lang="en-US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64DD3-851C-C8F2-3348-9578DEA90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886047" cy="1289116"/>
          </a:xfrm>
          <a:prstGeom prst="rect">
            <a:avLst/>
          </a:prstGeom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A02925BC-6085-065C-7937-A8EB409E6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15" y="3249678"/>
            <a:ext cx="1708238" cy="13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77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1F93-5277-0741-7C65-06646C177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/>
              <a:t>PL/</a:t>
            </a:r>
            <a:r>
              <a:rPr lang="en-US" b="1" dirty="0" err="1"/>
              <a:t>SQL’de</a:t>
            </a:r>
            <a:r>
              <a:rPr lang="en-US" b="1" dirty="0"/>
              <a:t> </a:t>
            </a:r>
            <a:r>
              <a:rPr lang="en-US" b="1" dirty="0" err="1"/>
              <a:t>Sıra</a:t>
            </a:r>
            <a:r>
              <a:rPr lang="en-US" b="1" dirty="0"/>
              <a:t> </a:t>
            </a:r>
            <a:r>
              <a:rPr lang="en-US" b="1" dirty="0" err="1"/>
              <a:t>Yapısı</a:t>
            </a:r>
            <a:r>
              <a:rPr lang="en-US" b="1" dirty="0"/>
              <a:t> (Sequence)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A89BB-06EE-987D-EFB9-24AD553CC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Sıralar</a:t>
            </a:r>
            <a:r>
              <a:rPr lang="en-US" dirty="0"/>
              <a:t>(Sequence), PL/</a:t>
            </a:r>
            <a:r>
              <a:rPr lang="en-US" dirty="0" err="1"/>
              <a:t>SQL’de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istenilen</a:t>
            </a:r>
            <a:r>
              <a:rPr lang="en-US" dirty="0"/>
              <a:t> </a:t>
            </a:r>
            <a:r>
              <a:rPr lang="en-US" dirty="0" err="1"/>
              <a:t>alana</a:t>
            </a:r>
            <a:r>
              <a:rPr lang="en-US" dirty="0"/>
              <a:t> </a:t>
            </a:r>
            <a:r>
              <a:rPr lang="en-US" dirty="0" err="1"/>
              <a:t>sırayla</a:t>
            </a:r>
            <a:r>
              <a:rPr lang="en-US" dirty="0"/>
              <a:t> </a:t>
            </a:r>
            <a:r>
              <a:rPr lang="en-US" dirty="0" err="1"/>
              <a:t>tanımlandığı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ölçüde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atamak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tanımlanırlar</a:t>
            </a:r>
            <a:r>
              <a:rPr lang="en-US" dirty="0"/>
              <a:t>. </a:t>
            </a:r>
            <a:r>
              <a:rPr lang="en-US" dirty="0" err="1"/>
              <a:t>İki</a:t>
            </a:r>
            <a:r>
              <a:rPr lang="en-US" dirty="0"/>
              <a:t> </a:t>
            </a:r>
            <a:r>
              <a:rPr lang="en-US" dirty="0" err="1"/>
              <a:t>parametresi</a:t>
            </a:r>
            <a:r>
              <a:rPr lang="en-US" dirty="0"/>
              <a:t> </a:t>
            </a:r>
            <a:r>
              <a:rPr lang="en-US" dirty="0" err="1"/>
              <a:t>mevcuttur</a:t>
            </a:r>
            <a:r>
              <a:rPr lang="en-US" dirty="0"/>
              <a:t>. </a:t>
            </a:r>
            <a:r>
              <a:rPr lang="en-US" dirty="0" err="1"/>
              <a:t>Bunlar</a:t>
            </a:r>
            <a:r>
              <a:rPr lang="en-US" dirty="0"/>
              <a:t> </a:t>
            </a:r>
            <a:r>
              <a:rPr lang="en-US" dirty="0" err="1"/>
              <a:t>NextVal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CurrVal</a:t>
            </a:r>
            <a:r>
              <a:rPr lang="en-US" dirty="0"/>
              <a:t> </a:t>
            </a:r>
            <a:r>
              <a:rPr lang="en-US" dirty="0" err="1"/>
              <a:t>parametreleridir</a:t>
            </a:r>
            <a:r>
              <a:rPr lang="en-US" dirty="0"/>
              <a:t>. </a:t>
            </a:r>
            <a:r>
              <a:rPr lang="en-US" dirty="0" err="1"/>
              <a:t>NextVal</a:t>
            </a:r>
            <a:r>
              <a:rPr lang="en-US" dirty="0"/>
              <a:t> </a:t>
            </a:r>
            <a:r>
              <a:rPr lang="en-US" dirty="0" err="1"/>
              <a:t>parametresi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sonraki</a:t>
            </a:r>
            <a:r>
              <a:rPr lang="en-US" dirty="0"/>
              <a:t> </a:t>
            </a:r>
            <a:r>
              <a:rPr lang="en-US" dirty="0" err="1"/>
              <a:t>sayıyı</a:t>
            </a:r>
            <a:r>
              <a:rPr lang="en-US" dirty="0"/>
              <a:t> </a:t>
            </a:r>
            <a:r>
              <a:rPr lang="en-US" dirty="0" err="1"/>
              <a:t>üretmek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, </a:t>
            </a:r>
            <a:r>
              <a:rPr lang="en-US" dirty="0" err="1"/>
              <a:t>CurrVal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son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sayıyı</a:t>
            </a:r>
            <a:r>
              <a:rPr lang="en-US" dirty="0"/>
              <a:t> </a:t>
            </a:r>
            <a:r>
              <a:rPr lang="en-US" dirty="0" err="1"/>
              <a:t>göstermek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r>
              <a:rPr lang="en-US" dirty="0" err="1"/>
              <a:t>Sıra</a:t>
            </a:r>
            <a:r>
              <a:rPr lang="en-US" dirty="0"/>
              <a:t> </a:t>
            </a:r>
            <a:r>
              <a:rPr lang="en-US" dirty="0" err="1"/>
              <a:t>yapısının</a:t>
            </a:r>
            <a:r>
              <a:rPr lang="en-US" dirty="0"/>
              <a:t> </a:t>
            </a:r>
            <a:r>
              <a:rPr lang="en-US" dirty="0" err="1"/>
              <a:t>söz</a:t>
            </a:r>
            <a:r>
              <a:rPr lang="en-US" dirty="0"/>
              <a:t> </a:t>
            </a:r>
            <a:r>
              <a:rPr lang="en-US" dirty="0" err="1"/>
              <a:t>dizimini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gibidir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89E7E-AED2-234D-17EB-71B3833E7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192" y="4376198"/>
            <a:ext cx="7715647" cy="23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89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E829-2AE0-8D8E-EE20-0F4178A5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PL/</a:t>
            </a:r>
            <a:r>
              <a:rPr lang="en-US" b="1" dirty="0" err="1"/>
              <a:t>SQL’de</a:t>
            </a:r>
            <a:r>
              <a:rPr lang="en-US" b="1" dirty="0"/>
              <a:t> </a:t>
            </a:r>
            <a:r>
              <a:rPr lang="en-US" b="1" dirty="0" err="1"/>
              <a:t>Sıra</a:t>
            </a:r>
            <a:r>
              <a:rPr lang="en-US" b="1" dirty="0"/>
              <a:t> </a:t>
            </a:r>
            <a:r>
              <a:rPr lang="en-US" b="1" dirty="0" err="1"/>
              <a:t>Yapısı</a:t>
            </a:r>
            <a:r>
              <a:rPr lang="en-US" b="1" dirty="0"/>
              <a:t> (Sequence)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0551D-3A2A-ACC1-093E-636EB41EB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Örnek</a:t>
            </a:r>
            <a:r>
              <a:rPr lang="en-US" dirty="0"/>
              <a:t>: </a:t>
            </a:r>
            <a:r>
              <a:rPr lang="en-US" dirty="0" err="1"/>
              <a:t>OtomatikId</a:t>
            </a:r>
            <a:r>
              <a:rPr lang="en-US" dirty="0"/>
              <a:t> </a:t>
            </a:r>
            <a:r>
              <a:rPr lang="en-US" dirty="0" err="1"/>
              <a:t>isminde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sequence </a:t>
            </a:r>
            <a:r>
              <a:rPr lang="en-US" dirty="0" err="1"/>
              <a:t>oluşturup</a:t>
            </a:r>
            <a:r>
              <a:rPr lang="en-US" dirty="0"/>
              <a:t>. </a:t>
            </a:r>
            <a:r>
              <a:rPr lang="en-US" dirty="0" err="1"/>
              <a:t>Personel</a:t>
            </a:r>
            <a:r>
              <a:rPr lang="en-US" dirty="0"/>
              <a:t> </a:t>
            </a:r>
            <a:r>
              <a:rPr lang="en-US" dirty="0" err="1"/>
              <a:t>tablosuna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girerken</a:t>
            </a:r>
            <a:r>
              <a:rPr lang="en-US" dirty="0"/>
              <a:t> </a:t>
            </a:r>
            <a:r>
              <a:rPr lang="en-US" dirty="0" err="1"/>
              <a:t>kullanımı</a:t>
            </a:r>
            <a:r>
              <a:rPr lang="en-US" dirty="0"/>
              <a:t> </a:t>
            </a:r>
            <a:r>
              <a:rPr lang="en-US" dirty="0" err="1"/>
              <a:t>gösteriniz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8BD06-8C1C-0009-9376-79CA6CB0E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95" y="3520786"/>
            <a:ext cx="10369209" cy="181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12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B21B-58EE-D6DA-7DA9-C30048A5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PL/</a:t>
            </a:r>
            <a:r>
              <a:rPr lang="en-US" b="1" dirty="0" err="1">
                <a:solidFill>
                  <a:srgbClr val="002060"/>
                </a:solidFill>
              </a:rPr>
              <a:t>SQL’de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Hata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İşleme</a:t>
            </a:r>
            <a:r>
              <a:rPr lang="en-US" b="1" dirty="0">
                <a:solidFill>
                  <a:srgbClr val="002060"/>
                </a:solidFill>
              </a:rPr>
              <a:t>( Error Handling)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724F7-1B0C-237D-50C9-0D50765E4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PL/</a:t>
            </a:r>
            <a:r>
              <a:rPr lang="en-US" dirty="0" err="1"/>
              <a:t>SQL’de</a:t>
            </a:r>
            <a:r>
              <a:rPr lang="en-US" dirty="0"/>
              <a:t>, </a:t>
            </a:r>
            <a:r>
              <a:rPr lang="en-US" dirty="0" err="1"/>
              <a:t>ikaz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şartları</a:t>
            </a:r>
            <a:r>
              <a:rPr lang="en-US" dirty="0"/>
              <a:t> EXCEPTION(</a:t>
            </a:r>
            <a:r>
              <a:rPr lang="en-US" dirty="0" err="1"/>
              <a:t>istisnai</a:t>
            </a:r>
            <a:r>
              <a:rPr lang="en-US" dirty="0"/>
              <a:t> durum)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adlandırılır</a:t>
            </a:r>
            <a:r>
              <a:rPr lang="en-US" dirty="0"/>
              <a:t>. </a:t>
            </a:r>
            <a:r>
              <a:rPr lang="en-US" dirty="0" err="1"/>
              <a:t>İstisnalar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zamanında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tanımlıdır</a:t>
            </a:r>
            <a:r>
              <a:rPr lang="en-US" dirty="0"/>
              <a:t>. </a:t>
            </a:r>
            <a:r>
              <a:rPr lang="en-US" dirty="0" err="1"/>
              <a:t>Sistemde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istisnai</a:t>
            </a:r>
            <a:r>
              <a:rPr lang="en-US" dirty="0"/>
              <a:t> </a:t>
            </a:r>
            <a:r>
              <a:rPr lang="en-US" dirty="0" err="1"/>
              <a:t>durumlara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division by zero (</a:t>
            </a:r>
            <a:r>
              <a:rPr lang="en-US" dirty="0" err="1"/>
              <a:t>sıfıra</a:t>
            </a:r>
            <a:r>
              <a:rPr lang="en-US" dirty="0"/>
              <a:t> </a:t>
            </a:r>
            <a:r>
              <a:rPr lang="en-US" dirty="0" err="1"/>
              <a:t>bölünme</a:t>
            </a:r>
            <a:r>
              <a:rPr lang="en-US" dirty="0"/>
              <a:t> </a:t>
            </a:r>
            <a:r>
              <a:rPr lang="en-US" dirty="0" err="1"/>
              <a:t>durumu</a:t>
            </a:r>
            <a:r>
              <a:rPr lang="en-US" dirty="0"/>
              <a:t>) </a:t>
            </a:r>
            <a:r>
              <a:rPr lang="en-US" dirty="0" err="1"/>
              <a:t>ve</a:t>
            </a:r>
            <a:r>
              <a:rPr lang="en-US" dirty="0"/>
              <a:t> out of memory (</a:t>
            </a:r>
            <a:r>
              <a:rPr lang="en-US" dirty="0" err="1"/>
              <a:t>hafıza</a:t>
            </a:r>
            <a:r>
              <a:rPr lang="en-US" dirty="0"/>
              <a:t> </a:t>
            </a:r>
            <a:r>
              <a:rPr lang="en-US" dirty="0" err="1"/>
              <a:t>taşması</a:t>
            </a:r>
            <a:r>
              <a:rPr lang="en-US" dirty="0"/>
              <a:t> </a:t>
            </a:r>
            <a:r>
              <a:rPr lang="en-US" dirty="0" err="1"/>
              <a:t>durumu</a:t>
            </a:r>
            <a:r>
              <a:rPr lang="en-US" dirty="0"/>
              <a:t>) </a:t>
            </a:r>
            <a:r>
              <a:rPr lang="en-US" dirty="0" err="1"/>
              <a:t>durumlarını</a:t>
            </a:r>
            <a:r>
              <a:rPr lang="en-US" dirty="0"/>
              <a:t> </a:t>
            </a:r>
            <a:r>
              <a:rPr lang="en-US" dirty="0" err="1"/>
              <a:t>verebiliriz</a:t>
            </a:r>
            <a:r>
              <a:rPr lang="en-US" dirty="0"/>
              <a:t>. </a:t>
            </a:r>
            <a:r>
              <a:rPr lang="en-US" dirty="0" err="1"/>
              <a:t>Kullanıcılarda</a:t>
            </a:r>
            <a:r>
              <a:rPr lang="en-US" dirty="0"/>
              <a:t> PL/</a:t>
            </a:r>
            <a:r>
              <a:rPr lang="en-US" dirty="0" err="1"/>
              <a:t>SQL’in</a:t>
            </a:r>
            <a:r>
              <a:rPr lang="en-US" dirty="0"/>
              <a:t> </a:t>
            </a:r>
            <a:r>
              <a:rPr lang="en-US" dirty="0" err="1"/>
              <a:t>tanımlama</a:t>
            </a:r>
            <a:r>
              <a:rPr lang="en-US" dirty="0"/>
              <a:t> </a:t>
            </a:r>
            <a:r>
              <a:rPr lang="en-US" dirty="0" err="1"/>
              <a:t>bloklarında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istisnai</a:t>
            </a:r>
            <a:r>
              <a:rPr lang="en-US" dirty="0"/>
              <a:t> durum </a:t>
            </a:r>
            <a:r>
              <a:rPr lang="en-US" dirty="0" err="1"/>
              <a:t>oluşturabilirler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işlemede</a:t>
            </a:r>
            <a:r>
              <a:rPr lang="en-US" dirty="0"/>
              <a:t>, </a:t>
            </a:r>
            <a:r>
              <a:rPr lang="en-US" dirty="0" err="1"/>
              <a:t>bloklar</a:t>
            </a:r>
            <a:r>
              <a:rPr lang="en-US" dirty="0"/>
              <a:t> </a:t>
            </a:r>
            <a:r>
              <a:rPr lang="en-US" dirty="0" err="1"/>
              <a:t>içindeki</a:t>
            </a:r>
            <a:r>
              <a:rPr lang="en-US" dirty="0"/>
              <a:t> </a:t>
            </a:r>
            <a:r>
              <a:rPr lang="en-US" dirty="0" err="1"/>
              <a:t>kodlarda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oluştuğunda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istisnai</a:t>
            </a:r>
            <a:r>
              <a:rPr lang="en-US" dirty="0"/>
              <a:t> durum </a:t>
            </a:r>
            <a:r>
              <a:rPr lang="en-US" dirty="0" err="1"/>
              <a:t>tanımlandıysa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oraya</a:t>
            </a:r>
            <a:r>
              <a:rPr lang="en-US" dirty="0"/>
              <a:t> </a:t>
            </a:r>
            <a:r>
              <a:rPr lang="en-US" dirty="0" err="1"/>
              <a:t>yönlenerek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kodunu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ona</a:t>
            </a:r>
            <a:r>
              <a:rPr lang="en-US" dirty="0"/>
              <a:t> </a:t>
            </a:r>
            <a:r>
              <a:rPr lang="en-US" dirty="0" err="1"/>
              <a:t>karşılık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mesajı</a:t>
            </a:r>
            <a:r>
              <a:rPr lang="en-US" dirty="0"/>
              <a:t> </a:t>
            </a:r>
            <a:r>
              <a:rPr lang="en-US" dirty="0" err="1"/>
              <a:t>verir</a:t>
            </a:r>
            <a:r>
              <a:rPr lang="en-US" dirty="0"/>
              <a:t>.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işlemenin</a:t>
            </a:r>
            <a:r>
              <a:rPr lang="en-US" dirty="0"/>
              <a:t>,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prensibi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şekildedir</a:t>
            </a:r>
            <a:r>
              <a:rPr lang="en-US" dirty="0"/>
              <a:t>.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işlemenin</a:t>
            </a:r>
            <a:r>
              <a:rPr lang="en-US" dirty="0"/>
              <a:t> </a:t>
            </a:r>
            <a:r>
              <a:rPr lang="en-US" dirty="0" err="1"/>
              <a:t>faydalarına</a:t>
            </a:r>
            <a:r>
              <a:rPr lang="en-US" dirty="0"/>
              <a:t> </a:t>
            </a:r>
            <a:r>
              <a:rPr lang="en-US" dirty="0" err="1"/>
              <a:t>geldiğimizde</a:t>
            </a:r>
            <a:r>
              <a:rPr lang="en-US" dirty="0"/>
              <a:t> </a:t>
            </a:r>
            <a:r>
              <a:rPr lang="en-US" dirty="0" err="1"/>
              <a:t>konu</a:t>
            </a:r>
            <a:r>
              <a:rPr lang="en-US" dirty="0"/>
              <a:t> </a:t>
            </a:r>
            <a:r>
              <a:rPr lang="en-US" dirty="0" err="1"/>
              <a:t>devamında</a:t>
            </a:r>
            <a:r>
              <a:rPr lang="en-US" dirty="0"/>
              <a:t> </a:t>
            </a:r>
            <a:r>
              <a:rPr lang="en-US" dirty="0" err="1"/>
              <a:t>yazılacak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sözdizimini</a:t>
            </a:r>
            <a:r>
              <a:rPr lang="en-US" dirty="0"/>
              <a:t> </a:t>
            </a:r>
            <a:r>
              <a:rPr lang="en-US" dirty="0" err="1"/>
              <a:t>inceleyebilirsiniz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/>
              <a:t>Bu </a:t>
            </a:r>
            <a:r>
              <a:rPr lang="en-US" dirty="0" err="1"/>
              <a:t>söz</a:t>
            </a:r>
            <a:r>
              <a:rPr lang="en-US" dirty="0"/>
              <a:t> </a:t>
            </a:r>
            <a:r>
              <a:rPr lang="en-US" dirty="0" err="1"/>
              <a:t>diziminde</a:t>
            </a:r>
            <a:r>
              <a:rPr lang="en-US" dirty="0"/>
              <a:t> her SELECT </a:t>
            </a:r>
            <a:r>
              <a:rPr lang="en-US" dirty="0" err="1"/>
              <a:t>ifadesinde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kontrolü</a:t>
            </a:r>
            <a:r>
              <a:rPr lang="en-US" dirty="0"/>
              <a:t> </a:t>
            </a:r>
            <a:r>
              <a:rPr lang="en-US" dirty="0" err="1"/>
              <a:t>yapmalı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check </a:t>
            </a:r>
            <a:r>
              <a:rPr lang="en-US" dirty="0" err="1"/>
              <a:t>etmeliyiz</a:t>
            </a:r>
            <a:r>
              <a:rPr lang="en-US" dirty="0"/>
              <a:t>. Buda </a:t>
            </a:r>
            <a:r>
              <a:rPr lang="en-US" dirty="0" err="1"/>
              <a:t>programın</a:t>
            </a:r>
            <a:r>
              <a:rPr lang="en-US" dirty="0"/>
              <a:t> </a:t>
            </a:r>
            <a:r>
              <a:rPr lang="en-US" dirty="0" err="1"/>
              <a:t>yavaşlamasına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ekstra</a:t>
            </a:r>
            <a:r>
              <a:rPr lang="en-US" dirty="0"/>
              <a:t> </a:t>
            </a:r>
            <a:r>
              <a:rPr lang="en-US" dirty="0" err="1"/>
              <a:t>ifadeye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duymaktadır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0550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904A-05E6-EB28-7D70-DB997C8C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PL/</a:t>
            </a:r>
            <a:r>
              <a:rPr lang="en-US" b="1" dirty="0" err="1">
                <a:solidFill>
                  <a:srgbClr val="002060"/>
                </a:solidFill>
              </a:rPr>
              <a:t>SQL’de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Hata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İşleme</a:t>
            </a:r>
            <a:r>
              <a:rPr lang="en-US" b="1" dirty="0">
                <a:solidFill>
                  <a:srgbClr val="002060"/>
                </a:solidFill>
              </a:rPr>
              <a:t>( Error Handling)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FCFF-1C8B-EB10-3540-012E75D29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364" y="1825625"/>
            <a:ext cx="6995436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/>
              <a:t>Fakat</a:t>
            </a:r>
            <a:r>
              <a:rPr lang="en-US" sz="2400" dirty="0"/>
              <a:t> 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/>
              <a:t>söz</a:t>
            </a:r>
            <a:r>
              <a:rPr lang="en-US" sz="2400" dirty="0"/>
              <a:t> </a:t>
            </a:r>
            <a:r>
              <a:rPr lang="en-US" sz="2400" dirty="0" err="1"/>
              <a:t>diziminde</a:t>
            </a:r>
            <a:r>
              <a:rPr lang="en-US" sz="2400" dirty="0"/>
              <a:t> </a:t>
            </a:r>
            <a:r>
              <a:rPr lang="en-US" sz="2400" dirty="0" err="1"/>
              <a:t>tüm</a:t>
            </a:r>
            <a:r>
              <a:rPr lang="en-US" sz="2400" dirty="0"/>
              <a:t> </a:t>
            </a:r>
            <a:r>
              <a:rPr lang="en-US" sz="2400" dirty="0" err="1"/>
              <a:t>kodlar</a:t>
            </a:r>
            <a:r>
              <a:rPr lang="en-US" sz="2400" dirty="0"/>
              <a:t> </a:t>
            </a:r>
            <a:r>
              <a:rPr lang="en-US" sz="2400" dirty="0" err="1"/>
              <a:t>işlenirken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hata</a:t>
            </a:r>
            <a:r>
              <a:rPr lang="en-US" sz="2400" dirty="0"/>
              <a:t> </a:t>
            </a:r>
            <a:r>
              <a:rPr lang="en-US" sz="2400" dirty="0" err="1"/>
              <a:t>oluştuğunda</a:t>
            </a:r>
            <a:r>
              <a:rPr lang="en-US" sz="2400" dirty="0"/>
              <a:t> </a:t>
            </a:r>
            <a:r>
              <a:rPr lang="en-US" sz="2400" dirty="0" err="1"/>
              <a:t>direk</a:t>
            </a:r>
            <a:r>
              <a:rPr lang="en-US" sz="2400" dirty="0"/>
              <a:t> EXCEPTION </a:t>
            </a:r>
            <a:r>
              <a:rPr lang="en-US" sz="2400" dirty="0" err="1"/>
              <a:t>bölümü</a:t>
            </a:r>
            <a:r>
              <a:rPr lang="en-US" sz="2400" dirty="0"/>
              <a:t> </a:t>
            </a:r>
            <a:r>
              <a:rPr lang="en-US" sz="2400" dirty="0" err="1"/>
              <a:t>devreye</a:t>
            </a:r>
            <a:r>
              <a:rPr lang="en-US" sz="2400" dirty="0"/>
              <a:t> </a:t>
            </a:r>
            <a:r>
              <a:rPr lang="en-US" sz="2400" dirty="0" err="1"/>
              <a:t>girerek</a:t>
            </a:r>
            <a:r>
              <a:rPr lang="en-US" sz="2400" dirty="0"/>
              <a:t> </a:t>
            </a:r>
            <a:r>
              <a:rPr lang="en-US" sz="2400" dirty="0" err="1"/>
              <a:t>hata</a:t>
            </a:r>
            <a:r>
              <a:rPr lang="en-US" sz="2400" dirty="0"/>
              <a:t> </a:t>
            </a:r>
            <a:r>
              <a:rPr lang="en-US" sz="2400" dirty="0" err="1"/>
              <a:t>mesajını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da </a:t>
            </a:r>
            <a:r>
              <a:rPr lang="en-US" sz="2400" dirty="0" err="1"/>
              <a:t>kodunu</a:t>
            </a:r>
            <a:r>
              <a:rPr lang="en-US" sz="2400" dirty="0"/>
              <a:t> </a:t>
            </a:r>
            <a:r>
              <a:rPr lang="en-US" sz="2400" dirty="0" err="1"/>
              <a:t>döndürecektir</a:t>
            </a:r>
            <a:r>
              <a:rPr lang="en-US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FBD99-6AE8-4949-EB4D-C5B58DFEE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03" y="1825625"/>
            <a:ext cx="4095961" cy="23940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381388-05B1-7206-7B91-1AA1588AF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845" y="3270823"/>
            <a:ext cx="6902805" cy="241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20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F8B7-8ECC-864C-BCEC-C6FA14C78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9912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err="1"/>
              <a:t>Örnek</a:t>
            </a:r>
            <a:r>
              <a:rPr lang="en-US" sz="2400" b="1" dirty="0"/>
              <a:t>: </a:t>
            </a:r>
            <a:r>
              <a:rPr lang="en-US" sz="2400" dirty="0" err="1"/>
              <a:t>Takımın</a:t>
            </a:r>
            <a:r>
              <a:rPr lang="en-US" sz="2400" dirty="0"/>
              <a:t> </a:t>
            </a:r>
            <a:r>
              <a:rPr lang="en-US" sz="2400" dirty="0" err="1"/>
              <a:t>ismi</a:t>
            </a:r>
            <a:r>
              <a:rPr lang="en-US" sz="2400" dirty="0"/>
              <a:t> </a:t>
            </a:r>
            <a:r>
              <a:rPr lang="en-US" sz="2400" dirty="0" err="1"/>
              <a:t>girildiğinde</a:t>
            </a:r>
            <a:r>
              <a:rPr lang="en-US" sz="2400" dirty="0"/>
              <a:t> 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/>
              <a:t>takımın</a:t>
            </a:r>
            <a:r>
              <a:rPr lang="en-US" sz="2400" dirty="0"/>
              <a:t> </a:t>
            </a:r>
            <a:r>
              <a:rPr lang="en-US" sz="2400" dirty="0" err="1"/>
              <a:t>puanın</a:t>
            </a:r>
            <a:r>
              <a:rPr lang="en-US" sz="2400" dirty="0"/>
              <a:t> </a:t>
            </a:r>
            <a:r>
              <a:rPr lang="en-US" sz="2400" dirty="0" err="1"/>
              <a:t>tüm</a:t>
            </a:r>
            <a:r>
              <a:rPr lang="en-US" sz="2400" dirty="0"/>
              <a:t> </a:t>
            </a:r>
            <a:r>
              <a:rPr lang="en-US" sz="2400" dirty="0" err="1"/>
              <a:t>takımların</a:t>
            </a:r>
            <a:r>
              <a:rPr lang="en-US" sz="2400" dirty="0"/>
              <a:t> </a:t>
            </a:r>
            <a:r>
              <a:rPr lang="en-US" sz="2400" dirty="0" err="1"/>
              <a:t>puanına</a:t>
            </a:r>
            <a:r>
              <a:rPr lang="en-US" sz="2400" dirty="0"/>
              <a:t> </a:t>
            </a:r>
            <a:r>
              <a:rPr lang="en-US" sz="2400" dirty="0" err="1"/>
              <a:t>oranı</a:t>
            </a:r>
            <a:r>
              <a:rPr lang="en-US" sz="2400" dirty="0"/>
              <a:t> </a:t>
            </a:r>
            <a:r>
              <a:rPr lang="en-US" sz="2400" dirty="0" err="1"/>
              <a:t>nedir</a:t>
            </a:r>
            <a:r>
              <a:rPr lang="en-US" sz="2400" dirty="0"/>
              <a:t> </a:t>
            </a:r>
            <a:r>
              <a:rPr lang="en-US" sz="2400" dirty="0" err="1"/>
              <a:t>sorusuna</a:t>
            </a:r>
            <a:r>
              <a:rPr lang="en-US" sz="2400" dirty="0"/>
              <a:t> </a:t>
            </a:r>
            <a:r>
              <a:rPr lang="en-US" sz="2400" dirty="0" err="1"/>
              <a:t>cevap</a:t>
            </a:r>
            <a:r>
              <a:rPr lang="en-US" sz="2400" dirty="0"/>
              <a:t> </a:t>
            </a:r>
            <a:r>
              <a:rPr lang="en-US" sz="2400" dirty="0" err="1"/>
              <a:t>veren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fonksiyon</a:t>
            </a:r>
            <a:r>
              <a:rPr lang="en-US" sz="2400" dirty="0"/>
              <a:t> </a:t>
            </a:r>
            <a:r>
              <a:rPr lang="en-US" sz="2400" dirty="0" err="1"/>
              <a:t>tanımlayalım</a:t>
            </a:r>
            <a:r>
              <a:rPr lang="en-US" sz="2400" dirty="0"/>
              <a:t>.(</a:t>
            </a:r>
            <a:r>
              <a:rPr lang="en-US" sz="2400" dirty="0" err="1"/>
              <a:t>Örnek</a:t>
            </a:r>
            <a:r>
              <a:rPr lang="en-US" sz="2400" dirty="0"/>
              <a:t> division by zero </a:t>
            </a:r>
            <a:r>
              <a:rPr lang="en-US" sz="2400" dirty="0" err="1"/>
              <a:t>durumunu</a:t>
            </a:r>
            <a:r>
              <a:rPr lang="en-US" sz="2400" dirty="0"/>
              <a:t> </a:t>
            </a:r>
            <a:r>
              <a:rPr lang="en-US" sz="2400" dirty="0" err="1"/>
              <a:t>göstermek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hayali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örnektir</a:t>
            </a:r>
            <a:r>
              <a:rPr lang="en-US" sz="2400" dirty="0"/>
              <a:t>.)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8AB1AE-9BBF-76C7-A97B-155C4D4B9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984" y="545926"/>
            <a:ext cx="6343921" cy="594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81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22549-CB87-C03A-7A91-FA7CFBDD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F2FF1-1656-A66E-84CF-A14692E6C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84" y="1853057"/>
            <a:ext cx="4620768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/>
              <a:t>Örnek</a:t>
            </a:r>
            <a:r>
              <a:rPr lang="en-US" dirty="0"/>
              <a:t>: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tanımlı</a:t>
            </a:r>
            <a:r>
              <a:rPr lang="en-US" dirty="0"/>
              <a:t> </a:t>
            </a:r>
            <a:r>
              <a:rPr lang="en-US" dirty="0" err="1"/>
              <a:t>istisnai</a:t>
            </a:r>
            <a:r>
              <a:rPr lang="en-US" dirty="0"/>
              <a:t> </a:t>
            </a:r>
            <a:r>
              <a:rPr lang="en-US" dirty="0" err="1"/>
              <a:t>durumları</a:t>
            </a:r>
            <a:r>
              <a:rPr lang="en-US" dirty="0"/>
              <a:t> </a:t>
            </a:r>
            <a:r>
              <a:rPr lang="en-US" dirty="0" err="1"/>
              <a:t>anlayabilmek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hazırlanmış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örnektir</a:t>
            </a:r>
            <a:r>
              <a:rPr lang="en-US" dirty="0"/>
              <a:t>. Bu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tam </a:t>
            </a:r>
            <a:r>
              <a:rPr lang="en-US" dirty="0" err="1"/>
              <a:t>isabetli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seçim</a:t>
            </a:r>
            <a:r>
              <a:rPr lang="en-US" dirty="0"/>
              <a:t> </a:t>
            </a:r>
            <a:r>
              <a:rPr lang="en-US" dirty="0" err="1"/>
              <a:t>olmasa</a:t>
            </a:r>
            <a:r>
              <a:rPr lang="en-US" dirty="0"/>
              <a:t> da </a:t>
            </a:r>
            <a:r>
              <a:rPr lang="en-US" dirty="0" err="1"/>
              <a:t>yapının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tanımlanacağını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kullanılacağına</a:t>
            </a:r>
            <a:r>
              <a:rPr lang="en-US" dirty="0"/>
              <a:t> </a:t>
            </a:r>
            <a:r>
              <a:rPr lang="en-US" dirty="0" err="1"/>
              <a:t>güzel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örnektir</a:t>
            </a:r>
            <a:r>
              <a:rPr lang="en-US" dirty="0"/>
              <a:t>. </a:t>
            </a:r>
            <a:r>
              <a:rPr lang="en-US" dirty="0" err="1"/>
              <a:t>Sayı</a:t>
            </a:r>
            <a:r>
              <a:rPr lang="en-US" dirty="0"/>
              <a:t> </a:t>
            </a:r>
            <a:r>
              <a:rPr lang="en-US" dirty="0" err="1"/>
              <a:t>değerimiz</a:t>
            </a:r>
            <a:r>
              <a:rPr lang="en-US" dirty="0"/>
              <a:t> 5, </a:t>
            </a:r>
            <a:r>
              <a:rPr lang="en-US" dirty="0" err="1"/>
              <a:t>bunun</a:t>
            </a:r>
            <a:r>
              <a:rPr lang="en-US" dirty="0"/>
              <a:t> 10’dan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olma</a:t>
            </a:r>
            <a:r>
              <a:rPr lang="en-US" dirty="0"/>
              <a:t> </a:t>
            </a:r>
            <a:r>
              <a:rPr lang="en-US" dirty="0" err="1"/>
              <a:t>şartına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tanımlama</a:t>
            </a:r>
            <a:r>
              <a:rPr lang="en-US" dirty="0"/>
              <a:t> </a:t>
            </a:r>
            <a:r>
              <a:rPr lang="en-US" dirty="0" err="1"/>
              <a:t>kısmında</a:t>
            </a:r>
            <a:r>
              <a:rPr lang="en-US" dirty="0"/>
              <a:t> </a:t>
            </a:r>
            <a:r>
              <a:rPr lang="en-US" dirty="0" err="1"/>
              <a:t>oluşturduğumuz</a:t>
            </a:r>
            <a:r>
              <a:rPr lang="en-US" dirty="0"/>
              <a:t> </a:t>
            </a:r>
            <a:r>
              <a:rPr lang="en-US" dirty="0" err="1"/>
              <a:t>dmg_hata</a:t>
            </a:r>
            <a:r>
              <a:rPr lang="en-US" dirty="0"/>
              <a:t> </a:t>
            </a:r>
            <a:r>
              <a:rPr lang="en-US" dirty="0" err="1"/>
              <a:t>isimli</a:t>
            </a:r>
            <a:r>
              <a:rPr lang="en-US" dirty="0"/>
              <a:t> </a:t>
            </a:r>
            <a:r>
              <a:rPr lang="en-US" dirty="0" err="1"/>
              <a:t>istisnai</a:t>
            </a:r>
            <a:r>
              <a:rPr lang="en-US" dirty="0"/>
              <a:t> </a:t>
            </a:r>
            <a:r>
              <a:rPr lang="en-US" dirty="0" err="1"/>
              <a:t>duruma</a:t>
            </a:r>
            <a:r>
              <a:rPr lang="en-US" dirty="0"/>
              <a:t> </a:t>
            </a:r>
            <a:r>
              <a:rPr lang="en-US" dirty="0" err="1"/>
              <a:t>dallanma</a:t>
            </a:r>
            <a:r>
              <a:rPr lang="en-US" dirty="0"/>
              <a:t> </a:t>
            </a:r>
            <a:r>
              <a:rPr lang="en-US" dirty="0" err="1"/>
              <a:t>sağlıyoruz</a:t>
            </a:r>
            <a:r>
              <a:rPr lang="en-US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FBE4D-1CDC-EE6B-6DA7-3FB8FF70F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639" y="2395728"/>
            <a:ext cx="7295361" cy="307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95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8BBA-4F43-3CF5-28AA-D8E091D1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70D1E-FCDD-9193-88AC-ACAD32ED4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56D4C7-8FAF-E4B2-AFB7-10EEA7B5F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1" y="279123"/>
            <a:ext cx="7231658" cy="651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5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1100-1079-255C-2097-0B95D205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PL/SQL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C62C8-7C40-8A70-06D0-2C08B773C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PL/SQL(Procedural Language Extension of SQL) , Oracle </a:t>
            </a:r>
            <a:r>
              <a:rPr lang="en-US" dirty="0" err="1"/>
              <a:t>şirketi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1990’ların </a:t>
            </a:r>
            <a:r>
              <a:rPr lang="en-US" dirty="0" err="1"/>
              <a:t>başında</a:t>
            </a:r>
            <a:r>
              <a:rPr lang="en-US" dirty="0"/>
              <a:t> SQL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yapacağımız</a:t>
            </a:r>
            <a:r>
              <a:rPr lang="en-US" dirty="0"/>
              <a:t> </a:t>
            </a:r>
            <a:r>
              <a:rPr lang="en-US" dirty="0" err="1"/>
              <a:t>sınırlı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geliştirmek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çıkmıştır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dirty="0"/>
              <a:t>SQL </a:t>
            </a:r>
            <a:r>
              <a:rPr lang="en-US" dirty="0" err="1"/>
              <a:t>komutlarını</a:t>
            </a:r>
            <a:r>
              <a:rPr lang="en-US" dirty="0"/>
              <a:t> </a:t>
            </a:r>
            <a:r>
              <a:rPr lang="en-US" dirty="0" err="1"/>
              <a:t>çalıştırabildiği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bunun</a:t>
            </a:r>
            <a:r>
              <a:rPr lang="en-US" dirty="0"/>
              <a:t> </a:t>
            </a:r>
            <a:r>
              <a:rPr lang="en-US" dirty="0" err="1"/>
              <a:t>yanında</a:t>
            </a:r>
            <a:r>
              <a:rPr lang="en-US" dirty="0"/>
              <a:t> Oracle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</a:t>
            </a:r>
            <a:r>
              <a:rPr lang="en-US" dirty="0"/>
              <a:t> </a:t>
            </a:r>
            <a:r>
              <a:rPr lang="en-US" dirty="0" err="1"/>
              <a:t>sistemleri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tetikleyiciler</a:t>
            </a:r>
            <a:r>
              <a:rPr lang="en-US" dirty="0"/>
              <a:t>, </a:t>
            </a:r>
            <a:r>
              <a:rPr lang="en-US" dirty="0" err="1"/>
              <a:t>yordamlar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fonksiyonlar</a:t>
            </a:r>
            <a:r>
              <a:rPr lang="en-US" dirty="0"/>
              <a:t> </a:t>
            </a:r>
            <a:r>
              <a:rPr lang="en-US" dirty="0" err="1"/>
              <a:t>yazmak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</a:t>
            </a:r>
            <a:r>
              <a:rPr lang="en-US" dirty="0" err="1"/>
              <a:t>geliştirilmiş</a:t>
            </a:r>
            <a:r>
              <a:rPr lang="en-US" dirty="0"/>
              <a:t>, </a:t>
            </a:r>
            <a:r>
              <a:rPr lang="en-US" dirty="0" err="1"/>
              <a:t>programlamada</a:t>
            </a:r>
            <a:r>
              <a:rPr lang="en-US" dirty="0"/>
              <a:t> </a:t>
            </a:r>
            <a:r>
              <a:rPr lang="en-US" dirty="0" err="1"/>
              <a:t>akış</a:t>
            </a:r>
            <a:r>
              <a:rPr lang="en-US" dirty="0"/>
              <a:t> </a:t>
            </a:r>
            <a:r>
              <a:rPr lang="en-US" dirty="0" err="1"/>
              <a:t>kontrollerini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değişkenleri</a:t>
            </a:r>
            <a:r>
              <a:rPr lang="en-US" dirty="0"/>
              <a:t> </a:t>
            </a:r>
            <a:r>
              <a:rPr lang="en-US" dirty="0" err="1"/>
              <a:t>kullanmamıza</a:t>
            </a:r>
            <a:r>
              <a:rPr lang="en-US" dirty="0"/>
              <a:t> </a:t>
            </a:r>
            <a:r>
              <a:rPr lang="en-US" dirty="0" err="1"/>
              <a:t>imkân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dildir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97497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28E8-BF27-8CE4-C96E-9F00F317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PL/</a:t>
            </a:r>
            <a:r>
              <a:rPr lang="en-US" b="1" dirty="0" err="1">
                <a:solidFill>
                  <a:srgbClr val="002060"/>
                </a:solidFill>
              </a:rPr>
              <a:t>SQL’de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Akış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Kontrol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Yapıları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4EC33-E817-929E-3653-A74F2BD38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4936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PL/SQL </a:t>
            </a:r>
            <a:r>
              <a:rPr lang="en-US" dirty="0" err="1"/>
              <a:t>blokları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koşullu-koşulsuz</a:t>
            </a:r>
            <a:r>
              <a:rPr lang="en-US" dirty="0"/>
              <a:t> </a:t>
            </a:r>
            <a:r>
              <a:rPr lang="en-US" dirty="0" err="1"/>
              <a:t>dallanmalar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döngüler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 PL/</a:t>
            </a:r>
            <a:r>
              <a:rPr lang="en-US" dirty="0" err="1"/>
              <a:t>SQL'de</a:t>
            </a:r>
            <a:r>
              <a:rPr lang="en-US" dirty="0"/>
              <a:t> </a:t>
            </a:r>
            <a:r>
              <a:rPr lang="en-US" dirty="0" err="1"/>
              <a:t>üç</a:t>
            </a:r>
            <a:r>
              <a:rPr lang="en-US" dirty="0"/>
              <a:t> tip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yapısı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 </a:t>
            </a:r>
            <a:r>
              <a:rPr lang="en-US" dirty="0" err="1"/>
              <a:t>Birincisi</a:t>
            </a:r>
            <a:r>
              <a:rPr lang="en-US" dirty="0"/>
              <a:t> "IF"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türevleri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yapıları</a:t>
            </a:r>
            <a:r>
              <a:rPr lang="en-US" dirty="0"/>
              <a:t> </a:t>
            </a:r>
            <a:r>
              <a:rPr lang="en-US" dirty="0" err="1"/>
              <a:t>koşul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r>
              <a:rPr lang="en-US" dirty="0" err="1"/>
              <a:t>Yineleme</a:t>
            </a:r>
            <a:r>
              <a:rPr lang="en-US" dirty="0"/>
              <a:t>, </a:t>
            </a:r>
            <a:r>
              <a:rPr lang="en-US" dirty="0" err="1"/>
              <a:t>tekrarlama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“LOOP, WHILE, FOR"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yapıları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son </a:t>
            </a:r>
            <a:r>
              <a:rPr lang="en-US" dirty="0" err="1"/>
              <a:t>olarak</a:t>
            </a:r>
            <a:r>
              <a:rPr lang="en-US" dirty="0"/>
              <a:t> GOTO </a:t>
            </a:r>
            <a:r>
              <a:rPr lang="en-US" dirty="0" err="1"/>
              <a:t>ve</a:t>
            </a:r>
            <a:r>
              <a:rPr lang="en-US" dirty="0"/>
              <a:t> NULL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dallanmalar</a:t>
            </a:r>
            <a:r>
              <a:rPr lang="en-US" dirty="0"/>
              <a:t> </a:t>
            </a:r>
            <a:r>
              <a:rPr lang="en-US" dirty="0" err="1"/>
              <a:t>yapan</a:t>
            </a:r>
            <a:r>
              <a:rPr lang="en-US" dirty="0"/>
              <a:t> </a:t>
            </a:r>
            <a:r>
              <a:rPr lang="en-US" dirty="0" err="1"/>
              <a:t>yapılar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r>
              <a:rPr lang="en-US" dirty="0" err="1"/>
              <a:t>Şimdi</a:t>
            </a:r>
            <a:r>
              <a:rPr lang="en-US" dirty="0"/>
              <a:t> </a:t>
            </a:r>
            <a:r>
              <a:rPr lang="en-US" dirty="0" err="1"/>
              <a:t>şart</a:t>
            </a:r>
            <a:r>
              <a:rPr lang="en-US" dirty="0"/>
              <a:t> </a:t>
            </a:r>
            <a:r>
              <a:rPr lang="en-US" dirty="0" err="1"/>
              <a:t>yapılarından</a:t>
            </a:r>
            <a:r>
              <a:rPr lang="en-US" dirty="0"/>
              <a:t> </a:t>
            </a:r>
            <a:r>
              <a:rPr lang="en-US" dirty="0" err="1"/>
              <a:t>başlayalım</a:t>
            </a:r>
            <a:r>
              <a:rPr lang="en-US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1AA61-7BBA-0EAC-1AD6-C35BD5297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675" y="2509458"/>
            <a:ext cx="5004057" cy="23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87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F0B8-328B-4F60-8918-C0890D6A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IF –THEN </a:t>
            </a:r>
            <a:r>
              <a:rPr lang="en-US" b="1" dirty="0" err="1">
                <a:solidFill>
                  <a:srgbClr val="002060"/>
                </a:solidFill>
              </a:rPr>
              <a:t>Yapısı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2E6CF-9A6E-2D76-7E42-1572F6E12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IF - THEN </a:t>
            </a:r>
            <a:r>
              <a:rPr lang="en-US" dirty="0" err="1"/>
              <a:t>yapısı</a:t>
            </a:r>
            <a:r>
              <a:rPr lang="en-US" dirty="0"/>
              <a:t>, IF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belirtilen</a:t>
            </a:r>
            <a:r>
              <a:rPr lang="en-US" dirty="0"/>
              <a:t> </a:t>
            </a:r>
            <a:r>
              <a:rPr lang="en-US" dirty="0" err="1"/>
              <a:t>koşul</a:t>
            </a:r>
            <a:r>
              <a:rPr lang="en-US" dirty="0"/>
              <a:t> </a:t>
            </a:r>
            <a:r>
              <a:rPr lang="en-US" dirty="0" err="1"/>
              <a:t>sağlanırsa</a:t>
            </a:r>
            <a:r>
              <a:rPr lang="en-US" dirty="0"/>
              <a:t> THEN – END IF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yapılmaktadır</a:t>
            </a:r>
            <a:r>
              <a:rPr lang="en-US" dirty="0"/>
              <a:t>.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takdirde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yapılmadan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sonraki</a:t>
            </a:r>
            <a:r>
              <a:rPr lang="en-US" dirty="0"/>
              <a:t> </a:t>
            </a:r>
            <a:r>
              <a:rPr lang="en-US" dirty="0" err="1"/>
              <a:t>işleme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komuta</a:t>
            </a:r>
            <a:r>
              <a:rPr lang="en-US" dirty="0"/>
              <a:t> </a:t>
            </a:r>
            <a:r>
              <a:rPr lang="en-US" dirty="0" err="1"/>
              <a:t>geçilmektedir</a:t>
            </a:r>
            <a:r>
              <a:rPr lang="en-US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1877B-D737-997D-EA65-47527852F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549" y="3720058"/>
            <a:ext cx="6262902" cy="198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5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AC47-3A09-6ACE-A5E6-CD3EEBC1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IF –THEN </a:t>
            </a:r>
            <a:r>
              <a:rPr lang="en-US" b="1" dirty="0" err="1">
                <a:solidFill>
                  <a:srgbClr val="002060"/>
                </a:solidFill>
              </a:rPr>
              <a:t>Yapısı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D638-48AA-3A3B-BA3F-2316A065F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Örnek</a:t>
            </a:r>
            <a:r>
              <a:rPr lang="en-US" dirty="0"/>
              <a:t>: </a:t>
            </a:r>
            <a:r>
              <a:rPr lang="en-US" dirty="0" err="1"/>
              <a:t>İnönü</a:t>
            </a:r>
            <a:r>
              <a:rPr lang="en-US" dirty="0"/>
              <a:t> </a:t>
            </a:r>
            <a:r>
              <a:rPr lang="en-US" dirty="0" err="1"/>
              <a:t>stadının</a:t>
            </a:r>
            <a:r>
              <a:rPr lang="en-US" dirty="0"/>
              <a:t> </a:t>
            </a:r>
            <a:r>
              <a:rPr lang="en-US" dirty="0" err="1"/>
              <a:t>kapasitesi</a:t>
            </a:r>
            <a:r>
              <a:rPr lang="en-US" dirty="0"/>
              <a:t> 10000’den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“</a:t>
            </a:r>
            <a:r>
              <a:rPr lang="en-US" dirty="0" err="1"/>
              <a:t>Kapasitesi</a:t>
            </a:r>
            <a:r>
              <a:rPr lang="en-US" dirty="0"/>
              <a:t> 10000’den </a:t>
            </a:r>
            <a:r>
              <a:rPr lang="en-US" dirty="0" err="1"/>
              <a:t>büyük</a:t>
            </a:r>
            <a:r>
              <a:rPr lang="en-US" dirty="0"/>
              <a:t>” </a:t>
            </a:r>
            <a:r>
              <a:rPr lang="en-US" dirty="0" err="1"/>
              <a:t>mesajı</a:t>
            </a:r>
            <a:r>
              <a:rPr lang="en-US" dirty="0"/>
              <a:t> </a:t>
            </a:r>
            <a:r>
              <a:rPr lang="en-US" dirty="0" err="1"/>
              <a:t>yazan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kodunu</a:t>
            </a:r>
            <a:r>
              <a:rPr lang="en-US" dirty="0"/>
              <a:t> </a:t>
            </a:r>
            <a:r>
              <a:rPr lang="en-US" dirty="0" err="1"/>
              <a:t>yazınız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24C6FD-917C-D9A6-F5B6-C42EADBDE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06" y="3027742"/>
            <a:ext cx="9744387" cy="328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17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BB90-EE69-EDBF-5618-A3349A8A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IF - THEN – ELSE </a:t>
            </a:r>
            <a:r>
              <a:rPr lang="en-US" b="1" dirty="0" err="1">
                <a:solidFill>
                  <a:srgbClr val="002060"/>
                </a:solidFill>
              </a:rPr>
              <a:t>Yapısı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8FEFD-33FC-1858-700A-6F77987C9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IF - THEN - ELSE </a:t>
            </a:r>
            <a:r>
              <a:rPr lang="en-US" dirty="0" err="1"/>
              <a:t>yapısında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IF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belirtilen</a:t>
            </a:r>
            <a:r>
              <a:rPr lang="en-US" dirty="0"/>
              <a:t> </a:t>
            </a:r>
            <a:r>
              <a:rPr lang="en-US" dirty="0" err="1"/>
              <a:t>koşul</a:t>
            </a:r>
            <a:r>
              <a:rPr lang="en-US" dirty="0"/>
              <a:t> </a:t>
            </a:r>
            <a:r>
              <a:rPr lang="en-US" dirty="0" err="1"/>
              <a:t>sağlanırsa</a:t>
            </a:r>
            <a:r>
              <a:rPr lang="en-US" dirty="0"/>
              <a:t> THEN-ELSE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komutlar</a:t>
            </a:r>
            <a:r>
              <a:rPr lang="en-US" dirty="0"/>
              <a:t> </a:t>
            </a:r>
            <a:r>
              <a:rPr lang="en-US" dirty="0" err="1"/>
              <a:t>çalıştırılır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 </a:t>
            </a:r>
            <a:r>
              <a:rPr lang="en-US" dirty="0" err="1"/>
              <a:t>Koşul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değil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ELSE – END IF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yapılmaktadır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A2917B-2FDB-BCAE-2D0B-CA52BFCA9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861" y="3429000"/>
            <a:ext cx="4320126" cy="228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93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84420-A3EB-9B10-3320-A8AD099D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2060"/>
                </a:solidFill>
              </a:rPr>
              <a:t>IF - THEN – ELSE Yapısı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AD3C0-ADB9-347F-EC65-20C90029F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Örnek</a:t>
            </a:r>
            <a:r>
              <a:rPr lang="en-US" dirty="0"/>
              <a:t>: </a:t>
            </a:r>
            <a:r>
              <a:rPr lang="en-US" dirty="0" err="1"/>
              <a:t>İnönü</a:t>
            </a:r>
            <a:r>
              <a:rPr lang="en-US" dirty="0"/>
              <a:t> </a:t>
            </a:r>
            <a:r>
              <a:rPr lang="en-US" dirty="0" err="1"/>
              <a:t>stadının</a:t>
            </a:r>
            <a:r>
              <a:rPr lang="en-US" dirty="0"/>
              <a:t> </a:t>
            </a:r>
            <a:r>
              <a:rPr lang="en-US" dirty="0" err="1"/>
              <a:t>kapasitesi</a:t>
            </a:r>
            <a:r>
              <a:rPr lang="en-US" dirty="0"/>
              <a:t> 10000’den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“</a:t>
            </a:r>
            <a:r>
              <a:rPr lang="en-US" dirty="0" err="1"/>
              <a:t>Kapasitesi</a:t>
            </a:r>
            <a:r>
              <a:rPr lang="en-US" dirty="0"/>
              <a:t> 10000’den </a:t>
            </a:r>
            <a:r>
              <a:rPr lang="en-US" dirty="0" err="1"/>
              <a:t>büyük</a:t>
            </a:r>
            <a:r>
              <a:rPr lang="en-US" dirty="0"/>
              <a:t>” , </a:t>
            </a:r>
            <a:r>
              <a:rPr lang="en-US" dirty="0" err="1"/>
              <a:t>değilse</a:t>
            </a:r>
            <a:r>
              <a:rPr lang="en-US" dirty="0"/>
              <a:t> “</a:t>
            </a:r>
            <a:r>
              <a:rPr lang="en-US" dirty="0" err="1"/>
              <a:t>Kapasitesi</a:t>
            </a:r>
            <a:r>
              <a:rPr lang="en-US" dirty="0"/>
              <a:t> 10000’den </a:t>
            </a:r>
            <a:r>
              <a:rPr lang="en-US" dirty="0" err="1"/>
              <a:t>küçük</a:t>
            </a:r>
            <a:r>
              <a:rPr lang="en-US" dirty="0"/>
              <a:t>” </a:t>
            </a:r>
            <a:r>
              <a:rPr lang="en-US" dirty="0" err="1"/>
              <a:t>mesajı</a:t>
            </a:r>
            <a:r>
              <a:rPr lang="en-US" dirty="0"/>
              <a:t> </a:t>
            </a:r>
            <a:r>
              <a:rPr lang="en-US" dirty="0" err="1"/>
              <a:t>yazan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kodunu</a:t>
            </a:r>
            <a:r>
              <a:rPr lang="en-US" dirty="0"/>
              <a:t> </a:t>
            </a:r>
            <a:r>
              <a:rPr lang="en-US" dirty="0" err="1"/>
              <a:t>yazınız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C8444-7678-300D-BF05-0609F3162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742" y="3429000"/>
            <a:ext cx="8234516" cy="296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8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3CD8-71AA-9098-B7CD-F92EA96A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IF - THEN – ELSEIF </a:t>
            </a:r>
            <a:r>
              <a:rPr lang="en-US" b="1" dirty="0" err="1">
                <a:solidFill>
                  <a:srgbClr val="002060"/>
                </a:solidFill>
              </a:rPr>
              <a:t>Yapısı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780A1-08C6-C2F9-D9EA-9AABCA10A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IF - THEN – ELSEIF </a:t>
            </a:r>
            <a:r>
              <a:rPr lang="en-US" dirty="0" err="1"/>
              <a:t>yapısında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bulunmaktadır</a:t>
            </a:r>
            <a:r>
              <a:rPr lang="en-US" dirty="0"/>
              <a:t>.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koşullar</a:t>
            </a:r>
            <a:r>
              <a:rPr lang="en-US" dirty="0"/>
              <a:t> </a:t>
            </a:r>
            <a:r>
              <a:rPr lang="en-US" dirty="0" err="1"/>
              <a:t>yukarıdan</a:t>
            </a:r>
            <a:r>
              <a:rPr lang="en-US" dirty="0"/>
              <a:t> </a:t>
            </a:r>
            <a:r>
              <a:rPr lang="en-US" dirty="0" err="1"/>
              <a:t>aşağıya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bakılarak</a:t>
            </a:r>
            <a:r>
              <a:rPr lang="en-US" dirty="0"/>
              <a:t>, </a:t>
            </a:r>
            <a:r>
              <a:rPr lang="en-US" dirty="0" err="1"/>
              <a:t>koşulların</a:t>
            </a:r>
            <a:r>
              <a:rPr lang="en-US" dirty="0"/>
              <a:t> </a:t>
            </a:r>
            <a:r>
              <a:rPr lang="en-US" dirty="0" err="1"/>
              <a:t>sağlanması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yapılmaktadır</a:t>
            </a:r>
            <a:r>
              <a:rPr lang="en-US" dirty="0"/>
              <a:t>. </a:t>
            </a:r>
            <a:r>
              <a:rPr lang="en-US" dirty="0" err="1"/>
              <a:t>Söz</a:t>
            </a:r>
            <a:r>
              <a:rPr lang="en-US" dirty="0"/>
              <a:t> </a:t>
            </a:r>
            <a:r>
              <a:rPr lang="en-US" dirty="0" err="1"/>
              <a:t>dizimi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gibidir</a:t>
            </a:r>
            <a:r>
              <a:rPr lang="en-US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63B78-33D9-44BC-F12A-4B438F37E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831" y="3610435"/>
            <a:ext cx="4496337" cy="270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574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4BFD-6727-B73A-4854-AEF5A4E6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IF - THEN – ELSEIF </a:t>
            </a:r>
            <a:r>
              <a:rPr lang="en-US" b="1" dirty="0" err="1">
                <a:solidFill>
                  <a:srgbClr val="002060"/>
                </a:solidFill>
              </a:rPr>
              <a:t>Yapısı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F1482-4A30-BEEB-FB41-F607BD5A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Örnek</a:t>
            </a:r>
            <a:r>
              <a:rPr lang="en-US" dirty="0"/>
              <a:t>: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kapasite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şartlar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yazınız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0FC4D-1BF9-6488-573C-2E9F1EBCF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514" y="2898705"/>
            <a:ext cx="8552972" cy="341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754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68DB-A46B-8E87-0A26-C325B592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CASE </a:t>
            </a:r>
            <a:r>
              <a:rPr lang="en-US" b="1" dirty="0" err="1">
                <a:solidFill>
                  <a:srgbClr val="002060"/>
                </a:solidFill>
              </a:rPr>
              <a:t>Yapısı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3FDC5-E641-1BEC-A46E-CC6868366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3920" cy="4351338"/>
          </a:xfrm>
        </p:spPr>
        <p:txBody>
          <a:bodyPr/>
          <a:lstStyle/>
          <a:p>
            <a:pPr algn="just"/>
            <a:r>
              <a:rPr lang="en-US" dirty="0"/>
              <a:t>CASE </a:t>
            </a:r>
            <a:r>
              <a:rPr lang="en-US" dirty="0" err="1"/>
              <a:t>yapısı</a:t>
            </a:r>
            <a:r>
              <a:rPr lang="en-US" dirty="0"/>
              <a:t>, IF </a:t>
            </a:r>
            <a:r>
              <a:rPr lang="en-US" dirty="0" err="1"/>
              <a:t>yapısına</a:t>
            </a:r>
            <a:r>
              <a:rPr lang="en-US" dirty="0"/>
              <a:t> </a:t>
            </a:r>
            <a:r>
              <a:rPr lang="en-US" dirty="0" err="1"/>
              <a:t>benzer</a:t>
            </a:r>
            <a:r>
              <a:rPr lang="en-US" dirty="0"/>
              <a:t> </a:t>
            </a:r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seçenek</a:t>
            </a:r>
            <a:r>
              <a:rPr lang="en-US" dirty="0"/>
              <a:t>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şart</a:t>
            </a:r>
            <a:r>
              <a:rPr lang="en-US" dirty="0"/>
              <a:t> </a:t>
            </a:r>
            <a:r>
              <a:rPr lang="en-US" dirty="0" err="1"/>
              <a:t>olduğunda</a:t>
            </a:r>
            <a:r>
              <a:rPr lang="en-US" dirty="0"/>
              <a:t> </a:t>
            </a:r>
            <a:r>
              <a:rPr lang="en-US" dirty="0" err="1"/>
              <a:t>kullanılması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yapıdır</a:t>
            </a:r>
            <a:r>
              <a:rPr lang="en-US" dirty="0"/>
              <a:t>.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IF </a:t>
            </a:r>
            <a:r>
              <a:rPr lang="en-US" dirty="0" err="1"/>
              <a:t>yazmak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CASE </a:t>
            </a:r>
            <a:r>
              <a:rPr lang="en-US" dirty="0" err="1"/>
              <a:t>bloğu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şarttaki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ELSE </a:t>
            </a:r>
            <a:r>
              <a:rPr lang="en-US" dirty="0" err="1"/>
              <a:t>seçeneği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bitirilir</a:t>
            </a:r>
            <a:r>
              <a:rPr lang="en-US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2E90E-AAF5-C8E6-0284-4ABD4ED39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222" y="1286968"/>
            <a:ext cx="4024642" cy="30865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2A2819-7D6D-3C17-6F1D-232FC03FF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926" y="4373536"/>
            <a:ext cx="2340143" cy="105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70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9032-3CE6-F2DD-61A8-6DBCE414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CASE </a:t>
            </a:r>
            <a:r>
              <a:rPr lang="en-US" b="1" dirty="0" err="1">
                <a:solidFill>
                  <a:srgbClr val="002060"/>
                </a:solidFill>
              </a:rPr>
              <a:t>Yapısı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3ABCA-6E1B-35D6-797B-209EDAB65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Örnek</a:t>
            </a:r>
            <a:r>
              <a:rPr lang="en-US" dirty="0"/>
              <a:t>: Beşiktaş </a:t>
            </a:r>
            <a:r>
              <a:rPr lang="en-US" dirty="0" err="1"/>
              <a:t>takımının</a:t>
            </a:r>
            <a:r>
              <a:rPr lang="en-US" dirty="0"/>
              <a:t> </a:t>
            </a:r>
            <a:r>
              <a:rPr lang="en-US" dirty="0" err="1"/>
              <a:t>sayı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kaçıncı</a:t>
            </a:r>
            <a:r>
              <a:rPr lang="en-US" dirty="0"/>
              <a:t> </a:t>
            </a:r>
            <a:r>
              <a:rPr lang="en-US" dirty="0" err="1"/>
              <a:t>grupta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yazınız</a:t>
            </a:r>
            <a:r>
              <a:rPr lang="en-US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8F6167-78D3-3B4E-7358-5B842CBFC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835" y="2835965"/>
            <a:ext cx="8441557" cy="347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39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84E7-0C08-B00B-2F75-4236E996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LOOP </a:t>
            </a:r>
            <a:r>
              <a:rPr lang="en-US" b="1" dirty="0" err="1">
                <a:solidFill>
                  <a:srgbClr val="002060"/>
                </a:solidFill>
              </a:rPr>
              <a:t>Yapısı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D3581-E740-3CF0-3DCE-DAE51A0C7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9704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LOOP </a:t>
            </a:r>
            <a:r>
              <a:rPr lang="en-US" sz="2400" dirty="0" err="1"/>
              <a:t>deyimi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dizi </a:t>
            </a:r>
            <a:r>
              <a:rPr lang="en-US" sz="2400" dirty="0" err="1"/>
              <a:t>işlemin</a:t>
            </a:r>
            <a:r>
              <a:rPr lang="en-US" sz="2400" dirty="0"/>
              <a:t> </a:t>
            </a:r>
            <a:r>
              <a:rPr lang="en-US" sz="2400" dirty="0" err="1"/>
              <a:t>birçok</a:t>
            </a:r>
            <a:r>
              <a:rPr lang="en-US" sz="2400" dirty="0"/>
              <a:t> </a:t>
            </a:r>
            <a:r>
              <a:rPr lang="en-US" sz="2400" dirty="0" err="1"/>
              <a:t>kez</a:t>
            </a:r>
            <a:r>
              <a:rPr lang="en-US" sz="2400" dirty="0"/>
              <a:t> </a:t>
            </a:r>
            <a:r>
              <a:rPr lang="en-US" sz="2400" dirty="0" err="1"/>
              <a:t>yapılmasını</a:t>
            </a:r>
            <a:r>
              <a:rPr lang="en-US" sz="2400" dirty="0"/>
              <a:t> </a:t>
            </a:r>
            <a:r>
              <a:rPr lang="en-US" sz="2400" dirty="0" err="1"/>
              <a:t>sağlamaktadır</a:t>
            </a:r>
            <a:r>
              <a:rPr lang="en-US" sz="2400" dirty="0"/>
              <a:t>. PL/SQL </a:t>
            </a:r>
            <a:r>
              <a:rPr lang="en-US" sz="2400" dirty="0" err="1"/>
              <a:t>içerisinde</a:t>
            </a:r>
            <a:r>
              <a:rPr lang="en-US" sz="2400" dirty="0"/>
              <a:t> LOOP </a:t>
            </a:r>
            <a:r>
              <a:rPr lang="en-US" sz="2400" dirty="0" err="1"/>
              <a:t>yapısından</a:t>
            </a:r>
            <a:r>
              <a:rPr lang="en-US" sz="2400" dirty="0"/>
              <a:t> </a:t>
            </a:r>
            <a:r>
              <a:rPr lang="en-US" sz="2400" dirty="0" err="1"/>
              <a:t>üç</a:t>
            </a:r>
            <a:r>
              <a:rPr lang="en-US" sz="2400" dirty="0"/>
              <a:t> </a:t>
            </a:r>
            <a:r>
              <a:rPr lang="en-US" sz="2400" dirty="0" err="1"/>
              <a:t>çeşit</a:t>
            </a:r>
            <a:r>
              <a:rPr lang="en-US" sz="2400" dirty="0"/>
              <a:t> </a:t>
            </a:r>
            <a:r>
              <a:rPr lang="en-US" sz="2400" dirty="0" err="1"/>
              <a:t>türemiştir</a:t>
            </a:r>
            <a:r>
              <a:rPr lang="en-US" sz="2400" dirty="0"/>
              <a:t> ki </a:t>
            </a:r>
            <a:r>
              <a:rPr lang="en-US" sz="2400" dirty="0" err="1"/>
              <a:t>bunlar</a:t>
            </a:r>
            <a:r>
              <a:rPr lang="en-US" sz="2400" dirty="0"/>
              <a:t> LOOP, FOR </a:t>
            </a:r>
            <a:r>
              <a:rPr lang="en-US" sz="2400" dirty="0" err="1"/>
              <a:t>ve</a:t>
            </a:r>
            <a:r>
              <a:rPr lang="en-US" sz="2400" dirty="0"/>
              <a:t> WHILE </a:t>
            </a:r>
            <a:r>
              <a:rPr lang="en-US" sz="2400" dirty="0" err="1"/>
              <a:t>döngüleridir</a:t>
            </a:r>
            <a:r>
              <a:rPr lang="en-US" sz="2400" dirty="0"/>
              <a:t>. LOOP –END </a:t>
            </a:r>
            <a:r>
              <a:rPr lang="en-US" sz="2400" dirty="0" err="1"/>
              <a:t>yapısının</a:t>
            </a:r>
            <a:r>
              <a:rPr lang="en-US" sz="2400" dirty="0"/>
              <a:t> </a:t>
            </a:r>
            <a:r>
              <a:rPr lang="en-US" sz="2400" dirty="0" err="1"/>
              <a:t>içine</a:t>
            </a:r>
            <a:r>
              <a:rPr lang="en-US" sz="2400" dirty="0"/>
              <a:t> EXIT </a:t>
            </a:r>
            <a:r>
              <a:rPr lang="en-US" sz="2400" dirty="0" err="1"/>
              <a:t>ifadesini</a:t>
            </a:r>
            <a:r>
              <a:rPr lang="en-US" sz="2400" dirty="0"/>
              <a:t> </a:t>
            </a:r>
            <a:r>
              <a:rPr lang="en-US" sz="2400" dirty="0" err="1"/>
              <a:t>koyduğumuzda</a:t>
            </a:r>
            <a:r>
              <a:rPr lang="en-US" sz="2400" dirty="0"/>
              <a:t> </a:t>
            </a:r>
            <a:r>
              <a:rPr lang="en-US" sz="2400" dirty="0" err="1"/>
              <a:t>orda</a:t>
            </a:r>
            <a:r>
              <a:rPr lang="en-US" sz="2400" dirty="0"/>
              <a:t> </a:t>
            </a:r>
            <a:r>
              <a:rPr lang="en-US" sz="2400" dirty="0" err="1"/>
              <a:t>döngüden</a:t>
            </a:r>
            <a:r>
              <a:rPr lang="en-US" sz="2400" dirty="0"/>
              <a:t> </a:t>
            </a:r>
            <a:r>
              <a:rPr lang="en-US" sz="2400" dirty="0" err="1"/>
              <a:t>çıkılır</a:t>
            </a:r>
            <a:r>
              <a:rPr lang="en-US" sz="2400" dirty="0"/>
              <a:t>. </a:t>
            </a:r>
            <a:r>
              <a:rPr lang="en-US" sz="2400" dirty="0" err="1"/>
              <a:t>Burada</a:t>
            </a:r>
            <a:r>
              <a:rPr lang="en-US" sz="2400" dirty="0"/>
              <a:t> </a:t>
            </a:r>
            <a:r>
              <a:rPr lang="en-US" sz="2400" dirty="0" err="1"/>
              <a:t>dikkat</a:t>
            </a:r>
            <a:r>
              <a:rPr lang="en-US" sz="2400" dirty="0"/>
              <a:t> </a:t>
            </a:r>
            <a:r>
              <a:rPr lang="en-US" sz="2400" dirty="0" err="1"/>
              <a:t>edilecek</a:t>
            </a:r>
            <a:r>
              <a:rPr lang="en-US" sz="2400" dirty="0"/>
              <a:t> </a:t>
            </a:r>
            <a:r>
              <a:rPr lang="en-US" sz="2400" dirty="0" err="1"/>
              <a:t>husus</a:t>
            </a:r>
            <a:r>
              <a:rPr lang="en-US" sz="2400" dirty="0"/>
              <a:t>, EXIT </a:t>
            </a:r>
            <a:r>
              <a:rPr lang="en-US" sz="2400" dirty="0" err="1"/>
              <a:t>ifadesi</a:t>
            </a:r>
            <a:r>
              <a:rPr lang="en-US" sz="2400" dirty="0"/>
              <a:t> </a:t>
            </a:r>
            <a:r>
              <a:rPr lang="en-US" sz="2400" dirty="0" err="1"/>
              <a:t>unutulursa</a:t>
            </a:r>
            <a:r>
              <a:rPr lang="en-US" sz="2400" dirty="0"/>
              <a:t>, </a:t>
            </a:r>
            <a:r>
              <a:rPr lang="en-US" sz="2400" dirty="0" err="1"/>
              <a:t>programcılar</a:t>
            </a:r>
            <a:r>
              <a:rPr lang="en-US" sz="2400" dirty="0"/>
              <a:t> </a:t>
            </a:r>
            <a:r>
              <a:rPr lang="en-US" sz="2400" dirty="0" err="1"/>
              <a:t>tarafından</a:t>
            </a:r>
            <a:r>
              <a:rPr lang="en-US" sz="2400" dirty="0"/>
              <a:t> </a:t>
            </a:r>
            <a:r>
              <a:rPr lang="en-US" sz="2400" dirty="0" err="1"/>
              <a:t>istenmeyen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durum </a:t>
            </a:r>
            <a:r>
              <a:rPr lang="en-US" sz="2400" dirty="0" err="1"/>
              <a:t>olan</a:t>
            </a:r>
            <a:r>
              <a:rPr lang="en-US" sz="2400" dirty="0"/>
              <a:t> KISIR DÖNGÜ </a:t>
            </a:r>
            <a:r>
              <a:rPr lang="en-US" sz="2400" dirty="0" err="1"/>
              <a:t>ya</a:t>
            </a:r>
            <a:r>
              <a:rPr lang="en-US" sz="2400" dirty="0"/>
              <a:t> da SONSUZ DÖNGÜ </a:t>
            </a:r>
            <a:r>
              <a:rPr lang="en-US" sz="2400" dirty="0" err="1"/>
              <a:t>durumu</a:t>
            </a:r>
            <a:r>
              <a:rPr lang="en-US" sz="2400" dirty="0"/>
              <a:t> </a:t>
            </a:r>
            <a:r>
              <a:rPr lang="en-US" sz="2400" dirty="0" err="1"/>
              <a:t>oluşmaktadır</a:t>
            </a:r>
            <a:r>
              <a:rPr lang="en-US" sz="2400" dirty="0"/>
              <a:t>. </a:t>
            </a:r>
            <a:endParaRPr lang="tr-TR" sz="2400" dirty="0"/>
          </a:p>
          <a:p>
            <a:pPr algn="just"/>
            <a:r>
              <a:rPr lang="en-US" sz="2400" dirty="0"/>
              <a:t>NOT: Bu </a:t>
            </a:r>
            <a:r>
              <a:rPr lang="en-US" sz="2400" dirty="0" err="1"/>
              <a:t>yapı</a:t>
            </a:r>
            <a:r>
              <a:rPr lang="en-US" sz="2400" dirty="0"/>
              <a:t> </a:t>
            </a:r>
            <a:r>
              <a:rPr lang="en-US" sz="2400" dirty="0" err="1"/>
              <a:t>ile</a:t>
            </a:r>
            <a:r>
              <a:rPr lang="en-US" sz="2400" dirty="0"/>
              <a:t> </a:t>
            </a:r>
            <a:r>
              <a:rPr lang="en-US" sz="2400" dirty="0" err="1"/>
              <a:t>gerekli</a:t>
            </a:r>
            <a:r>
              <a:rPr lang="en-US" sz="2400" dirty="0"/>
              <a:t> </a:t>
            </a:r>
            <a:r>
              <a:rPr lang="en-US" sz="2400" dirty="0" err="1"/>
              <a:t>örnek</a:t>
            </a:r>
            <a:r>
              <a:rPr lang="en-US" sz="2400" dirty="0"/>
              <a:t> EXIT </a:t>
            </a:r>
            <a:r>
              <a:rPr lang="en-US" sz="2400" dirty="0" err="1"/>
              <a:t>yapısı</a:t>
            </a:r>
            <a:r>
              <a:rPr lang="en-US" sz="2400" dirty="0"/>
              <a:t> </a:t>
            </a:r>
            <a:r>
              <a:rPr lang="en-US" sz="2400" dirty="0" err="1"/>
              <a:t>bölümünde</a:t>
            </a:r>
            <a:r>
              <a:rPr lang="en-US" sz="2400" dirty="0"/>
              <a:t> EXIT </a:t>
            </a:r>
            <a:r>
              <a:rPr lang="en-US" sz="2400" dirty="0" err="1"/>
              <a:t>deyimi</a:t>
            </a:r>
            <a:r>
              <a:rPr lang="en-US" sz="2400" dirty="0"/>
              <a:t> </a:t>
            </a:r>
            <a:r>
              <a:rPr lang="en-US" sz="2400" dirty="0" err="1"/>
              <a:t>ile</a:t>
            </a:r>
            <a:r>
              <a:rPr lang="en-US" sz="2400" dirty="0"/>
              <a:t> </a:t>
            </a:r>
            <a:r>
              <a:rPr lang="en-US" sz="2400" dirty="0" err="1"/>
              <a:t>beraber</a:t>
            </a:r>
            <a:r>
              <a:rPr lang="en-US" sz="2400" dirty="0"/>
              <a:t> </a:t>
            </a:r>
            <a:r>
              <a:rPr lang="en-US" sz="2400" dirty="0" err="1"/>
              <a:t>verilecektir</a:t>
            </a:r>
            <a:r>
              <a:rPr lang="en-US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A91177-AE3E-2F0A-0F52-521131FFC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416" y="1825625"/>
            <a:ext cx="2112045" cy="255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8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7CAE-4CB9-AD5E-0612-C5BAC5EF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PL/</a:t>
            </a:r>
            <a:r>
              <a:rPr lang="en-US" dirty="0" err="1">
                <a:solidFill>
                  <a:srgbClr val="002060"/>
                </a:solidFill>
              </a:rPr>
              <a:t>SQL’in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Özelliklerini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maddelersek</a:t>
            </a:r>
            <a:r>
              <a:rPr lang="en-US" dirty="0">
                <a:solidFill>
                  <a:srgbClr val="002060"/>
                </a:solidFill>
              </a:rPr>
              <a:t>;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BBFE8-18DA-53F5-5591-5F2CFCE1B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2060"/>
                </a:solidFill>
              </a:rPr>
              <a:t>1-PL/SQL </a:t>
            </a:r>
            <a:r>
              <a:rPr lang="en-US" dirty="0" err="1">
                <a:solidFill>
                  <a:srgbClr val="002060"/>
                </a:solidFill>
              </a:rPr>
              <a:t>yordamsal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bir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yapıya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sahiptir</a:t>
            </a:r>
            <a:r>
              <a:rPr lang="en-US" dirty="0">
                <a:solidFill>
                  <a:srgbClr val="002060"/>
                </a:solidFill>
              </a:rPr>
              <a:t>.(if/else, </a:t>
            </a:r>
            <a:r>
              <a:rPr lang="en-US" dirty="0" err="1">
                <a:solidFill>
                  <a:srgbClr val="002060"/>
                </a:solidFill>
              </a:rPr>
              <a:t>goto</a:t>
            </a:r>
            <a:r>
              <a:rPr lang="en-US" dirty="0">
                <a:solidFill>
                  <a:srgbClr val="002060"/>
                </a:solidFill>
              </a:rPr>
              <a:t>, Loop </a:t>
            </a:r>
            <a:r>
              <a:rPr lang="en-US" dirty="0" err="1">
                <a:solidFill>
                  <a:srgbClr val="002060"/>
                </a:solidFill>
              </a:rPr>
              <a:t>gibi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yapılar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içerir</a:t>
            </a:r>
            <a:r>
              <a:rPr lang="en-US" dirty="0">
                <a:solidFill>
                  <a:srgbClr val="002060"/>
                </a:solidFill>
              </a:rPr>
              <a:t>). </a:t>
            </a:r>
            <a:endParaRPr lang="tr-TR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2060"/>
                </a:solidFill>
              </a:rPr>
              <a:t>2-Tek </a:t>
            </a:r>
            <a:r>
              <a:rPr lang="en-US" dirty="0" err="1">
                <a:solidFill>
                  <a:srgbClr val="002060"/>
                </a:solidFill>
              </a:rPr>
              <a:t>seferde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istediğiniz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kadar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işlemi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veri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tabanına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göndereceğinizden</a:t>
            </a:r>
            <a:r>
              <a:rPr lang="en-US" dirty="0">
                <a:solidFill>
                  <a:srgbClr val="002060"/>
                </a:solidFill>
              </a:rPr>
              <a:t> her </a:t>
            </a:r>
            <a:r>
              <a:rPr lang="en-US" dirty="0" err="1">
                <a:solidFill>
                  <a:srgbClr val="002060"/>
                </a:solidFill>
              </a:rPr>
              <a:t>seferinde</a:t>
            </a:r>
            <a:r>
              <a:rPr lang="en-US" dirty="0">
                <a:solidFill>
                  <a:srgbClr val="002060"/>
                </a:solidFill>
              </a:rPr>
              <a:t> SQL </a:t>
            </a:r>
            <a:r>
              <a:rPr lang="en-US" dirty="0" err="1">
                <a:solidFill>
                  <a:srgbClr val="002060"/>
                </a:solidFill>
              </a:rPr>
              <a:t>sorgular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çalıştırmaktan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daha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hızlı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toplam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sonucu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alabilir</a:t>
            </a:r>
            <a:r>
              <a:rPr lang="en-US" dirty="0">
                <a:solidFill>
                  <a:srgbClr val="002060"/>
                </a:solidFill>
              </a:rPr>
              <a:t>. </a:t>
            </a:r>
            <a:endParaRPr lang="tr-TR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2060"/>
                </a:solidFill>
              </a:rPr>
              <a:t>3- </a:t>
            </a:r>
            <a:r>
              <a:rPr lang="en-US" dirty="0" err="1">
                <a:solidFill>
                  <a:srgbClr val="002060"/>
                </a:solidFill>
              </a:rPr>
              <a:t>Çalıştırmış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olduğunuz</a:t>
            </a:r>
            <a:r>
              <a:rPr lang="en-US" dirty="0">
                <a:solidFill>
                  <a:srgbClr val="002060"/>
                </a:solidFill>
              </a:rPr>
              <a:t> SQL </a:t>
            </a:r>
            <a:r>
              <a:rPr lang="en-US" dirty="0" err="1">
                <a:solidFill>
                  <a:srgbClr val="002060"/>
                </a:solidFill>
              </a:rPr>
              <a:t>kodlarını</a:t>
            </a:r>
            <a:r>
              <a:rPr lang="en-US" dirty="0">
                <a:solidFill>
                  <a:srgbClr val="002060"/>
                </a:solidFill>
              </a:rPr>
              <a:t>, debug </a:t>
            </a:r>
            <a:r>
              <a:rPr lang="en-US" dirty="0" err="1">
                <a:solidFill>
                  <a:srgbClr val="002060"/>
                </a:solidFill>
              </a:rPr>
              <a:t>etme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loglama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gibi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işlemleri</a:t>
            </a:r>
            <a:r>
              <a:rPr lang="en-US" dirty="0">
                <a:solidFill>
                  <a:srgbClr val="002060"/>
                </a:solidFill>
              </a:rPr>
              <a:t> PL/SQL </a:t>
            </a:r>
            <a:r>
              <a:rPr lang="en-US" dirty="0" err="1">
                <a:solidFill>
                  <a:srgbClr val="002060"/>
                </a:solidFill>
              </a:rPr>
              <a:t>kodlarıyla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ya</a:t>
            </a:r>
            <a:r>
              <a:rPr lang="en-US" dirty="0">
                <a:solidFill>
                  <a:srgbClr val="002060"/>
                </a:solidFill>
              </a:rPr>
              <a:t> da </a:t>
            </a:r>
            <a:r>
              <a:rPr lang="en-US" dirty="0" err="1">
                <a:solidFill>
                  <a:srgbClr val="002060"/>
                </a:solidFill>
              </a:rPr>
              <a:t>yapılarla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sağlayabilir</a:t>
            </a:r>
            <a:r>
              <a:rPr lang="en-US" dirty="0">
                <a:solidFill>
                  <a:srgbClr val="002060"/>
                </a:solidFill>
              </a:rPr>
              <a:t>. </a:t>
            </a:r>
            <a:endParaRPr lang="tr-TR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2060"/>
                </a:solidFill>
              </a:rPr>
              <a:t>4-Oracle Forms, Oracle Report </a:t>
            </a:r>
            <a:r>
              <a:rPr lang="en-US" dirty="0" err="1">
                <a:solidFill>
                  <a:srgbClr val="002060"/>
                </a:solidFill>
              </a:rPr>
              <a:t>gibi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yararlı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araçlarla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bütünleşebilir</a:t>
            </a:r>
            <a:r>
              <a:rPr lang="en-US" dirty="0">
                <a:solidFill>
                  <a:srgbClr val="002060"/>
                </a:solidFill>
              </a:rPr>
              <a:t>. </a:t>
            </a:r>
            <a:endParaRPr lang="tr-TR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2060"/>
                </a:solidFill>
              </a:rPr>
              <a:t>5-Hata </a:t>
            </a:r>
            <a:r>
              <a:rPr lang="en-US" dirty="0" err="1">
                <a:solidFill>
                  <a:srgbClr val="002060"/>
                </a:solidFill>
              </a:rPr>
              <a:t>İşleme</a:t>
            </a:r>
            <a:r>
              <a:rPr lang="en-US" dirty="0">
                <a:solidFill>
                  <a:srgbClr val="002060"/>
                </a:solidFill>
              </a:rPr>
              <a:t>(Exception handling) </a:t>
            </a:r>
            <a:r>
              <a:rPr lang="en-US" dirty="0" err="1">
                <a:solidFill>
                  <a:srgbClr val="002060"/>
                </a:solidFill>
              </a:rPr>
              <a:t>ile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durumlarda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farklı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işlemler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tanımlayabilir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ya</a:t>
            </a:r>
            <a:r>
              <a:rPr lang="en-US" dirty="0">
                <a:solidFill>
                  <a:srgbClr val="002060"/>
                </a:solidFill>
              </a:rPr>
              <a:t> da </a:t>
            </a:r>
            <a:r>
              <a:rPr lang="en-US" dirty="0" err="1">
                <a:solidFill>
                  <a:srgbClr val="002060"/>
                </a:solidFill>
              </a:rPr>
              <a:t>loglama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yapabilir</a:t>
            </a:r>
            <a:r>
              <a:rPr lang="en-US" dirty="0">
                <a:solidFill>
                  <a:srgbClr val="002060"/>
                </a:solidFill>
              </a:rPr>
              <a:t>. </a:t>
            </a:r>
            <a:endParaRPr lang="tr-TR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2060"/>
                </a:solidFill>
              </a:rPr>
              <a:t>6- </a:t>
            </a:r>
            <a:r>
              <a:rPr lang="en-US" dirty="0" err="1">
                <a:solidFill>
                  <a:srgbClr val="002060"/>
                </a:solidFill>
              </a:rPr>
              <a:t>Birçok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Editör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ile</a:t>
            </a:r>
            <a:r>
              <a:rPr lang="en-US" dirty="0">
                <a:solidFill>
                  <a:srgbClr val="002060"/>
                </a:solidFill>
              </a:rPr>
              <a:t> PL/SQL </a:t>
            </a:r>
            <a:r>
              <a:rPr lang="en-US" dirty="0" err="1">
                <a:solidFill>
                  <a:srgbClr val="002060"/>
                </a:solidFill>
              </a:rPr>
              <a:t>kodları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yazılabilir</a:t>
            </a:r>
            <a:r>
              <a:rPr lang="en-US" dirty="0">
                <a:solidFill>
                  <a:srgbClr val="002060"/>
                </a:solidFill>
              </a:rPr>
              <a:t>. </a:t>
            </a:r>
            <a:endParaRPr lang="tr-TR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2060"/>
                </a:solidFill>
              </a:rPr>
              <a:t>7- </a:t>
            </a:r>
            <a:r>
              <a:rPr lang="en-US" dirty="0" err="1">
                <a:solidFill>
                  <a:srgbClr val="002060"/>
                </a:solidFill>
              </a:rPr>
              <a:t>Fonksiyon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yordam</a:t>
            </a:r>
            <a:r>
              <a:rPr lang="en-US" dirty="0">
                <a:solidFill>
                  <a:srgbClr val="002060"/>
                </a:solidFill>
              </a:rPr>
              <a:t>, trigger </a:t>
            </a:r>
            <a:r>
              <a:rPr lang="en-US" dirty="0" err="1">
                <a:solidFill>
                  <a:srgbClr val="002060"/>
                </a:solidFill>
              </a:rPr>
              <a:t>tanımlamaları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gibi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birçok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özelliğiyle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uygulamalarda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büyük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artı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sağlar</a:t>
            </a:r>
            <a:r>
              <a:rPr lang="en-US" dirty="0">
                <a:solidFill>
                  <a:srgbClr val="002060"/>
                </a:solidFill>
              </a:rPr>
              <a:t>. </a:t>
            </a:r>
            <a:endParaRPr lang="tr-TR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2060"/>
                </a:solidFill>
              </a:rPr>
              <a:t>8- </a:t>
            </a:r>
            <a:r>
              <a:rPr lang="en-US" dirty="0" err="1">
                <a:solidFill>
                  <a:srgbClr val="002060"/>
                </a:solidFill>
              </a:rPr>
              <a:t>Ağ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trafiği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konusunda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uzmandır</a:t>
            </a:r>
            <a:r>
              <a:rPr lang="en-US" dirty="0">
                <a:solidFill>
                  <a:srgbClr val="002060"/>
                </a:solidFill>
              </a:rPr>
              <a:t>. PL/SQL </a:t>
            </a:r>
            <a:r>
              <a:rPr lang="en-US" dirty="0" err="1">
                <a:solidFill>
                  <a:srgbClr val="002060"/>
                </a:solidFill>
              </a:rPr>
              <a:t>kodları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veritabanında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saklandığı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için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sorgular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için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istemciden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tekrar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tekrar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veri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tabanına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gönderilmediği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için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ağ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trafiği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oluşmaz</a:t>
            </a:r>
            <a:r>
              <a:rPr lang="en-US" dirty="0">
                <a:solidFill>
                  <a:srgbClr val="002060"/>
                </a:solidFill>
              </a:rPr>
              <a:t>. </a:t>
            </a:r>
            <a:endParaRPr lang="tr-TR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2060"/>
                </a:solidFill>
              </a:rPr>
              <a:t>9- Oracle </a:t>
            </a:r>
            <a:r>
              <a:rPr lang="en-US" dirty="0" err="1">
                <a:solidFill>
                  <a:srgbClr val="002060"/>
                </a:solidFill>
              </a:rPr>
              <a:t>birçok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platformda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çalışabilir</a:t>
            </a:r>
            <a:r>
              <a:rPr lang="en-US" dirty="0">
                <a:solidFill>
                  <a:srgbClr val="002060"/>
                </a:solidFill>
              </a:rPr>
              <a:t>.(Unix, Windows, Linux </a:t>
            </a:r>
            <a:r>
              <a:rPr lang="en-US" dirty="0" err="1">
                <a:solidFill>
                  <a:srgbClr val="002060"/>
                </a:solidFill>
              </a:rPr>
              <a:t>gibi</a:t>
            </a:r>
            <a:r>
              <a:rPr lang="en-US" dirty="0">
                <a:solidFill>
                  <a:srgbClr val="002060"/>
                </a:solidFill>
              </a:rPr>
              <a:t>.) </a:t>
            </a:r>
            <a:endParaRPr lang="tr-TR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2060"/>
                </a:solidFill>
              </a:rPr>
              <a:t>10- SQL </a:t>
            </a:r>
            <a:r>
              <a:rPr lang="en-US" dirty="0" err="1">
                <a:solidFill>
                  <a:srgbClr val="002060"/>
                </a:solidFill>
              </a:rPr>
              <a:t>dilinin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tüm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komutları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ve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veri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tipleri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desteklenmektedir</a:t>
            </a:r>
            <a:r>
              <a:rPr lang="en-US" dirty="0">
                <a:solidFill>
                  <a:srgbClr val="00206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387717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C948-1AA1-8F99-6538-9CB9775D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EXIT </a:t>
            </a:r>
            <a:r>
              <a:rPr lang="en-US" b="1" dirty="0" err="1">
                <a:solidFill>
                  <a:srgbClr val="002060"/>
                </a:solidFill>
              </a:rPr>
              <a:t>Yapısı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96848-C7EE-A699-D57A-CBCA33948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8672" cy="4351338"/>
          </a:xfrm>
        </p:spPr>
        <p:txBody>
          <a:bodyPr/>
          <a:lstStyle/>
          <a:p>
            <a:pPr algn="just"/>
            <a:r>
              <a:rPr lang="en-US" dirty="0"/>
              <a:t>EXIT </a:t>
            </a:r>
            <a:r>
              <a:rPr lang="en-US" dirty="0" err="1"/>
              <a:t>ifadesi</a:t>
            </a:r>
            <a:r>
              <a:rPr lang="en-US" dirty="0"/>
              <a:t> </a:t>
            </a:r>
            <a:r>
              <a:rPr lang="en-US" dirty="0" err="1"/>
              <a:t>döngüden</a:t>
            </a:r>
            <a:r>
              <a:rPr lang="en-US" dirty="0"/>
              <a:t> </a:t>
            </a:r>
            <a:r>
              <a:rPr lang="en-US" dirty="0" err="1"/>
              <a:t>çıkmak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deyimdir</a:t>
            </a:r>
            <a:r>
              <a:rPr lang="en-US" dirty="0"/>
              <a:t>.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çalıştırıldığında</a:t>
            </a:r>
            <a:r>
              <a:rPr lang="en-US" dirty="0"/>
              <a:t>, </a:t>
            </a:r>
            <a:r>
              <a:rPr lang="en-US" dirty="0" err="1"/>
              <a:t>döngü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EXIT </a:t>
            </a:r>
            <a:r>
              <a:rPr lang="en-US" dirty="0" err="1"/>
              <a:t>gördüğünde</a:t>
            </a:r>
            <a:r>
              <a:rPr lang="en-US" dirty="0"/>
              <a:t> </a:t>
            </a:r>
            <a:r>
              <a:rPr lang="en-US" dirty="0" err="1"/>
              <a:t>derleyici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döngüyü</a:t>
            </a:r>
            <a:r>
              <a:rPr lang="en-US" dirty="0"/>
              <a:t> </a:t>
            </a:r>
            <a:r>
              <a:rPr lang="en-US" dirty="0" err="1"/>
              <a:t>bitirip</a:t>
            </a:r>
            <a:r>
              <a:rPr lang="en-US" dirty="0"/>
              <a:t>, </a:t>
            </a:r>
            <a:r>
              <a:rPr lang="en-US" dirty="0" err="1"/>
              <a:t>döngüden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deyimleri</a:t>
            </a:r>
            <a:r>
              <a:rPr lang="en-US" dirty="0"/>
              <a:t> </a:t>
            </a:r>
            <a:r>
              <a:rPr lang="en-US" dirty="0" err="1"/>
              <a:t>icra</a:t>
            </a:r>
            <a:r>
              <a:rPr lang="en-US" dirty="0"/>
              <a:t> </a:t>
            </a:r>
            <a:r>
              <a:rPr lang="en-US" dirty="0" err="1"/>
              <a:t>etmeye</a:t>
            </a:r>
            <a:r>
              <a:rPr lang="en-US" dirty="0"/>
              <a:t> </a:t>
            </a:r>
            <a:r>
              <a:rPr lang="en-US" dirty="0" err="1"/>
              <a:t>başlar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D7E6C0-F7A7-F30C-D117-36654C518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907" y="2759445"/>
            <a:ext cx="1799428" cy="6695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D3FEE9-FB33-E60E-096E-9AC5AF9C9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907" y="3289617"/>
            <a:ext cx="4422007" cy="213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571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6BDE-9D9B-EC6F-3F19-344A854C1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/>
          <a:lstStyle/>
          <a:p>
            <a:pPr algn="just"/>
            <a:r>
              <a:rPr lang="en-US" dirty="0" err="1"/>
              <a:t>Örnek</a:t>
            </a:r>
            <a:r>
              <a:rPr lang="en-US" dirty="0"/>
              <a:t>: </a:t>
            </a:r>
            <a:r>
              <a:rPr lang="en-US" dirty="0" err="1"/>
              <a:t>deniz</a:t>
            </a:r>
            <a:r>
              <a:rPr lang="en-US" dirty="0"/>
              <a:t> </a:t>
            </a:r>
            <a:r>
              <a:rPr lang="en-US" dirty="0" err="1"/>
              <a:t>adlı</a:t>
            </a:r>
            <a:r>
              <a:rPr lang="en-US" dirty="0"/>
              <a:t> </a:t>
            </a:r>
            <a:r>
              <a:rPr lang="en-US" dirty="0" err="1"/>
              <a:t>personele</a:t>
            </a:r>
            <a:r>
              <a:rPr lang="en-US" dirty="0"/>
              <a:t> </a:t>
            </a:r>
            <a:r>
              <a:rPr lang="en-US" dirty="0" err="1"/>
              <a:t>maaşı</a:t>
            </a:r>
            <a:r>
              <a:rPr lang="en-US" dirty="0"/>
              <a:t> 1500 TL </a:t>
            </a:r>
            <a:r>
              <a:rPr lang="en-US" dirty="0" err="1"/>
              <a:t>değerinden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olana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%10 </a:t>
            </a:r>
            <a:r>
              <a:rPr lang="en-US" dirty="0" err="1"/>
              <a:t>oranında</a:t>
            </a:r>
            <a:r>
              <a:rPr lang="en-US" dirty="0"/>
              <a:t> zaman </a:t>
            </a:r>
            <a:r>
              <a:rPr lang="en-US" dirty="0" err="1"/>
              <a:t>yapan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yazınız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dirty="0"/>
              <a:t>Bu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tablo</a:t>
            </a:r>
            <a:r>
              <a:rPr lang="en-US" dirty="0"/>
              <a:t> </a:t>
            </a:r>
            <a:r>
              <a:rPr lang="en-US" dirty="0" err="1"/>
              <a:t>oluşturalım</a:t>
            </a:r>
            <a:r>
              <a:rPr lang="en-US" dirty="0"/>
              <a:t>. Bu </a:t>
            </a:r>
            <a:r>
              <a:rPr lang="en-US" dirty="0" err="1"/>
              <a:t>tablomuzun</a:t>
            </a:r>
            <a:r>
              <a:rPr lang="en-US" dirty="0"/>
              <a:t> </a:t>
            </a:r>
            <a:r>
              <a:rPr lang="en-US" dirty="0" err="1"/>
              <a:t>adı</a:t>
            </a:r>
            <a:r>
              <a:rPr lang="en-US" dirty="0"/>
              <a:t> </a:t>
            </a:r>
            <a:r>
              <a:rPr lang="en-US" dirty="0" err="1"/>
              <a:t>Personel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tablo</a:t>
            </a:r>
            <a:r>
              <a:rPr lang="en-US" dirty="0"/>
              <a:t> </a:t>
            </a:r>
            <a:r>
              <a:rPr lang="en-US" dirty="0" err="1"/>
              <a:t>Per_Id</a:t>
            </a:r>
            <a:r>
              <a:rPr lang="en-US" dirty="0"/>
              <a:t>, Ad, </a:t>
            </a:r>
            <a:r>
              <a:rPr lang="en-US" dirty="0" err="1"/>
              <a:t>Soyad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maaş</a:t>
            </a:r>
            <a:r>
              <a:rPr lang="en-US" dirty="0"/>
              <a:t> </a:t>
            </a:r>
            <a:r>
              <a:rPr lang="en-US" dirty="0" err="1"/>
              <a:t>alanlarından</a:t>
            </a:r>
            <a:r>
              <a:rPr lang="en-US" dirty="0"/>
              <a:t> </a:t>
            </a:r>
            <a:r>
              <a:rPr lang="en-US" dirty="0" err="1"/>
              <a:t>oluşmaktadır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6D139-56AD-28CF-169A-DF2A7BC67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086" y="2670048"/>
            <a:ext cx="7737827" cy="385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759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151F-E043-4479-408A-EE2E3DBD3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002060"/>
                </a:solidFill>
              </a:rPr>
              <a:t>EXIT- WHEN </a:t>
            </a:r>
            <a:r>
              <a:rPr lang="en-US" b="1" dirty="0" err="1">
                <a:solidFill>
                  <a:srgbClr val="002060"/>
                </a:solidFill>
              </a:rPr>
              <a:t>Yapısı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D10E3-44CF-5C8F-8980-77ACCF4F1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5209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Bu EXIT </a:t>
            </a:r>
            <a:r>
              <a:rPr lang="en-US" sz="2400" dirty="0" err="1"/>
              <a:t>yapısında</a:t>
            </a:r>
            <a:r>
              <a:rPr lang="en-US" sz="2400" dirty="0"/>
              <a:t> </a:t>
            </a:r>
            <a:r>
              <a:rPr lang="en-US" sz="2400" dirty="0" err="1"/>
              <a:t>ise</a:t>
            </a:r>
            <a:r>
              <a:rPr lang="en-US" sz="2400" dirty="0"/>
              <a:t> </a:t>
            </a:r>
            <a:r>
              <a:rPr lang="en-US" sz="2400" dirty="0" err="1"/>
              <a:t>döngünün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koşul</a:t>
            </a:r>
            <a:r>
              <a:rPr lang="en-US" sz="2400" dirty="0"/>
              <a:t> </a:t>
            </a:r>
            <a:r>
              <a:rPr lang="en-US" sz="2400" dirty="0" err="1"/>
              <a:t>sonucu</a:t>
            </a:r>
            <a:r>
              <a:rPr lang="en-US" sz="2400" dirty="0"/>
              <a:t> </a:t>
            </a:r>
            <a:r>
              <a:rPr lang="en-US" sz="2400" dirty="0" err="1"/>
              <a:t>sonlandırılması</a:t>
            </a:r>
            <a:r>
              <a:rPr lang="en-US" sz="2400" dirty="0"/>
              <a:t> </a:t>
            </a:r>
            <a:r>
              <a:rPr lang="en-US" sz="2400" dirty="0" err="1"/>
              <a:t>istenmektedir</a:t>
            </a:r>
            <a:r>
              <a:rPr lang="en-US" sz="2400" dirty="0"/>
              <a:t>. WHEN </a:t>
            </a:r>
            <a:r>
              <a:rPr lang="en-US" sz="2400" dirty="0" err="1"/>
              <a:t>içerisinde</a:t>
            </a:r>
            <a:r>
              <a:rPr lang="en-US" sz="2400" dirty="0"/>
              <a:t> </a:t>
            </a:r>
            <a:r>
              <a:rPr lang="en-US" sz="2400" dirty="0" err="1"/>
              <a:t>belirtilen</a:t>
            </a:r>
            <a:r>
              <a:rPr lang="en-US" sz="2400" dirty="0"/>
              <a:t> </a:t>
            </a:r>
            <a:r>
              <a:rPr lang="en-US" sz="2400" dirty="0" err="1"/>
              <a:t>koşul</a:t>
            </a:r>
            <a:r>
              <a:rPr lang="en-US" sz="2400" dirty="0"/>
              <a:t> </a:t>
            </a:r>
            <a:r>
              <a:rPr lang="en-US" sz="2400" dirty="0" err="1"/>
              <a:t>doğru</a:t>
            </a:r>
            <a:r>
              <a:rPr lang="en-US" sz="2400" dirty="0"/>
              <a:t> </a:t>
            </a:r>
            <a:r>
              <a:rPr lang="en-US" sz="2400" dirty="0" err="1"/>
              <a:t>ise</a:t>
            </a:r>
            <a:r>
              <a:rPr lang="en-US" sz="2400" dirty="0"/>
              <a:t> </a:t>
            </a:r>
            <a:r>
              <a:rPr lang="en-US" sz="2400" dirty="0" err="1"/>
              <a:t>döngü</a:t>
            </a:r>
            <a:r>
              <a:rPr lang="en-US" sz="2400" dirty="0"/>
              <a:t> </a:t>
            </a:r>
            <a:r>
              <a:rPr lang="en-US" sz="2400" dirty="0" err="1"/>
              <a:t>kırılmaktadır</a:t>
            </a:r>
            <a:r>
              <a:rPr lang="en-US" sz="2400" dirty="0"/>
              <a:t>. </a:t>
            </a:r>
            <a:r>
              <a:rPr lang="en-US" sz="2400" dirty="0" err="1"/>
              <a:t>Temel</a:t>
            </a:r>
            <a:r>
              <a:rPr lang="en-US" sz="2400" dirty="0"/>
              <a:t> IF </a:t>
            </a:r>
            <a:r>
              <a:rPr lang="en-US" sz="2400" dirty="0" err="1"/>
              <a:t>yapısına</a:t>
            </a:r>
            <a:r>
              <a:rPr lang="en-US" sz="2400" dirty="0"/>
              <a:t> </a:t>
            </a:r>
            <a:r>
              <a:rPr lang="en-US" sz="2400" dirty="0" err="1"/>
              <a:t>benzemektedir</a:t>
            </a:r>
            <a:r>
              <a:rPr lang="en-US" sz="2400" dirty="0"/>
              <a:t> </a:t>
            </a:r>
            <a:r>
              <a:rPr lang="en-US" sz="2400" dirty="0" err="1"/>
              <a:t>fakat</a:t>
            </a:r>
            <a:r>
              <a:rPr lang="en-US" sz="2400" dirty="0"/>
              <a:t> </a:t>
            </a:r>
            <a:r>
              <a:rPr lang="en-US" sz="2400" dirty="0" err="1"/>
              <a:t>söz</a:t>
            </a:r>
            <a:r>
              <a:rPr lang="en-US" sz="2400" dirty="0"/>
              <a:t> </a:t>
            </a:r>
            <a:r>
              <a:rPr lang="en-US" sz="2400" dirty="0" err="1"/>
              <a:t>dizimi</a:t>
            </a:r>
            <a:r>
              <a:rPr lang="en-US" sz="2400" dirty="0"/>
              <a:t> </a:t>
            </a:r>
            <a:r>
              <a:rPr lang="en-US" sz="2400" dirty="0" err="1"/>
              <a:t>daha</a:t>
            </a:r>
            <a:r>
              <a:rPr lang="en-US" sz="2400" dirty="0"/>
              <a:t> </a:t>
            </a:r>
            <a:r>
              <a:rPr lang="en-US" sz="2400" dirty="0" err="1"/>
              <a:t>yalındır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40505-9F0E-E6A2-A367-403B6CBDF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1" y="2331966"/>
            <a:ext cx="5096874" cy="219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725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237E-1A39-C892-2B48-374352E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002060"/>
                </a:solidFill>
              </a:rPr>
              <a:t>EXIT- WHEN </a:t>
            </a:r>
            <a:r>
              <a:rPr lang="en-US" b="1" dirty="0" err="1">
                <a:solidFill>
                  <a:srgbClr val="002060"/>
                </a:solidFill>
              </a:rPr>
              <a:t>Yapısı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9900D-CDF3-A64A-EA06-4E6D61BF0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4584" cy="4351338"/>
          </a:xfrm>
        </p:spPr>
        <p:txBody>
          <a:bodyPr/>
          <a:lstStyle/>
          <a:p>
            <a:pPr algn="just"/>
            <a:r>
              <a:rPr lang="en-US" dirty="0" err="1"/>
              <a:t>Örnek</a:t>
            </a:r>
            <a:r>
              <a:rPr lang="en-US" dirty="0"/>
              <a:t>: </a:t>
            </a:r>
            <a:r>
              <a:rPr lang="en-US" dirty="0" err="1"/>
              <a:t>deniz</a:t>
            </a:r>
            <a:r>
              <a:rPr lang="en-US" dirty="0"/>
              <a:t> </a:t>
            </a:r>
            <a:r>
              <a:rPr lang="en-US" dirty="0" err="1"/>
              <a:t>adlı</a:t>
            </a:r>
            <a:r>
              <a:rPr lang="en-US" dirty="0"/>
              <a:t> </a:t>
            </a:r>
            <a:r>
              <a:rPr lang="en-US" dirty="0" err="1"/>
              <a:t>personele</a:t>
            </a:r>
            <a:r>
              <a:rPr lang="en-US" dirty="0"/>
              <a:t> </a:t>
            </a:r>
            <a:r>
              <a:rPr lang="en-US" dirty="0" err="1"/>
              <a:t>maaşı</a:t>
            </a:r>
            <a:r>
              <a:rPr lang="en-US" dirty="0"/>
              <a:t> 2500 TL </a:t>
            </a:r>
            <a:r>
              <a:rPr lang="en-US" dirty="0" err="1"/>
              <a:t>değerinden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olana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%10 </a:t>
            </a:r>
            <a:r>
              <a:rPr lang="en-US" dirty="0" err="1"/>
              <a:t>oranında</a:t>
            </a:r>
            <a:r>
              <a:rPr lang="en-US" dirty="0"/>
              <a:t> zaman </a:t>
            </a:r>
            <a:r>
              <a:rPr lang="en-US" dirty="0" err="1"/>
              <a:t>yapan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yazınız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B3D8F-62D2-59E8-3837-0DEBDDBC0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790" y="1027906"/>
            <a:ext cx="3118922" cy="536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508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4667-3A2D-A9B2-480A-6E7684AC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WHILE – LOOP </a:t>
            </a:r>
            <a:r>
              <a:rPr lang="en-US" b="1" dirty="0" err="1">
                <a:solidFill>
                  <a:srgbClr val="002060"/>
                </a:solidFill>
              </a:rPr>
              <a:t>Yapısı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A988-604A-4AE3-7938-8E2D2ADAB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94704" cy="4351338"/>
          </a:xfrm>
        </p:spPr>
        <p:txBody>
          <a:bodyPr/>
          <a:lstStyle/>
          <a:p>
            <a:pPr algn="just"/>
            <a:r>
              <a:rPr lang="en-US" dirty="0"/>
              <a:t>While </a:t>
            </a:r>
            <a:r>
              <a:rPr lang="en-US" dirty="0" err="1"/>
              <a:t>döngüsü</a:t>
            </a:r>
            <a:r>
              <a:rPr lang="en-US" dirty="0"/>
              <a:t>, </a:t>
            </a:r>
            <a:r>
              <a:rPr lang="en-US" dirty="0" err="1"/>
              <a:t>şart</a:t>
            </a:r>
            <a:r>
              <a:rPr lang="en-US" dirty="0"/>
              <a:t> </a:t>
            </a:r>
            <a:r>
              <a:rPr lang="en-US" dirty="0" err="1"/>
              <a:t>sağlandığı</a:t>
            </a:r>
            <a:r>
              <a:rPr lang="en-US" dirty="0"/>
              <a:t> </a:t>
            </a:r>
            <a:r>
              <a:rPr lang="en-US" dirty="0" err="1"/>
              <a:t>sürece</a:t>
            </a:r>
            <a:r>
              <a:rPr lang="en-US" dirty="0"/>
              <a:t> </a:t>
            </a:r>
            <a:r>
              <a:rPr lang="en-US" dirty="0" err="1"/>
              <a:t>işlemlerin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komutların</a:t>
            </a:r>
            <a:r>
              <a:rPr lang="en-US" dirty="0"/>
              <a:t> </a:t>
            </a:r>
            <a:r>
              <a:rPr lang="en-US" dirty="0" err="1"/>
              <a:t>yapılmasını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Her </a:t>
            </a:r>
            <a:r>
              <a:rPr lang="en-US" dirty="0" err="1"/>
              <a:t>defasında</a:t>
            </a:r>
            <a:r>
              <a:rPr lang="en-US" dirty="0"/>
              <a:t> </a:t>
            </a:r>
            <a:r>
              <a:rPr lang="en-US" dirty="0" err="1"/>
              <a:t>şart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 </a:t>
            </a:r>
            <a:r>
              <a:rPr lang="en-US" dirty="0" err="1"/>
              <a:t>Şart</a:t>
            </a:r>
            <a:r>
              <a:rPr lang="en-US" dirty="0"/>
              <a:t> </a:t>
            </a:r>
            <a:r>
              <a:rPr lang="en-US" dirty="0" err="1"/>
              <a:t>tutmadığında</a:t>
            </a:r>
            <a:r>
              <a:rPr lang="en-US" dirty="0"/>
              <a:t> </a:t>
            </a:r>
            <a:r>
              <a:rPr lang="en-US" dirty="0" err="1"/>
              <a:t>döngüden</a:t>
            </a:r>
            <a:r>
              <a:rPr lang="en-US" dirty="0"/>
              <a:t> </a:t>
            </a:r>
            <a:r>
              <a:rPr lang="en-US" dirty="0" err="1"/>
              <a:t>çıkılarak</a:t>
            </a:r>
            <a:r>
              <a:rPr lang="en-US" dirty="0"/>
              <a:t>, </a:t>
            </a:r>
            <a:r>
              <a:rPr lang="en-US" dirty="0" err="1"/>
              <a:t>döngünün</a:t>
            </a:r>
            <a:r>
              <a:rPr lang="en-US" dirty="0"/>
              <a:t> </a:t>
            </a:r>
            <a:r>
              <a:rPr lang="en-US" dirty="0" err="1"/>
              <a:t>bittiği</a:t>
            </a:r>
            <a:r>
              <a:rPr lang="en-US" dirty="0"/>
              <a:t> </a:t>
            </a:r>
            <a:r>
              <a:rPr lang="en-US" dirty="0" err="1"/>
              <a:t>yerden</a:t>
            </a:r>
            <a:r>
              <a:rPr lang="en-US" dirty="0"/>
              <a:t> program </a:t>
            </a:r>
            <a:r>
              <a:rPr lang="en-US" dirty="0" err="1"/>
              <a:t>akışına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B932B-0B7C-35F5-F169-A12734D25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798" y="1825625"/>
            <a:ext cx="3063418" cy="217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4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44B1-4A88-14BB-C09B-CCB2259B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WHILE – LOOP </a:t>
            </a:r>
            <a:r>
              <a:rPr lang="en-US" b="1" dirty="0" err="1">
                <a:solidFill>
                  <a:srgbClr val="002060"/>
                </a:solidFill>
              </a:rPr>
              <a:t>Yapısı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FDE4-7F88-D9EC-F010-9ADE5D442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6608" cy="4351338"/>
          </a:xfrm>
        </p:spPr>
        <p:txBody>
          <a:bodyPr/>
          <a:lstStyle/>
          <a:p>
            <a:pPr algn="just"/>
            <a:r>
              <a:rPr lang="en-US" dirty="0" err="1"/>
              <a:t>Örnek</a:t>
            </a:r>
            <a:r>
              <a:rPr lang="en-US" dirty="0"/>
              <a:t>: </a:t>
            </a:r>
            <a:r>
              <a:rPr lang="en-US" dirty="0" err="1"/>
              <a:t>deniz</a:t>
            </a:r>
            <a:r>
              <a:rPr lang="en-US" dirty="0"/>
              <a:t> </a:t>
            </a:r>
            <a:r>
              <a:rPr lang="en-US" dirty="0" err="1"/>
              <a:t>adlı</a:t>
            </a:r>
            <a:r>
              <a:rPr lang="en-US" dirty="0"/>
              <a:t> </a:t>
            </a:r>
            <a:r>
              <a:rPr lang="en-US" dirty="0" err="1"/>
              <a:t>personele</a:t>
            </a:r>
            <a:r>
              <a:rPr lang="en-US" dirty="0"/>
              <a:t> </a:t>
            </a:r>
            <a:r>
              <a:rPr lang="en-US" dirty="0" err="1"/>
              <a:t>maaşı</a:t>
            </a:r>
            <a:r>
              <a:rPr lang="en-US" dirty="0"/>
              <a:t> 2500 TL </a:t>
            </a:r>
            <a:r>
              <a:rPr lang="en-US" dirty="0" err="1"/>
              <a:t>değerinden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olana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%10 </a:t>
            </a:r>
            <a:r>
              <a:rPr lang="en-US" dirty="0" err="1"/>
              <a:t>oranında</a:t>
            </a:r>
            <a:r>
              <a:rPr lang="en-US" dirty="0"/>
              <a:t> zaman </a:t>
            </a:r>
            <a:r>
              <a:rPr lang="en-US" dirty="0" err="1"/>
              <a:t>yapan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yazınız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ADE67-E4F1-C421-B3CC-68FE41A45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026" y="972090"/>
            <a:ext cx="3576885" cy="540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415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AD3B2-39A1-28D3-595D-28D25C46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FOR – LOOP </a:t>
            </a:r>
            <a:r>
              <a:rPr lang="en-US" b="1" dirty="0" err="1">
                <a:solidFill>
                  <a:srgbClr val="002060"/>
                </a:solidFill>
              </a:rPr>
              <a:t>Yapısı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A1BF0-7791-A23A-DC53-1D143EDA8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FOR </a:t>
            </a:r>
            <a:r>
              <a:rPr lang="en-US" sz="2000" dirty="0" err="1"/>
              <a:t>döngü</a:t>
            </a:r>
            <a:r>
              <a:rPr lang="en-US" sz="2000" dirty="0"/>
              <a:t> </a:t>
            </a:r>
            <a:r>
              <a:rPr lang="en-US" sz="2000" dirty="0" err="1"/>
              <a:t>yapısı</a:t>
            </a:r>
            <a:r>
              <a:rPr lang="en-US" sz="2000" dirty="0"/>
              <a:t> </a:t>
            </a:r>
            <a:r>
              <a:rPr lang="en-US" sz="2000" dirty="0" err="1"/>
              <a:t>programcıların</a:t>
            </a:r>
            <a:r>
              <a:rPr lang="en-US" sz="2000" dirty="0"/>
              <a:t> </a:t>
            </a:r>
            <a:r>
              <a:rPr lang="en-US" sz="2000" dirty="0" err="1"/>
              <a:t>çok</a:t>
            </a:r>
            <a:r>
              <a:rPr lang="en-US" sz="2000" dirty="0"/>
              <a:t> </a:t>
            </a:r>
            <a:r>
              <a:rPr lang="en-US" sz="2000" dirty="0" err="1"/>
              <a:t>sevdiği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özellikle</a:t>
            </a:r>
            <a:r>
              <a:rPr lang="en-US" sz="2000" dirty="0"/>
              <a:t> </a:t>
            </a:r>
            <a:r>
              <a:rPr lang="en-US" sz="2000" dirty="0" err="1"/>
              <a:t>iç</a:t>
            </a:r>
            <a:r>
              <a:rPr lang="en-US" sz="2000" dirty="0"/>
              <a:t> </a:t>
            </a:r>
            <a:r>
              <a:rPr lang="en-US" sz="2000" dirty="0" err="1"/>
              <a:t>içe</a:t>
            </a:r>
            <a:r>
              <a:rPr lang="en-US" sz="2000" dirty="0"/>
              <a:t> </a:t>
            </a:r>
            <a:r>
              <a:rPr lang="en-US" sz="2000" dirty="0" err="1"/>
              <a:t>döngü</a:t>
            </a:r>
            <a:r>
              <a:rPr lang="en-US" sz="2000" dirty="0"/>
              <a:t> </a:t>
            </a:r>
            <a:r>
              <a:rPr lang="en-US" sz="2000" dirty="0" err="1"/>
              <a:t>kullanımlarında</a:t>
            </a:r>
            <a:r>
              <a:rPr lang="en-US" sz="2000" dirty="0"/>
              <a:t>, </a:t>
            </a:r>
            <a:r>
              <a:rPr lang="en-US" sz="2000" dirty="0" err="1"/>
              <a:t>belirli</a:t>
            </a:r>
            <a:r>
              <a:rPr lang="en-US" sz="2000" dirty="0"/>
              <a:t> </a:t>
            </a:r>
            <a:r>
              <a:rPr lang="en-US" sz="2000" dirty="0" err="1"/>
              <a:t>sayılarda</a:t>
            </a:r>
            <a:r>
              <a:rPr lang="en-US" sz="2000" dirty="0"/>
              <a:t> </a:t>
            </a:r>
            <a:r>
              <a:rPr lang="en-US" sz="2000" dirty="0" err="1"/>
              <a:t>yapılan</a:t>
            </a:r>
            <a:r>
              <a:rPr lang="en-US" sz="2000" dirty="0"/>
              <a:t> </a:t>
            </a:r>
            <a:r>
              <a:rPr lang="en-US" sz="2000" dirty="0" err="1"/>
              <a:t>döngülerdir</a:t>
            </a:r>
            <a:r>
              <a:rPr lang="en-US" sz="2000" dirty="0"/>
              <a:t>. </a:t>
            </a:r>
            <a:r>
              <a:rPr lang="en-US" sz="2000" dirty="0" err="1"/>
              <a:t>Bazı</a:t>
            </a:r>
            <a:r>
              <a:rPr lang="en-US" sz="2000" dirty="0"/>
              <a:t> </a:t>
            </a:r>
            <a:r>
              <a:rPr lang="en-US" sz="2000" dirty="0" err="1"/>
              <a:t>parametreler</a:t>
            </a:r>
            <a:r>
              <a:rPr lang="en-US" sz="2000" dirty="0"/>
              <a:t> </a:t>
            </a:r>
            <a:r>
              <a:rPr lang="en-US" sz="2000" dirty="0" err="1"/>
              <a:t>almaktadır</a:t>
            </a:r>
            <a:r>
              <a:rPr lang="en-US" sz="2000" dirty="0"/>
              <a:t>. </a:t>
            </a:r>
            <a:r>
              <a:rPr lang="en-US" sz="2000" dirty="0" err="1"/>
              <a:t>Burada</a:t>
            </a:r>
            <a:r>
              <a:rPr lang="en-US" sz="2000" dirty="0"/>
              <a:t> </a:t>
            </a:r>
            <a:r>
              <a:rPr lang="en-US" sz="2000" dirty="0" err="1"/>
              <a:t>değişken</a:t>
            </a:r>
            <a:r>
              <a:rPr lang="en-US" sz="2000" dirty="0"/>
              <a:t>, </a:t>
            </a:r>
            <a:r>
              <a:rPr lang="en-US" sz="2000" dirty="0" err="1"/>
              <a:t>azalan</a:t>
            </a:r>
            <a:r>
              <a:rPr lang="en-US" sz="2000" dirty="0"/>
              <a:t> </a:t>
            </a:r>
            <a:r>
              <a:rPr lang="en-US" sz="2000" dirty="0" err="1"/>
              <a:t>ya</a:t>
            </a:r>
            <a:r>
              <a:rPr lang="en-US" sz="2000" dirty="0"/>
              <a:t> da </a:t>
            </a:r>
            <a:r>
              <a:rPr lang="en-US" sz="2000" dirty="0" err="1"/>
              <a:t>artan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değişkendir</a:t>
            </a:r>
            <a:r>
              <a:rPr lang="en-US" sz="2000" dirty="0"/>
              <a:t>. IN </a:t>
            </a:r>
            <a:r>
              <a:rPr lang="en-US" sz="2000" dirty="0" err="1"/>
              <a:t>operatörü</a:t>
            </a:r>
            <a:r>
              <a:rPr lang="en-US" sz="2000" dirty="0"/>
              <a:t> </a:t>
            </a:r>
            <a:r>
              <a:rPr lang="en-US" sz="2000" dirty="0" err="1"/>
              <a:t>kontrol</a:t>
            </a:r>
            <a:r>
              <a:rPr lang="en-US" sz="2000" dirty="0"/>
              <a:t> </a:t>
            </a:r>
            <a:r>
              <a:rPr lang="en-US" sz="2000" dirty="0" err="1"/>
              <a:t>amaçlı</a:t>
            </a:r>
            <a:r>
              <a:rPr lang="en-US" sz="2000" dirty="0"/>
              <a:t> </a:t>
            </a:r>
            <a:r>
              <a:rPr lang="en-US" sz="2000" dirty="0" err="1"/>
              <a:t>tanımlanan</a:t>
            </a:r>
            <a:r>
              <a:rPr lang="en-US" sz="2000" dirty="0"/>
              <a:t> </a:t>
            </a:r>
            <a:r>
              <a:rPr lang="en-US" sz="2000" dirty="0" err="1"/>
              <a:t>değişkenin</a:t>
            </a:r>
            <a:r>
              <a:rPr lang="en-US" sz="2000" dirty="0"/>
              <a:t> </a:t>
            </a:r>
            <a:r>
              <a:rPr lang="en-US" sz="2000" dirty="0" err="1"/>
              <a:t>değişeceği</a:t>
            </a:r>
            <a:r>
              <a:rPr lang="en-US" sz="2000" dirty="0"/>
              <a:t> </a:t>
            </a:r>
            <a:r>
              <a:rPr lang="en-US" sz="2000" dirty="0" err="1"/>
              <a:t>sayı</a:t>
            </a:r>
            <a:r>
              <a:rPr lang="en-US" sz="2000" dirty="0"/>
              <a:t> </a:t>
            </a:r>
            <a:r>
              <a:rPr lang="en-US" sz="2000" dirty="0" err="1"/>
              <a:t>aralığının</a:t>
            </a:r>
            <a:r>
              <a:rPr lang="en-US" sz="2000" dirty="0"/>
              <a:t> </a:t>
            </a:r>
            <a:r>
              <a:rPr lang="en-US" sz="2000" dirty="0" err="1"/>
              <a:t>belirtildiği</a:t>
            </a:r>
            <a:r>
              <a:rPr lang="en-US" sz="2000" dirty="0"/>
              <a:t> </a:t>
            </a:r>
            <a:r>
              <a:rPr lang="en-US" sz="2000" dirty="0" err="1"/>
              <a:t>yerdir</a:t>
            </a:r>
            <a:r>
              <a:rPr lang="en-US" sz="2000" dirty="0"/>
              <a:t>. REVERSE </a:t>
            </a:r>
            <a:r>
              <a:rPr lang="en-US" sz="2000" dirty="0" err="1"/>
              <a:t>ise</a:t>
            </a:r>
            <a:r>
              <a:rPr lang="en-US" sz="2000" dirty="0"/>
              <a:t> </a:t>
            </a:r>
            <a:r>
              <a:rPr lang="en-US" sz="2000" dirty="0" err="1"/>
              <a:t>seçimlik</a:t>
            </a:r>
            <a:r>
              <a:rPr lang="en-US" sz="2000" dirty="0"/>
              <a:t> </a:t>
            </a:r>
            <a:r>
              <a:rPr lang="en-US" sz="2000" dirty="0" err="1"/>
              <a:t>olup</a:t>
            </a:r>
            <a:r>
              <a:rPr lang="en-US" sz="2000" dirty="0"/>
              <a:t>, </a:t>
            </a:r>
            <a:r>
              <a:rPr lang="en-US" sz="2000" dirty="0" err="1"/>
              <a:t>değerler</a:t>
            </a:r>
            <a:r>
              <a:rPr lang="en-US" sz="2000" dirty="0"/>
              <a:t> </a:t>
            </a:r>
            <a:r>
              <a:rPr lang="en-US" sz="2000" dirty="0" err="1"/>
              <a:t>büyükten</a:t>
            </a:r>
            <a:r>
              <a:rPr lang="en-US" sz="2000" dirty="0"/>
              <a:t> </a:t>
            </a:r>
            <a:r>
              <a:rPr lang="en-US" sz="2000" dirty="0" err="1"/>
              <a:t>küçüğe</a:t>
            </a:r>
            <a:r>
              <a:rPr lang="en-US" sz="2000" dirty="0"/>
              <a:t> </a:t>
            </a:r>
            <a:r>
              <a:rPr lang="en-US" sz="2000" dirty="0" err="1"/>
              <a:t>doğru</a:t>
            </a:r>
            <a:r>
              <a:rPr lang="en-US" sz="2000" dirty="0"/>
              <a:t> </a:t>
            </a:r>
            <a:r>
              <a:rPr lang="en-US" sz="2000" dirty="0" err="1"/>
              <a:t>azalacaksa</a:t>
            </a:r>
            <a:r>
              <a:rPr lang="en-US" sz="2000" dirty="0"/>
              <a:t> </a:t>
            </a:r>
            <a:r>
              <a:rPr lang="en-US" sz="2000" dirty="0" err="1"/>
              <a:t>kullanılır</a:t>
            </a:r>
            <a:r>
              <a:rPr lang="en-US" sz="2000" dirty="0"/>
              <a:t>. Tam </a:t>
            </a:r>
            <a:r>
              <a:rPr lang="en-US" sz="2000" dirty="0" err="1"/>
              <a:t>tersi</a:t>
            </a:r>
            <a:r>
              <a:rPr lang="en-US" sz="2000" dirty="0"/>
              <a:t> </a:t>
            </a:r>
            <a:r>
              <a:rPr lang="en-US" sz="2000" dirty="0" err="1"/>
              <a:t>işleminde</a:t>
            </a:r>
            <a:r>
              <a:rPr lang="en-US" sz="2000" dirty="0"/>
              <a:t> </a:t>
            </a:r>
            <a:r>
              <a:rPr lang="en-US" sz="2000" dirty="0" err="1"/>
              <a:t>kullanılmamaktadır</a:t>
            </a:r>
            <a:r>
              <a:rPr lang="en-US" sz="2000" dirty="0"/>
              <a:t>.</a:t>
            </a:r>
            <a:endParaRPr lang="tr-TR" sz="2000" dirty="0"/>
          </a:p>
          <a:p>
            <a:pPr algn="just"/>
            <a:r>
              <a:rPr lang="en-US" sz="2000" dirty="0"/>
              <a:t>Not: For </a:t>
            </a:r>
            <a:r>
              <a:rPr lang="en-US" sz="2000" dirty="0" err="1"/>
              <a:t>döngüsünün</a:t>
            </a:r>
            <a:r>
              <a:rPr lang="en-US" sz="2000" dirty="0"/>
              <a:t> </a:t>
            </a:r>
            <a:r>
              <a:rPr lang="en-US" sz="2000" dirty="0" err="1"/>
              <a:t>daha</a:t>
            </a:r>
            <a:r>
              <a:rPr lang="en-US" sz="2000" dirty="0"/>
              <a:t> </a:t>
            </a:r>
            <a:r>
              <a:rPr lang="en-US" sz="2000" dirty="0" err="1"/>
              <a:t>yararlı</a:t>
            </a:r>
            <a:r>
              <a:rPr lang="en-US" sz="2000" dirty="0"/>
              <a:t> </a:t>
            </a:r>
            <a:r>
              <a:rPr lang="en-US" sz="2000" dirty="0" err="1"/>
              <a:t>örnekleri</a:t>
            </a:r>
            <a:r>
              <a:rPr lang="en-US" sz="2000" dirty="0"/>
              <a:t> SQL </a:t>
            </a:r>
            <a:r>
              <a:rPr lang="en-US" sz="2000" dirty="0" err="1"/>
              <a:t>Cümleleri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Kursör</a:t>
            </a:r>
            <a:r>
              <a:rPr lang="en-US" sz="2000" dirty="0"/>
              <a:t> </a:t>
            </a:r>
            <a:r>
              <a:rPr lang="en-US" sz="2000" dirty="0" err="1"/>
              <a:t>yapılarında</a:t>
            </a:r>
            <a:r>
              <a:rPr lang="en-US" sz="2000" dirty="0"/>
              <a:t> </a:t>
            </a:r>
            <a:r>
              <a:rPr lang="en-US" sz="2000" dirty="0" err="1"/>
              <a:t>göze</a:t>
            </a:r>
            <a:r>
              <a:rPr lang="en-US" sz="2000" dirty="0"/>
              <a:t> </a:t>
            </a:r>
            <a:r>
              <a:rPr lang="en-US" sz="2000" dirty="0" err="1"/>
              <a:t>çarpmaktadır</a:t>
            </a:r>
            <a:r>
              <a:rPr lang="en-US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88B2D-7E05-E245-D66F-0A979CCDA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595" y="4265006"/>
            <a:ext cx="7194810" cy="182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270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2853-18E0-3603-7E75-1EFEA39F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FOR – LOOP </a:t>
            </a:r>
            <a:r>
              <a:rPr lang="en-US" b="1" dirty="0" err="1">
                <a:solidFill>
                  <a:srgbClr val="002060"/>
                </a:solidFill>
              </a:rPr>
              <a:t>Yapısı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26028-D1B3-0753-00ED-0B7DB2D9F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Örnek</a:t>
            </a:r>
            <a:r>
              <a:rPr lang="en-US" dirty="0"/>
              <a:t>: </a:t>
            </a:r>
            <a:r>
              <a:rPr lang="en-US" dirty="0" err="1"/>
              <a:t>Takımların</a:t>
            </a:r>
            <a:r>
              <a:rPr lang="en-US" dirty="0"/>
              <a:t> </a:t>
            </a:r>
            <a:r>
              <a:rPr lang="en-US" dirty="0" err="1"/>
              <a:t>bulundukları</a:t>
            </a:r>
            <a:r>
              <a:rPr lang="en-US" dirty="0"/>
              <a:t> </a:t>
            </a:r>
            <a:r>
              <a:rPr lang="en-US" dirty="0" err="1"/>
              <a:t>grupları</a:t>
            </a:r>
            <a:r>
              <a:rPr lang="en-US" dirty="0"/>
              <a:t> </a:t>
            </a:r>
            <a:r>
              <a:rPr lang="en-US" dirty="0" err="1"/>
              <a:t>tekrarsız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rakam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ekrana</a:t>
            </a:r>
            <a:r>
              <a:rPr lang="en-US" dirty="0"/>
              <a:t> </a:t>
            </a:r>
            <a:r>
              <a:rPr lang="en-US" dirty="0" err="1"/>
              <a:t>basan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yazınız</a:t>
            </a:r>
            <a:r>
              <a:rPr lang="en-US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3F0FE-1D2A-7288-2FC9-4DE701BBB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010" y="3100901"/>
            <a:ext cx="8601980" cy="282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045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D1D8-A3DF-03A3-2E81-F903A6B6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GOTO </a:t>
            </a:r>
            <a:r>
              <a:rPr lang="en-US" b="1" dirty="0" err="1">
                <a:solidFill>
                  <a:srgbClr val="002060"/>
                </a:solidFill>
              </a:rPr>
              <a:t>Yapısı</a:t>
            </a:r>
            <a:r>
              <a:rPr lang="en-US" b="1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CAB04-9E0D-93FA-FE35-86E653023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0384" cy="4351338"/>
          </a:xfrm>
        </p:spPr>
        <p:txBody>
          <a:bodyPr/>
          <a:lstStyle/>
          <a:p>
            <a:pPr algn="just"/>
            <a:r>
              <a:rPr lang="en-US" dirty="0"/>
              <a:t>GOTO </a:t>
            </a:r>
            <a:r>
              <a:rPr lang="en-US" dirty="0" err="1"/>
              <a:t>deyimi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belirtilen</a:t>
            </a:r>
            <a:r>
              <a:rPr lang="en-US" dirty="0"/>
              <a:t>,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etikete</a:t>
            </a:r>
            <a:r>
              <a:rPr lang="en-US" dirty="0"/>
              <a:t>(label) </a:t>
            </a:r>
            <a:r>
              <a:rPr lang="en-US" dirty="0" err="1"/>
              <a:t>dallanma</a:t>
            </a:r>
            <a:r>
              <a:rPr lang="en-US" dirty="0"/>
              <a:t> </a:t>
            </a:r>
            <a:r>
              <a:rPr lang="en-US" dirty="0" err="1"/>
              <a:t>yapılmaktadır</a:t>
            </a:r>
            <a:r>
              <a:rPr lang="en-US" dirty="0"/>
              <a:t>. </a:t>
            </a:r>
            <a:r>
              <a:rPr lang="en-US" dirty="0" err="1"/>
              <a:t>Programcılar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sevilmeyen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yapıdır</a:t>
            </a:r>
            <a:r>
              <a:rPr lang="en-US" dirty="0"/>
              <a:t>. </a:t>
            </a:r>
            <a:r>
              <a:rPr lang="en-US" dirty="0" err="1"/>
              <a:t>Etiketler</a:t>
            </a:r>
            <a:r>
              <a:rPr lang="en-US" dirty="0"/>
              <a:t> “&lt;&gt;” </a:t>
            </a:r>
            <a:r>
              <a:rPr lang="en-US" dirty="0" err="1"/>
              <a:t>işaretleri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yapılmaktadır</a:t>
            </a:r>
            <a:r>
              <a:rPr lang="en-US" dirty="0"/>
              <a:t>. Bunun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anlatılan</a:t>
            </a:r>
            <a:r>
              <a:rPr lang="en-US" dirty="0"/>
              <a:t> </a:t>
            </a:r>
            <a:r>
              <a:rPr lang="en-US" dirty="0" err="1"/>
              <a:t>yapılarla</a:t>
            </a:r>
            <a:r>
              <a:rPr lang="en-US" dirty="0"/>
              <a:t> </a:t>
            </a:r>
            <a:r>
              <a:rPr lang="en-US" dirty="0" err="1"/>
              <a:t>kodumuzu</a:t>
            </a:r>
            <a:r>
              <a:rPr lang="en-US" dirty="0"/>
              <a:t> </a:t>
            </a:r>
            <a:r>
              <a:rPr lang="en-US" dirty="0" err="1"/>
              <a:t>işlemek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yararlıdır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ADCCA-F627-A1C3-1B28-4F906AC51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888" y="1784972"/>
            <a:ext cx="4726008" cy="328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990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09FAD-B8E5-0D4C-CC10-DA709B22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GOTO </a:t>
            </a:r>
            <a:r>
              <a:rPr lang="en-US" b="1" dirty="0" err="1">
                <a:solidFill>
                  <a:srgbClr val="002060"/>
                </a:solidFill>
              </a:rPr>
              <a:t>Yapısı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AB2E7-375A-4D3C-5E6D-C77257C40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5520" cy="4351338"/>
          </a:xfrm>
        </p:spPr>
        <p:txBody>
          <a:bodyPr/>
          <a:lstStyle/>
          <a:p>
            <a:pPr algn="just"/>
            <a:r>
              <a:rPr lang="en-US" dirty="0" err="1"/>
              <a:t>Örnek</a:t>
            </a:r>
            <a:r>
              <a:rPr lang="en-US" dirty="0"/>
              <a:t>: </a:t>
            </a:r>
            <a:r>
              <a:rPr lang="en-US" dirty="0" err="1"/>
              <a:t>Kodun</a:t>
            </a:r>
            <a:r>
              <a:rPr lang="en-US" dirty="0"/>
              <a:t> </a:t>
            </a:r>
            <a:r>
              <a:rPr lang="en-US" dirty="0" err="1"/>
              <a:t>başında</a:t>
            </a:r>
            <a:r>
              <a:rPr lang="en-US" dirty="0"/>
              <a:t> 1 </a:t>
            </a:r>
            <a:r>
              <a:rPr lang="en-US" dirty="0" err="1"/>
              <a:t>değeri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sayi</a:t>
            </a:r>
            <a:r>
              <a:rPr lang="en-US" dirty="0"/>
              <a:t> </a:t>
            </a:r>
            <a:r>
              <a:rPr lang="en-US" dirty="0" err="1"/>
              <a:t>değişkeninin</a:t>
            </a:r>
            <a:r>
              <a:rPr lang="en-US" dirty="0"/>
              <a:t> </a:t>
            </a:r>
            <a:r>
              <a:rPr lang="en-US" dirty="0" err="1"/>
              <a:t>şartta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1 </a:t>
            </a:r>
            <a:r>
              <a:rPr lang="en-US" dirty="0" err="1"/>
              <a:t>arttırılmasını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yazınız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CEE05-0784-A8DC-FF7D-57135E049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5625"/>
            <a:ext cx="3347259" cy="425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6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9696-AEB4-FB86-FF7D-98AAE4DDD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PL/</a:t>
            </a:r>
            <a:r>
              <a:rPr lang="en-US" b="1" dirty="0" err="1">
                <a:solidFill>
                  <a:srgbClr val="002060"/>
                </a:solidFill>
              </a:rPr>
              <a:t>SQL’de</a:t>
            </a:r>
            <a:r>
              <a:rPr lang="en-US" b="1" dirty="0">
                <a:solidFill>
                  <a:srgbClr val="002060"/>
                </a:solidFill>
              </a:rPr>
              <a:t> Veri </a:t>
            </a:r>
            <a:r>
              <a:rPr lang="en-US" b="1" dirty="0" err="1">
                <a:solidFill>
                  <a:srgbClr val="002060"/>
                </a:solidFill>
              </a:rPr>
              <a:t>Tipleri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37D6A-0269-FA17-6A6D-C8A03C687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517" y="1578126"/>
            <a:ext cx="6090966" cy="506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632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8118-08FD-9135-15CE-1785D721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NULL </a:t>
            </a:r>
            <a:r>
              <a:rPr lang="en-US" b="1" dirty="0" err="1">
                <a:solidFill>
                  <a:srgbClr val="002060"/>
                </a:solidFill>
              </a:rPr>
              <a:t>Yapısı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A1615-8446-2216-D189-3D85F7C82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7736" cy="4351338"/>
          </a:xfrm>
        </p:spPr>
        <p:txBody>
          <a:bodyPr/>
          <a:lstStyle/>
          <a:p>
            <a:pPr algn="just"/>
            <a:r>
              <a:rPr lang="en-US" dirty="0"/>
              <a:t>NULL </a:t>
            </a:r>
            <a:r>
              <a:rPr lang="en-US" dirty="0" err="1"/>
              <a:t>ifadesinin</a:t>
            </a:r>
            <a:r>
              <a:rPr lang="en-US" dirty="0"/>
              <a:t> </a:t>
            </a:r>
            <a:r>
              <a:rPr lang="en-US" dirty="0" err="1"/>
              <a:t>aslında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fonksiyonu</a:t>
            </a:r>
            <a:r>
              <a:rPr lang="en-US" dirty="0"/>
              <a:t> </a:t>
            </a:r>
            <a:r>
              <a:rPr lang="en-US" dirty="0" err="1"/>
              <a:t>yoktur</a:t>
            </a:r>
            <a:r>
              <a:rPr lang="en-US" dirty="0"/>
              <a:t>. </a:t>
            </a:r>
            <a:r>
              <a:rPr lang="en-US" dirty="0" err="1"/>
              <a:t>Fakat</a:t>
            </a:r>
            <a:r>
              <a:rPr lang="en-US" dirty="0"/>
              <a:t> NULL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kodun</a:t>
            </a:r>
            <a:r>
              <a:rPr lang="en-US" dirty="0"/>
              <a:t> </a:t>
            </a:r>
            <a:r>
              <a:rPr lang="en-US" dirty="0" err="1"/>
              <a:t>akışında</a:t>
            </a:r>
            <a:r>
              <a:rPr lang="en-US" dirty="0"/>
              <a:t> </a:t>
            </a:r>
            <a:r>
              <a:rPr lang="en-US" dirty="0" err="1"/>
              <a:t>koşulun</a:t>
            </a:r>
            <a:r>
              <a:rPr lang="en-US" dirty="0"/>
              <a:t> </a:t>
            </a:r>
            <a:r>
              <a:rPr lang="en-US" dirty="0" err="1"/>
              <a:t>sağlanıp</a:t>
            </a:r>
            <a:r>
              <a:rPr lang="en-US" dirty="0"/>
              <a:t> </a:t>
            </a:r>
            <a:r>
              <a:rPr lang="en-US" dirty="0" err="1"/>
              <a:t>sağlanamadığı</a:t>
            </a:r>
            <a:r>
              <a:rPr lang="en-US" dirty="0"/>
              <a:t> </a:t>
            </a:r>
            <a:r>
              <a:rPr lang="en-US" dirty="0" err="1"/>
              <a:t>izlenmiş</a:t>
            </a:r>
            <a:r>
              <a:rPr lang="en-US" dirty="0"/>
              <a:t> </a:t>
            </a:r>
            <a:r>
              <a:rPr lang="en-US" dirty="0" err="1"/>
              <a:t>olunur</a:t>
            </a:r>
            <a:r>
              <a:rPr lang="en-US" dirty="0"/>
              <a:t>. </a:t>
            </a:r>
            <a:r>
              <a:rPr lang="en-US" dirty="0" err="1"/>
              <a:t>Hiçbir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gerçekleştirmez</a:t>
            </a:r>
            <a:r>
              <a:rPr lang="en-US" dirty="0"/>
              <a:t>.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kaldığı</a:t>
            </a:r>
            <a:r>
              <a:rPr lang="en-US" dirty="0"/>
              <a:t> </a:t>
            </a:r>
            <a:r>
              <a:rPr lang="en-US" dirty="0" err="1"/>
              <a:t>yerden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CC2B3-DADD-2CD1-70E9-230203DB4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280" y="1651595"/>
            <a:ext cx="1823375" cy="2128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647C05-ACEE-BCD5-E9B0-0EE60D78A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707" y="3780241"/>
            <a:ext cx="3964504" cy="115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08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21E1-94C5-AC71-52A2-61459FD9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NULL </a:t>
            </a:r>
            <a:r>
              <a:rPr lang="en-US" b="1" dirty="0" err="1">
                <a:solidFill>
                  <a:srgbClr val="002060"/>
                </a:solidFill>
              </a:rPr>
              <a:t>Yapısı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14EDC-B032-B68F-B22C-B13FA3FB1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88480" cy="4351338"/>
          </a:xfrm>
        </p:spPr>
        <p:txBody>
          <a:bodyPr/>
          <a:lstStyle/>
          <a:p>
            <a:pPr algn="just"/>
            <a:r>
              <a:rPr lang="en-US" dirty="0" err="1"/>
              <a:t>Örnek</a:t>
            </a:r>
            <a:r>
              <a:rPr lang="en-US" dirty="0"/>
              <a:t>: A </a:t>
            </a:r>
            <a:r>
              <a:rPr lang="en-US" dirty="0" err="1"/>
              <a:t>grubundaki</a:t>
            </a:r>
            <a:r>
              <a:rPr lang="en-US" dirty="0"/>
              <a:t> </a:t>
            </a:r>
            <a:r>
              <a:rPr lang="en-US" dirty="0" err="1"/>
              <a:t>takımların</a:t>
            </a:r>
            <a:r>
              <a:rPr lang="en-US" dirty="0"/>
              <a:t> </a:t>
            </a:r>
            <a:r>
              <a:rPr lang="en-US" dirty="0" err="1"/>
              <a:t>puanlarının</a:t>
            </a:r>
            <a:r>
              <a:rPr lang="en-US" dirty="0"/>
              <a:t> </a:t>
            </a:r>
            <a:r>
              <a:rPr lang="en-US" dirty="0" err="1"/>
              <a:t>ortalaması</a:t>
            </a:r>
            <a:r>
              <a:rPr lang="en-US" dirty="0"/>
              <a:t> 10’dan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A </a:t>
            </a:r>
            <a:r>
              <a:rPr lang="en-US" dirty="0" err="1"/>
              <a:t>grubundaki</a:t>
            </a:r>
            <a:r>
              <a:rPr lang="en-US" dirty="0"/>
              <a:t> </a:t>
            </a:r>
            <a:r>
              <a:rPr lang="en-US" dirty="0" err="1"/>
              <a:t>takımlara</a:t>
            </a:r>
            <a:r>
              <a:rPr lang="en-US" dirty="0"/>
              <a:t> 3’er </a:t>
            </a:r>
            <a:r>
              <a:rPr lang="en-US" dirty="0" err="1"/>
              <a:t>puan</a:t>
            </a:r>
            <a:r>
              <a:rPr lang="en-US" dirty="0"/>
              <a:t> </a:t>
            </a:r>
            <a:r>
              <a:rPr lang="en-US" dirty="0" err="1"/>
              <a:t>ekleyen</a:t>
            </a:r>
            <a:r>
              <a:rPr lang="en-US" dirty="0"/>
              <a:t> </a:t>
            </a:r>
            <a:r>
              <a:rPr lang="en-US" dirty="0" err="1"/>
              <a:t>yoksa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yapmadan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yazınız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993D1-1F6B-015E-5EB4-2058CE3F6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144" y="1443781"/>
            <a:ext cx="3668714" cy="465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185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10FEEE-DEDE-E4E9-8759-B88CCFDEDF42}"/>
              </a:ext>
            </a:extLst>
          </p:cNvPr>
          <p:cNvSpPr txBox="1">
            <a:spLocks/>
          </p:cNvSpPr>
          <p:nvPr/>
        </p:nvSpPr>
        <p:spPr>
          <a:xfrm>
            <a:off x="1487488" y="2924175"/>
            <a:ext cx="9577387" cy="25209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tr-TR" altLang="en-US" sz="3400" b="1" dirty="0">
                <a:solidFill>
                  <a:srgbClr val="002060"/>
                </a:solidFill>
              </a:rPr>
              <a:t>keyifli çalışmalar...</a:t>
            </a: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7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BAE8-90B6-0076-9502-107BA49A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Karakter</a:t>
            </a:r>
            <a:r>
              <a:rPr lang="en-US" b="1" dirty="0">
                <a:solidFill>
                  <a:srgbClr val="002060"/>
                </a:solidFill>
              </a:rPr>
              <a:t> Veri </a:t>
            </a:r>
            <a:r>
              <a:rPr lang="en-US" b="1" dirty="0" err="1">
                <a:solidFill>
                  <a:srgbClr val="002060"/>
                </a:solidFill>
              </a:rPr>
              <a:t>Tipleri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EC88F-CB4D-AA88-AD1F-0EEF0F0F2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VARCHAR2: 4000 </a:t>
            </a:r>
            <a:r>
              <a:rPr lang="en-US" dirty="0" err="1"/>
              <a:t>taneye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tutabilen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tipidir</a:t>
            </a:r>
            <a:r>
              <a:rPr lang="en-US" dirty="0"/>
              <a:t>.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saklanacak</a:t>
            </a:r>
            <a:r>
              <a:rPr lang="en-US" dirty="0"/>
              <a:t>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başında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sonunda</a:t>
            </a:r>
            <a:r>
              <a:rPr lang="en-US" dirty="0"/>
              <a:t> </a:t>
            </a:r>
            <a:r>
              <a:rPr lang="en-US" dirty="0" err="1"/>
              <a:t>boşluk</a:t>
            </a:r>
            <a:r>
              <a:rPr lang="en-US" dirty="0"/>
              <a:t> </a:t>
            </a:r>
            <a:r>
              <a:rPr lang="en-US" dirty="0" err="1"/>
              <a:t>karakteri</a:t>
            </a:r>
            <a:r>
              <a:rPr lang="en-US" dirty="0"/>
              <a:t> </a:t>
            </a:r>
            <a:r>
              <a:rPr lang="en-US" dirty="0" err="1"/>
              <a:t>varsa</a:t>
            </a:r>
            <a:r>
              <a:rPr lang="en-US" dirty="0"/>
              <a:t> </a:t>
            </a:r>
            <a:r>
              <a:rPr lang="en-US" dirty="0" err="1"/>
              <a:t>bunları</a:t>
            </a:r>
            <a:r>
              <a:rPr lang="en-US" dirty="0"/>
              <a:t> </a:t>
            </a:r>
            <a:r>
              <a:rPr lang="en-US" dirty="0" err="1"/>
              <a:t>silerek</a:t>
            </a:r>
            <a:r>
              <a:rPr lang="en-US" dirty="0"/>
              <a:t> </a:t>
            </a:r>
            <a:r>
              <a:rPr lang="en-US" dirty="0" err="1"/>
              <a:t>tutar</a:t>
            </a:r>
            <a:r>
              <a:rPr lang="en-US" dirty="0"/>
              <a:t>. </a:t>
            </a:r>
            <a:r>
              <a:rPr lang="en-US" dirty="0" err="1"/>
              <a:t>Böylece</a:t>
            </a:r>
            <a:r>
              <a:rPr lang="en-US" dirty="0"/>
              <a:t> </a:t>
            </a:r>
            <a:r>
              <a:rPr lang="en-US" dirty="0" err="1"/>
              <a:t>boşluk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fazladan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tutmamış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/>
              <a:t>NVARCHAR2: </a:t>
            </a:r>
            <a:r>
              <a:rPr lang="en-US" dirty="0" err="1"/>
              <a:t>Değişken</a:t>
            </a:r>
            <a:r>
              <a:rPr lang="en-US" dirty="0"/>
              <a:t> </a:t>
            </a:r>
            <a:r>
              <a:rPr lang="en-US" dirty="0" err="1"/>
              <a:t>uzunlukta</a:t>
            </a:r>
            <a:r>
              <a:rPr lang="en-US" dirty="0"/>
              <a:t> 4000 </a:t>
            </a:r>
            <a:r>
              <a:rPr lang="en-US" dirty="0" err="1"/>
              <a:t>taneye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Unicode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tutabilen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tipidir</a:t>
            </a:r>
            <a:r>
              <a:rPr lang="en-US" dirty="0"/>
              <a:t>.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saklanacak</a:t>
            </a:r>
            <a:r>
              <a:rPr lang="en-US" dirty="0"/>
              <a:t>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başında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sonunda</a:t>
            </a:r>
            <a:r>
              <a:rPr lang="en-US" dirty="0"/>
              <a:t> </a:t>
            </a:r>
            <a:r>
              <a:rPr lang="en-US" dirty="0" err="1"/>
              <a:t>boşluk</a:t>
            </a:r>
            <a:r>
              <a:rPr lang="en-US" dirty="0"/>
              <a:t> </a:t>
            </a:r>
            <a:r>
              <a:rPr lang="en-US" dirty="0" err="1"/>
              <a:t>karakteri</a:t>
            </a:r>
            <a:r>
              <a:rPr lang="en-US" dirty="0"/>
              <a:t> </a:t>
            </a:r>
            <a:r>
              <a:rPr lang="en-US" dirty="0" err="1"/>
              <a:t>varsa</a:t>
            </a:r>
            <a:r>
              <a:rPr lang="en-US" dirty="0"/>
              <a:t> </a:t>
            </a:r>
            <a:r>
              <a:rPr lang="en-US" dirty="0" err="1"/>
              <a:t>bunları</a:t>
            </a:r>
            <a:r>
              <a:rPr lang="en-US" dirty="0"/>
              <a:t> </a:t>
            </a:r>
            <a:r>
              <a:rPr lang="en-US" dirty="0" err="1"/>
              <a:t>silerek</a:t>
            </a:r>
            <a:r>
              <a:rPr lang="en-US" dirty="0"/>
              <a:t> </a:t>
            </a:r>
            <a:r>
              <a:rPr lang="en-US" dirty="0" err="1"/>
              <a:t>tutar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/>
              <a:t>CHAR: </a:t>
            </a:r>
            <a:r>
              <a:rPr lang="en-US" dirty="0" err="1"/>
              <a:t>Sabit</a:t>
            </a:r>
            <a:r>
              <a:rPr lang="en-US" dirty="0"/>
              <a:t> </a:t>
            </a:r>
            <a:r>
              <a:rPr lang="en-US" dirty="0" err="1"/>
              <a:t>uzunluklu</a:t>
            </a:r>
            <a:r>
              <a:rPr lang="en-US" dirty="0"/>
              <a:t> 2000 </a:t>
            </a:r>
            <a:r>
              <a:rPr lang="en-US" dirty="0" err="1"/>
              <a:t>taneye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/byte </a:t>
            </a:r>
            <a:r>
              <a:rPr lang="en-US" dirty="0" err="1"/>
              <a:t>tutabilen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tipidir</a:t>
            </a:r>
            <a:r>
              <a:rPr lang="en-US" dirty="0"/>
              <a:t>.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sayı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karakterden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girilirse</a:t>
            </a:r>
            <a:r>
              <a:rPr lang="en-US" dirty="0"/>
              <a:t>, oracle </a:t>
            </a:r>
            <a:r>
              <a:rPr lang="en-US" dirty="0" err="1"/>
              <a:t>boşluk</a:t>
            </a:r>
            <a:r>
              <a:rPr lang="en-US" dirty="0"/>
              <a:t> </a:t>
            </a:r>
            <a:r>
              <a:rPr lang="en-US" dirty="0" err="1"/>
              <a:t>karakteri</a:t>
            </a:r>
            <a:r>
              <a:rPr lang="en-US" dirty="0"/>
              <a:t> </a:t>
            </a:r>
            <a:r>
              <a:rPr lang="en-US" dirty="0" err="1"/>
              <a:t>ekleyerek</a:t>
            </a:r>
            <a:r>
              <a:rPr lang="en-US" dirty="0"/>
              <a:t> </a:t>
            </a:r>
            <a:r>
              <a:rPr lang="en-US" dirty="0" err="1"/>
              <a:t>sabit</a:t>
            </a:r>
            <a:r>
              <a:rPr lang="en-US" dirty="0"/>
              <a:t> </a:t>
            </a:r>
            <a:r>
              <a:rPr lang="en-US" dirty="0" err="1"/>
              <a:t>uzunluğa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getirir</a:t>
            </a:r>
            <a:r>
              <a:rPr lang="en-US" dirty="0"/>
              <a:t>. Char(20) </a:t>
            </a:r>
            <a:r>
              <a:rPr lang="en-US" dirty="0" err="1"/>
              <a:t>ile</a:t>
            </a:r>
            <a:r>
              <a:rPr lang="en-US" dirty="0"/>
              <a:t> Char(20 Byte) </a:t>
            </a:r>
            <a:r>
              <a:rPr lang="en-US" dirty="0" err="1"/>
              <a:t>aynıdır</a:t>
            </a:r>
            <a:r>
              <a:rPr lang="en-US" dirty="0"/>
              <a:t>. </a:t>
            </a:r>
            <a:r>
              <a:rPr lang="en-US" dirty="0" err="1"/>
              <a:t>Sabit</a:t>
            </a:r>
            <a:r>
              <a:rPr lang="en-US" dirty="0"/>
              <a:t> </a:t>
            </a:r>
            <a:r>
              <a:rPr lang="en-US" dirty="0" err="1"/>
              <a:t>uzunluk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girilmediğinde</a:t>
            </a:r>
            <a:r>
              <a:rPr lang="en-US" dirty="0"/>
              <a:t> default 1 </a:t>
            </a:r>
            <a:r>
              <a:rPr lang="en-US" dirty="0" err="1"/>
              <a:t>kabul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/>
              <a:t>NCHAR: </a:t>
            </a:r>
            <a:r>
              <a:rPr lang="en-US" dirty="0" err="1"/>
              <a:t>Sabit</a:t>
            </a:r>
            <a:r>
              <a:rPr lang="en-US" dirty="0"/>
              <a:t> </a:t>
            </a:r>
            <a:r>
              <a:rPr lang="en-US" dirty="0" err="1"/>
              <a:t>uzunlukta</a:t>
            </a:r>
            <a:r>
              <a:rPr lang="en-US" dirty="0"/>
              <a:t> 2000 </a:t>
            </a:r>
            <a:r>
              <a:rPr lang="en-US" dirty="0" err="1"/>
              <a:t>taneye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Unicode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tutabilen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tipidir</a:t>
            </a:r>
            <a:r>
              <a:rPr lang="en-US" dirty="0"/>
              <a:t>. Unicode </a:t>
            </a:r>
            <a:r>
              <a:rPr lang="en-US" dirty="0" err="1"/>
              <a:t>karakterler</a:t>
            </a:r>
            <a:r>
              <a:rPr lang="en-US" dirty="0"/>
              <a:t> </a:t>
            </a:r>
            <a:r>
              <a:rPr lang="en-US" dirty="0" err="1"/>
              <a:t>dil</a:t>
            </a:r>
            <a:r>
              <a:rPr lang="en-US" dirty="0"/>
              <a:t> </a:t>
            </a:r>
            <a:r>
              <a:rPr lang="en-US" dirty="0" err="1"/>
              <a:t>değişse</a:t>
            </a:r>
            <a:r>
              <a:rPr lang="en-US" dirty="0"/>
              <a:t> bile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karakterin</a:t>
            </a:r>
            <a:r>
              <a:rPr lang="en-US" dirty="0"/>
              <a:t> </a:t>
            </a:r>
            <a:r>
              <a:rPr lang="en-US" dirty="0" err="1"/>
              <a:t>kaydedilmesini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Bir </a:t>
            </a:r>
            <a:r>
              <a:rPr lang="en-US" dirty="0" err="1"/>
              <a:t>standartlaşma</a:t>
            </a:r>
            <a:r>
              <a:rPr lang="en-US" dirty="0"/>
              <a:t> </a:t>
            </a:r>
            <a:r>
              <a:rPr lang="en-US" dirty="0" err="1"/>
              <a:t>yapmış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4519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05C0-EFE1-F3C7-E205-4F0EBB8D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 err="1">
                <a:solidFill>
                  <a:srgbClr val="002060"/>
                </a:solidFill>
              </a:rPr>
              <a:t>Sayı</a:t>
            </a:r>
            <a:r>
              <a:rPr lang="en-US" b="1" dirty="0">
                <a:solidFill>
                  <a:srgbClr val="002060"/>
                </a:solidFill>
              </a:rPr>
              <a:t> Veri </a:t>
            </a:r>
            <a:r>
              <a:rPr lang="en-US" b="1" dirty="0" err="1">
                <a:solidFill>
                  <a:srgbClr val="002060"/>
                </a:solidFill>
              </a:rPr>
              <a:t>Tipleri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96FD2-6725-F513-D0ED-6C4524EA9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77784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NUMBER: Number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tipiyle</a:t>
            </a:r>
            <a:r>
              <a:rPr lang="en-US" dirty="0"/>
              <a:t> fixed-point </a:t>
            </a:r>
            <a:r>
              <a:rPr lang="en-US" dirty="0" err="1"/>
              <a:t>ve</a:t>
            </a:r>
            <a:r>
              <a:rPr lang="en-US" dirty="0"/>
              <a:t> floating point </a:t>
            </a:r>
            <a:r>
              <a:rPr lang="en-US" dirty="0" err="1"/>
              <a:t>sayıları</a:t>
            </a:r>
            <a:r>
              <a:rPr lang="en-US" dirty="0"/>
              <a:t> </a:t>
            </a:r>
            <a:r>
              <a:rPr lang="en-US" dirty="0" err="1"/>
              <a:t>saklanabilir</a:t>
            </a:r>
            <a:r>
              <a:rPr lang="en-US" dirty="0"/>
              <a:t>. </a:t>
            </a:r>
            <a:r>
              <a:rPr lang="en-US" dirty="0" err="1"/>
              <a:t>Bununla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integer, float, decimal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sayılarda</a:t>
            </a:r>
            <a:r>
              <a:rPr lang="en-US" dirty="0"/>
              <a:t> number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tipiyle</a:t>
            </a:r>
            <a:r>
              <a:rPr lang="en-US" dirty="0"/>
              <a:t> </a:t>
            </a:r>
            <a:r>
              <a:rPr lang="en-US" dirty="0" err="1"/>
              <a:t>saklanabilir</a:t>
            </a:r>
            <a:r>
              <a:rPr lang="en-US" dirty="0"/>
              <a:t>. Tam </a:t>
            </a:r>
            <a:r>
              <a:rPr lang="en-US" dirty="0" err="1"/>
              <a:t>kısım</a:t>
            </a:r>
            <a:r>
              <a:rPr lang="en-US" dirty="0"/>
              <a:t> 38 </a:t>
            </a:r>
            <a:r>
              <a:rPr lang="en-US" dirty="0" err="1"/>
              <a:t>basamak</a:t>
            </a:r>
            <a:r>
              <a:rPr lang="en-US" dirty="0"/>
              <a:t> , </a:t>
            </a:r>
            <a:r>
              <a:rPr lang="en-US" dirty="0" err="1"/>
              <a:t>ondalık</a:t>
            </a:r>
            <a:r>
              <a:rPr lang="en-US" dirty="0"/>
              <a:t> </a:t>
            </a:r>
            <a:r>
              <a:rPr lang="en-US" dirty="0" err="1"/>
              <a:t>kısmın</a:t>
            </a:r>
            <a:r>
              <a:rPr lang="en-US" dirty="0"/>
              <a:t> </a:t>
            </a:r>
            <a:r>
              <a:rPr lang="en-US" dirty="0" err="1"/>
              <a:t>basamak</a:t>
            </a:r>
            <a:r>
              <a:rPr lang="en-US" dirty="0"/>
              <a:t> </a:t>
            </a:r>
            <a:r>
              <a:rPr lang="en-US" dirty="0" err="1"/>
              <a:t>sayısı</a:t>
            </a:r>
            <a:r>
              <a:rPr lang="en-US" dirty="0"/>
              <a:t> da -130 </a:t>
            </a:r>
            <a:r>
              <a:rPr lang="en-US" dirty="0" err="1"/>
              <a:t>ile</a:t>
            </a:r>
            <a:r>
              <a:rPr lang="en-US" dirty="0"/>
              <a:t> 125 </a:t>
            </a:r>
            <a:r>
              <a:rPr lang="en-US" dirty="0" err="1"/>
              <a:t>arasındadır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dirty="0"/>
              <a:t>FLOAT: Number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tipinin</a:t>
            </a:r>
            <a:r>
              <a:rPr lang="en-US" dirty="0"/>
              <a:t> alt tipi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düşünebilir</a:t>
            </a:r>
            <a:r>
              <a:rPr lang="en-US" dirty="0"/>
              <a:t>. Oracle 11g </a:t>
            </a:r>
            <a:r>
              <a:rPr lang="en-US" dirty="0" err="1"/>
              <a:t>versiyonu</a:t>
            </a:r>
            <a:r>
              <a:rPr lang="en-US" dirty="0"/>
              <a:t>, Float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Binary_Float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Binary_Double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tipinin</a:t>
            </a:r>
            <a:r>
              <a:rPr lang="en-US" dirty="0"/>
              <a:t> </a:t>
            </a:r>
            <a:r>
              <a:rPr lang="en-US" dirty="0" err="1"/>
              <a:t>kullanılmasını</a:t>
            </a:r>
            <a:r>
              <a:rPr lang="en-US" dirty="0"/>
              <a:t> </a:t>
            </a:r>
            <a:r>
              <a:rPr lang="en-US" dirty="0" err="1"/>
              <a:t>önermektedir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/>
              <a:t>BINARY FLOAT: 5 byte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tutar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32-bit floating point </a:t>
            </a:r>
            <a:r>
              <a:rPr lang="en-US" dirty="0" err="1"/>
              <a:t>sayıları</a:t>
            </a:r>
            <a:r>
              <a:rPr lang="en-US" dirty="0"/>
              <a:t> </a:t>
            </a:r>
            <a:r>
              <a:rPr lang="en-US" dirty="0" err="1"/>
              <a:t>saklamak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/>
              <a:t>BINARY DOUBLE: 9 byte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kaplar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64-bit floating-point </a:t>
            </a:r>
            <a:r>
              <a:rPr lang="en-US" dirty="0" err="1"/>
              <a:t>sayıların</a:t>
            </a:r>
            <a:r>
              <a:rPr lang="en-US" dirty="0"/>
              <a:t> </a:t>
            </a:r>
            <a:r>
              <a:rPr lang="en-US" dirty="0" err="1"/>
              <a:t>saklanmasında</a:t>
            </a:r>
            <a:r>
              <a:rPr lang="en-US" dirty="0"/>
              <a:t> </a:t>
            </a:r>
            <a:r>
              <a:rPr lang="en-US" dirty="0" err="1"/>
              <a:t>kullanabilir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FD1C1-8CAA-EC83-8DE4-48E78E063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354" y="2630297"/>
            <a:ext cx="2648086" cy="224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53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15E4-BE20-5094-157C-EEF9E0D0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/>
              <a:t>Boolean Veri </a:t>
            </a:r>
            <a:r>
              <a:rPr lang="en-US" b="1" dirty="0" err="1"/>
              <a:t>Tipleri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FC1D9-48B7-B37C-0E02-8B75017D1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Boolean, </a:t>
            </a:r>
            <a:r>
              <a:rPr lang="en-US" dirty="0" err="1"/>
              <a:t>mantıksal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tipi TRUE, FALSE </a:t>
            </a:r>
            <a:r>
              <a:rPr lang="en-US" dirty="0" err="1"/>
              <a:t>ve</a:t>
            </a:r>
            <a:r>
              <a:rPr lang="en-US" dirty="0"/>
              <a:t> NULL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üç</a:t>
            </a:r>
            <a:r>
              <a:rPr lang="en-US" dirty="0"/>
              <a:t> </a:t>
            </a:r>
            <a:r>
              <a:rPr lang="en-US" dirty="0" err="1"/>
              <a:t>adet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 </a:t>
            </a:r>
            <a:r>
              <a:rPr lang="en-US" dirty="0" err="1"/>
              <a:t>Direk</a:t>
            </a:r>
            <a:r>
              <a:rPr lang="en-US" dirty="0"/>
              <a:t> </a:t>
            </a:r>
            <a:r>
              <a:rPr lang="en-US" dirty="0" err="1"/>
              <a:t>tanımlama</a:t>
            </a:r>
            <a:r>
              <a:rPr lang="en-US" dirty="0"/>
              <a:t> </a:t>
            </a:r>
            <a:r>
              <a:rPr lang="en-US" dirty="0" err="1"/>
              <a:t>bloğunda</a:t>
            </a:r>
            <a:r>
              <a:rPr lang="en-US" dirty="0"/>
              <a:t> </a:t>
            </a:r>
            <a:r>
              <a:rPr lang="en-US" dirty="0" err="1"/>
              <a:t>atama</a:t>
            </a:r>
            <a:r>
              <a:rPr lang="en-US" dirty="0"/>
              <a:t> </a:t>
            </a:r>
            <a:r>
              <a:rPr lang="en-US" dirty="0" err="1"/>
              <a:t>yapılabilir</a:t>
            </a:r>
            <a:r>
              <a:rPr lang="en-US" dirty="0"/>
              <a:t>. ‘TRUE’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hataya</a:t>
            </a:r>
            <a:r>
              <a:rPr lang="en-US" dirty="0"/>
              <a:t> </a:t>
            </a:r>
            <a:r>
              <a:rPr lang="en-US" dirty="0" err="1"/>
              <a:t>sebep</a:t>
            </a:r>
            <a:r>
              <a:rPr lang="en-US" dirty="0"/>
              <a:t> </a:t>
            </a:r>
            <a:r>
              <a:rPr lang="en-US" dirty="0" err="1"/>
              <a:t>olmaktadır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C933A3-0DDD-AECA-1528-E59D3479F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38" y="3429000"/>
            <a:ext cx="8754422" cy="212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6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67F7B-D2B5-B3B2-5502-3029DFF5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Tarih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ve</a:t>
            </a:r>
            <a:r>
              <a:rPr lang="en-US" b="1" dirty="0">
                <a:solidFill>
                  <a:srgbClr val="002060"/>
                </a:solidFill>
              </a:rPr>
              <a:t> Zaman Data </a:t>
            </a:r>
            <a:r>
              <a:rPr lang="en-US" b="1" dirty="0" err="1">
                <a:solidFill>
                  <a:srgbClr val="002060"/>
                </a:solidFill>
              </a:rPr>
              <a:t>Tipleri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AAFDE-84BD-355C-6183-317F7A541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err="1"/>
              <a:t>Tarih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Zaman </a:t>
            </a:r>
            <a:r>
              <a:rPr lang="en-US" dirty="0" err="1"/>
              <a:t>veri</a:t>
            </a:r>
            <a:r>
              <a:rPr lang="en-US" dirty="0"/>
              <a:t> tipi DATE, TIMESTAMP </a:t>
            </a:r>
            <a:r>
              <a:rPr lang="en-US" dirty="0" err="1"/>
              <a:t>ve</a:t>
            </a:r>
            <a:r>
              <a:rPr lang="en-US" dirty="0"/>
              <a:t> INTERVAL </a:t>
            </a:r>
            <a:r>
              <a:rPr lang="en-US" dirty="0" err="1"/>
              <a:t>tipleri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/>
              <a:t>DATE: Date </a:t>
            </a:r>
            <a:r>
              <a:rPr lang="en-US" dirty="0" err="1"/>
              <a:t>veri</a:t>
            </a:r>
            <a:r>
              <a:rPr lang="en-US" dirty="0"/>
              <a:t> tipi </a:t>
            </a:r>
            <a:r>
              <a:rPr lang="en-US" dirty="0" err="1"/>
              <a:t>saniye</a:t>
            </a:r>
            <a:r>
              <a:rPr lang="en-US" dirty="0"/>
              <a:t>, </a:t>
            </a:r>
            <a:r>
              <a:rPr lang="en-US" dirty="0" err="1"/>
              <a:t>dakika</a:t>
            </a:r>
            <a:r>
              <a:rPr lang="en-US" dirty="0"/>
              <a:t>, </a:t>
            </a:r>
            <a:r>
              <a:rPr lang="en-US" dirty="0" err="1"/>
              <a:t>saat</a:t>
            </a:r>
            <a:r>
              <a:rPr lang="en-US" dirty="0"/>
              <a:t>, </a:t>
            </a:r>
            <a:r>
              <a:rPr lang="en-US" dirty="0" err="1"/>
              <a:t>gün</a:t>
            </a:r>
            <a:r>
              <a:rPr lang="en-US" dirty="0"/>
              <a:t>, ay, </a:t>
            </a:r>
            <a:r>
              <a:rPr lang="en-US" dirty="0" err="1"/>
              <a:t>yıl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yüzyıl</a:t>
            </a:r>
            <a:r>
              <a:rPr lang="en-US" dirty="0"/>
              <a:t> </a:t>
            </a:r>
            <a:r>
              <a:rPr lang="en-US" dirty="0" err="1"/>
              <a:t>bilgisini</a:t>
            </a:r>
            <a:r>
              <a:rPr lang="en-US" dirty="0"/>
              <a:t> </a:t>
            </a:r>
            <a:r>
              <a:rPr lang="en-US" dirty="0" err="1"/>
              <a:t>tutar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/>
              <a:t>TIMESTAMP: Date </a:t>
            </a:r>
            <a:r>
              <a:rPr lang="en-US" dirty="0" err="1"/>
              <a:t>ve</a:t>
            </a:r>
            <a:r>
              <a:rPr lang="en-US" dirty="0"/>
              <a:t> timestamp </a:t>
            </a:r>
            <a:r>
              <a:rPr lang="en-US" dirty="0" err="1"/>
              <a:t>veri</a:t>
            </a:r>
            <a:r>
              <a:rPr lang="en-US" dirty="0"/>
              <a:t> tipi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fark timestamp de </a:t>
            </a:r>
            <a:r>
              <a:rPr lang="en-US" dirty="0" err="1"/>
              <a:t>saniye</a:t>
            </a:r>
            <a:r>
              <a:rPr lang="en-US" dirty="0"/>
              <a:t> </a:t>
            </a:r>
            <a:r>
              <a:rPr lang="en-US" dirty="0" err="1"/>
              <a:t>kısmı</a:t>
            </a:r>
            <a:r>
              <a:rPr lang="en-US" dirty="0"/>
              <a:t> </a:t>
            </a:r>
            <a:r>
              <a:rPr lang="en-US" dirty="0" err="1"/>
              <a:t>kesirli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 Default da 6 </a:t>
            </a:r>
            <a:r>
              <a:rPr lang="en-US" dirty="0" err="1"/>
              <a:t>hanesi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, </a:t>
            </a:r>
            <a:r>
              <a:rPr lang="en-US" dirty="0" err="1"/>
              <a:t>fakat</a:t>
            </a:r>
            <a:r>
              <a:rPr lang="en-US" dirty="0"/>
              <a:t> 0-9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verebilir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/>
              <a:t>TIMESTAMP WITH TIME ZONE: </a:t>
            </a:r>
            <a:r>
              <a:rPr lang="en-US" dirty="0" err="1"/>
              <a:t>Timestamp’den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farkı</a:t>
            </a:r>
            <a:r>
              <a:rPr lang="en-US" dirty="0"/>
              <a:t> time zone </a:t>
            </a:r>
            <a:r>
              <a:rPr lang="en-US" dirty="0" err="1"/>
              <a:t>bilgisini</a:t>
            </a:r>
            <a:r>
              <a:rPr lang="en-US" dirty="0"/>
              <a:t> de </a:t>
            </a:r>
            <a:r>
              <a:rPr lang="en-US" dirty="0" err="1"/>
              <a:t>saklar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/>
              <a:t>TIMESTAMP WITH LOCAL TIME ZONE: </a:t>
            </a:r>
            <a:r>
              <a:rPr lang="en-US" dirty="0" err="1"/>
              <a:t>Saat</a:t>
            </a:r>
            <a:r>
              <a:rPr lang="en-US" dirty="0"/>
              <a:t>, </a:t>
            </a:r>
            <a:r>
              <a:rPr lang="en-US" dirty="0" err="1"/>
              <a:t>tarih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Time zone </a:t>
            </a:r>
            <a:r>
              <a:rPr lang="en-US" dirty="0" err="1"/>
              <a:t>bilgisini</a:t>
            </a:r>
            <a:r>
              <a:rPr lang="en-US" dirty="0"/>
              <a:t> </a:t>
            </a:r>
            <a:r>
              <a:rPr lang="en-US" dirty="0" err="1"/>
              <a:t>veritabanından</a:t>
            </a:r>
            <a:r>
              <a:rPr lang="en-US" dirty="0"/>
              <a:t> </a:t>
            </a:r>
            <a:r>
              <a:rPr lang="en-US" dirty="0" err="1"/>
              <a:t>değil</a:t>
            </a:r>
            <a:r>
              <a:rPr lang="en-US" dirty="0"/>
              <a:t> </a:t>
            </a:r>
            <a:r>
              <a:rPr lang="en-US" dirty="0" err="1"/>
              <a:t>programın</a:t>
            </a:r>
            <a:r>
              <a:rPr lang="en-US" dirty="0"/>
              <a:t> </a:t>
            </a:r>
            <a:r>
              <a:rPr lang="en-US" dirty="0" err="1"/>
              <a:t>çalıştığı</a:t>
            </a:r>
            <a:r>
              <a:rPr lang="en-US" dirty="0"/>
              <a:t> </a:t>
            </a:r>
            <a:r>
              <a:rPr lang="en-US" dirty="0" err="1"/>
              <a:t>istemciden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tr-TR" dirty="0"/>
              <a:t>.</a:t>
            </a:r>
          </a:p>
          <a:p>
            <a:pPr algn="just"/>
            <a:r>
              <a:rPr lang="en-US" dirty="0"/>
              <a:t>INTERVAL YEAR TO MONTH: Bu </a:t>
            </a:r>
            <a:r>
              <a:rPr lang="en-US" dirty="0" err="1"/>
              <a:t>veri</a:t>
            </a:r>
            <a:r>
              <a:rPr lang="en-US" dirty="0"/>
              <a:t> tipi, </a:t>
            </a:r>
            <a:r>
              <a:rPr lang="en-US" dirty="0" err="1"/>
              <a:t>yıl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ay </a:t>
            </a:r>
            <a:r>
              <a:rPr lang="en-US" dirty="0" err="1"/>
              <a:t>cinsinden</a:t>
            </a:r>
            <a:r>
              <a:rPr lang="en-US" dirty="0"/>
              <a:t> </a:t>
            </a:r>
            <a:r>
              <a:rPr lang="en-US" dirty="0" err="1"/>
              <a:t>aralık</a:t>
            </a:r>
            <a:r>
              <a:rPr lang="en-US" dirty="0"/>
              <a:t> </a:t>
            </a:r>
            <a:r>
              <a:rPr lang="en-US" dirty="0" err="1"/>
              <a:t>belirler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/>
              <a:t>INTERVAL DAY TO SECOND: </a:t>
            </a:r>
            <a:r>
              <a:rPr lang="en-US" dirty="0" err="1"/>
              <a:t>Gün</a:t>
            </a:r>
            <a:r>
              <a:rPr lang="en-US" dirty="0"/>
              <a:t>, </a:t>
            </a:r>
            <a:r>
              <a:rPr lang="en-US" dirty="0" err="1"/>
              <a:t>saat</a:t>
            </a:r>
            <a:r>
              <a:rPr lang="en-US" dirty="0"/>
              <a:t>, </a:t>
            </a:r>
            <a:r>
              <a:rPr lang="en-US" dirty="0" err="1"/>
              <a:t>dakika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saniye</a:t>
            </a:r>
            <a:r>
              <a:rPr lang="en-US" dirty="0"/>
              <a:t> </a:t>
            </a:r>
            <a:r>
              <a:rPr lang="en-US" dirty="0" err="1"/>
              <a:t>cinsinden</a:t>
            </a:r>
            <a:r>
              <a:rPr lang="en-US" dirty="0"/>
              <a:t> zaman </a:t>
            </a:r>
            <a:r>
              <a:rPr lang="en-US" dirty="0" err="1"/>
              <a:t>aralığını</a:t>
            </a:r>
            <a:r>
              <a:rPr lang="en-US" dirty="0"/>
              <a:t> </a:t>
            </a:r>
            <a:r>
              <a:rPr lang="en-US" dirty="0" err="1"/>
              <a:t>saklayan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tipidir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53703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2392</Words>
  <Application>Microsoft Office PowerPoint</Application>
  <PresentationFormat>Widescreen</PresentationFormat>
  <Paragraphs>145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Oracle DB &amp; SQL Developer  Bölüm - IV</vt:lpstr>
      <vt:lpstr>Ajanda</vt:lpstr>
      <vt:lpstr>PL/SQL </vt:lpstr>
      <vt:lpstr>PL/SQL’in Özelliklerini maddelersek; </vt:lpstr>
      <vt:lpstr>PL/SQL’de Veri Tipleri</vt:lpstr>
      <vt:lpstr>Karakter Veri Tipleri</vt:lpstr>
      <vt:lpstr>Sayı Veri Tipleri</vt:lpstr>
      <vt:lpstr>Boolean Veri Tipleri</vt:lpstr>
      <vt:lpstr>Tarih ve Zaman Data Tipleri</vt:lpstr>
      <vt:lpstr>LONG ve RAW Veri Tipleri</vt:lpstr>
      <vt:lpstr>Büyük Nesne Veri Tipleri</vt:lpstr>
      <vt:lpstr>ROWID Veri Tipleri</vt:lpstr>
      <vt:lpstr>ANSI, DB/2,SQL/DS Veri Tipleri </vt:lpstr>
      <vt:lpstr>ANSI, DB/2,SQL/DS Veri Tipleri </vt:lpstr>
      <vt:lpstr>PL/SQL’de Operatörler</vt:lpstr>
      <vt:lpstr>PL/SQL’de Atama İşlemleri</vt:lpstr>
      <vt:lpstr>PL/SQL’DE Değişkenler Ve Sabitler</vt:lpstr>
      <vt:lpstr>PL/SQL’de Blok Yapısı</vt:lpstr>
      <vt:lpstr>Anonim Bloklar; </vt:lpstr>
      <vt:lpstr>Anonim Bloklar; </vt:lpstr>
      <vt:lpstr>Yordam Bloklar;</vt:lpstr>
      <vt:lpstr>Fonksiyonlar için blok yapısı;</vt:lpstr>
      <vt:lpstr>PL/SQL’de Sıra Yapısı (Sequence) </vt:lpstr>
      <vt:lpstr>PL/SQL’de Sıra Yapısı (Sequence) </vt:lpstr>
      <vt:lpstr>PL/SQL’de Hata İşleme( Error Handling) </vt:lpstr>
      <vt:lpstr>PL/SQL’de Hata İşleme( Error Handling) </vt:lpstr>
      <vt:lpstr>PowerPoint Presentation</vt:lpstr>
      <vt:lpstr>PowerPoint Presentation</vt:lpstr>
      <vt:lpstr>PowerPoint Presentation</vt:lpstr>
      <vt:lpstr>PL/SQL’de Akış Kontrol Yapıları</vt:lpstr>
      <vt:lpstr>IF –THEN Yapısı</vt:lpstr>
      <vt:lpstr>IF –THEN Yapısı</vt:lpstr>
      <vt:lpstr>IF - THEN – ELSE Yapısı</vt:lpstr>
      <vt:lpstr>IF - THEN – ELSE Yapısı</vt:lpstr>
      <vt:lpstr>IF - THEN – ELSEIF Yapısı</vt:lpstr>
      <vt:lpstr>IF - THEN – ELSEIF Yapısı</vt:lpstr>
      <vt:lpstr>CASE Yapısı</vt:lpstr>
      <vt:lpstr>CASE Yapısı</vt:lpstr>
      <vt:lpstr>LOOP Yapısı</vt:lpstr>
      <vt:lpstr>EXIT Yapısı</vt:lpstr>
      <vt:lpstr>PowerPoint Presentation</vt:lpstr>
      <vt:lpstr>EXIT- WHEN Yapısı</vt:lpstr>
      <vt:lpstr>EXIT- WHEN Yapısı</vt:lpstr>
      <vt:lpstr>WHILE – LOOP Yapısı</vt:lpstr>
      <vt:lpstr>WHILE – LOOP Yapısı</vt:lpstr>
      <vt:lpstr>FOR – LOOP Yapısı</vt:lpstr>
      <vt:lpstr>FOR – LOOP Yapısı</vt:lpstr>
      <vt:lpstr>GOTO Yapısı </vt:lpstr>
      <vt:lpstr>GOTO Yapısı </vt:lpstr>
      <vt:lpstr>NULL Yapısı</vt:lpstr>
      <vt:lpstr>NULL Yapısı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Oracle Database 21c Express Edition and SQL Developer</dc:title>
  <dc:creator>Nano</dc:creator>
  <cp:lastModifiedBy>Nano</cp:lastModifiedBy>
  <cp:revision>170</cp:revision>
  <dcterms:created xsi:type="dcterms:W3CDTF">2023-05-01T21:41:46Z</dcterms:created>
  <dcterms:modified xsi:type="dcterms:W3CDTF">2023-05-06T22:36:25Z</dcterms:modified>
</cp:coreProperties>
</file>