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90" autoAdjust="0"/>
  </p:normalViewPr>
  <p:slideViewPr>
    <p:cSldViewPr snapToGrid="0">
      <p:cViewPr varScale="1">
        <p:scale>
          <a:sx n="117" d="100"/>
          <a:sy n="117" d="100"/>
        </p:scale>
        <p:origin x="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Bu </a:t>
            </a:r>
            <a:r>
              <a:rPr lang="en-US" dirty="0" err="1"/>
              <a:t>örneğimiz</a:t>
            </a:r>
            <a:r>
              <a:rPr lang="en-US" dirty="0"/>
              <a:t> transaction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hepsini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</a:t>
            </a:r>
            <a:r>
              <a:rPr lang="en-US" dirty="0" err="1"/>
              <a:t>Anlatımlı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66E8F-81DD-4168-A2D1-7041F0A2F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Tetikleyiciler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tr-TR" dirty="0"/>
              <a:t>sunumda</a:t>
            </a:r>
            <a:r>
              <a:rPr lang="en-US" dirty="0"/>
              <a:t> Before </a:t>
            </a:r>
            <a:r>
              <a:rPr lang="en-US" dirty="0" err="1"/>
              <a:t>ve</a:t>
            </a:r>
            <a:r>
              <a:rPr lang="en-US" dirty="0"/>
              <a:t> After </a:t>
            </a:r>
            <a:r>
              <a:rPr lang="en-US" dirty="0" err="1"/>
              <a:t>tetikleyicileri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örnekler</a:t>
            </a:r>
            <a:r>
              <a:rPr lang="en-US" dirty="0"/>
              <a:t> </a:t>
            </a:r>
            <a:r>
              <a:rPr lang="en-US" dirty="0" err="1"/>
              <a:t>verilmiştir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http://otn.oracle.com/tech/pl_sql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bakabilirsiniz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66E8F-81DD-4168-A2D1-7041F0A2FD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66E8F-81DD-4168-A2D1-7041F0A2FD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V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4C09-E428-722D-ECD5-C871834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002060"/>
                </a:solidFill>
              </a:rPr>
              <a:t>Prosedürler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Yordamlar</a:t>
            </a:r>
            <a:r>
              <a:rPr lang="en-US" b="1" dirty="0">
                <a:solidFill>
                  <a:srgbClr val="002060"/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1A8F-F1C6-1A34-43AA-D53159CB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tipindeki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ifadeyi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prosedürü</a:t>
            </a:r>
            <a:r>
              <a:rPr lang="en-US" dirty="0"/>
              <a:t> </a:t>
            </a:r>
            <a:r>
              <a:rPr lang="en-US" dirty="0" err="1"/>
              <a:t>kodlayınız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Not: || </a:t>
            </a:r>
            <a:r>
              <a:rPr lang="en-US" dirty="0" err="1"/>
              <a:t>operatörü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string </a:t>
            </a:r>
            <a:r>
              <a:rPr lang="en-US" dirty="0" err="1"/>
              <a:t>ifadeyi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yazmayı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Karakterleri</a:t>
            </a:r>
            <a:r>
              <a:rPr lang="en-US" dirty="0"/>
              <a:t> </a:t>
            </a:r>
            <a:r>
              <a:rPr lang="en-US" dirty="0" err="1"/>
              <a:t>birleştirir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66BCC-58CD-C2A9-3385-50F0F293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92" y="2071229"/>
            <a:ext cx="6480273" cy="38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1E96-C03D-2CEB-6280-0906B446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Fonksiyonlar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41F7-D3AB-7472-303E-0560E60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Fonksiyonlar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prosedürlere</a:t>
            </a:r>
            <a:r>
              <a:rPr lang="en-US" dirty="0"/>
              <a:t> </a:t>
            </a:r>
            <a:r>
              <a:rPr lang="en-US" dirty="0" err="1"/>
              <a:t>benzeyen</a:t>
            </a:r>
            <a:r>
              <a:rPr lang="en-US" dirty="0"/>
              <a:t> alt </a:t>
            </a:r>
            <a:r>
              <a:rPr lang="en-US" dirty="0" err="1"/>
              <a:t>yordamlardandır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RETURN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dizimleri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 Bir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hesaplayıp</a:t>
            </a:r>
            <a:r>
              <a:rPr lang="en-US" dirty="0"/>
              <a:t> </a:t>
            </a:r>
            <a:r>
              <a:rPr lang="en-US" dirty="0" err="1"/>
              <a:t>döndürmek</a:t>
            </a:r>
            <a:r>
              <a:rPr lang="en-US" dirty="0"/>
              <a:t> </a:t>
            </a:r>
            <a:r>
              <a:rPr lang="en-US" dirty="0" err="1"/>
              <a:t>amaçlıdırlar</a:t>
            </a:r>
            <a:r>
              <a:rPr lang="en-US" dirty="0"/>
              <a:t>. CREATE FUNCTION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oluşturulurlar</a:t>
            </a:r>
            <a:r>
              <a:rPr lang="en-US" dirty="0"/>
              <a:t>.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RETURN </a:t>
            </a:r>
            <a:r>
              <a:rPr lang="en-US" dirty="0" err="1"/>
              <a:t>ifadesine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rastlanırsa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sonlanır</a:t>
            </a:r>
            <a:r>
              <a:rPr lang="en-US" dirty="0"/>
              <a:t>. </a:t>
            </a:r>
            <a:r>
              <a:rPr lang="en-US" dirty="0" err="1"/>
              <a:t>Fonksiyonlar</a:t>
            </a:r>
            <a:r>
              <a:rPr lang="en-US" dirty="0"/>
              <a:t> SQL </a:t>
            </a:r>
            <a:r>
              <a:rPr lang="en-US" dirty="0" err="1"/>
              <a:t>cümleleri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E7400-409C-FA52-78E0-E1D70D6F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49" y="3151188"/>
            <a:ext cx="8349902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1DA-3797-1BC4-5639-395883B4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Fonksiyonlar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(Functions)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53ED-572A-2AD0-279A-42F5D8C2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0381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girildiğinde</a:t>
            </a:r>
            <a:r>
              <a:rPr lang="en-US" dirty="0"/>
              <a:t> ‘A’ </a:t>
            </a:r>
            <a:r>
              <a:rPr lang="en-US" dirty="0" err="1"/>
              <a:t>grubunda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bütçesine</a:t>
            </a:r>
            <a:r>
              <a:rPr lang="en-US" dirty="0"/>
              <a:t> %30 </a:t>
            </a:r>
            <a:r>
              <a:rPr lang="en-US" dirty="0" err="1"/>
              <a:t>turlama</a:t>
            </a:r>
            <a:r>
              <a:rPr lang="en-US" dirty="0"/>
              <a:t> </a:t>
            </a:r>
            <a:r>
              <a:rPr lang="en-US" dirty="0" err="1"/>
              <a:t>ücreti</a:t>
            </a:r>
            <a:r>
              <a:rPr lang="en-US" dirty="0"/>
              <a:t> </a:t>
            </a:r>
            <a:r>
              <a:rPr lang="en-US" dirty="0" err="1"/>
              <a:t>yansımış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kodunuz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A1436-D4F1-789E-6E08-5B84C450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27" y="1690688"/>
            <a:ext cx="5523617" cy="40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B163-C7FC-E614-941B-957D2A2A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Fonksiyonlar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(Functions)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3709-C27E-C094-BC66-BF0D023F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548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sayının</a:t>
            </a:r>
            <a:r>
              <a:rPr lang="en-US" dirty="0"/>
              <a:t> </a:t>
            </a:r>
            <a:r>
              <a:rPr lang="en-US" dirty="0" err="1"/>
              <a:t>karekökünü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Not: </a:t>
            </a:r>
            <a:r>
              <a:rPr lang="en-US" dirty="0" err="1"/>
              <a:t>to_number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tipindeki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sayıya</a:t>
            </a:r>
            <a:r>
              <a:rPr lang="en-US" dirty="0"/>
              <a:t> </a:t>
            </a:r>
            <a:r>
              <a:rPr lang="en-US" dirty="0" err="1"/>
              <a:t>çevirir</a:t>
            </a:r>
            <a:r>
              <a:rPr lang="en-US" dirty="0"/>
              <a:t>. POWER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sayının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üssünü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2E010-577E-B7C5-52C5-45099FE0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68" y="1825625"/>
            <a:ext cx="5683032" cy="36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3AA6-333D-CD2E-A37D-0321EC3A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002060"/>
                </a:solidFill>
              </a:rPr>
              <a:t>Görünümler</a:t>
            </a:r>
            <a:r>
              <a:rPr lang="en-US" b="1" dirty="0">
                <a:solidFill>
                  <a:srgbClr val="002060"/>
                </a:solidFill>
              </a:rPr>
              <a:t> (Views)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418A-6319-169E-78EC-BF60A116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Görünümler</a:t>
            </a:r>
            <a:r>
              <a:rPr lang="en-US" dirty="0"/>
              <a:t>(View), </a:t>
            </a:r>
            <a:r>
              <a:rPr lang="en-US" dirty="0" err="1"/>
              <a:t>tablolardaki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istenildiği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sunulmasını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sorgulardır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satırlar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sütunları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tanımlanabilir</a:t>
            </a:r>
            <a:r>
              <a:rPr lang="en-US" dirty="0"/>
              <a:t>. </a:t>
            </a:r>
            <a:r>
              <a:rPr lang="en-US" dirty="0" err="1"/>
              <a:t>Tablolardan</a:t>
            </a:r>
            <a:r>
              <a:rPr lang="en-US" dirty="0"/>
              <a:t> </a:t>
            </a:r>
            <a:r>
              <a:rPr lang="en-US" dirty="0" err="1"/>
              <a:t>fakı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tutarak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kaplarlar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view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depolamaz</a:t>
            </a:r>
            <a:r>
              <a:rPr lang="en-US" dirty="0"/>
              <a:t>,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tutmazlar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sözlüğünde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. Bunun </a:t>
            </a:r>
            <a:r>
              <a:rPr lang="en-US" dirty="0" err="1"/>
              <a:t>yanında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barındırabilen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güncellenebilen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türüne</a:t>
            </a:r>
            <a:r>
              <a:rPr lang="en-US" dirty="0"/>
              <a:t> materialized view </a:t>
            </a:r>
            <a:r>
              <a:rPr lang="en-US" dirty="0" err="1"/>
              <a:t>denmektedir</a:t>
            </a:r>
            <a:r>
              <a:rPr lang="en-US" dirty="0"/>
              <a:t>. View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seçtiğimiz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okuyabiliriz</a:t>
            </a:r>
            <a:r>
              <a:rPr lang="en-US" dirty="0"/>
              <a:t>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 de </a:t>
            </a:r>
            <a:r>
              <a:rPr lang="en-US" dirty="0" err="1"/>
              <a:t>yapabiliriz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View </a:t>
            </a:r>
            <a:r>
              <a:rPr lang="en-US" dirty="0" err="1"/>
              <a:t>için</a:t>
            </a:r>
            <a:r>
              <a:rPr lang="en-US" dirty="0"/>
              <a:t> ana </a:t>
            </a:r>
            <a:r>
              <a:rPr lang="en-US" dirty="0" err="1"/>
              <a:t>tablolardan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işaretçi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39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82B6-7C44-1A0D-0FD9-69FB81AA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Görünümler</a:t>
            </a:r>
            <a:r>
              <a:rPr lang="en-US" b="1" dirty="0">
                <a:solidFill>
                  <a:srgbClr val="002060"/>
                </a:solidFill>
              </a:rPr>
              <a:t>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05CE-EDF3-AA3A-117D-2996AA3D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</a:t>
            </a:r>
            <a:r>
              <a:rPr lang="en-US" dirty="0" err="1"/>
              <a:t>yapısının</a:t>
            </a:r>
            <a:r>
              <a:rPr lang="en-US" dirty="0"/>
              <a:t> bize </a:t>
            </a:r>
            <a:r>
              <a:rPr lang="en-US" dirty="0" err="1"/>
              <a:t>avantajları</a:t>
            </a:r>
            <a:r>
              <a:rPr lang="en-US" dirty="0"/>
              <a:t> </a:t>
            </a:r>
            <a:r>
              <a:rPr lang="en-US" dirty="0" err="1"/>
              <a:t>listelersek</a:t>
            </a:r>
            <a:r>
              <a:rPr lang="en-US" dirty="0"/>
              <a:t>; </a:t>
            </a:r>
            <a:endParaRPr lang="tr-TR" dirty="0"/>
          </a:p>
          <a:p>
            <a:pPr lvl="1"/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tabloyla</a:t>
            </a:r>
            <a:r>
              <a:rPr lang="en-US" dirty="0"/>
              <a:t>(join </a:t>
            </a:r>
            <a:r>
              <a:rPr lang="en-US" dirty="0" err="1"/>
              <a:t>işlemi</a:t>
            </a:r>
            <a:r>
              <a:rPr lang="en-US" dirty="0"/>
              <a:t>) </a:t>
            </a:r>
            <a:r>
              <a:rPr lang="en-US" dirty="0" err="1"/>
              <a:t>çalışırken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SQL </a:t>
            </a:r>
            <a:r>
              <a:rPr lang="en-US" dirty="0" err="1"/>
              <a:t>ifadelerinden</a:t>
            </a:r>
            <a:r>
              <a:rPr lang="en-US" dirty="0"/>
              <a:t> </a:t>
            </a:r>
            <a:r>
              <a:rPr lang="en-US" dirty="0" err="1"/>
              <a:t>kurtulmayı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endParaRPr lang="tr-TR" dirty="0"/>
          </a:p>
          <a:p>
            <a:pPr lvl="1"/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ulaşmada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arttırır</a:t>
            </a:r>
            <a:r>
              <a:rPr lang="en-US" dirty="0"/>
              <a:t>. </a:t>
            </a:r>
            <a:endParaRPr lang="tr-TR" dirty="0"/>
          </a:p>
          <a:p>
            <a:pPr lvl="1"/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istenmeyen</a:t>
            </a:r>
            <a:r>
              <a:rPr lang="en-US" dirty="0"/>
              <a:t> </a:t>
            </a:r>
            <a:r>
              <a:rPr lang="en-US" dirty="0" err="1"/>
              <a:t>tarafına</a:t>
            </a:r>
            <a:r>
              <a:rPr lang="en-US" dirty="0"/>
              <a:t> </a:t>
            </a:r>
            <a:r>
              <a:rPr lang="en-US" dirty="0" err="1"/>
              <a:t>erişimini</a:t>
            </a:r>
            <a:r>
              <a:rPr lang="en-US" dirty="0"/>
              <a:t> </a:t>
            </a:r>
            <a:r>
              <a:rPr lang="en-US" dirty="0" err="1"/>
              <a:t>sınırlar</a:t>
            </a:r>
            <a:r>
              <a:rPr lang="en-US" dirty="0"/>
              <a:t>. Buna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erişen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müdürü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alanlarını</a:t>
            </a:r>
            <a:r>
              <a:rPr lang="en-US" dirty="0"/>
              <a:t> </a:t>
            </a:r>
            <a:r>
              <a:rPr lang="en-US" dirty="0" err="1"/>
              <a:t>listeleyebilirken</a:t>
            </a:r>
            <a:r>
              <a:rPr lang="en-US" dirty="0"/>
              <a:t>, </a:t>
            </a:r>
            <a:r>
              <a:rPr lang="en-US" dirty="0" err="1"/>
              <a:t>müdür</a:t>
            </a:r>
            <a:r>
              <a:rPr lang="en-US" dirty="0"/>
              <a:t> </a:t>
            </a:r>
            <a:r>
              <a:rPr lang="en-US" dirty="0" err="1"/>
              <a:t>yardımcısı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yetkililerin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tablosundan</a:t>
            </a:r>
            <a:r>
              <a:rPr lang="en-US" dirty="0"/>
              <a:t> </a:t>
            </a:r>
            <a:r>
              <a:rPr lang="en-US" dirty="0" err="1"/>
              <a:t>maaş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görmesi</a:t>
            </a:r>
            <a:r>
              <a:rPr lang="en-US" dirty="0"/>
              <a:t> </a:t>
            </a:r>
            <a:r>
              <a:rPr lang="en-US" dirty="0" err="1"/>
              <a:t>istenmeyebilir</a:t>
            </a:r>
            <a:r>
              <a:rPr lang="en-US" dirty="0"/>
              <a:t>, </a:t>
            </a:r>
            <a:r>
              <a:rPr lang="en-US" dirty="0" err="1"/>
              <a:t>işte</a:t>
            </a:r>
            <a:r>
              <a:rPr lang="en-US" dirty="0"/>
              <a:t> o zaman view </a:t>
            </a:r>
            <a:r>
              <a:rPr lang="en-US" dirty="0" err="1"/>
              <a:t>oluşturarak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yetkililerin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tablosunun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view’i</a:t>
            </a:r>
            <a:r>
              <a:rPr lang="en-US" dirty="0"/>
              <a:t> </a:t>
            </a:r>
            <a:r>
              <a:rPr lang="en-US" dirty="0" err="1"/>
              <a:t>sorgulamasını</a:t>
            </a:r>
            <a:r>
              <a:rPr lang="en-US" dirty="0"/>
              <a:t> </a:t>
            </a:r>
            <a:r>
              <a:rPr lang="en-US" dirty="0" err="1"/>
              <a:t>sağlayabiliriz</a:t>
            </a:r>
            <a:r>
              <a:rPr lang="tr-TR" dirty="0"/>
              <a:t>.</a:t>
            </a:r>
          </a:p>
          <a:p>
            <a:pPr lvl="1"/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Görünümü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anlayabilmek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görünüm</a:t>
            </a:r>
            <a:r>
              <a:rPr lang="en-US" dirty="0"/>
              <a:t> </a:t>
            </a:r>
            <a:r>
              <a:rPr lang="en-US" dirty="0" err="1"/>
              <a:t>ilişkisini</a:t>
            </a:r>
            <a:r>
              <a:rPr lang="en-US" dirty="0"/>
              <a:t> </a:t>
            </a:r>
            <a:r>
              <a:rPr lang="en-US" dirty="0" err="1"/>
              <a:t>anlatan</a:t>
            </a:r>
            <a:r>
              <a:rPr lang="en-US" dirty="0"/>
              <a:t> </a:t>
            </a:r>
            <a:r>
              <a:rPr lang="en-US" dirty="0" err="1"/>
              <a:t>sıradaki</a:t>
            </a:r>
            <a:r>
              <a:rPr lang="en-US" dirty="0"/>
              <a:t> </a:t>
            </a:r>
            <a:r>
              <a:rPr lang="en-US" dirty="0" err="1"/>
              <a:t>şekle</a:t>
            </a:r>
            <a:r>
              <a:rPr lang="en-US" dirty="0"/>
              <a:t> </a:t>
            </a:r>
            <a:r>
              <a:rPr lang="en-US" dirty="0" err="1"/>
              <a:t>bakabilirsiniz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4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7DC5-BD94-EA7F-71C9-C25D759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Görünümler</a:t>
            </a:r>
            <a:r>
              <a:rPr lang="en-US" b="1" dirty="0">
                <a:solidFill>
                  <a:srgbClr val="002060"/>
                </a:solidFill>
              </a:rPr>
              <a:t>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7FF7-D969-DC5A-EAC5-B4A1E900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3DEF-42A8-3375-9BA4-0647AC9B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3" y="1364729"/>
            <a:ext cx="5850194" cy="53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F151-28BB-A13C-1FF9-D6D3E1FE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Görünümler (Views)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95DD-7C26-8806-60A4-67DD9620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84FE5-A1B7-A510-F0B5-0A760C11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62" y="2398713"/>
            <a:ext cx="9788075" cy="27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47CE-CB2A-4F52-BC13-3E966F4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Görünümler</a:t>
            </a:r>
            <a:r>
              <a:rPr lang="en-US" b="1" dirty="0">
                <a:solidFill>
                  <a:srgbClr val="002060"/>
                </a:solidFill>
              </a:rPr>
              <a:t>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088B-19F8-247E-6D27-C465E0A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9439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A </a:t>
            </a:r>
            <a:r>
              <a:rPr lang="en-US" dirty="0" err="1"/>
              <a:t>ve</a:t>
            </a:r>
            <a:r>
              <a:rPr lang="en-US" dirty="0"/>
              <a:t> B </a:t>
            </a:r>
            <a:r>
              <a:rPr lang="en-US" dirty="0" err="1"/>
              <a:t>grubundaki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puanlarını</a:t>
            </a:r>
            <a:r>
              <a:rPr lang="en-US" dirty="0"/>
              <a:t> </a:t>
            </a:r>
            <a:r>
              <a:rPr lang="en-US" dirty="0" err="1"/>
              <a:t>listeleyen</a:t>
            </a:r>
            <a:r>
              <a:rPr lang="en-US" dirty="0"/>
              <a:t> view </a:t>
            </a:r>
            <a:r>
              <a:rPr lang="en-US" dirty="0" err="1"/>
              <a:t>oluşturunuz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562F0-BEB7-5C03-8AC2-1015399B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85" y="1904142"/>
            <a:ext cx="3221960" cy="30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1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C78-0ABE-7D3B-44A4-29F23F1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Görünümler</a:t>
            </a:r>
            <a:r>
              <a:rPr lang="en-US" b="1" dirty="0">
                <a:solidFill>
                  <a:srgbClr val="002060"/>
                </a:solidFill>
              </a:rPr>
              <a:t>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90F9-2E1C-5138-813F-CFE15B2A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4639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A </a:t>
            </a:r>
            <a:r>
              <a:rPr lang="en-US" dirty="0" err="1"/>
              <a:t>ve</a:t>
            </a:r>
            <a:r>
              <a:rPr lang="en-US" dirty="0"/>
              <a:t> B </a:t>
            </a:r>
            <a:r>
              <a:rPr lang="en-US" dirty="0" err="1"/>
              <a:t>grubundaki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puanlarını</a:t>
            </a:r>
            <a:r>
              <a:rPr lang="en-US" dirty="0"/>
              <a:t> </a:t>
            </a:r>
            <a:r>
              <a:rPr lang="en-US" dirty="0" err="1"/>
              <a:t>azalan</a:t>
            </a:r>
            <a:r>
              <a:rPr lang="en-US" dirty="0"/>
              <a:t> </a:t>
            </a:r>
            <a:r>
              <a:rPr lang="en-US" dirty="0" err="1"/>
              <a:t>sırada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takma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listeleyen</a:t>
            </a:r>
            <a:r>
              <a:rPr lang="en-US" dirty="0"/>
              <a:t> view </a:t>
            </a:r>
            <a:r>
              <a:rPr lang="en-US" dirty="0" err="1"/>
              <a:t>oluşturunuz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71976-02D2-87E2-FC71-05B3361C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82" y="1884596"/>
            <a:ext cx="4746912" cy="30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8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SQL’de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Blokları</a:t>
            </a:r>
            <a:r>
              <a:rPr lang="en-US" dirty="0"/>
              <a:t>(Transaction) </a:t>
            </a:r>
            <a:endParaRPr lang="tr-TR" dirty="0"/>
          </a:p>
          <a:p>
            <a:pPr lvl="1"/>
            <a:r>
              <a:rPr lang="tr-TR" dirty="0"/>
              <a:t>İndeksler (Indexes)</a:t>
            </a:r>
          </a:p>
          <a:p>
            <a:pPr lvl="1"/>
            <a:r>
              <a:rPr lang="tr-TR" dirty="0"/>
              <a:t>Prosedürler (Yordamlar)</a:t>
            </a:r>
          </a:p>
          <a:p>
            <a:pPr lvl="1"/>
            <a:r>
              <a:rPr lang="tr-TR" dirty="0"/>
              <a:t>Fonksiyonlar (Functions)</a:t>
            </a:r>
          </a:p>
          <a:p>
            <a:pPr lvl="1"/>
            <a:r>
              <a:rPr lang="tr-TR" dirty="0"/>
              <a:t>Görünümler (Views)</a:t>
            </a:r>
          </a:p>
          <a:p>
            <a:pPr lvl="1"/>
            <a:r>
              <a:rPr lang="tr-TR" dirty="0"/>
              <a:t>Tetikleyiciler (Triggers)</a:t>
            </a:r>
          </a:p>
          <a:p>
            <a:pPr lvl="1"/>
            <a:r>
              <a:rPr lang="tr-TR" dirty="0"/>
              <a:t>İmleçler (Cursors)</a:t>
            </a:r>
          </a:p>
          <a:p>
            <a:pPr lvl="1"/>
            <a:r>
              <a:rPr lang="tr-TR" dirty="0"/>
              <a:t>Paketler (Packages)</a:t>
            </a:r>
          </a:p>
          <a:p>
            <a:pPr lvl="1"/>
            <a:r>
              <a:rPr lang="tr-TR" dirty="0"/>
              <a:t>Kullanıcılar ve Roller (Users and Roles)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A4F4-CA38-B7F0-69FE-8C3A4D0E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Görünümler</a:t>
            </a:r>
            <a:r>
              <a:rPr lang="en-US" b="1" dirty="0">
                <a:solidFill>
                  <a:srgbClr val="002060"/>
                </a:solidFill>
              </a:rPr>
              <a:t>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C6D7-45B4-7F09-F28E-A7A7F82E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A </a:t>
            </a:r>
            <a:r>
              <a:rPr lang="en-US" dirty="0" err="1"/>
              <a:t>grubundaki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adlarını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maç</a:t>
            </a:r>
            <a:r>
              <a:rPr lang="en-US" dirty="0"/>
              <a:t> </a:t>
            </a:r>
            <a:r>
              <a:rPr lang="en-US" dirty="0" err="1"/>
              <a:t>sonuçlarını</a:t>
            </a:r>
            <a:r>
              <a:rPr lang="en-US" dirty="0"/>
              <a:t> </a:t>
            </a:r>
            <a:r>
              <a:rPr lang="en-US" dirty="0" err="1"/>
              <a:t>listeleyen</a:t>
            </a:r>
            <a:r>
              <a:rPr lang="en-US" dirty="0"/>
              <a:t> view </a:t>
            </a:r>
            <a:r>
              <a:rPr lang="en-US" dirty="0" err="1"/>
              <a:t>oluşturunuz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Not: Bunun </a:t>
            </a:r>
            <a:r>
              <a:rPr lang="en-US" dirty="0" err="1"/>
              <a:t>yanında</a:t>
            </a:r>
            <a:r>
              <a:rPr lang="en-US" dirty="0"/>
              <a:t> view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DROP VIEW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ALTER VIEW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DROP </a:t>
            </a:r>
            <a:r>
              <a:rPr lang="en-US" dirty="0" err="1"/>
              <a:t>ve</a:t>
            </a:r>
            <a:r>
              <a:rPr lang="en-US" dirty="0"/>
              <a:t> ALTER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kitap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anlatılmıştır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60B39-DB36-561E-8CB0-DC2F6455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8" y="4001294"/>
            <a:ext cx="8007144" cy="26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DB81-0B4C-C0E3-B9DC-9B55AB9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Tetikleyiciler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(Triggers)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0524-AFEA-3B95-CD6E-CBAD68F4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Tetikleyiciler</a:t>
            </a:r>
            <a:r>
              <a:rPr lang="en-US" dirty="0"/>
              <a:t> (trigger) 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PL/SQL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işlemleridir</a:t>
            </a:r>
            <a:r>
              <a:rPr lang="en-US" dirty="0"/>
              <a:t>. </a:t>
            </a:r>
            <a:r>
              <a:rPr lang="en-US" dirty="0" err="1"/>
              <a:t>Tetikleyici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bindirir</a:t>
            </a:r>
            <a:r>
              <a:rPr lang="en-US" dirty="0"/>
              <a:t>. Bunun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kısıtlamaları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nesnelerle</a:t>
            </a:r>
            <a:r>
              <a:rPr lang="en-US" dirty="0"/>
              <a:t> </a:t>
            </a:r>
            <a:r>
              <a:rPr lang="en-US" dirty="0" err="1"/>
              <a:t>yapabileceğimiz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tetikleyici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yapmamak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367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2242-D75F-D2FD-92C6-E5383E5B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Tetikleyiciler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(Triggers)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F6AD-DE77-FF25-5641-0E9DB998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yanında</a:t>
            </a:r>
            <a:r>
              <a:rPr lang="en-US" dirty="0"/>
              <a:t> </a:t>
            </a:r>
            <a:r>
              <a:rPr lang="en-US" dirty="0" err="1"/>
              <a:t>tetikleyiciler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senaryolar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</a:t>
            </a:r>
            <a:endParaRPr lang="tr-TR" dirty="0"/>
          </a:p>
          <a:p>
            <a:pPr lvl="1"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saatlerde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vermemek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 err="1"/>
              <a:t>Yılı</a:t>
            </a:r>
            <a:r>
              <a:rPr lang="en-US" dirty="0"/>
              <a:t> </a:t>
            </a:r>
            <a:r>
              <a:rPr lang="en-US" dirty="0" err="1"/>
              <a:t>dolan</a:t>
            </a:r>
            <a:r>
              <a:rPr lang="en-US" dirty="0"/>
              <a:t> </a:t>
            </a:r>
            <a:r>
              <a:rPr lang="en-US" dirty="0" err="1"/>
              <a:t>personelin</a:t>
            </a:r>
            <a:r>
              <a:rPr lang="en-US" dirty="0"/>
              <a:t> </a:t>
            </a:r>
            <a:r>
              <a:rPr lang="en-US" dirty="0" err="1"/>
              <a:t>maaşına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zam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verilebilir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/>
              <a:t>Veri </a:t>
            </a:r>
            <a:r>
              <a:rPr lang="en-US" dirty="0" err="1"/>
              <a:t>eklenildiğinde</a:t>
            </a:r>
            <a:r>
              <a:rPr lang="en-US" dirty="0"/>
              <a:t>, </a:t>
            </a:r>
            <a:r>
              <a:rPr lang="en-US" dirty="0" err="1"/>
              <a:t>silindiğinde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güncelliğinde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verilebilir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4686-EBF9-328F-4A81-0E63A8D8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Tetikleyiciler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(Triggers)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C874-0B13-3B9B-A741-3F040F01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Tetikleyiciler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grupta</a:t>
            </a:r>
            <a:r>
              <a:rPr lang="en-US" dirty="0"/>
              <a:t> </a:t>
            </a:r>
            <a:r>
              <a:rPr lang="en-US" dirty="0" err="1"/>
              <a:t>toplanabilir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Before, After </a:t>
            </a:r>
            <a:r>
              <a:rPr lang="en-US" dirty="0" err="1"/>
              <a:t>Tetikleyicileri</a:t>
            </a:r>
            <a:endParaRPr lang="tr-TR" dirty="0"/>
          </a:p>
          <a:p>
            <a:pPr lvl="2" algn="just"/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, </a:t>
            </a:r>
            <a:r>
              <a:rPr lang="en-US" dirty="0" err="1"/>
              <a:t>çıkışları</a:t>
            </a:r>
            <a:r>
              <a:rPr lang="en-US" dirty="0"/>
              <a:t>, DDL </a:t>
            </a:r>
            <a:r>
              <a:rPr lang="en-US" dirty="0" err="1"/>
              <a:t>cümleleri</a:t>
            </a:r>
            <a:r>
              <a:rPr lang="en-US" dirty="0"/>
              <a:t> (CREATE, ALTER </a:t>
            </a:r>
            <a:r>
              <a:rPr lang="en-US" dirty="0" err="1"/>
              <a:t>ve</a:t>
            </a:r>
            <a:r>
              <a:rPr lang="en-US" dirty="0"/>
              <a:t> DROP,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şema</a:t>
            </a:r>
            <a:r>
              <a:rPr lang="en-US" dirty="0"/>
              <a:t> ) </a:t>
            </a:r>
            <a:r>
              <a:rPr lang="en-US" dirty="0" err="1"/>
              <a:t>ve</a:t>
            </a:r>
            <a:r>
              <a:rPr lang="en-US" dirty="0"/>
              <a:t> DML </a:t>
            </a:r>
            <a:r>
              <a:rPr lang="en-US" dirty="0" err="1"/>
              <a:t>cümleleri</a:t>
            </a:r>
            <a:r>
              <a:rPr lang="en-US" dirty="0"/>
              <a:t> (DELETE, UPDATE, INSERT,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Instead Of </a:t>
            </a:r>
            <a:r>
              <a:rPr lang="en-US" dirty="0" err="1"/>
              <a:t>Tetikleyicileri</a:t>
            </a:r>
            <a:endParaRPr lang="tr-TR" dirty="0"/>
          </a:p>
          <a:p>
            <a:pPr lvl="2" algn="just"/>
            <a:r>
              <a:rPr lang="en-US" dirty="0" err="1"/>
              <a:t>Görünümler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Tetikleyicileri</a:t>
            </a:r>
            <a:r>
              <a:rPr lang="en-US" dirty="0"/>
              <a:t> </a:t>
            </a:r>
            <a:endParaRPr lang="tr-TR" dirty="0"/>
          </a:p>
          <a:p>
            <a:pPr lvl="2" algn="just"/>
            <a:r>
              <a:rPr lang="en-US" dirty="0"/>
              <a:t>Bir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olayında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başlatılması</a:t>
            </a:r>
            <a:r>
              <a:rPr lang="en-US" dirty="0"/>
              <a:t>, </a:t>
            </a:r>
            <a:r>
              <a:rPr lang="en-US" dirty="0" err="1"/>
              <a:t>sonlandırılması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sunucu</a:t>
            </a:r>
            <a:r>
              <a:rPr lang="en-US" dirty="0"/>
              <a:t>(server)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mesajlarıdır</a:t>
            </a:r>
            <a:r>
              <a:rPr lang="en-US" dirty="0"/>
              <a:t>. </a:t>
            </a:r>
            <a:r>
              <a:rPr lang="en-US" dirty="0" err="1"/>
              <a:t>eyiciler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grupta</a:t>
            </a:r>
            <a:r>
              <a:rPr lang="en-US" dirty="0"/>
              <a:t> </a:t>
            </a:r>
            <a:r>
              <a:rPr lang="en-US" dirty="0" err="1"/>
              <a:t>toplanabilir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477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2F6-1239-5CB1-8978-90751DBD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Tetikleyiciler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(Triggers)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CA4FB-1303-8025-FE9C-60BDA49D1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074" y="1484671"/>
            <a:ext cx="6293852" cy="4885769"/>
          </a:xfrm>
        </p:spPr>
      </p:pic>
    </p:spTree>
    <p:extLst>
      <p:ext uri="{BB962C8B-B14F-4D97-AF65-F5344CB8AC3E}">
        <p14:creationId xmlns:p14="http://schemas.microsoft.com/office/powerpoint/2010/main" val="287724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8034-2940-AC8A-B098-87AF169A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Tetikleyiciler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(Triggers)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6022-E8CB-B51D-1BDE-0CF68321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Maçlar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yeni </a:t>
            </a:r>
            <a:r>
              <a:rPr lang="en-US" dirty="0" err="1"/>
              <a:t>maç</a:t>
            </a:r>
            <a:r>
              <a:rPr lang="en-US" dirty="0"/>
              <a:t> </a:t>
            </a:r>
            <a:r>
              <a:rPr lang="en-US" dirty="0" err="1"/>
              <a:t>girildiğinde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</a:t>
            </a:r>
            <a:r>
              <a:rPr lang="en-US" dirty="0" err="1"/>
              <a:t>bakarak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puanlarını</a:t>
            </a:r>
            <a:r>
              <a:rPr lang="en-US" dirty="0"/>
              <a:t> </a:t>
            </a:r>
            <a:r>
              <a:rPr lang="en-US" dirty="0" err="1"/>
              <a:t>güncelleyen</a:t>
            </a:r>
            <a:r>
              <a:rPr lang="en-US" dirty="0"/>
              <a:t> </a:t>
            </a:r>
            <a:r>
              <a:rPr lang="en-US" dirty="0" err="1"/>
              <a:t>tetikleyici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3D0E8-9CE0-D706-93F3-0B8E5CB9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92" y="1330434"/>
            <a:ext cx="6461759" cy="53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C41-EB0D-0200-D2D6-086B610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Tetikleyiciler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(Triggers)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57A9-1D99-CBFB-B996-D7461CCE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İlk </a:t>
            </a:r>
            <a:r>
              <a:rPr lang="en-US" dirty="0" err="1"/>
              <a:t>örnek</a:t>
            </a:r>
            <a:r>
              <a:rPr lang="en-US" dirty="0"/>
              <a:t> STADLAR </a:t>
            </a:r>
            <a:r>
              <a:rPr lang="en-US" dirty="0" err="1"/>
              <a:t>tablosundan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sildirmeyen</a:t>
            </a:r>
            <a:r>
              <a:rPr lang="en-US" dirty="0"/>
              <a:t> Before </a:t>
            </a:r>
            <a:r>
              <a:rPr lang="en-US" dirty="0" err="1"/>
              <a:t>tetikleyicisi</a:t>
            </a:r>
            <a:r>
              <a:rPr lang="en-US" dirty="0"/>
              <a:t>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Cumartesi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Pazar</a:t>
            </a:r>
            <a:r>
              <a:rPr lang="en-US" dirty="0"/>
              <a:t> </a:t>
            </a:r>
            <a:r>
              <a:rPr lang="en-US" dirty="0" err="1"/>
              <a:t>günleri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,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engelleyen</a:t>
            </a:r>
            <a:r>
              <a:rPr lang="en-US" dirty="0"/>
              <a:t> BEFORE </a:t>
            </a:r>
            <a:r>
              <a:rPr lang="en-US" dirty="0" err="1"/>
              <a:t>tetikleyicisi</a:t>
            </a:r>
            <a:r>
              <a:rPr lang="en-US" dirty="0"/>
              <a:t> </a:t>
            </a:r>
            <a:r>
              <a:rPr lang="en-US" dirty="0" err="1"/>
              <a:t>örneğidir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EB91D-4560-D5DE-DC16-EC43F011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0657"/>
            <a:ext cx="4900363" cy="2838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CD650-8A65-8084-3407-71893C56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132439" cy="30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38A6-1212-C611-F4EE-11281BD0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002060"/>
                </a:solidFill>
              </a:rPr>
              <a:t>İmleçler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(Cursors)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59E9-7D6F-66D9-424C-F2B05BEC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İmleçler</a:t>
            </a:r>
            <a:r>
              <a:rPr lang="en-US" dirty="0"/>
              <a:t>, PL/</a:t>
            </a:r>
            <a:r>
              <a:rPr lang="en-US" dirty="0" err="1"/>
              <a:t>SQL’de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faydalıdır</a:t>
            </a:r>
            <a:r>
              <a:rPr lang="en-US" dirty="0"/>
              <a:t>.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kaydın</a:t>
            </a:r>
            <a:r>
              <a:rPr lang="en-US" dirty="0"/>
              <a:t> </a:t>
            </a:r>
            <a:r>
              <a:rPr lang="en-US" dirty="0" err="1"/>
              <a:t>hafızaya</a:t>
            </a:r>
            <a:r>
              <a:rPr lang="en-US" dirty="0"/>
              <a:t>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yapılmasıdır</a:t>
            </a:r>
            <a:r>
              <a:rPr lang="en-US" dirty="0"/>
              <a:t>. Oracle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açmaktadır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çeşit</a:t>
            </a:r>
            <a:r>
              <a:rPr lang="en-US" dirty="0"/>
              <a:t> </a:t>
            </a:r>
            <a:r>
              <a:rPr lang="en-US" dirty="0" err="1"/>
              <a:t>imleç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(Implicit)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(Explicit) </a:t>
            </a:r>
            <a:r>
              <a:rPr lang="en-US" dirty="0" err="1"/>
              <a:t>imleç</a:t>
            </a:r>
            <a:r>
              <a:rPr lang="en-US" dirty="0"/>
              <a:t> </a:t>
            </a:r>
            <a:r>
              <a:rPr lang="en-US" dirty="0" err="1"/>
              <a:t>tipleridir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imleçler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Select, Delete, Insert </a:t>
            </a:r>
            <a:r>
              <a:rPr lang="en-US" dirty="0" err="1"/>
              <a:t>ve</a:t>
            </a:r>
            <a:r>
              <a:rPr lang="en-US" dirty="0"/>
              <a:t> Update SQL </a:t>
            </a:r>
            <a:r>
              <a:rPr lang="en-US" dirty="0" err="1"/>
              <a:t>cümleleri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açılan</a:t>
            </a:r>
            <a:r>
              <a:rPr lang="en-US" dirty="0"/>
              <a:t> </a:t>
            </a:r>
            <a:r>
              <a:rPr lang="en-US" dirty="0" err="1"/>
              <a:t>imleçlerdir</a:t>
            </a:r>
            <a:r>
              <a:rPr lang="en-US" dirty="0"/>
              <a:t>.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imleç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imleç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imleçler</a:t>
            </a:r>
            <a:r>
              <a:rPr lang="en-US" dirty="0"/>
              <a:t>, PL/SQL </a:t>
            </a:r>
            <a:r>
              <a:rPr lang="en-US" dirty="0" err="1"/>
              <a:t>bloklarında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SQL </a:t>
            </a:r>
            <a:r>
              <a:rPr lang="en-US" dirty="0" err="1"/>
              <a:t>cümleleri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 </a:t>
            </a:r>
            <a:r>
              <a:rPr lang="en-US" dirty="0" err="1"/>
              <a:t>demiştik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taşımaktadır</a:t>
            </a:r>
            <a:r>
              <a:rPr lang="en-US" dirty="0"/>
              <a:t>. Bu </a:t>
            </a:r>
            <a:r>
              <a:rPr lang="en-US" dirty="0" err="1"/>
              <a:t>Özellikler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2702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E3D5-EFAC-1D34-8C5A-2CB20FFA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İmleçler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(Cursors)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93EF-0F19-5726-CB15-5C9FC2D0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C8218-D440-EABE-459E-F492D394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9" y="2221522"/>
            <a:ext cx="10478761" cy="35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4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E271-BBC7-2A77-E384-3CBD41D2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İmleçler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(Cursors)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8FA4-B2BB-66A1-CE4A-F6331D03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346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err="1"/>
              <a:t>Örnek</a:t>
            </a:r>
            <a:r>
              <a:rPr lang="en-US" sz="1800" dirty="0"/>
              <a:t>: </a:t>
            </a:r>
            <a:r>
              <a:rPr lang="en-US" sz="1800" dirty="0" err="1"/>
              <a:t>Grup</a:t>
            </a:r>
            <a:r>
              <a:rPr lang="en-US" sz="1800" dirty="0"/>
              <a:t> </a:t>
            </a:r>
            <a:r>
              <a:rPr lang="en-US" sz="1800" dirty="0" err="1"/>
              <a:t>tablosundan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silindiğinde</a:t>
            </a:r>
            <a:r>
              <a:rPr lang="en-US" sz="1800" dirty="0"/>
              <a:t> </a:t>
            </a:r>
            <a:r>
              <a:rPr lang="en-US" sz="1800" dirty="0" err="1"/>
              <a:t>silinen</a:t>
            </a:r>
            <a:r>
              <a:rPr lang="en-US" sz="1800" dirty="0"/>
              <a:t> </a:t>
            </a:r>
            <a:r>
              <a:rPr lang="en-US" sz="1800" dirty="0" err="1"/>
              <a:t>kaç</a:t>
            </a:r>
            <a:r>
              <a:rPr lang="en-US" sz="1800" dirty="0"/>
              <a:t> </a:t>
            </a:r>
            <a:r>
              <a:rPr lang="en-US" sz="1800" dirty="0" err="1"/>
              <a:t>kayıt</a:t>
            </a:r>
            <a:r>
              <a:rPr lang="en-US" sz="1800" dirty="0"/>
              <a:t> </a:t>
            </a:r>
            <a:r>
              <a:rPr lang="en-US" sz="1800" dirty="0" err="1"/>
              <a:t>olduğunu</a:t>
            </a:r>
            <a:r>
              <a:rPr lang="en-US" sz="1800" dirty="0"/>
              <a:t> </a:t>
            </a:r>
            <a:r>
              <a:rPr lang="en-US" sz="1800" dirty="0" err="1"/>
              <a:t>gösteren</a:t>
            </a:r>
            <a:r>
              <a:rPr lang="en-US" sz="1800" dirty="0"/>
              <a:t> </a:t>
            </a:r>
            <a:r>
              <a:rPr lang="en-US" sz="1800" dirty="0" err="1"/>
              <a:t>blok</a:t>
            </a:r>
            <a:r>
              <a:rPr lang="en-US" sz="1800" dirty="0"/>
              <a:t> </a:t>
            </a:r>
            <a:r>
              <a:rPr lang="en-US" sz="1800" dirty="0" err="1"/>
              <a:t>kodunu</a:t>
            </a:r>
            <a:r>
              <a:rPr lang="en-US" sz="1800" dirty="0"/>
              <a:t> </a:t>
            </a:r>
            <a:r>
              <a:rPr lang="en-US" sz="1800" dirty="0" err="1"/>
              <a:t>yazınız</a:t>
            </a:r>
            <a:r>
              <a:rPr lang="en-US" sz="1800" dirty="0"/>
              <a:t>.</a:t>
            </a:r>
            <a:endParaRPr lang="tr-TR" sz="1800" dirty="0"/>
          </a:p>
          <a:p>
            <a:pPr algn="just"/>
            <a:endParaRPr lang="tr-TR" sz="1800" dirty="0"/>
          </a:p>
          <a:p>
            <a:pPr algn="just"/>
            <a:r>
              <a:rPr lang="en-US" sz="1800" dirty="0"/>
              <a:t>Bunun </a:t>
            </a:r>
            <a:r>
              <a:rPr lang="en-US" sz="1800" dirty="0" err="1"/>
              <a:t>yanında</a:t>
            </a:r>
            <a:r>
              <a:rPr lang="en-US" sz="1800" dirty="0"/>
              <a:t> </a:t>
            </a:r>
            <a:r>
              <a:rPr lang="en-US" sz="1800" dirty="0" err="1"/>
              <a:t>açık</a:t>
            </a:r>
            <a:r>
              <a:rPr lang="en-US" sz="1800" dirty="0"/>
              <a:t> </a:t>
            </a:r>
            <a:r>
              <a:rPr lang="en-US" sz="1800" dirty="0" err="1"/>
              <a:t>imleçler</a:t>
            </a:r>
            <a:r>
              <a:rPr lang="en-US" sz="1800" dirty="0"/>
              <a:t>, </a:t>
            </a:r>
            <a:r>
              <a:rPr lang="en-US" sz="1800" dirty="0" err="1"/>
              <a:t>kullanıcılar</a:t>
            </a:r>
            <a:r>
              <a:rPr lang="en-US" sz="1800" dirty="0"/>
              <a:t> </a:t>
            </a:r>
            <a:r>
              <a:rPr lang="en-US" sz="1800" dirty="0" err="1"/>
              <a:t>tarafından</a:t>
            </a:r>
            <a:r>
              <a:rPr lang="en-US" sz="1800" dirty="0"/>
              <a:t> </a:t>
            </a:r>
            <a:r>
              <a:rPr lang="en-US" sz="1800" dirty="0" err="1"/>
              <a:t>özellikle</a:t>
            </a:r>
            <a:r>
              <a:rPr lang="en-US" sz="1800" dirty="0"/>
              <a:t> </a:t>
            </a:r>
            <a:r>
              <a:rPr lang="en-US" sz="1800" dirty="0" err="1"/>
              <a:t>güncelleme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diğer</a:t>
            </a:r>
            <a:r>
              <a:rPr lang="en-US" sz="1800" dirty="0"/>
              <a:t> </a:t>
            </a:r>
            <a:r>
              <a:rPr lang="en-US" sz="1800" dirty="0" err="1"/>
              <a:t>işlemler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tanımlanırlar</a:t>
            </a:r>
            <a:r>
              <a:rPr lang="en-US" sz="1800" dirty="0"/>
              <a:t>. </a:t>
            </a:r>
            <a:r>
              <a:rPr lang="en-US" sz="1800" dirty="0" err="1"/>
              <a:t>Kayıtları</a:t>
            </a:r>
            <a:r>
              <a:rPr lang="en-US" sz="1800" dirty="0"/>
              <a:t> </a:t>
            </a:r>
            <a:r>
              <a:rPr lang="en-US" sz="1800" dirty="0" err="1"/>
              <a:t>getirmek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döngü</a:t>
            </a:r>
            <a:r>
              <a:rPr lang="en-US" sz="1800" dirty="0"/>
              <a:t> </a:t>
            </a:r>
            <a:r>
              <a:rPr lang="en-US" sz="1800" dirty="0" err="1"/>
              <a:t>içinde</a:t>
            </a:r>
            <a:r>
              <a:rPr lang="en-US" sz="1800" dirty="0"/>
              <a:t> </a:t>
            </a:r>
            <a:r>
              <a:rPr lang="en-US" sz="1800" dirty="0" err="1"/>
              <a:t>özellikle</a:t>
            </a:r>
            <a:r>
              <a:rPr lang="en-US" sz="1800" dirty="0"/>
              <a:t> de For </a:t>
            </a:r>
            <a:r>
              <a:rPr lang="en-US" sz="1800" dirty="0" err="1"/>
              <a:t>döngüsünü</a:t>
            </a:r>
            <a:r>
              <a:rPr lang="en-US" sz="1800" dirty="0"/>
              <a:t> </a:t>
            </a:r>
            <a:r>
              <a:rPr lang="en-US" sz="1800" dirty="0" err="1"/>
              <a:t>kullanmak</a:t>
            </a:r>
            <a:r>
              <a:rPr lang="en-US" sz="1800" dirty="0"/>
              <a:t> </a:t>
            </a:r>
            <a:r>
              <a:rPr lang="en-US" sz="1800" dirty="0" err="1"/>
              <a:t>çok</a:t>
            </a:r>
            <a:r>
              <a:rPr lang="en-US" sz="1800" dirty="0"/>
              <a:t> </a:t>
            </a:r>
            <a:r>
              <a:rPr lang="en-US" sz="1800" dirty="0" err="1"/>
              <a:t>faydalı</a:t>
            </a:r>
            <a:r>
              <a:rPr lang="en-US" sz="1800" dirty="0"/>
              <a:t> </a:t>
            </a:r>
            <a:r>
              <a:rPr lang="en-US" sz="1800" dirty="0" err="1"/>
              <a:t>olacaktır</a:t>
            </a:r>
            <a:r>
              <a:rPr lang="en-US" sz="1800" dirty="0"/>
              <a:t>. </a:t>
            </a:r>
            <a:r>
              <a:rPr lang="en-US" sz="1800" dirty="0" err="1"/>
              <a:t>Açık</a:t>
            </a:r>
            <a:r>
              <a:rPr lang="en-US" sz="1800" dirty="0"/>
              <a:t> </a:t>
            </a:r>
            <a:r>
              <a:rPr lang="en-US" sz="1800" dirty="0" err="1"/>
              <a:t>imleçlerde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üç</a:t>
            </a:r>
            <a:r>
              <a:rPr lang="en-US" sz="1800" dirty="0"/>
              <a:t> </a:t>
            </a:r>
            <a:r>
              <a:rPr lang="en-US" sz="1800" dirty="0" err="1"/>
              <a:t>komut</a:t>
            </a:r>
            <a:r>
              <a:rPr lang="en-US" sz="1800" dirty="0"/>
              <a:t> </a:t>
            </a:r>
            <a:r>
              <a:rPr lang="en-US" sz="1800" dirty="0" err="1"/>
              <a:t>özellik</a:t>
            </a:r>
            <a:r>
              <a:rPr lang="en-US" sz="1800" dirty="0"/>
              <a:t> </a:t>
            </a:r>
            <a:r>
              <a:rPr lang="en-US" sz="1800" dirty="0" err="1"/>
              <a:t>mevcuttur</a:t>
            </a:r>
            <a:r>
              <a:rPr lang="en-US" sz="1800" dirty="0"/>
              <a:t>. </a:t>
            </a:r>
            <a:r>
              <a:rPr lang="en-US" sz="1800" dirty="0" err="1"/>
              <a:t>Bunlar</a:t>
            </a:r>
            <a:r>
              <a:rPr lang="en-US" sz="1800" dirty="0"/>
              <a:t> OPEN, FETCH </a:t>
            </a:r>
            <a:r>
              <a:rPr lang="en-US" sz="1800" dirty="0" err="1"/>
              <a:t>ve</a:t>
            </a:r>
            <a:r>
              <a:rPr lang="en-US" sz="1800" dirty="0"/>
              <a:t> CLOSE </a:t>
            </a:r>
            <a:r>
              <a:rPr lang="en-US" sz="1800" dirty="0" err="1"/>
              <a:t>komutlarıdır</a:t>
            </a:r>
            <a:r>
              <a:rPr lang="en-US" sz="1800" dirty="0"/>
              <a:t>. DECLARE </a:t>
            </a:r>
            <a:r>
              <a:rPr lang="en-US" sz="1800" dirty="0" err="1"/>
              <a:t>kısmında</a:t>
            </a:r>
            <a:r>
              <a:rPr lang="en-US" sz="1800" dirty="0"/>
              <a:t> </a:t>
            </a:r>
            <a:r>
              <a:rPr lang="en-US" sz="1800" dirty="0" err="1"/>
              <a:t>tanımlanan</a:t>
            </a:r>
            <a:r>
              <a:rPr lang="en-US" sz="1800" dirty="0"/>
              <a:t> </a:t>
            </a:r>
            <a:r>
              <a:rPr lang="en-US" sz="1800" dirty="0" err="1"/>
              <a:t>imleç</a:t>
            </a:r>
            <a:r>
              <a:rPr lang="en-US" sz="1800" dirty="0"/>
              <a:t> </a:t>
            </a:r>
            <a:r>
              <a:rPr lang="en-US" sz="1800" dirty="0" err="1"/>
              <a:t>blok</a:t>
            </a:r>
            <a:r>
              <a:rPr lang="en-US" sz="1800" dirty="0"/>
              <a:t> </a:t>
            </a:r>
            <a:r>
              <a:rPr lang="en-US" sz="1800" dirty="0" err="1"/>
              <a:t>içerisinde</a:t>
            </a:r>
            <a:r>
              <a:rPr lang="en-US" sz="1800" dirty="0"/>
              <a:t> OPEN </a:t>
            </a:r>
            <a:r>
              <a:rPr lang="en-US" sz="1800" dirty="0" err="1"/>
              <a:t>komutu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açılır</a:t>
            </a:r>
            <a:r>
              <a:rPr lang="en-US" sz="1800" dirty="0"/>
              <a:t>. FETCH </a:t>
            </a:r>
            <a:r>
              <a:rPr lang="en-US" sz="1800" dirty="0" err="1"/>
              <a:t>komutu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kayıtlar</a:t>
            </a:r>
            <a:r>
              <a:rPr lang="en-US" sz="1800" dirty="0"/>
              <a:t> </a:t>
            </a:r>
            <a:r>
              <a:rPr lang="en-US" sz="1800" dirty="0" err="1"/>
              <a:t>tek</a:t>
            </a:r>
            <a:r>
              <a:rPr lang="en-US" sz="1800" dirty="0"/>
              <a:t> </a:t>
            </a:r>
            <a:r>
              <a:rPr lang="en-US" sz="1800" dirty="0" err="1"/>
              <a:t>tek</a:t>
            </a:r>
            <a:r>
              <a:rPr lang="en-US" sz="1800" dirty="0"/>
              <a:t> </a:t>
            </a:r>
            <a:r>
              <a:rPr lang="en-US" sz="1800" dirty="0" err="1"/>
              <a:t>çağırılıp</a:t>
            </a:r>
            <a:r>
              <a:rPr lang="en-US" sz="1800" dirty="0"/>
              <a:t>, </a:t>
            </a:r>
            <a:r>
              <a:rPr lang="en-US" sz="1800" dirty="0" err="1"/>
              <a:t>işlenir</a:t>
            </a:r>
            <a:r>
              <a:rPr lang="en-US" sz="1800" dirty="0"/>
              <a:t>. CLOSE </a:t>
            </a:r>
            <a:r>
              <a:rPr lang="en-US" sz="1800" dirty="0" err="1"/>
              <a:t>komutu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imleç</a:t>
            </a:r>
            <a:r>
              <a:rPr lang="en-US" sz="1800" dirty="0"/>
              <a:t> </a:t>
            </a:r>
            <a:r>
              <a:rPr lang="en-US" sz="1800" dirty="0" err="1"/>
              <a:t>kapatılır</a:t>
            </a:r>
            <a:r>
              <a:rPr lang="en-US" sz="1800" dirty="0"/>
              <a:t>. Bu </a:t>
            </a:r>
            <a:r>
              <a:rPr lang="en-US" sz="1800" dirty="0" err="1"/>
              <a:t>işlemi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üzerinde</a:t>
            </a:r>
            <a:r>
              <a:rPr lang="en-US" sz="1800" dirty="0"/>
              <a:t> </a:t>
            </a:r>
            <a:r>
              <a:rPr lang="en-US" sz="1800" dirty="0" err="1"/>
              <a:t>görelim</a:t>
            </a:r>
            <a:r>
              <a:rPr lang="en-US" sz="1800" dirty="0"/>
              <a:t>.</a:t>
            </a:r>
            <a:r>
              <a:rPr lang="tr-TR" sz="1800" dirty="0"/>
              <a:t>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DE1E7-FEEE-6FD2-8E64-0AA4B6EE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523" y="1822272"/>
            <a:ext cx="6622278" cy="35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İş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Blokları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(Transaction)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PL/</a:t>
            </a:r>
            <a:r>
              <a:rPr lang="en-US" dirty="0" err="1"/>
              <a:t>SQL’de</a:t>
            </a:r>
            <a:r>
              <a:rPr lang="en-US" dirty="0"/>
              <a:t> </a:t>
            </a:r>
            <a:r>
              <a:rPr lang="en-US" dirty="0" err="1"/>
              <a:t>transactionlar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yönetilen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 Veri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İstenildiği</a:t>
            </a:r>
            <a:r>
              <a:rPr lang="en-US" dirty="0"/>
              <a:t> </a:t>
            </a:r>
            <a:r>
              <a:rPr lang="en-US" dirty="0" err="1"/>
              <a:t>takdirde</a:t>
            </a:r>
            <a:r>
              <a:rPr lang="en-US" dirty="0"/>
              <a:t> </a:t>
            </a:r>
            <a:r>
              <a:rPr lang="en-US" dirty="0" err="1"/>
              <a:t>kullanıcılarda</a:t>
            </a:r>
            <a:r>
              <a:rPr lang="en-US" dirty="0"/>
              <a:t> </a:t>
            </a:r>
            <a:r>
              <a:rPr lang="en-US" dirty="0" err="1"/>
              <a:t>transcation</a:t>
            </a:r>
            <a:r>
              <a:rPr lang="en-US" dirty="0"/>
              <a:t>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oluşturabilirler</a:t>
            </a:r>
            <a:r>
              <a:rPr lang="en-US" dirty="0"/>
              <a:t>. Transaction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ATM’den</a:t>
            </a:r>
            <a:r>
              <a:rPr lang="en-US" dirty="0"/>
              <a:t> para </a:t>
            </a:r>
            <a:r>
              <a:rPr lang="en-US" dirty="0" err="1"/>
              <a:t>çekme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banka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transaction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r>
              <a:rPr lang="en-US" dirty="0" err="1"/>
              <a:t>Parayı</a:t>
            </a:r>
            <a:r>
              <a:rPr lang="en-US" dirty="0"/>
              <a:t> </a:t>
            </a:r>
            <a:r>
              <a:rPr lang="en-US" dirty="0" err="1"/>
              <a:t>çekip</a:t>
            </a:r>
            <a:r>
              <a:rPr lang="en-US" dirty="0"/>
              <a:t> </a:t>
            </a:r>
            <a:r>
              <a:rPr lang="en-US" dirty="0" err="1"/>
              <a:t>işleminiz</a:t>
            </a:r>
            <a:r>
              <a:rPr lang="en-US" dirty="0"/>
              <a:t> </a:t>
            </a:r>
            <a:r>
              <a:rPr lang="en-US" dirty="0" err="1"/>
              <a:t>bitmeden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kesilmesi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sorunla</a:t>
            </a:r>
            <a:r>
              <a:rPr lang="en-US" dirty="0"/>
              <a:t> </a:t>
            </a:r>
            <a:r>
              <a:rPr lang="en-US" dirty="0" err="1"/>
              <a:t>karşılaştığında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bloke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alınacaktır</a:t>
            </a:r>
            <a:r>
              <a:rPr lang="en-US" dirty="0"/>
              <a:t>.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9AF2-E3FA-1CEF-4E6A-3963067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İmleçler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(Cursors)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9C33-50DB-4A23-0698-01DD764A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594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Puanı</a:t>
            </a:r>
            <a:r>
              <a:rPr lang="en-US" dirty="0"/>
              <a:t> 9’dan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adlarını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puanlarını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.(Cursor </a:t>
            </a:r>
            <a:r>
              <a:rPr lang="en-US" dirty="0" err="1"/>
              <a:t>kullanılacak</a:t>
            </a:r>
            <a:r>
              <a:rPr lang="en-US" dirty="0"/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2B88C-E487-7971-8AED-BE3EF7B6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99" y="1690688"/>
            <a:ext cx="6629614" cy="369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5619D-0E4F-D447-17E1-872C9746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01" y="4411401"/>
            <a:ext cx="2845298" cy="22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E31-6F0E-AD2C-B9B7-5D10B5F2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İmleçler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(Cursors)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748B-D0DA-F543-37B1-088A4C01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51555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Puanı</a:t>
            </a:r>
            <a:r>
              <a:rPr lang="en-US" dirty="0"/>
              <a:t> 9’dan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atan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.(Cursor </a:t>
            </a:r>
            <a:r>
              <a:rPr lang="en-US" dirty="0" err="1"/>
              <a:t>kullanılacak</a:t>
            </a:r>
            <a:r>
              <a:rPr lang="en-US" dirty="0"/>
              <a:t>.)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1D4A5-B10B-38BD-181B-4B889D19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65" y="1395080"/>
            <a:ext cx="6478971" cy="50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F30C-C1E4-274A-A9EF-C918974A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002060"/>
                </a:solidFill>
              </a:rPr>
              <a:t>Paketler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(Packages)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9C30-02CA-B539-7847-D4755E4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Paketler</a:t>
            </a:r>
            <a:r>
              <a:rPr lang="en-US" dirty="0"/>
              <a:t>,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PL/SQL </a:t>
            </a:r>
            <a:r>
              <a:rPr lang="en-US" dirty="0" err="1"/>
              <a:t>tipleri</a:t>
            </a:r>
            <a:r>
              <a:rPr lang="en-US" dirty="0"/>
              <a:t>, alt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/>
              <a:t>gruplayan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şema</a:t>
            </a:r>
            <a:r>
              <a:rPr lang="en-US" dirty="0"/>
              <a:t> </a:t>
            </a:r>
            <a:r>
              <a:rPr lang="en-US" dirty="0" err="1"/>
              <a:t>nesnesidir</a:t>
            </a:r>
            <a:r>
              <a:rPr lang="en-US" dirty="0"/>
              <a:t>. </a:t>
            </a:r>
            <a:r>
              <a:rPr lang="en-US" dirty="0" err="1"/>
              <a:t>Çoğu</a:t>
            </a:r>
            <a:r>
              <a:rPr lang="en-US" dirty="0"/>
              <a:t> zaman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işlemimiz</a:t>
            </a:r>
            <a:r>
              <a:rPr lang="en-US" dirty="0"/>
              <a:t> var </a:t>
            </a:r>
            <a:r>
              <a:rPr lang="en-US" dirty="0" err="1"/>
              <a:t>ise</a:t>
            </a:r>
            <a:r>
              <a:rPr lang="en-US" dirty="0"/>
              <a:t> (procedure, function vb.)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hem </a:t>
            </a:r>
            <a:r>
              <a:rPr lang="en-US" dirty="0" err="1"/>
              <a:t>kullanımı</a:t>
            </a:r>
            <a:r>
              <a:rPr lang="en-US" dirty="0"/>
              <a:t> hem de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takibi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Bize </a:t>
            </a:r>
            <a:r>
              <a:rPr lang="en-US" dirty="0" err="1"/>
              <a:t>avantajları</a:t>
            </a:r>
            <a:r>
              <a:rPr lang="en-US" dirty="0"/>
              <a:t> </a:t>
            </a:r>
            <a:r>
              <a:rPr lang="en-US" dirty="0" err="1"/>
              <a:t>modülerlik</a:t>
            </a:r>
            <a:r>
              <a:rPr lang="en-US" dirty="0"/>
              <a:t>,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dizaynı</a:t>
            </a:r>
            <a:r>
              <a:rPr lang="en-US" dirty="0"/>
              <a:t>,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, iyi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fonksiyonellik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sıralanabilir</a:t>
            </a:r>
            <a:r>
              <a:rPr lang="en-US" dirty="0"/>
              <a:t>.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gövde</a:t>
            </a:r>
            <a:r>
              <a:rPr lang="en-US" dirty="0"/>
              <a:t>(body)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spec(specification) </a:t>
            </a:r>
            <a:r>
              <a:rPr lang="en-US" dirty="0" err="1"/>
              <a:t>ifadeleridir</a:t>
            </a:r>
            <a:r>
              <a:rPr lang="en-US" dirty="0"/>
              <a:t>. Spec, </a:t>
            </a:r>
            <a:r>
              <a:rPr lang="en-US" dirty="0" err="1"/>
              <a:t>uygulamalarımız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yüzdür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tipler</a:t>
            </a:r>
            <a:r>
              <a:rPr lang="en-US" dirty="0"/>
              <a:t>, </a:t>
            </a:r>
            <a:r>
              <a:rPr lang="en-US" dirty="0" err="1"/>
              <a:t>değişkenler</a:t>
            </a:r>
            <a:r>
              <a:rPr lang="en-US" dirty="0"/>
              <a:t>, </a:t>
            </a:r>
            <a:r>
              <a:rPr lang="en-US" dirty="0" err="1"/>
              <a:t>sabitler</a:t>
            </a:r>
            <a:r>
              <a:rPr lang="en-US" dirty="0"/>
              <a:t>, </a:t>
            </a: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, </a:t>
            </a:r>
            <a:r>
              <a:rPr lang="en-US" dirty="0" err="1"/>
              <a:t>imleçler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alt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Gövde</a:t>
            </a:r>
            <a:r>
              <a:rPr lang="en-US" dirty="0"/>
              <a:t> </a:t>
            </a:r>
            <a:r>
              <a:rPr lang="en-US" dirty="0" err="1"/>
              <a:t>bölümü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imleç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alt </a:t>
            </a:r>
            <a:r>
              <a:rPr lang="en-US" dirty="0" err="1"/>
              <a:t>programların</a:t>
            </a:r>
            <a:r>
              <a:rPr lang="en-US" dirty="0"/>
              <a:t> </a:t>
            </a:r>
            <a:r>
              <a:rPr lang="en-US" dirty="0" err="1"/>
              <a:t>tanımlandığı</a:t>
            </a:r>
            <a:r>
              <a:rPr lang="en-US" dirty="0"/>
              <a:t> </a:t>
            </a:r>
            <a:r>
              <a:rPr lang="en-US" dirty="0" err="1"/>
              <a:t>bölümdür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2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7398-D152-6328-83C5-EEB03B58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Paketler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(Packages)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4464-E8AA-C27D-518F-254A7421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kayıtlı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: </a:t>
            </a:r>
            <a:endParaRPr lang="tr-TR" dirty="0"/>
          </a:p>
          <a:p>
            <a:pPr lvl="1" algn="just"/>
            <a:r>
              <a:rPr lang="en-US" dirty="0"/>
              <a:t>DBMS_OUTPUT –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,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DBMS_PIPE – PIPE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sağlar</a:t>
            </a:r>
            <a:endParaRPr lang="tr-TR" dirty="0"/>
          </a:p>
          <a:p>
            <a:pPr lvl="1" algn="just"/>
            <a:r>
              <a:rPr lang="en-US" dirty="0"/>
              <a:t>DBMS_LOCK –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kilitlerini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DBMS_ALERT—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tetikleyicileri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alert </a:t>
            </a:r>
            <a:r>
              <a:rPr lang="en-US" dirty="0" err="1"/>
              <a:t>kullanabilirsiniz</a:t>
            </a:r>
            <a:r>
              <a:rPr lang="en-US" dirty="0"/>
              <a:t>.. </a:t>
            </a:r>
            <a:endParaRPr lang="tr-TR" dirty="0"/>
          </a:p>
          <a:p>
            <a:pPr lvl="1" algn="just"/>
            <a:r>
              <a:rPr lang="en-US" dirty="0"/>
              <a:t>UTL_FILE – PL/SQL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dosyalarına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UTL_HTTP – PL/SQL </a:t>
            </a:r>
            <a:r>
              <a:rPr lang="en-US" dirty="0" err="1"/>
              <a:t>kodlarıyla</a:t>
            </a:r>
            <a:r>
              <a:rPr lang="en-US" dirty="0"/>
              <a:t> http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belirtme</a:t>
            </a:r>
            <a:r>
              <a:rPr lang="en-US" dirty="0"/>
              <a:t> </a:t>
            </a:r>
            <a:r>
              <a:rPr lang="en-US" dirty="0" err="1"/>
              <a:t>çizgileri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2A56-084A-65D7-5898-551AA257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Paketler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(Packages)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A8C081-5192-0F0D-84F0-B5D4A2878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367" y="1696392"/>
            <a:ext cx="5986981" cy="42479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8B51B-123E-C7ED-B97A-E6A0EA12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8" y="1696392"/>
            <a:ext cx="5110316" cy="45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5F4-C455-F1D5-E823-0F5CCE3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Paketler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(Packages)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B367-768A-C450-22B6-F9666AA6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916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Örnek</a:t>
            </a:r>
            <a:r>
              <a:rPr lang="en-US" dirty="0"/>
              <a:t>: </a:t>
            </a:r>
            <a:r>
              <a:rPr lang="en-US" dirty="0" err="1"/>
              <a:t>İçerisinde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girilip</a:t>
            </a:r>
            <a:r>
              <a:rPr lang="en-US" dirty="0"/>
              <a:t> </a:t>
            </a:r>
            <a:r>
              <a:rPr lang="en-US" dirty="0" err="1"/>
              <a:t>toplama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çıkarma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608CE-4007-84FD-1A00-6BBA468E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4" y="2173441"/>
            <a:ext cx="6394779" cy="1098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50D74-7E63-2DD2-0453-7B84EE45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4" y="3439778"/>
            <a:ext cx="6407479" cy="3060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AC9E4-1863-5058-EC1E-00E11FD4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74" y="1713102"/>
            <a:ext cx="2406774" cy="317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A95A3E-18A8-2C26-6321-31773DCCD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01" y="5789398"/>
            <a:ext cx="1428823" cy="71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94335-2D6F-A87A-92FD-DDBBD214B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788" y="1876170"/>
            <a:ext cx="4407126" cy="1085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C3D8C1-1CAE-6D11-5AFA-85C69BD23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9788" y="3429000"/>
            <a:ext cx="4445228" cy="1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A0C6-5AB1-90AE-EFCD-610A9A88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Kullanıcılar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ve</a:t>
            </a:r>
            <a:r>
              <a:rPr lang="en-US" b="1" dirty="0">
                <a:solidFill>
                  <a:srgbClr val="002060"/>
                </a:solidFill>
              </a:rPr>
              <a:t> Roller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(Users and Roles)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411F-8E09-DD7F-8C88-C2F404EA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Oracle’da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tabanına</a:t>
            </a:r>
            <a:r>
              <a:rPr lang="en-US" dirty="0"/>
              <a:t> </a:t>
            </a:r>
            <a:r>
              <a:rPr lang="en-US" dirty="0" err="1"/>
              <a:t>erişecek</a:t>
            </a:r>
            <a:r>
              <a:rPr lang="en-US" dirty="0"/>
              <a:t>,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yapabilecek</a:t>
            </a:r>
            <a:r>
              <a:rPr lang="en-US" dirty="0"/>
              <a:t>,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rollerde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yaratılabilir</a:t>
            </a:r>
            <a:r>
              <a:rPr lang="en-US" dirty="0"/>
              <a:t>. </a:t>
            </a:r>
            <a:r>
              <a:rPr lang="en-US" dirty="0" err="1"/>
              <a:t>Bölümün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Oracle 10g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web </a:t>
            </a:r>
            <a:r>
              <a:rPr lang="en-US" dirty="0" err="1"/>
              <a:t>konsolundan</a:t>
            </a:r>
            <a:r>
              <a:rPr lang="en-US" dirty="0"/>
              <a:t> DMG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roller </a:t>
            </a:r>
            <a:r>
              <a:rPr lang="en-US" dirty="0" err="1"/>
              <a:t>vermiştik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tabanını</a:t>
            </a:r>
            <a:r>
              <a:rPr lang="en-US" dirty="0"/>
              <a:t> </a:t>
            </a:r>
            <a:r>
              <a:rPr lang="en-US" dirty="0" err="1"/>
              <a:t>kurarken</a:t>
            </a:r>
            <a:r>
              <a:rPr lang="en-US" dirty="0"/>
              <a:t> ilk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kullanıcısı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SYS </a:t>
            </a:r>
            <a:r>
              <a:rPr lang="en-US" dirty="0" err="1"/>
              <a:t>ya</a:t>
            </a:r>
            <a:r>
              <a:rPr lang="en-US" dirty="0"/>
              <a:t> da SYSTEM </a:t>
            </a:r>
            <a:r>
              <a:rPr lang="en-US" dirty="0" err="1"/>
              <a:t>kullanıcısına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belirlemiştik</a:t>
            </a:r>
            <a:r>
              <a:rPr lang="en-US" dirty="0"/>
              <a:t>. </a:t>
            </a:r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yöneticisi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default </a:t>
            </a:r>
            <a:r>
              <a:rPr lang="en-US" dirty="0" err="1"/>
              <a:t>gelmektedir</a:t>
            </a:r>
            <a:r>
              <a:rPr lang="en-US" dirty="0"/>
              <a:t>. Bunun </a:t>
            </a:r>
            <a:r>
              <a:rPr lang="en-US" dirty="0" err="1"/>
              <a:t>akabinde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tr-TR" dirty="0"/>
              <a:t> </a:t>
            </a:r>
            <a:r>
              <a:rPr lang="en-US" dirty="0" err="1"/>
              <a:t>oluşturmuştuk</a:t>
            </a:r>
            <a:r>
              <a:rPr lang="en-US" dirty="0"/>
              <a:t>.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PL/SQL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yapabiliriz</a:t>
            </a:r>
            <a:r>
              <a:rPr lang="en-US" dirty="0"/>
              <a:t>. Bu </a:t>
            </a:r>
            <a:r>
              <a:rPr lang="en-US" dirty="0" err="1"/>
              <a:t>konuyu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istiyorum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86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356E-910A-8392-5D42-6D87A41D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Kullanıcılar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ve</a:t>
            </a:r>
            <a:r>
              <a:rPr lang="en-US" b="1" dirty="0">
                <a:solidFill>
                  <a:srgbClr val="002060"/>
                </a:solidFill>
              </a:rPr>
              <a:t> Roller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(Users and Roles)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4D0741-5A3D-18F3-F13D-75F3CFE4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825625"/>
            <a:ext cx="5513999" cy="261189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917C9-57DC-EF3C-077E-F80F1835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13234" cy="28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6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A06-03C6-918E-5C1B-09DB7BA2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Kullanıcılar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ve</a:t>
            </a:r>
            <a:r>
              <a:rPr lang="en-US" b="1" dirty="0">
                <a:solidFill>
                  <a:srgbClr val="002060"/>
                </a:solidFill>
              </a:rPr>
              <a:t> Roller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(Users and Roles)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6964D-E33D-97A6-5DDD-B4AF36C7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02" y="2362344"/>
            <a:ext cx="5753396" cy="23496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712D67-9D1B-85E7-C233-C7615B1A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4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884C-CA4D-BEE4-45B4-8E16651B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002060"/>
                </a:solidFill>
              </a:rPr>
              <a:t>Kullanıcılar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ve</a:t>
            </a:r>
            <a:r>
              <a:rPr lang="en-US" b="1" dirty="0">
                <a:solidFill>
                  <a:srgbClr val="002060"/>
                </a:solidFill>
              </a:rPr>
              <a:t> Roller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(Users and Roles)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311D4-6257-2D95-CF45-77639688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59" y="1610658"/>
            <a:ext cx="10434082" cy="13184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CE7DC-C76F-AB9C-DA81-AE30E3A5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13" y="3009156"/>
            <a:ext cx="4000869" cy="168218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4088C8-CE76-52F5-906A-09CE79506A0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Not: Bu </a:t>
            </a:r>
            <a:r>
              <a:rPr lang="en-US" dirty="0" err="1"/>
              <a:t>konuda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yetkileri</a:t>
            </a:r>
            <a:r>
              <a:rPr lang="en-US" dirty="0"/>
              <a:t> Select, Insert, Update, Delete, References, Alter, </a:t>
            </a:r>
            <a:r>
              <a:rPr lang="en-US" dirty="0" err="1"/>
              <a:t>Index’ten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yetkiler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rollerden</a:t>
            </a:r>
            <a:r>
              <a:rPr lang="en-US" dirty="0"/>
              <a:t> </a:t>
            </a:r>
            <a:r>
              <a:rPr lang="en-US" dirty="0" err="1"/>
              <a:t>bazıları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Create Table, Create Cluster, Create Synonym, Create View, Create Sequence, Create Database Link, Create Session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DBA(Database Administrator) </a:t>
            </a:r>
            <a:r>
              <a:rPr lang="en-US" dirty="0" err="1"/>
              <a:t>rolüdür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613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371F-1888-F96B-7301-E2584ACB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İş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Blokları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(Transaction)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4438-2B71-E6D8-5810-63F7E109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COMMIT</a:t>
            </a:r>
            <a:r>
              <a:rPr lang="en-US" dirty="0"/>
              <a:t>: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doğruluğu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verilmesi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/>
              <a:t>ROLLBACK</a:t>
            </a:r>
            <a:r>
              <a:rPr lang="en-US" dirty="0"/>
              <a:t>: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sorunla</a:t>
            </a:r>
            <a:r>
              <a:rPr lang="en-US" dirty="0"/>
              <a:t> </a:t>
            </a:r>
            <a:r>
              <a:rPr lang="en-US" dirty="0" err="1"/>
              <a:t>karşılaşıldığında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noktaya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işlemin</a:t>
            </a:r>
            <a:r>
              <a:rPr lang="en-US" dirty="0"/>
              <a:t> </a:t>
            </a:r>
            <a:r>
              <a:rPr lang="en-US" dirty="0" err="1"/>
              <a:t>başından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yapılanları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alma </a:t>
            </a:r>
            <a:r>
              <a:rPr lang="en-US" dirty="0" err="1"/>
              <a:t>işlemidir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/>
              <a:t>SAVEPOINT</a:t>
            </a:r>
            <a:r>
              <a:rPr lang="en-US" dirty="0"/>
              <a:t>: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yere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koyulabilir</a:t>
            </a:r>
            <a:r>
              <a:rPr lang="en-US" dirty="0"/>
              <a:t>. Buna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oyunlarında</a:t>
            </a:r>
            <a:r>
              <a:rPr lang="en-US" dirty="0"/>
              <a:t> her </a:t>
            </a:r>
            <a:r>
              <a:rPr lang="en-US" dirty="0" err="1"/>
              <a:t>geçilen</a:t>
            </a:r>
            <a:r>
              <a:rPr lang="en-US" dirty="0"/>
              <a:t> </a:t>
            </a:r>
            <a:r>
              <a:rPr lang="en-US" dirty="0" err="1"/>
              <a:t>seviyeden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,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oyuna</a:t>
            </a:r>
            <a:r>
              <a:rPr lang="en-US" dirty="0"/>
              <a:t> </a:t>
            </a:r>
            <a:r>
              <a:rPr lang="en-US" dirty="0" err="1"/>
              <a:t>girdiğinizde</a:t>
            </a:r>
            <a:r>
              <a:rPr lang="en-US" dirty="0"/>
              <a:t> o </a:t>
            </a:r>
            <a:r>
              <a:rPr lang="en-US" dirty="0" err="1"/>
              <a:t>seviyeden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içinden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oyuna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işlemdir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116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F2D2-8BA0-1932-623D-09042CC4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8683"/>
            <a:ext cx="10515600" cy="66859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000" dirty="0"/>
              <a:t>Not: </a:t>
            </a:r>
            <a:r>
              <a:rPr lang="en-US" sz="2000" b="1" dirty="0"/>
              <a:t>Rollback to Evre1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direk</a:t>
            </a:r>
            <a:r>
              <a:rPr lang="en-US" sz="2000" dirty="0"/>
              <a:t> Rollback </a:t>
            </a:r>
            <a:r>
              <a:rPr lang="en-US" sz="2000" dirty="0" err="1"/>
              <a:t>yazarsak</a:t>
            </a:r>
            <a:r>
              <a:rPr lang="en-US" sz="2000" dirty="0"/>
              <a:t> </a:t>
            </a:r>
            <a:r>
              <a:rPr lang="en-US" sz="2000" dirty="0" err="1"/>
              <a:t>yine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işlemi</a:t>
            </a:r>
            <a:r>
              <a:rPr lang="en-US" sz="2000" dirty="0"/>
              <a:t> </a:t>
            </a:r>
            <a:r>
              <a:rPr lang="en-US" sz="2000" dirty="0" err="1"/>
              <a:t>yapardı</a:t>
            </a:r>
            <a:r>
              <a:rPr lang="en-US" sz="2000" dirty="0"/>
              <a:t>. </a:t>
            </a:r>
            <a:r>
              <a:rPr lang="en-US" sz="2000" dirty="0" err="1"/>
              <a:t>İşlemlerin</a:t>
            </a:r>
            <a:r>
              <a:rPr lang="en-US" sz="2000" dirty="0"/>
              <a:t> </a:t>
            </a:r>
            <a:r>
              <a:rPr lang="en-US" sz="2000" dirty="0" err="1"/>
              <a:t>hepsi</a:t>
            </a:r>
            <a:r>
              <a:rPr lang="en-US" sz="2000" dirty="0"/>
              <a:t>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alınırdır</a:t>
            </a:r>
            <a:r>
              <a:rPr lang="en-US" sz="2000" dirty="0"/>
              <a:t>. </a:t>
            </a:r>
            <a:r>
              <a:rPr lang="en-US" sz="2000" dirty="0" err="1"/>
              <a:t>Fakat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şey</a:t>
            </a:r>
            <a:r>
              <a:rPr lang="en-US" sz="2000" dirty="0"/>
              <a:t> </a:t>
            </a:r>
            <a:r>
              <a:rPr lang="en-US" sz="2000" dirty="0" err="1"/>
              <a:t>değildir</a:t>
            </a:r>
            <a:r>
              <a:rPr lang="en-US" sz="2000" dirty="0"/>
              <a:t>. Buna </a:t>
            </a:r>
            <a:r>
              <a:rPr lang="en-US" sz="2000" dirty="0" err="1"/>
              <a:t>dikkat</a:t>
            </a:r>
            <a:r>
              <a:rPr lang="en-US" sz="2000" dirty="0"/>
              <a:t> </a:t>
            </a:r>
            <a:r>
              <a:rPr lang="en-US" sz="2000" dirty="0" err="1"/>
              <a:t>etmeliyiz</a:t>
            </a:r>
            <a:r>
              <a:rPr lang="en-US" sz="2000" dirty="0"/>
              <a:t>. </a:t>
            </a:r>
            <a:r>
              <a:rPr lang="en-US" sz="2000" b="1" dirty="0"/>
              <a:t>Evre1</a:t>
            </a:r>
            <a:r>
              <a:rPr lang="en-US" sz="2000" dirty="0"/>
              <a:t> </a:t>
            </a:r>
            <a:r>
              <a:rPr lang="en-US" sz="2000" dirty="0" err="1"/>
              <a:t>noktası</a:t>
            </a:r>
            <a:r>
              <a:rPr lang="en-US" sz="2000" dirty="0"/>
              <a:t>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gövdesinin</a:t>
            </a:r>
            <a:r>
              <a:rPr lang="en-US" sz="2000" dirty="0"/>
              <a:t> </a:t>
            </a:r>
            <a:r>
              <a:rPr lang="en-US" sz="2000" dirty="0" err="1"/>
              <a:t>ortasında</a:t>
            </a:r>
            <a:r>
              <a:rPr lang="en-US" sz="2000" dirty="0"/>
              <a:t> </a:t>
            </a:r>
            <a:r>
              <a:rPr lang="en-US" sz="2000" dirty="0" err="1"/>
              <a:t>olsa</a:t>
            </a:r>
            <a:r>
              <a:rPr lang="en-US" sz="2000" dirty="0"/>
              <a:t> </a:t>
            </a:r>
            <a:r>
              <a:rPr lang="en-US" sz="2000" dirty="0" err="1"/>
              <a:t>oraya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alacaktır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D5008-EC3C-B3C7-C392-9F1617DB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09" y="394618"/>
            <a:ext cx="8040182" cy="52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1E12-C831-9B6D-2DAD-2AB2BE6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İndeksler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(Indexes)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315E-CC5F-25AE-7CF6-237515A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İndeks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kaydı</a:t>
            </a:r>
            <a:r>
              <a:rPr lang="en-US" dirty="0"/>
              <a:t> </a:t>
            </a:r>
            <a:r>
              <a:rPr lang="en-US" dirty="0" err="1"/>
              <a:t>aramak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yapılardır</a:t>
            </a:r>
            <a:r>
              <a:rPr lang="en-US" dirty="0"/>
              <a:t>. Bunun </a:t>
            </a:r>
            <a:r>
              <a:rPr lang="en-US" dirty="0" err="1"/>
              <a:t>yanında</a:t>
            </a:r>
            <a:r>
              <a:rPr lang="en-US" dirty="0"/>
              <a:t> SQL </a:t>
            </a:r>
            <a:r>
              <a:rPr lang="en-US" dirty="0" err="1"/>
              <a:t>cümlelerinin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arttırmak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tablolarda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sorgulanan</a:t>
            </a:r>
            <a:r>
              <a:rPr lang="en-US" dirty="0"/>
              <a:t> </a:t>
            </a:r>
            <a:r>
              <a:rPr lang="en-US" dirty="0" err="1"/>
              <a:t>alanlara</a:t>
            </a:r>
            <a:r>
              <a:rPr lang="en-US" dirty="0"/>
              <a:t> </a:t>
            </a:r>
            <a:r>
              <a:rPr lang="en-US" dirty="0" err="1"/>
              <a:t>tanımlanırlar</a:t>
            </a:r>
            <a:r>
              <a:rPr lang="en-US" dirty="0"/>
              <a:t>. SQL </a:t>
            </a:r>
            <a:r>
              <a:rPr lang="en-US" dirty="0" err="1"/>
              <a:t>sorgularında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alanların</a:t>
            </a:r>
            <a:r>
              <a:rPr lang="en-US" dirty="0"/>
              <a:t> SELECT </a:t>
            </a:r>
            <a:r>
              <a:rPr lang="en-US" dirty="0" err="1"/>
              <a:t>veya</a:t>
            </a:r>
            <a:r>
              <a:rPr lang="en-US" dirty="0"/>
              <a:t> WHERE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bulunmaları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Bir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, </a:t>
            </a:r>
            <a:r>
              <a:rPr lang="en-US" dirty="0" err="1"/>
              <a:t>işlemlerde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verilerinin</a:t>
            </a:r>
            <a:r>
              <a:rPr lang="en-US" dirty="0"/>
              <a:t> </a:t>
            </a:r>
            <a:r>
              <a:rPr lang="en-US" dirty="0" err="1"/>
              <a:t>taranması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 Bu </a:t>
            </a:r>
            <a:r>
              <a:rPr lang="en-US" dirty="0" err="1"/>
              <a:t>istenmeyen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durumdur</a:t>
            </a:r>
            <a:r>
              <a:rPr lang="en-US" dirty="0"/>
              <a:t>. Bunun </a:t>
            </a:r>
            <a:r>
              <a:rPr lang="en-US" dirty="0" err="1"/>
              <a:t>yanında</a:t>
            </a:r>
            <a:r>
              <a:rPr lang="en-US" dirty="0"/>
              <a:t> INSERT </a:t>
            </a:r>
            <a:r>
              <a:rPr lang="en-US" dirty="0" err="1"/>
              <a:t>cümleciklerinde</a:t>
            </a:r>
            <a:r>
              <a:rPr lang="en-US" dirty="0"/>
              <a:t> </a:t>
            </a:r>
            <a:r>
              <a:rPr lang="en-US" dirty="0" err="1"/>
              <a:t>İndeksler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yavaşlatmaktadır</a:t>
            </a:r>
            <a:r>
              <a:rPr lang="en-US" dirty="0"/>
              <a:t>.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kayıta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indekslerin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gereğidir</a:t>
            </a:r>
            <a:r>
              <a:rPr lang="en-US" dirty="0"/>
              <a:t>. </a:t>
            </a:r>
            <a:r>
              <a:rPr lang="en-US" dirty="0" err="1"/>
              <a:t>Oracle’ın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default </a:t>
            </a:r>
            <a:r>
              <a:rPr lang="en-US" dirty="0" err="1"/>
              <a:t>olarak</a:t>
            </a:r>
            <a:r>
              <a:rPr lang="en-US" dirty="0"/>
              <a:t> B-Tree </a:t>
            </a:r>
            <a:r>
              <a:rPr lang="en-US" dirty="0" err="1"/>
              <a:t>yapısıdır</a:t>
            </a:r>
            <a:r>
              <a:rPr lang="en-US" dirty="0"/>
              <a:t>. </a:t>
            </a:r>
            <a:r>
              <a:rPr lang="en-US" dirty="0" err="1"/>
              <a:t>İndeks</a:t>
            </a:r>
            <a:r>
              <a:rPr lang="en-US" dirty="0"/>
              <a:t> </a:t>
            </a:r>
            <a:r>
              <a:rPr lang="en-US" dirty="0" err="1"/>
              <a:t>tanımlandığında</a:t>
            </a:r>
            <a:r>
              <a:rPr lang="en-US" dirty="0"/>
              <a:t>,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segmentte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. </a:t>
            </a:r>
            <a:r>
              <a:rPr lang="en-US" dirty="0" err="1"/>
              <a:t>Aranan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B-Tree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algoritmasına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bulunarak</a:t>
            </a:r>
            <a:r>
              <a:rPr lang="en-US" dirty="0"/>
              <a:t> </a:t>
            </a:r>
            <a:r>
              <a:rPr lang="en-US" dirty="0" err="1"/>
              <a:t>onun</a:t>
            </a:r>
            <a:r>
              <a:rPr lang="en-US" dirty="0"/>
              <a:t> ROWID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çekilir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865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437F-9B48-A60B-2419-218784E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US" sz="2400" dirty="0"/>
              <a:t>PL/</a:t>
            </a:r>
            <a:r>
              <a:rPr lang="en-US" sz="2400" dirty="0" err="1"/>
              <a:t>SQL’de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tanımlamak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söz</a:t>
            </a:r>
            <a:r>
              <a:rPr lang="en-US" sz="2400" dirty="0"/>
              <a:t> </a:t>
            </a:r>
            <a:r>
              <a:rPr lang="en-US" sz="2400" dirty="0" err="1"/>
              <a:t>dizimi</a:t>
            </a:r>
            <a:r>
              <a:rPr lang="en-US" sz="2400" dirty="0"/>
              <a:t>;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A1FD4-FF8D-A6F8-0B16-B6CF31FD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3821"/>
            <a:ext cx="9087314" cy="889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576FA-8A87-99D1-7E91-31CE9F33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4403"/>
            <a:ext cx="5678532" cy="9644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349C93-B6F8-05FE-2D6C-E4E3E8832E20}"/>
              </a:ext>
            </a:extLst>
          </p:cNvPr>
          <p:cNvSpPr txBox="1">
            <a:spLocks/>
          </p:cNvSpPr>
          <p:nvPr/>
        </p:nvSpPr>
        <p:spPr>
          <a:xfrm>
            <a:off x="838200" y="3380917"/>
            <a:ext cx="10515600" cy="64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Örnek</a:t>
            </a:r>
            <a:r>
              <a:rPr lang="en-US" sz="2400" dirty="0"/>
              <a:t>: </a:t>
            </a:r>
            <a:r>
              <a:rPr lang="en-US" sz="2400" dirty="0" err="1"/>
              <a:t>Takımlar</a:t>
            </a:r>
            <a:r>
              <a:rPr lang="en-US" sz="2400" dirty="0"/>
              <a:t> </a:t>
            </a:r>
            <a:r>
              <a:rPr lang="en-US" sz="2400" dirty="0" err="1"/>
              <a:t>tablosunda</a:t>
            </a:r>
            <a:r>
              <a:rPr lang="en-US" sz="2400" dirty="0"/>
              <a:t> </a:t>
            </a:r>
            <a:r>
              <a:rPr lang="en-US" sz="2400" dirty="0" err="1"/>
              <a:t>takım</a:t>
            </a:r>
            <a:r>
              <a:rPr lang="en-US" sz="2400" dirty="0"/>
              <a:t>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index </a:t>
            </a:r>
            <a:r>
              <a:rPr lang="en-US" sz="2400" dirty="0" err="1"/>
              <a:t>oluşturalım</a:t>
            </a:r>
            <a:r>
              <a:rPr lang="en-US" sz="2400" dirty="0"/>
              <a:t>. </a:t>
            </a:r>
            <a:endParaRPr lang="en-US" sz="5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49DDA-448A-08C3-723E-0BD78917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28515"/>
            <a:ext cx="3209491" cy="103891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75F2DB-5BE4-EEB4-B2E5-183E466E90ED}"/>
              </a:ext>
            </a:extLst>
          </p:cNvPr>
          <p:cNvSpPr txBox="1">
            <a:spLocks/>
          </p:cNvSpPr>
          <p:nvPr/>
        </p:nvSpPr>
        <p:spPr>
          <a:xfrm>
            <a:off x="838200" y="5938683"/>
            <a:ext cx="10515600" cy="66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Not: Bir </a:t>
            </a:r>
            <a:r>
              <a:rPr lang="en-US" sz="1600" dirty="0" err="1"/>
              <a:t>tablo</a:t>
            </a:r>
            <a:r>
              <a:rPr lang="en-US" sz="1600" dirty="0"/>
              <a:t> </a:t>
            </a:r>
            <a:r>
              <a:rPr lang="en-US" sz="1600" dirty="0" err="1"/>
              <a:t>oluşturulduğunda</a:t>
            </a:r>
            <a:r>
              <a:rPr lang="en-US" sz="1600" dirty="0"/>
              <a:t>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alanına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tarafından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oluşturulur</a:t>
            </a:r>
            <a:r>
              <a:rPr lang="en-US" sz="1600" dirty="0"/>
              <a:t>. DROP </a:t>
            </a:r>
            <a:r>
              <a:rPr lang="en-US" sz="1600" dirty="0" err="1"/>
              <a:t>komutu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yok </a:t>
            </a:r>
            <a:r>
              <a:rPr lang="en-US" sz="1600" dirty="0" err="1"/>
              <a:t>edilebilir</a:t>
            </a:r>
            <a:r>
              <a:rPr lang="en-US" sz="1600" dirty="0"/>
              <a:t>, ALTER </a:t>
            </a:r>
            <a:r>
              <a:rPr lang="en-US" sz="1600" dirty="0" err="1"/>
              <a:t>komutu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üzerinde</a:t>
            </a:r>
            <a:r>
              <a:rPr lang="en-US" sz="1600" dirty="0"/>
              <a:t> </a:t>
            </a:r>
            <a:r>
              <a:rPr lang="en-US" sz="1600" dirty="0" err="1"/>
              <a:t>değişiklikler</a:t>
            </a:r>
            <a:r>
              <a:rPr lang="en-US" sz="1600" dirty="0"/>
              <a:t> </a:t>
            </a:r>
            <a:r>
              <a:rPr lang="en-US" sz="1600" dirty="0" err="1"/>
              <a:t>yapılabilir</a:t>
            </a:r>
            <a:r>
              <a:rPr lang="en-US" sz="16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3267-20DD-70CC-3D9C-406D4B8D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Prosedürler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Yordamlar</a:t>
            </a:r>
            <a:r>
              <a:rPr lang="en-US" b="1" dirty="0">
                <a:solidFill>
                  <a:srgbClr val="002060"/>
                </a:solidFill>
              </a:rPr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8AB3-B02D-6D6A-99FE-76E767F4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5457"/>
            <a:ext cx="10439400" cy="163215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/>
              <a:t>Prosedürler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en-US" dirty="0" err="1"/>
              <a:t>yordamlar</a:t>
            </a:r>
            <a:r>
              <a:rPr lang="en-US" dirty="0"/>
              <a:t> alt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bilinirler</a:t>
            </a:r>
            <a:r>
              <a:rPr lang="en-US" dirty="0"/>
              <a:t>.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döndürebilirler</a:t>
            </a:r>
            <a:r>
              <a:rPr lang="en-US" dirty="0"/>
              <a:t>.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</a:t>
            </a:r>
            <a:r>
              <a:rPr lang="en-US" dirty="0" err="1"/>
              <a:t>yeri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 CREATE PROCEDURE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oluşturularak</a:t>
            </a:r>
            <a:r>
              <a:rPr lang="en-US" dirty="0"/>
              <a:t> BEGIN – END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,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yürütülebilir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8CDF-AE6A-E4FA-E019-D5DCB5B2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58" y="1560154"/>
            <a:ext cx="7851283" cy="32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B542-1FE9-7921-6FB6-695A5B7B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err="1">
                <a:solidFill>
                  <a:srgbClr val="002060"/>
                </a:solidFill>
              </a:rPr>
              <a:t>Prosedürler</a:t>
            </a:r>
            <a:r>
              <a:rPr lang="tr-TR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>
                <a:solidFill>
                  <a:srgbClr val="002060"/>
                </a:solidFill>
              </a:rPr>
              <a:t>(</a:t>
            </a:r>
            <a:r>
              <a:rPr lang="en-US" sz="3600" b="1" dirty="0" err="1">
                <a:solidFill>
                  <a:srgbClr val="002060"/>
                </a:solidFill>
              </a:rPr>
              <a:t>Yordamlar</a:t>
            </a:r>
            <a:r>
              <a:rPr lang="en-US" sz="3600" b="1" dirty="0">
                <a:solidFill>
                  <a:srgbClr val="002060"/>
                </a:solidFill>
              </a:rPr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199E-2CCB-A36E-37DC-19FC4557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3735" cy="4351338"/>
          </a:xfrm>
        </p:spPr>
        <p:txBody>
          <a:bodyPr/>
          <a:lstStyle/>
          <a:p>
            <a:pPr algn="just"/>
            <a:r>
              <a:rPr lang="en-US" sz="2800" dirty="0" err="1"/>
              <a:t>Örnek</a:t>
            </a:r>
            <a:r>
              <a:rPr lang="en-US" sz="2800" dirty="0"/>
              <a:t>: </a:t>
            </a:r>
            <a:r>
              <a:rPr lang="en-US" sz="2800" dirty="0" err="1"/>
              <a:t>Dışarıdan</a:t>
            </a:r>
            <a:r>
              <a:rPr lang="en-US" sz="2800" dirty="0"/>
              <a:t> </a:t>
            </a:r>
            <a:r>
              <a:rPr lang="en-US" sz="2800" dirty="0" err="1"/>
              <a:t>değer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takımın</a:t>
            </a:r>
            <a:r>
              <a:rPr lang="en-US" sz="2800" dirty="0"/>
              <a:t> </a:t>
            </a:r>
            <a:r>
              <a:rPr lang="en-US" sz="2800" dirty="0" err="1"/>
              <a:t>adı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grubunu</a:t>
            </a:r>
            <a:r>
              <a:rPr lang="en-US" sz="2800" dirty="0"/>
              <a:t> </a:t>
            </a:r>
            <a:r>
              <a:rPr lang="en-US" sz="2800" dirty="0" err="1"/>
              <a:t>alan</a:t>
            </a:r>
            <a:r>
              <a:rPr lang="en-US" sz="2800" dirty="0"/>
              <a:t>, </a:t>
            </a:r>
            <a:r>
              <a:rPr lang="en-US" sz="2800" dirty="0" err="1"/>
              <a:t>geriye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takımın</a:t>
            </a:r>
            <a:r>
              <a:rPr lang="en-US" sz="2800" dirty="0"/>
              <a:t> </a:t>
            </a:r>
            <a:r>
              <a:rPr lang="en-US" sz="2800" dirty="0" err="1"/>
              <a:t>puan</a:t>
            </a:r>
            <a:r>
              <a:rPr lang="en-US" sz="2800" dirty="0"/>
              <a:t> </a:t>
            </a:r>
            <a:r>
              <a:rPr lang="en-US" sz="2800" dirty="0" err="1"/>
              <a:t>değerini</a:t>
            </a:r>
            <a:r>
              <a:rPr lang="en-US" sz="2800" dirty="0"/>
              <a:t> </a:t>
            </a:r>
            <a:r>
              <a:rPr lang="en-US" sz="2800" dirty="0" err="1"/>
              <a:t>döndüren</a:t>
            </a:r>
            <a:r>
              <a:rPr lang="en-US" sz="2800" dirty="0"/>
              <a:t> procedure </a:t>
            </a:r>
            <a:r>
              <a:rPr lang="en-US" sz="2800" dirty="0" err="1"/>
              <a:t>kodunu</a:t>
            </a:r>
            <a:r>
              <a:rPr lang="en-US" sz="2800" dirty="0"/>
              <a:t> </a:t>
            </a:r>
            <a:r>
              <a:rPr lang="en-US" sz="2800" dirty="0" err="1"/>
              <a:t>yazınız</a:t>
            </a:r>
            <a:r>
              <a:rPr lang="en-US" sz="280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6A5CD-18D7-3DA8-1DDC-CFC6511C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2" y="558351"/>
            <a:ext cx="6362142" cy="59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1930</Words>
  <Application>Microsoft Office PowerPoint</Application>
  <PresentationFormat>Widescreen</PresentationFormat>
  <Paragraphs>121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Oracle DB &amp; SQL Developer  Bölüm - V</vt:lpstr>
      <vt:lpstr>Ajanda</vt:lpstr>
      <vt:lpstr>PL/SQL’de İş Blokları (Transaction) </vt:lpstr>
      <vt:lpstr>PL/SQL’de İş Blokları (Transaction) </vt:lpstr>
      <vt:lpstr>PowerPoint Presentation</vt:lpstr>
      <vt:lpstr>İndeksler (Indexes) </vt:lpstr>
      <vt:lpstr>PL/SQL’de indeks tanımlamak için söz dizimi; </vt:lpstr>
      <vt:lpstr>Prosedürler (Yordamlar) </vt:lpstr>
      <vt:lpstr>Prosedürler (Yordamlar) </vt:lpstr>
      <vt:lpstr>Prosedürler (Yordamlar) </vt:lpstr>
      <vt:lpstr>Fonksiyonlar (Functions)</vt:lpstr>
      <vt:lpstr>Fonksiyonlar (Functions)</vt:lpstr>
      <vt:lpstr>Fonksiyonlar (Functions)</vt:lpstr>
      <vt:lpstr>Görünümler (Views)</vt:lpstr>
      <vt:lpstr>Görünümler (Views)</vt:lpstr>
      <vt:lpstr>Görünümler (Views)</vt:lpstr>
      <vt:lpstr>Görünümler (Views)</vt:lpstr>
      <vt:lpstr>Görünümler (Views)</vt:lpstr>
      <vt:lpstr>Görünümler (Views)</vt:lpstr>
      <vt:lpstr>Görünümler (Views)</vt:lpstr>
      <vt:lpstr>Tetikleyiciler (Triggers)</vt:lpstr>
      <vt:lpstr>Tetikleyiciler (Triggers)</vt:lpstr>
      <vt:lpstr>Tetikleyiciler (Triggers)</vt:lpstr>
      <vt:lpstr>Tetikleyiciler (Triggers)</vt:lpstr>
      <vt:lpstr>Tetikleyiciler (Triggers)</vt:lpstr>
      <vt:lpstr>Tetikleyiciler (Triggers)</vt:lpstr>
      <vt:lpstr>İmleçler (Cursors)</vt:lpstr>
      <vt:lpstr>İmleçler (Cursors)</vt:lpstr>
      <vt:lpstr>İmleçler (Cursors)</vt:lpstr>
      <vt:lpstr>İmleçler (Cursors)</vt:lpstr>
      <vt:lpstr>İmleçler (Cursors)</vt:lpstr>
      <vt:lpstr>Paketler (Packages) </vt:lpstr>
      <vt:lpstr>Paketler (Packages) </vt:lpstr>
      <vt:lpstr>Paketler (Packages) </vt:lpstr>
      <vt:lpstr>Paketler (Packages) </vt:lpstr>
      <vt:lpstr>Kullanıcılar ve Roller (Users and Roles) </vt:lpstr>
      <vt:lpstr>Kullanıcılar ve Roller (Users and Roles) </vt:lpstr>
      <vt:lpstr>Kullanıcılar ve Roller (Users and Roles) </vt:lpstr>
      <vt:lpstr>Kullanıcılar ve Roller (Users and Roles)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108</cp:revision>
  <dcterms:created xsi:type="dcterms:W3CDTF">2023-05-01T21:41:46Z</dcterms:created>
  <dcterms:modified xsi:type="dcterms:W3CDTF">2023-05-06T22:36:04Z</dcterms:modified>
</cp:coreProperties>
</file>