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downloads.html" TargetMode="External"/><Relationship Id="rId2" Type="http://schemas.openxmlformats.org/officeDocument/2006/relationships/hyperlink" Target="https://www.youtube.com/watch?v=ZKVpFZEoFO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www.oracle.com/database/sqldeveloper/technologies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</a:rPr>
              <a:t>Oracle Database 21c Express Edition </a:t>
            </a:r>
            <a:r>
              <a:rPr lang="en-US" i="0" dirty="0" err="1">
                <a:solidFill>
                  <a:srgbClr val="002060"/>
                </a:solidFill>
                <a:effectLst/>
              </a:rPr>
              <a:t>ve</a:t>
            </a:r>
            <a:r>
              <a:rPr lang="en-US" i="0" dirty="0">
                <a:solidFill>
                  <a:srgbClr val="002060"/>
                </a:solidFill>
                <a:effectLst/>
              </a:rPr>
              <a:t> SQL Developer </a:t>
            </a:r>
            <a:r>
              <a:rPr lang="tr-TR" i="0" dirty="0">
                <a:solidFill>
                  <a:srgbClr val="002060"/>
                </a:solidFill>
                <a:effectLst/>
              </a:rPr>
              <a:t>kurulum</a:t>
            </a:r>
          </a:p>
          <a:p>
            <a:r>
              <a:rPr lang="en-US" dirty="0">
                <a:solidFill>
                  <a:srgbClr val="002060"/>
                </a:solidFill>
              </a:rPr>
              <a:t>Oracle</a:t>
            </a:r>
          </a:p>
          <a:p>
            <a:r>
              <a:rPr lang="en-US" dirty="0">
                <a:solidFill>
                  <a:srgbClr val="002060"/>
                </a:solidFill>
              </a:rPr>
              <a:t>Oracle </a:t>
            </a:r>
            <a:r>
              <a:rPr lang="tr-TR" dirty="0">
                <a:solidFill>
                  <a:srgbClr val="002060"/>
                </a:solidFill>
              </a:rPr>
              <a:t>y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tr-TR" dirty="0">
                <a:solidFill>
                  <a:srgbClr val="002060"/>
                </a:solidFill>
              </a:rPr>
              <a:t>pısı</a:t>
            </a:r>
          </a:p>
          <a:p>
            <a:r>
              <a:rPr lang="en-US" dirty="0">
                <a:solidFill>
                  <a:srgbClr val="002060"/>
                </a:solidFill>
              </a:rPr>
              <a:t>ORACLE </a:t>
            </a:r>
            <a:r>
              <a:rPr lang="en-US" dirty="0" err="1">
                <a:solidFill>
                  <a:srgbClr val="002060"/>
                </a:solidFill>
              </a:rPr>
              <a:t>Veritabanı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Hafıza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Yapısı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D1282-6008-6868-5AB0-B2F88A543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672-3858-6A44-A35A-74EC5DA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002060"/>
                </a:solidFill>
                <a:effectLst/>
                <a:latin typeface="-apple-system"/>
              </a:rPr>
              <a:t>Kurulum Linkleri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EB3-0BAD-4D1E-46D6-9D91C77D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How to install Oracle Database 21c Express Edition and SQL Developer on your computer - for FREE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https://www.youtube.com/watch?v=ZKVpFZEoFOY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Oracle Database 21c Express Edition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https://www.oracle.com/database/technologies/xe-downloads.html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SQL Developer 23.1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https://www.oracle.com/database/sqldeveloper/technologies/download/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Java 20 and Java 17 available now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https://www.oracle.com/java/technologies/downloads/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206D2-366D-13A3-83AA-E06F0C5E4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 </a:t>
            </a:r>
          </a:p>
          <a:p>
            <a:pPr lvl="1" algn="just"/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miktarda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tutabilmekte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ayarlama</a:t>
            </a:r>
            <a:r>
              <a:rPr lang="en-US" dirty="0"/>
              <a:t> </a:t>
            </a:r>
            <a:r>
              <a:rPr lang="en-US" dirty="0" err="1"/>
              <a:t>imkânı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 (</a:t>
            </a:r>
            <a:r>
              <a:rPr lang="en-US" dirty="0" err="1"/>
              <a:t>Sayfalama</a:t>
            </a:r>
            <a:r>
              <a:rPr lang="en-US" dirty="0"/>
              <a:t>) </a:t>
            </a:r>
          </a:p>
          <a:p>
            <a:pPr lvl="1" algn="just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sayıda</a:t>
            </a:r>
            <a:r>
              <a:rPr lang="en-US" b="1" dirty="0"/>
              <a:t> </a:t>
            </a:r>
            <a:r>
              <a:rPr lang="en-US" b="1" dirty="0" err="1"/>
              <a:t>kullanıcıya</a:t>
            </a:r>
            <a:r>
              <a:rPr lang="en-US" b="1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verebilmektedir</a:t>
            </a:r>
            <a:r>
              <a:rPr lang="en-US" dirty="0"/>
              <a:t> (Transaction) </a:t>
            </a:r>
          </a:p>
          <a:p>
            <a:pPr lvl="1" algn="just"/>
            <a:r>
              <a:rPr lang="en-US" dirty="0" err="1"/>
              <a:t>Günler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haftalar</a:t>
            </a:r>
            <a:r>
              <a:rPr lang="en-US" dirty="0"/>
              <a:t> </a:t>
            </a:r>
            <a:r>
              <a:rPr lang="en-US" dirty="0" err="1"/>
              <a:t>boyu</a:t>
            </a:r>
            <a:r>
              <a:rPr lang="en-US" dirty="0"/>
              <a:t> </a:t>
            </a:r>
            <a:r>
              <a:rPr lang="en-US" b="1" dirty="0" err="1"/>
              <a:t>hiç</a:t>
            </a:r>
            <a:r>
              <a:rPr lang="en-US" b="1" dirty="0"/>
              <a:t> </a:t>
            </a:r>
            <a:r>
              <a:rPr lang="en-US" b="1" dirty="0" err="1"/>
              <a:t>kapatılmadan</a:t>
            </a:r>
            <a:r>
              <a:rPr lang="en-US" b="1" dirty="0"/>
              <a:t> </a:t>
            </a:r>
            <a:r>
              <a:rPr lang="en-US" dirty="0" err="1"/>
              <a:t>çalışabilmektedir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b="1" dirty="0" err="1"/>
              <a:t>veri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iletişim</a:t>
            </a:r>
            <a:r>
              <a:rPr lang="en-US" b="1" dirty="0"/>
              <a:t> </a:t>
            </a:r>
            <a:r>
              <a:rPr lang="en-US" b="1" dirty="0" err="1"/>
              <a:t>protokolleri</a:t>
            </a:r>
            <a:r>
              <a:rPr lang="en-US" b="1" dirty="0"/>
              <a:t> </a:t>
            </a:r>
            <a:r>
              <a:rPr lang="en-US" b="1" dirty="0" err="1"/>
              <a:t>standartlarıyla</a:t>
            </a:r>
            <a:r>
              <a:rPr lang="en-US" b="1" dirty="0"/>
              <a:t> </a:t>
            </a:r>
            <a:r>
              <a:rPr lang="en-US" dirty="0" err="1"/>
              <a:t>uyumludur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b="1" dirty="0" err="1"/>
              <a:t>erişimleri</a:t>
            </a:r>
            <a:r>
              <a:rPr lang="en-US" dirty="0"/>
              <a:t> </a:t>
            </a:r>
            <a:r>
              <a:rPr lang="en-US" b="1" dirty="0" err="1"/>
              <a:t>engelleme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kontrolünü</a:t>
            </a:r>
            <a:r>
              <a:rPr lang="en-US" b="1" dirty="0"/>
              <a:t> </a:t>
            </a:r>
            <a:r>
              <a:rPr lang="en-US" dirty="0" err="1"/>
              <a:t>desteklemektedir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Bütünlüğü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sağlayabilmektedir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yazılmaktadır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İstemci</a:t>
            </a:r>
            <a:r>
              <a:rPr lang="en-US" dirty="0"/>
              <a:t>/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kullanabilmektedir</a:t>
            </a:r>
            <a:r>
              <a:rPr lang="en-US" dirty="0"/>
              <a:t>.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trafiğini</a:t>
            </a:r>
            <a:r>
              <a:rPr lang="en-US" b="1" dirty="0"/>
              <a:t> </a:t>
            </a:r>
            <a:r>
              <a:rPr lang="en-US" b="1" dirty="0" err="1"/>
              <a:t>azaltmaktadır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C90E1-2A80-74A0-572D-8DEAEF88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5605-589B-BD56-9915-9FDE8223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tr-TR" b="1" dirty="0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F4E6-9811-3877-8A51-3F5878A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tr-TR" dirty="0"/>
              <a:t> </a:t>
            </a:r>
            <a:r>
              <a:rPr lang="en-US" dirty="0"/>
              <a:t>(physical)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tr-TR" dirty="0"/>
              <a:t> </a:t>
            </a:r>
            <a:r>
              <a:rPr lang="en-US" dirty="0"/>
              <a:t>(logical)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yapıdan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verinin</a:t>
            </a:r>
            <a:r>
              <a:rPr lang="en-US" b="1" dirty="0"/>
              <a:t>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saklanma</a:t>
            </a:r>
            <a:r>
              <a:rPr lang="en-US" b="1" dirty="0"/>
              <a:t> </a:t>
            </a:r>
            <a:r>
              <a:rPr lang="en-US" b="1" dirty="0" err="1"/>
              <a:t>şekli</a:t>
            </a:r>
            <a:r>
              <a:rPr lang="en-US" b="1" dirty="0"/>
              <a:t> </a:t>
            </a:r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yapıya</a:t>
            </a:r>
            <a:r>
              <a:rPr lang="en-US" b="1" dirty="0"/>
              <a:t> </a:t>
            </a:r>
            <a:r>
              <a:rPr lang="en-US" b="1" dirty="0" err="1"/>
              <a:t>erişimi</a:t>
            </a:r>
            <a:r>
              <a:rPr lang="en-US" b="1" dirty="0"/>
              <a:t> </a:t>
            </a:r>
            <a:r>
              <a:rPr lang="en-US" b="1" dirty="0" err="1"/>
              <a:t>etkilemez</a:t>
            </a:r>
            <a:r>
              <a:rPr lang="en-US" b="1" dirty="0"/>
              <a:t>.</a:t>
            </a:r>
            <a:endParaRPr lang="tr-TR" b="1" dirty="0"/>
          </a:p>
          <a:p>
            <a:pPr algn="just"/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bölüm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görülen</a:t>
            </a:r>
            <a:r>
              <a:rPr lang="en-US" dirty="0"/>
              <a:t> </a:t>
            </a:r>
            <a:r>
              <a:rPr lang="en-US" dirty="0" err="1"/>
              <a:t>bölümlerden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Data File (Veri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Control File (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Redo Log File (Log </a:t>
            </a:r>
            <a:r>
              <a:rPr lang="en-US" dirty="0" err="1"/>
              <a:t>Dosyası</a:t>
            </a:r>
            <a:r>
              <a:rPr lang="en-US" dirty="0"/>
              <a:t>)'</a:t>
            </a:r>
            <a:r>
              <a:rPr lang="en-US" dirty="0" err="1"/>
              <a:t>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Bölüm</a:t>
            </a:r>
            <a:r>
              <a:rPr lang="en-US" b="1" dirty="0"/>
              <a:t> </a:t>
            </a:r>
            <a:r>
              <a:rPr lang="en-US" dirty="0" err="1"/>
              <a:t>ise</a:t>
            </a:r>
            <a:r>
              <a:rPr lang="en-US" dirty="0"/>
              <a:t>, Tablo </a:t>
            </a:r>
            <a:r>
              <a:rPr lang="en-US" dirty="0" err="1"/>
              <a:t>uzayı</a:t>
            </a:r>
            <a:r>
              <a:rPr lang="en-US" dirty="0"/>
              <a:t> (Tablespace)</a:t>
            </a:r>
            <a:r>
              <a:rPr lang="tr-TR" dirty="0"/>
              <a:t>, </a:t>
            </a:r>
            <a:r>
              <a:rPr lang="en-US" dirty="0" err="1"/>
              <a:t>Tablolar</a:t>
            </a:r>
            <a:r>
              <a:rPr lang="en-US" dirty="0"/>
              <a:t> (Table)</a:t>
            </a:r>
            <a:r>
              <a:rPr lang="tr-TR" dirty="0"/>
              <a:t>, </a:t>
            </a:r>
            <a:r>
              <a:rPr lang="en-US" dirty="0" err="1"/>
              <a:t>Görüntüler</a:t>
            </a:r>
            <a:r>
              <a:rPr lang="en-US" dirty="0"/>
              <a:t> (View)</a:t>
            </a:r>
            <a:r>
              <a:rPr lang="tr-TR" dirty="0"/>
              <a:t>, </a:t>
            </a:r>
            <a:r>
              <a:rPr lang="en-US" dirty="0" err="1"/>
              <a:t>Sıralar</a:t>
            </a:r>
            <a:r>
              <a:rPr lang="en-US" dirty="0"/>
              <a:t> (sequence), </a:t>
            </a:r>
            <a:r>
              <a:rPr lang="en-US" dirty="0" err="1"/>
              <a:t>Eşanlamlar</a:t>
            </a:r>
            <a:r>
              <a:rPr lang="en-US" dirty="0"/>
              <a:t> (synonym), </a:t>
            </a:r>
            <a:r>
              <a:rPr lang="en-US" dirty="0" err="1"/>
              <a:t>İndeksler</a:t>
            </a:r>
            <a:r>
              <a:rPr lang="en-US" dirty="0"/>
              <a:t> (index),</a:t>
            </a:r>
            <a:r>
              <a:rPr lang="tr-TR" dirty="0"/>
              <a:t> </a:t>
            </a:r>
            <a:r>
              <a:rPr lang="en-US" dirty="0" err="1"/>
              <a:t>Kümeler</a:t>
            </a:r>
            <a:r>
              <a:rPr lang="en-US" dirty="0"/>
              <a:t> (cluster),</a:t>
            </a:r>
            <a:r>
              <a:rPr lang="tr-TR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(database link),</a:t>
            </a:r>
            <a:r>
              <a:rPr lang="tr-TR" dirty="0"/>
              <a:t> </a:t>
            </a:r>
            <a:r>
              <a:rPr lang="en-US" dirty="0" err="1"/>
              <a:t>Prosedürler</a:t>
            </a:r>
            <a:r>
              <a:rPr lang="en-US" dirty="0"/>
              <a:t> (procedure),</a:t>
            </a:r>
            <a:r>
              <a:rPr lang="tr-TR" dirty="0"/>
              <a:t> </a:t>
            </a:r>
            <a:r>
              <a:rPr lang="en-US" dirty="0" err="1"/>
              <a:t>Fonksiyonlar</a:t>
            </a:r>
            <a:r>
              <a:rPr lang="en-US" dirty="0"/>
              <a:t> (function),</a:t>
            </a:r>
            <a:r>
              <a:rPr lang="tr-TR" dirty="0"/>
              <a:t> </a:t>
            </a:r>
            <a:r>
              <a:rPr lang="en-US" dirty="0" err="1"/>
              <a:t>Paketlerden</a:t>
            </a:r>
            <a:r>
              <a:rPr lang="en-US" dirty="0"/>
              <a:t> (package)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</a:t>
            </a:r>
            <a:r>
              <a:rPr lang="en-US" dirty="0" err="1"/>
              <a:t>nesnelerinden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A0C5-7DC9-0FE2-A31D-3521E590D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D5407-5EF2-3E20-DCB1-ED905A22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1" y="1044941"/>
            <a:ext cx="9653968" cy="47681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0A966E-1D91-AA72-290B-273B88ACD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EDAB-F0D5-E131-B40B-2DA331EE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en-US" b="1" dirty="0" err="1">
                <a:solidFill>
                  <a:srgbClr val="002060"/>
                </a:solidFill>
              </a:rPr>
              <a:t>Veritabanı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Hafıza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A072-ADDF-BB5F-E001-6C2A93C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Oracle'da</a:t>
            </a:r>
            <a:r>
              <a:rPr lang="en-US" dirty="0"/>
              <a:t> 2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Bunlar</a:t>
            </a:r>
            <a:r>
              <a:rPr lang="en-US" dirty="0"/>
              <a:t> da </a:t>
            </a:r>
            <a:r>
              <a:rPr lang="en-US" b="1" dirty="0"/>
              <a:t>PGA</a:t>
            </a:r>
            <a:r>
              <a:rPr lang="tr-TR" dirty="0"/>
              <a:t> </a:t>
            </a:r>
            <a:r>
              <a:rPr lang="en-US" dirty="0"/>
              <a:t>(Program Global Area)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SGA</a:t>
            </a:r>
            <a:r>
              <a:rPr lang="tr-TR" dirty="0"/>
              <a:t> </a:t>
            </a:r>
            <a:r>
              <a:rPr lang="en-US" dirty="0"/>
              <a:t>(System Global Area)'</a:t>
            </a:r>
            <a:r>
              <a:rPr lang="en-US" dirty="0" err="1"/>
              <a:t>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PGA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b="1" dirty="0"/>
              <a:t>tampon </a:t>
            </a:r>
            <a:r>
              <a:rPr lang="en-US" b="1" dirty="0" err="1"/>
              <a:t>bellektir</a:t>
            </a:r>
            <a:r>
              <a:rPr lang="en-US" dirty="0"/>
              <a:t>. Oracle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başladığında</a:t>
            </a:r>
            <a:r>
              <a:rPr lang="en-US" dirty="0"/>
              <a:t> </a:t>
            </a:r>
            <a:r>
              <a:rPr lang="en-US" b="1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İçinde</a:t>
            </a:r>
            <a:r>
              <a:rPr lang="en-US" dirty="0"/>
              <a:t> </a:t>
            </a:r>
            <a:r>
              <a:rPr lang="en-US" dirty="0" err="1"/>
              <a:t>tutulacak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oracle </a:t>
            </a:r>
            <a:r>
              <a:rPr lang="en-US" dirty="0" err="1"/>
              <a:t>konfigürasyonuna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/>
              <a:t>SGA</a:t>
            </a:r>
            <a:r>
              <a:rPr lang="en-US" dirty="0"/>
              <a:t>, </a:t>
            </a:r>
            <a:r>
              <a:rPr lang="en-US" dirty="0" err="1"/>
              <a:t>Hafızanın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b="1" dirty="0" err="1"/>
              <a:t>instance'ı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bilgisinin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. SGA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oracle </a:t>
            </a:r>
            <a:r>
              <a:rPr lang="en-US" dirty="0" err="1"/>
              <a:t>instance'in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b="1" dirty="0" err="1"/>
              <a:t>paylaşıma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bellek</a:t>
            </a:r>
            <a:r>
              <a:rPr lang="en-US" b="1" dirty="0"/>
              <a:t> </a:t>
            </a:r>
            <a:r>
              <a:rPr lang="en-US" b="1" dirty="0" err="1"/>
              <a:t>alanıdır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3BA2-D621-0F95-9D48-6CEBCD03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C42-F2F4-3612-29A4-42A44C23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1" y="627321"/>
            <a:ext cx="4805916" cy="554964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SGA</a:t>
            </a:r>
            <a:r>
              <a:rPr lang="en-US" sz="2000" dirty="0" err="1"/>
              <a:t>’yı</a:t>
            </a:r>
            <a:r>
              <a:rPr lang="en-US" sz="2000" dirty="0"/>
              <a:t> 6 </a:t>
            </a:r>
            <a:r>
              <a:rPr lang="en-US" sz="2000" dirty="0" err="1"/>
              <a:t>bölüm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inceleyebiliriz</a:t>
            </a:r>
            <a:r>
              <a:rPr lang="en-US" sz="2000" dirty="0"/>
              <a:t>. </a:t>
            </a:r>
            <a:r>
              <a:rPr lang="en-US" sz="2000" dirty="0" err="1"/>
              <a:t>Bunlar</a:t>
            </a:r>
            <a:r>
              <a:rPr lang="en-US" sz="2000" dirty="0"/>
              <a:t>: </a:t>
            </a:r>
            <a:endParaRPr lang="tr-TR" sz="2000" dirty="0"/>
          </a:p>
          <a:p>
            <a:pPr lvl="1" algn="just"/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(Large Pool)</a:t>
            </a:r>
            <a:endParaRPr lang="tr-TR" sz="1600" dirty="0"/>
          </a:p>
          <a:p>
            <a:pPr lvl="1" algn="just"/>
            <a:r>
              <a:rPr lang="en-US" sz="1600" dirty="0" err="1"/>
              <a:t>Paylaşılmış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(Shared Pool)</a:t>
            </a:r>
            <a:endParaRPr lang="tr-TR" sz="1600" dirty="0"/>
          </a:p>
          <a:p>
            <a:pPr lvl="1" algn="just"/>
            <a:r>
              <a:rPr lang="en-US" sz="1600" dirty="0"/>
              <a:t>Geri Alma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(Redo Log Buffer)</a:t>
            </a:r>
            <a:endParaRPr lang="tr-TR" sz="1600" dirty="0"/>
          </a:p>
          <a:p>
            <a:pPr lvl="1" algn="just"/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(Database Buffer Cache)</a:t>
            </a:r>
            <a:endParaRPr lang="tr-TR" sz="1600" dirty="0"/>
          </a:p>
          <a:p>
            <a:pPr lvl="1" algn="just"/>
            <a:r>
              <a:rPr lang="en-US" sz="1600" dirty="0" err="1"/>
              <a:t>İş</a:t>
            </a:r>
            <a:r>
              <a:rPr lang="en-US" sz="1600" dirty="0"/>
              <a:t> </a:t>
            </a:r>
            <a:r>
              <a:rPr lang="en-US" sz="1600" dirty="0" err="1"/>
              <a:t>Akışı</a:t>
            </a:r>
            <a:r>
              <a:rPr lang="en-US" sz="1600" dirty="0"/>
              <a:t> </a:t>
            </a:r>
            <a:r>
              <a:rPr lang="en-US" sz="1600" dirty="0" err="1"/>
              <a:t>Havuzu</a:t>
            </a:r>
            <a:r>
              <a:rPr lang="tr-TR" sz="1600" dirty="0"/>
              <a:t> </a:t>
            </a:r>
            <a:r>
              <a:rPr lang="en-US" sz="1600" dirty="0"/>
              <a:t>(Streams Pool)</a:t>
            </a:r>
            <a:endParaRPr lang="tr-TR" sz="1600" dirty="0"/>
          </a:p>
          <a:p>
            <a:pPr lvl="1" algn="just"/>
            <a:r>
              <a:rPr lang="en-US" sz="1600" dirty="0"/>
              <a:t>Java </a:t>
            </a:r>
            <a:r>
              <a:rPr lang="en-US" sz="1600" dirty="0" err="1"/>
              <a:t>Havuzu</a:t>
            </a:r>
            <a:r>
              <a:rPr lang="en-US" sz="1600" dirty="0"/>
              <a:t> (Java Pool</a:t>
            </a:r>
            <a:r>
              <a:rPr lang="tr-TR" sz="1600" dirty="0"/>
              <a:t>)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8D83A4-CE72-EC31-74EF-7EFCCE665407}"/>
              </a:ext>
            </a:extLst>
          </p:cNvPr>
          <p:cNvSpPr txBox="1">
            <a:spLocks/>
          </p:cNvSpPr>
          <p:nvPr/>
        </p:nvSpPr>
        <p:spPr>
          <a:xfrm>
            <a:off x="361508" y="654179"/>
            <a:ext cx="5475767" cy="554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96686-5396-696A-DEE7-2D40B1E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0" y="2690038"/>
            <a:ext cx="8211479" cy="3849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0B0443-1603-82FC-E6AF-68DCBA2FF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Oracle DB &amp; SQL Developer  Bölüm - I</vt:lpstr>
      <vt:lpstr>Ajanda</vt:lpstr>
      <vt:lpstr>Kurulum Linkleri</vt:lpstr>
      <vt:lpstr>Oracle</vt:lpstr>
      <vt:lpstr>Oracle Yapısı</vt:lpstr>
      <vt:lpstr>PowerPoint Presentation</vt:lpstr>
      <vt:lpstr>ORACLE Veritabanı Hafıza Yapısı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57</cp:revision>
  <dcterms:created xsi:type="dcterms:W3CDTF">2023-05-01T21:41:46Z</dcterms:created>
  <dcterms:modified xsi:type="dcterms:W3CDTF">2023-05-10T19:22:58Z</dcterms:modified>
</cp:coreProperties>
</file>