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21A9-4D80-4043-BF66-1D0477F034D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2D42-6ADB-423E-872B-4ECF49D7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2D42-6ADB-423E-872B-4ECF49D7E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tbl_ogrenci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 err="1"/>
              <a:t>ogr_id</a:t>
            </a:r>
            <a:r>
              <a:rPr lang="en-US" dirty="0"/>
              <a:t> number(7),</a:t>
            </a:r>
          </a:p>
          <a:p>
            <a:r>
              <a:rPr lang="en-US" dirty="0"/>
              <a:t>ad varchar2(30) not null,</a:t>
            </a:r>
          </a:p>
          <a:p>
            <a:r>
              <a:rPr lang="en-US" dirty="0" err="1"/>
              <a:t>soyad</a:t>
            </a:r>
            <a:r>
              <a:rPr lang="en-US" dirty="0"/>
              <a:t> varchar2(30) not null, </a:t>
            </a:r>
          </a:p>
          <a:p>
            <a:r>
              <a:rPr lang="en-US" dirty="0" err="1"/>
              <a:t>tcno</a:t>
            </a:r>
            <a:r>
              <a:rPr lang="en-US" dirty="0"/>
              <a:t> char(11),</a:t>
            </a:r>
          </a:p>
          <a:p>
            <a:r>
              <a:rPr lang="en-US" dirty="0" err="1"/>
              <a:t>adres</a:t>
            </a:r>
            <a:r>
              <a:rPr lang="en-US" dirty="0"/>
              <a:t> varchar2(50),</a:t>
            </a:r>
          </a:p>
          <a:p>
            <a:r>
              <a:rPr lang="en-US" dirty="0" err="1"/>
              <a:t>bolumno</a:t>
            </a:r>
            <a:r>
              <a:rPr lang="en-US" dirty="0"/>
              <a:t> number(2),</a:t>
            </a:r>
          </a:p>
          <a:p>
            <a:r>
              <a:rPr lang="en-US" dirty="0" err="1"/>
              <a:t>dogtar</a:t>
            </a:r>
            <a:r>
              <a:rPr lang="en-US" dirty="0"/>
              <a:t> date,</a:t>
            </a:r>
          </a:p>
          <a:p>
            <a:r>
              <a:rPr lang="en-US" dirty="0"/>
              <a:t>Constraint </a:t>
            </a:r>
            <a:r>
              <a:rPr lang="en-US" dirty="0" err="1"/>
              <a:t>dmg_ogr_id</a:t>
            </a:r>
            <a:r>
              <a:rPr lang="en-US" dirty="0"/>
              <a:t> primary key(</a:t>
            </a:r>
            <a:r>
              <a:rPr lang="en-US" dirty="0" err="1"/>
              <a:t>ogr_id</a:t>
            </a:r>
            <a:r>
              <a:rPr lang="en-US" dirty="0"/>
              <a:t>),</a:t>
            </a:r>
          </a:p>
          <a:p>
            <a:r>
              <a:rPr lang="en-US" dirty="0"/>
              <a:t>Constraint </a:t>
            </a:r>
            <a:r>
              <a:rPr lang="en-US" dirty="0" err="1"/>
              <a:t>dmg_bolumno</a:t>
            </a:r>
            <a:r>
              <a:rPr lang="en-US" dirty="0"/>
              <a:t> foreign key(</a:t>
            </a:r>
            <a:r>
              <a:rPr lang="en-US" dirty="0" err="1"/>
              <a:t>bolumno</a:t>
            </a:r>
            <a:r>
              <a:rPr lang="en-US" dirty="0"/>
              <a:t>) references </a:t>
            </a:r>
            <a:r>
              <a:rPr lang="en-US" dirty="0" err="1"/>
              <a:t>tbl_bolum</a:t>
            </a:r>
            <a:r>
              <a:rPr lang="en-US" dirty="0"/>
              <a:t>,</a:t>
            </a:r>
          </a:p>
          <a:p>
            <a:r>
              <a:rPr lang="en-US" dirty="0"/>
              <a:t>Constraint </a:t>
            </a:r>
            <a:r>
              <a:rPr lang="en-US" dirty="0" err="1"/>
              <a:t>dmg_dogtar</a:t>
            </a:r>
            <a:r>
              <a:rPr lang="en-US" dirty="0"/>
              <a:t> check(extract(year from </a:t>
            </a:r>
            <a:r>
              <a:rPr lang="en-US" dirty="0" err="1"/>
              <a:t>dogtar</a:t>
            </a:r>
            <a:r>
              <a:rPr lang="en-US" dirty="0"/>
              <a:t>)&gt;1999),</a:t>
            </a:r>
          </a:p>
          <a:p>
            <a:r>
              <a:rPr lang="en-US" dirty="0"/>
              <a:t>Constraint </a:t>
            </a:r>
            <a:r>
              <a:rPr lang="en-US" dirty="0" err="1"/>
              <a:t>dmg_tcno</a:t>
            </a:r>
            <a:r>
              <a:rPr lang="en-US" dirty="0"/>
              <a:t> UNIQUE (</a:t>
            </a:r>
            <a:r>
              <a:rPr lang="en-US" dirty="0" err="1"/>
              <a:t>tcno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tbl_bolum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 err="1"/>
              <a:t>bno</a:t>
            </a:r>
            <a:r>
              <a:rPr lang="en-US" dirty="0"/>
              <a:t> number(2),</a:t>
            </a:r>
          </a:p>
          <a:p>
            <a:r>
              <a:rPr lang="en-US" dirty="0"/>
              <a:t>ad varchar2(30),</a:t>
            </a:r>
          </a:p>
          <a:p>
            <a:r>
              <a:rPr lang="en-US" dirty="0"/>
              <a:t>Constraint </a:t>
            </a:r>
            <a:r>
              <a:rPr lang="en-US" dirty="0" err="1"/>
              <a:t>dmg_bno</a:t>
            </a:r>
            <a:r>
              <a:rPr lang="en-US" dirty="0"/>
              <a:t> primary key(</a:t>
            </a:r>
            <a:r>
              <a:rPr lang="en-US" dirty="0" err="1"/>
              <a:t>bno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/>
              <a:t>tbl_bolum</a:t>
            </a:r>
            <a:r>
              <a:rPr lang="en-US" dirty="0"/>
              <a:t>; </a:t>
            </a:r>
          </a:p>
          <a:p>
            <a:r>
              <a:rPr lang="en-US" dirty="0"/>
              <a:t>select * from </a:t>
            </a:r>
            <a:r>
              <a:rPr lang="en-US" dirty="0" err="1"/>
              <a:t>tbl_ogrenci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Alter table </a:t>
            </a:r>
            <a:r>
              <a:rPr lang="en-US" dirty="0" err="1"/>
              <a:t>tbl_ogrenci</a:t>
            </a:r>
            <a:endParaRPr lang="en-US" dirty="0"/>
          </a:p>
          <a:p>
            <a:r>
              <a:rPr lang="en-US" dirty="0"/>
              <a:t>Add constraint </a:t>
            </a:r>
            <a:r>
              <a:rPr lang="en-US" dirty="0" err="1"/>
              <a:t>dmg_ogr_id</a:t>
            </a:r>
            <a:r>
              <a:rPr lang="en-US" dirty="0"/>
              <a:t> primary key(</a:t>
            </a:r>
            <a:r>
              <a:rPr lang="en-US" dirty="0" err="1"/>
              <a:t>ogr_id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alter table </a:t>
            </a:r>
            <a:r>
              <a:rPr lang="en-US" dirty="0" err="1"/>
              <a:t>tbl_ogrenci</a:t>
            </a:r>
            <a:endParaRPr lang="en-US" dirty="0"/>
          </a:p>
          <a:p>
            <a:r>
              <a:rPr lang="en-US" dirty="0"/>
              <a:t>drop constraint </a:t>
            </a:r>
            <a:r>
              <a:rPr lang="en-US" dirty="0" err="1"/>
              <a:t>dmg_dogtar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merge into </a:t>
            </a:r>
            <a:r>
              <a:rPr lang="en-US" dirty="0" err="1"/>
              <a:t>tbl_bolum</a:t>
            </a:r>
            <a:r>
              <a:rPr lang="en-US" dirty="0"/>
              <a:t> b</a:t>
            </a:r>
          </a:p>
          <a:p>
            <a:r>
              <a:rPr lang="en-US" dirty="0"/>
              <a:t>using dual s on (</a:t>
            </a:r>
            <a:r>
              <a:rPr lang="en-US" dirty="0" err="1"/>
              <a:t>b.bno</a:t>
            </a:r>
            <a:r>
              <a:rPr lang="en-US" dirty="0"/>
              <a:t>=1)</a:t>
            </a:r>
          </a:p>
          <a:p>
            <a:r>
              <a:rPr lang="en-US" dirty="0"/>
              <a:t>when matched then</a:t>
            </a:r>
          </a:p>
          <a:p>
            <a:r>
              <a:rPr lang="en-US" dirty="0"/>
              <a:t>update set ad='</a:t>
            </a:r>
            <a:r>
              <a:rPr lang="en-US" dirty="0" err="1"/>
              <a:t>Bote</a:t>
            </a:r>
            <a:r>
              <a:rPr lang="en-US" dirty="0"/>
              <a:t>'</a:t>
            </a:r>
          </a:p>
          <a:p>
            <a:r>
              <a:rPr lang="en-US" dirty="0"/>
              <a:t>when not matched then</a:t>
            </a:r>
          </a:p>
          <a:p>
            <a:r>
              <a:rPr lang="en-US" dirty="0"/>
              <a:t>insert (</a:t>
            </a:r>
            <a:r>
              <a:rPr lang="en-US" dirty="0" err="1"/>
              <a:t>bno,ad</a:t>
            </a:r>
            <a:r>
              <a:rPr lang="en-US" dirty="0"/>
              <a:t>) values (1,'Bote');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2D42-6ADB-423E-872B-4ECF49D7E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9C6-53CC-499B-25C5-19424E24D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</a:rPr>
              <a:t>Oracle DB </a:t>
            </a:r>
            <a:r>
              <a:rPr lang="en-US" b="1" dirty="0">
                <a:solidFill>
                  <a:srgbClr val="002060"/>
                </a:solidFill>
              </a:rPr>
              <a:t>&amp; SQL Developer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B</a:t>
            </a:r>
            <a:r>
              <a:rPr lang="tr-TR" sz="3200" b="1" dirty="0">
                <a:solidFill>
                  <a:srgbClr val="002060"/>
                </a:solidFill>
              </a:rPr>
              <a:t>ölüm - II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F0E5-560C-5BEA-67DE-1A23AFFD6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tr-TR" b="1" dirty="0">
              <a:solidFill>
                <a:srgbClr val="002060"/>
              </a:solidFill>
            </a:endParaRPr>
          </a:p>
          <a:p>
            <a:endParaRPr lang="tr-TR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Dr. </a:t>
            </a:r>
            <a:r>
              <a:rPr lang="tr-TR" b="1" dirty="0">
                <a:solidFill>
                  <a:srgbClr val="002060"/>
                </a:solidFill>
              </a:rPr>
              <a:t>Öğr. Üyesi Sevdanur GENÇ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sgenc@kastamonu.edu.tr</a:t>
            </a:r>
          </a:p>
        </p:txBody>
      </p:sp>
    </p:spTree>
    <p:extLst>
      <p:ext uri="{BB962C8B-B14F-4D97-AF65-F5344CB8AC3E}">
        <p14:creationId xmlns:p14="http://schemas.microsoft.com/office/powerpoint/2010/main" val="13997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0B21-E074-2546-7818-289ABDD2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Oracle’da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Tanımlama</a:t>
            </a:r>
            <a:r>
              <a:rPr lang="en-US" dirty="0"/>
              <a:t> </a:t>
            </a:r>
            <a:r>
              <a:rPr lang="en-US" dirty="0" err="1"/>
              <a:t>bloğunda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b="1" dirty="0"/>
              <a:t>ilk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atayabiliriz</a:t>
            </a:r>
            <a:r>
              <a:rPr lang="en-US" b="1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419CA-3376-235B-0632-01EFF4BD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33" y="3429000"/>
            <a:ext cx="5528084" cy="16820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A49349-299A-3757-65BA-E1EB43DD0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6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86AA-6825-3D3F-6EA5-12FE7AB8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315"/>
            <a:ext cx="10515600" cy="5227648"/>
          </a:xfrm>
        </p:spPr>
        <p:txBody>
          <a:bodyPr/>
          <a:lstStyle/>
          <a:p>
            <a:pPr algn="just"/>
            <a:r>
              <a:rPr lang="en-US" b="1" dirty="0" err="1"/>
              <a:t>Örnek</a:t>
            </a:r>
            <a:r>
              <a:rPr lang="en-US" dirty="0"/>
              <a:t>: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kısıtlamaları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öğrenci</a:t>
            </a:r>
            <a:r>
              <a:rPr lang="en-US" dirty="0"/>
              <a:t> </a:t>
            </a:r>
            <a:r>
              <a:rPr lang="en-US" dirty="0" err="1"/>
              <a:t>bilgilerini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oluşturunuz</a:t>
            </a:r>
            <a:r>
              <a:rPr lang="en-US" dirty="0"/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FE3E8-B396-DD2B-FC9C-0332F18D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70478"/>
            <a:ext cx="10640518" cy="13361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CBE12B-A0AC-1C94-026B-D290916F2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85C82-7031-1A0F-9747-C18FDEBD0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04" y="2062124"/>
            <a:ext cx="6562779" cy="3162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0BEA4-E358-211B-EF42-9C95F2ED7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165" y="2062124"/>
            <a:ext cx="3299230" cy="1241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F48E26-7FA9-6687-EECE-BD6376057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1165" y="3429000"/>
            <a:ext cx="3859124" cy="14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1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Sorgulama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tr-TR" dirty="0"/>
              <a:t>i</a:t>
            </a:r>
            <a:endParaRPr lang="en-US" dirty="0"/>
          </a:p>
          <a:p>
            <a:pPr lvl="1" algn="just"/>
            <a:r>
              <a:rPr lang="tr-TR" dirty="0"/>
              <a:t>Veri tanımlama dili (DDL</a:t>
            </a:r>
            <a:r>
              <a:rPr lang="en-US" dirty="0"/>
              <a:t> - Data Definition Language</a:t>
            </a:r>
            <a:r>
              <a:rPr lang="tr-TR" dirty="0"/>
              <a:t>)</a:t>
            </a:r>
          </a:p>
          <a:p>
            <a:pPr lvl="1" algn="just"/>
            <a:r>
              <a:rPr lang="tr-TR" dirty="0"/>
              <a:t>Veri işleme dili (DML</a:t>
            </a:r>
            <a:r>
              <a:rPr lang="en-US" dirty="0"/>
              <a:t> - Data Manipulation Language) </a:t>
            </a:r>
          </a:p>
          <a:p>
            <a:pPr lvl="1" algn="just"/>
            <a:r>
              <a:rPr lang="tr-TR" dirty="0"/>
              <a:t>İşlem kontrol dili (TCL</a:t>
            </a:r>
            <a:r>
              <a:rPr lang="en-US" dirty="0"/>
              <a:t> </a:t>
            </a:r>
            <a:r>
              <a:rPr lang="tr-TR" dirty="0"/>
              <a:t>-</a:t>
            </a:r>
            <a:r>
              <a:rPr lang="en-US" dirty="0"/>
              <a:t> </a:t>
            </a:r>
            <a:r>
              <a:rPr lang="tr-TR" dirty="0"/>
              <a:t>Transaction Control Language)</a:t>
            </a:r>
          </a:p>
          <a:p>
            <a:pPr lvl="1" algn="just"/>
            <a:r>
              <a:rPr lang="tr-TR" dirty="0"/>
              <a:t>Veri kontrol dili (DCL</a:t>
            </a:r>
            <a:r>
              <a:rPr lang="en-US" dirty="0"/>
              <a:t> </a:t>
            </a:r>
            <a:r>
              <a:rPr lang="tr-TR" dirty="0"/>
              <a:t>-</a:t>
            </a:r>
            <a:r>
              <a:rPr lang="en-US" dirty="0"/>
              <a:t> </a:t>
            </a:r>
            <a:r>
              <a:rPr lang="tr-TR" dirty="0"/>
              <a:t>Data Control Language)</a:t>
            </a:r>
            <a:endParaRPr lang="en-US" dirty="0"/>
          </a:p>
          <a:p>
            <a:pPr algn="just"/>
            <a:r>
              <a:rPr lang="en-US" dirty="0"/>
              <a:t>ORACLE’ da </a:t>
            </a:r>
            <a:r>
              <a:rPr lang="en-US" dirty="0" err="1"/>
              <a:t>Bütünlük</a:t>
            </a:r>
            <a:r>
              <a:rPr lang="en-US" dirty="0"/>
              <a:t> </a:t>
            </a:r>
            <a:r>
              <a:rPr lang="en-US" dirty="0" err="1"/>
              <a:t>Kısıtları</a:t>
            </a:r>
            <a:endParaRPr lang="en-US" dirty="0"/>
          </a:p>
          <a:p>
            <a:pPr algn="just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F1788-E0E1-4228-9B42-6D3A1933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100-1079-255C-2097-0B95D205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SQL </a:t>
            </a:r>
            <a:r>
              <a:rPr lang="en-US" b="1" dirty="0" err="1">
                <a:solidFill>
                  <a:srgbClr val="002060"/>
                </a:solidFill>
              </a:rPr>
              <a:t>Yapısal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Sorgulama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Dil</a:t>
            </a:r>
            <a:r>
              <a:rPr lang="tr-TR" b="1" dirty="0">
                <a:solidFill>
                  <a:srgbClr val="002060"/>
                </a:solidFill>
              </a:rPr>
              <a:t>i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62C8-7C40-8A70-06D0-2C08B773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SQL, </a:t>
            </a: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veritabanlarında</a:t>
            </a:r>
            <a:r>
              <a:rPr lang="en-US" dirty="0"/>
              <a:t> </a:t>
            </a:r>
            <a:r>
              <a:rPr lang="en-US" dirty="0" err="1"/>
              <a:t>veriye</a:t>
            </a:r>
            <a:r>
              <a:rPr lang="en-US" dirty="0"/>
              <a:t>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okumak</a:t>
            </a:r>
            <a:r>
              <a:rPr lang="en-US" dirty="0"/>
              <a:t>, </a:t>
            </a:r>
            <a:r>
              <a:rPr lang="en-US" dirty="0" err="1"/>
              <a:t>yorumlamak</a:t>
            </a:r>
            <a:r>
              <a:rPr lang="en-US" dirty="0"/>
              <a:t>,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verinin</a:t>
            </a:r>
            <a:r>
              <a:rPr lang="en-US" dirty="0"/>
              <a:t> </a:t>
            </a:r>
            <a:r>
              <a:rPr lang="en-US" dirty="0" err="1"/>
              <a:t>depolandığı</a:t>
            </a:r>
            <a:r>
              <a:rPr lang="en-US" dirty="0"/>
              <a:t> </a:t>
            </a:r>
            <a:r>
              <a:rPr lang="en-US" dirty="0" err="1"/>
              <a:t>birimler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her </a:t>
            </a:r>
            <a:r>
              <a:rPr lang="en-US" dirty="0" err="1"/>
              <a:t>türlü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yapıldığı</a:t>
            </a:r>
            <a:r>
              <a:rPr lang="en-US" dirty="0"/>
              <a:t> </a:t>
            </a:r>
            <a:r>
              <a:rPr lang="en-US" dirty="0" err="1"/>
              <a:t>evrensel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kodlarıdır</a:t>
            </a:r>
            <a:r>
              <a:rPr lang="en-US" dirty="0"/>
              <a:t>. SQL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b="1" dirty="0" err="1"/>
              <a:t>dört</a:t>
            </a:r>
            <a:r>
              <a:rPr lang="en-US" b="1" dirty="0"/>
              <a:t> </a:t>
            </a:r>
            <a:r>
              <a:rPr lang="en-US" b="1" dirty="0" err="1"/>
              <a:t>kategoride</a:t>
            </a:r>
            <a:r>
              <a:rPr lang="en-US" b="1" dirty="0"/>
              <a:t> </a:t>
            </a:r>
            <a:r>
              <a:rPr lang="en-US" dirty="0" err="1"/>
              <a:t>toplanabilir</a:t>
            </a:r>
            <a:r>
              <a:rPr lang="en-US" dirty="0"/>
              <a:t>.</a:t>
            </a:r>
            <a:endParaRPr lang="tr-TR" dirty="0"/>
          </a:p>
          <a:p>
            <a:pPr lvl="1" algn="just"/>
            <a:r>
              <a:rPr lang="tr-TR" dirty="0"/>
              <a:t>Veri tanımlama dili (DDL</a:t>
            </a:r>
            <a:r>
              <a:rPr lang="en-US" dirty="0"/>
              <a:t> - Data Definition Language</a:t>
            </a:r>
            <a:r>
              <a:rPr lang="tr-TR" dirty="0"/>
              <a:t>)</a:t>
            </a:r>
          </a:p>
          <a:p>
            <a:pPr lvl="1" algn="just"/>
            <a:r>
              <a:rPr lang="tr-TR" dirty="0"/>
              <a:t>Veri işleme dili (DML</a:t>
            </a:r>
            <a:r>
              <a:rPr lang="en-US" dirty="0"/>
              <a:t> - Data Manipulation Language) </a:t>
            </a:r>
          </a:p>
          <a:p>
            <a:pPr lvl="1" algn="just"/>
            <a:r>
              <a:rPr lang="tr-TR" dirty="0"/>
              <a:t>İşlem kontrol dili (TCL</a:t>
            </a:r>
            <a:r>
              <a:rPr lang="en-US" dirty="0"/>
              <a:t> </a:t>
            </a:r>
            <a:r>
              <a:rPr lang="tr-TR" dirty="0"/>
              <a:t>-</a:t>
            </a:r>
            <a:r>
              <a:rPr lang="en-US" dirty="0"/>
              <a:t> </a:t>
            </a:r>
            <a:r>
              <a:rPr lang="tr-TR" dirty="0"/>
              <a:t>Transaction Control Language)</a:t>
            </a:r>
          </a:p>
          <a:p>
            <a:pPr lvl="1" algn="just"/>
            <a:r>
              <a:rPr lang="tr-TR" dirty="0"/>
              <a:t>Veri kontrol dili (DCL</a:t>
            </a:r>
            <a:r>
              <a:rPr lang="en-US" dirty="0"/>
              <a:t> </a:t>
            </a:r>
            <a:r>
              <a:rPr lang="tr-TR" dirty="0"/>
              <a:t>-</a:t>
            </a:r>
            <a:r>
              <a:rPr lang="en-US" dirty="0"/>
              <a:t> </a:t>
            </a:r>
            <a:r>
              <a:rPr lang="tr-TR" dirty="0"/>
              <a:t>Data Control Language)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40A2-C674-A051-5BB1-BE75A088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2041-DB3F-8A16-3D3A-624B83DA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Tanımlama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(DDL- Data Definition Language)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82CF21-5A2F-EFAE-EECF-1F086993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480" y="2279402"/>
            <a:ext cx="7991039" cy="33719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69401-EB08-3DF8-15DE-ED68BCAD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070E-367A-A2D4-4ADE-3F6EFF31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İşleme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(DML - Data Manipulation Language)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7041D4-0F8C-F436-9402-1AC1E86D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294" y="2230192"/>
            <a:ext cx="8303412" cy="348234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81841-D927-9198-E30B-81AECAA8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09B7-87C2-72D7-4AE3-B8C1F5D9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385"/>
            <a:ext cx="10515600" cy="4891577"/>
          </a:xfrm>
        </p:spPr>
        <p:txBody>
          <a:bodyPr/>
          <a:lstStyle/>
          <a:p>
            <a:pPr algn="just"/>
            <a:r>
              <a:rPr lang="en-US" b="1" dirty="0" err="1"/>
              <a:t>Örnek</a:t>
            </a:r>
            <a:r>
              <a:rPr lang="en-US" b="1" dirty="0"/>
              <a:t>: </a:t>
            </a:r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tablosunda</a:t>
            </a:r>
            <a:r>
              <a:rPr lang="en-US" dirty="0"/>
              <a:t> 1 </a:t>
            </a:r>
            <a:r>
              <a:rPr lang="en-US" dirty="0" err="1"/>
              <a:t>numaralı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var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güncelleyen</a:t>
            </a:r>
            <a:r>
              <a:rPr lang="en-US" dirty="0"/>
              <a:t> yok </a:t>
            </a:r>
            <a:r>
              <a:rPr lang="en-US" dirty="0" err="1"/>
              <a:t>ise</a:t>
            </a:r>
            <a:r>
              <a:rPr lang="en-US" dirty="0"/>
              <a:t> BÖTE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girmesini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yazınız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827126-1723-1B11-5FC0-7F69ECD1F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DB47B-B39F-FD11-A63F-F6AC4141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14" y="2732751"/>
            <a:ext cx="5587103" cy="2192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D4C01-3256-B6D5-5161-B368C6DA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414" y="2965958"/>
            <a:ext cx="3238584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5887-6EFD-467E-F40C-02C39EBC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İşlem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Kontrol</a:t>
            </a:r>
            <a:r>
              <a:rPr lang="en-US" b="1" dirty="0">
                <a:solidFill>
                  <a:srgbClr val="002060"/>
                </a:solidFill>
              </a:rPr>
              <a:t>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(TCL-Transaction Control Language)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4671F-C267-7916-48BC-C11B32B02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101" y="2869626"/>
            <a:ext cx="7833798" cy="194077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8D0622-397F-7F70-356C-EACECD4A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1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5CBB-56CA-A5A7-82D1-D2EB34DF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2060"/>
                </a:solidFill>
              </a:rPr>
              <a:t>Veri Kontrol Dili </a:t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it-IT" b="1" dirty="0">
                <a:solidFill>
                  <a:srgbClr val="002060"/>
                </a:solidFill>
              </a:rPr>
              <a:t>(DCL-Data Control Language)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D5877-FC8F-A07D-10D5-FB7FCC40E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84" y="2922510"/>
            <a:ext cx="7137032" cy="156627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90DD44-A3E1-470C-517E-0412CD064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6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9FD-B9FE-B2A2-F8CC-AC48B5A7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ORACLE’ da </a:t>
            </a:r>
            <a:r>
              <a:rPr lang="en-US" b="1" dirty="0" err="1">
                <a:solidFill>
                  <a:srgbClr val="002060"/>
                </a:solidFill>
              </a:rPr>
              <a:t>Bütünlük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Kısıtları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A3F7-B7F3-1E59-8544-4CEBD72F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Primary Key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atamak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kısıttır</a:t>
            </a:r>
            <a:r>
              <a:rPr lang="en-US" dirty="0"/>
              <a:t>. </a:t>
            </a:r>
            <a:r>
              <a:rPr lang="en-US" dirty="0" err="1"/>
              <a:t>Kısıtın</a:t>
            </a:r>
            <a:r>
              <a:rPr lang="en-US" dirty="0"/>
              <a:t> </a:t>
            </a:r>
            <a:r>
              <a:rPr lang="en-US" dirty="0" err="1"/>
              <a:t>verildiği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b="1" dirty="0" err="1"/>
              <a:t>benzersiz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tekrarsız</a:t>
            </a:r>
            <a:r>
              <a:rPr lang="en-US" b="1" dirty="0"/>
              <a:t> </a:t>
            </a:r>
            <a:r>
              <a:rPr lang="en-US" b="1" dirty="0" err="1"/>
              <a:t>verilerin</a:t>
            </a:r>
            <a:r>
              <a:rPr lang="en-US" b="1" dirty="0"/>
              <a:t> </a:t>
            </a:r>
            <a:r>
              <a:rPr lang="en-US" b="1" dirty="0" err="1"/>
              <a:t>girilmesi</a:t>
            </a:r>
            <a:r>
              <a:rPr lang="en-US" b="1" dirty="0"/>
              <a:t> </a:t>
            </a:r>
            <a:r>
              <a:rPr lang="en-US" dirty="0" err="1"/>
              <a:t>gerekmektedir</a:t>
            </a:r>
            <a:r>
              <a:rPr lang="en-US" dirty="0"/>
              <a:t>. Bu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b="1" dirty="0"/>
              <a:t>NULL </a:t>
            </a:r>
            <a:r>
              <a:rPr lang="en-US" b="1" dirty="0" err="1"/>
              <a:t>girişe</a:t>
            </a:r>
            <a:r>
              <a:rPr lang="en-US" b="1" dirty="0"/>
              <a:t> </a:t>
            </a:r>
            <a:r>
              <a:rPr lang="en-US" b="1" dirty="0" err="1"/>
              <a:t>izin</a:t>
            </a:r>
            <a:r>
              <a:rPr lang="en-US" b="1" dirty="0"/>
              <a:t> </a:t>
            </a:r>
            <a:r>
              <a:rPr lang="en-US" b="1" dirty="0" err="1"/>
              <a:t>vermez</a:t>
            </a:r>
            <a:r>
              <a:rPr lang="tr-TR" dirty="0"/>
              <a:t>.</a:t>
            </a:r>
          </a:p>
          <a:p>
            <a:pPr algn="just"/>
            <a:r>
              <a:rPr lang="en-US" b="1" dirty="0"/>
              <a:t>Foreign Key </a:t>
            </a:r>
            <a:r>
              <a:rPr lang="tr-TR" b="1" dirty="0"/>
              <a:t>: </a:t>
            </a:r>
            <a:r>
              <a:rPr lang="en-US" dirty="0" err="1"/>
              <a:t>İlişkili</a:t>
            </a:r>
            <a:r>
              <a:rPr lang="en-US" dirty="0"/>
              <a:t> </a:t>
            </a:r>
            <a:r>
              <a:rPr lang="en-US" dirty="0" err="1"/>
              <a:t>tablolarda</a:t>
            </a:r>
            <a:r>
              <a:rPr lang="en-US" dirty="0"/>
              <a:t> ana </a:t>
            </a:r>
            <a:r>
              <a:rPr lang="en-US" dirty="0" err="1"/>
              <a:t>tabloda</a:t>
            </a:r>
            <a:r>
              <a:rPr lang="en-US" dirty="0"/>
              <a:t> </a:t>
            </a:r>
            <a:r>
              <a:rPr lang="en-US" b="1" dirty="0"/>
              <a:t>primary key </a:t>
            </a:r>
            <a:r>
              <a:rPr lang="en-US" b="1" dirty="0" err="1"/>
              <a:t>ya</a:t>
            </a:r>
            <a:r>
              <a:rPr lang="en-US" b="1" dirty="0"/>
              <a:t> da unique key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tutan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foreign key </a:t>
            </a:r>
            <a:r>
              <a:rPr lang="en-US" dirty="0" err="1"/>
              <a:t>kısıtlaması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b="1" dirty="0" err="1"/>
              <a:t>iki</a:t>
            </a:r>
            <a:r>
              <a:rPr lang="en-US" b="1" dirty="0"/>
              <a:t> </a:t>
            </a:r>
            <a:r>
              <a:rPr lang="en-US" b="1" dirty="0" err="1"/>
              <a:t>tablo</a:t>
            </a:r>
            <a:r>
              <a:rPr lang="en-US" b="1" dirty="0"/>
              <a:t> </a:t>
            </a:r>
            <a:r>
              <a:rPr lang="en-US" b="1" dirty="0" err="1"/>
              <a:t>arasında</a:t>
            </a:r>
            <a:r>
              <a:rPr lang="en-US" b="1" dirty="0"/>
              <a:t> </a:t>
            </a:r>
            <a:r>
              <a:rPr lang="en-US" b="1" dirty="0" err="1"/>
              <a:t>ilişki</a:t>
            </a:r>
            <a:r>
              <a:rPr lang="en-US" b="1" dirty="0"/>
              <a:t> </a:t>
            </a:r>
            <a:r>
              <a:rPr lang="en-US" b="1" dirty="0" err="1"/>
              <a:t>kurulmuş</a:t>
            </a:r>
            <a:r>
              <a:rPr lang="en-US" b="1" dirty="0"/>
              <a:t> </a:t>
            </a:r>
            <a:r>
              <a:rPr lang="en-US" b="1" dirty="0" err="1"/>
              <a:t>olur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Unique Key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 err="1"/>
              <a:t>İlgili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b="1" dirty="0" err="1"/>
              <a:t>tekrarsız</a:t>
            </a:r>
            <a:r>
              <a:rPr lang="en-US" b="1" dirty="0"/>
              <a:t> </a:t>
            </a:r>
            <a:r>
              <a:rPr lang="en-US" b="1" dirty="0" err="1"/>
              <a:t>kayıtların</a:t>
            </a:r>
            <a:r>
              <a:rPr lang="en-US" b="1" dirty="0"/>
              <a:t> </a:t>
            </a:r>
            <a:r>
              <a:rPr lang="en-US" dirty="0" err="1"/>
              <a:t>girilmesini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Primary Key </a:t>
            </a:r>
            <a:r>
              <a:rPr lang="en-US" dirty="0" err="1"/>
              <a:t>kısıtlamasına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b="1" dirty="0"/>
              <a:t>NULL </a:t>
            </a:r>
            <a:r>
              <a:rPr lang="en-US" b="1" dirty="0" err="1"/>
              <a:t>girişe</a:t>
            </a:r>
            <a:r>
              <a:rPr lang="en-US" b="1" dirty="0"/>
              <a:t> </a:t>
            </a:r>
            <a:r>
              <a:rPr lang="en-US" b="1" dirty="0" err="1"/>
              <a:t>izin</a:t>
            </a:r>
            <a:r>
              <a:rPr lang="en-US" b="1" dirty="0"/>
              <a:t> </a:t>
            </a:r>
            <a:r>
              <a:rPr lang="en-US" b="1" dirty="0" err="1"/>
              <a:t>verir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Check </a:t>
            </a:r>
            <a:r>
              <a:rPr lang="tr-TR" b="1" dirty="0"/>
              <a:t>: </a:t>
            </a:r>
            <a:r>
              <a:rPr lang="en-US" dirty="0" err="1"/>
              <a:t>İstenilen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b="1" dirty="0" err="1"/>
              <a:t>giriş</a:t>
            </a:r>
            <a:r>
              <a:rPr lang="en-US" b="1" dirty="0"/>
              <a:t> </a:t>
            </a:r>
            <a:r>
              <a:rPr lang="en-US" b="1" dirty="0" err="1"/>
              <a:t>şartı</a:t>
            </a:r>
            <a:r>
              <a:rPr lang="en-US" b="1" dirty="0"/>
              <a:t> </a:t>
            </a:r>
            <a:r>
              <a:rPr lang="en-US" b="1" dirty="0" err="1"/>
              <a:t>verilebilir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b="1" dirty="0" err="1"/>
              <a:t>şarta</a:t>
            </a:r>
            <a:r>
              <a:rPr lang="en-US" b="1" dirty="0"/>
              <a:t> </a:t>
            </a:r>
            <a:r>
              <a:rPr lang="en-US" b="1" dirty="0" err="1"/>
              <a:t>uymayan</a:t>
            </a:r>
            <a:r>
              <a:rPr lang="en-US" b="1" dirty="0"/>
              <a:t> </a:t>
            </a:r>
            <a:r>
              <a:rPr lang="en-US" b="1" dirty="0" err="1"/>
              <a:t>verilerin</a:t>
            </a:r>
            <a:r>
              <a:rPr lang="en-US" b="1" dirty="0"/>
              <a:t> </a:t>
            </a:r>
            <a:r>
              <a:rPr lang="en-US" b="1" dirty="0" err="1"/>
              <a:t>girişi</a:t>
            </a:r>
            <a:r>
              <a:rPr lang="en-US" b="1" dirty="0"/>
              <a:t> </a:t>
            </a:r>
            <a:r>
              <a:rPr lang="en-US" b="1" dirty="0" err="1"/>
              <a:t>engellenir</a:t>
            </a:r>
            <a:r>
              <a:rPr lang="en-US" dirty="0"/>
              <a:t>. </a:t>
            </a:r>
            <a:r>
              <a:rPr lang="en-US" dirty="0" err="1"/>
              <a:t>Öğrenci</a:t>
            </a:r>
            <a:r>
              <a:rPr lang="en-US" dirty="0"/>
              <a:t> Not </a:t>
            </a:r>
            <a:r>
              <a:rPr lang="en-US" dirty="0" err="1"/>
              <a:t>alanına</a:t>
            </a:r>
            <a:r>
              <a:rPr lang="en-US" dirty="0"/>
              <a:t> 0 </a:t>
            </a:r>
            <a:r>
              <a:rPr lang="en-US" dirty="0" err="1"/>
              <a:t>ile</a:t>
            </a:r>
            <a:r>
              <a:rPr lang="en-US" dirty="0"/>
              <a:t> 100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buna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örnektir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Not Null </a:t>
            </a:r>
            <a:r>
              <a:rPr lang="tr-TR" b="1" dirty="0"/>
              <a:t>:</a:t>
            </a:r>
            <a:r>
              <a:rPr lang="en-US" b="1" dirty="0"/>
              <a:t> </a:t>
            </a:r>
            <a:r>
              <a:rPr lang="en-US" dirty="0"/>
              <a:t>Null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girişini</a:t>
            </a:r>
            <a:r>
              <a:rPr lang="en-US" dirty="0"/>
              <a:t> </a:t>
            </a:r>
            <a:r>
              <a:rPr lang="en-US" b="1" dirty="0" err="1"/>
              <a:t>iptal</a:t>
            </a:r>
            <a:r>
              <a:rPr lang="en-US" b="1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Böylece</a:t>
            </a:r>
            <a:r>
              <a:rPr lang="en-US" dirty="0"/>
              <a:t> o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b="1" dirty="0" err="1"/>
              <a:t>zorunlu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değer</a:t>
            </a:r>
            <a:r>
              <a:rPr lang="en-US" b="1" dirty="0"/>
              <a:t> </a:t>
            </a:r>
            <a:r>
              <a:rPr lang="en-US" b="1" dirty="0" err="1"/>
              <a:t>girilmesi</a:t>
            </a:r>
            <a:r>
              <a:rPr lang="en-US" b="1" dirty="0"/>
              <a:t> </a:t>
            </a:r>
            <a:r>
              <a:rPr lang="en-US" b="1" dirty="0" err="1"/>
              <a:t>gerekmektedir</a:t>
            </a:r>
            <a:r>
              <a:rPr lang="en-US" dirty="0"/>
              <a:t>.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NULL’dur</a:t>
            </a:r>
            <a:r>
              <a:rPr lang="en-US" dirty="0"/>
              <a:t>.</a:t>
            </a:r>
            <a:endParaRPr lang="tr-TR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EFD41-2246-41DE-F76C-974DA0580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62" y="1"/>
            <a:ext cx="1705138" cy="9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2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593</Words>
  <Application>Microsoft Office PowerPoint</Application>
  <PresentationFormat>Widescreen</PresentationFormat>
  <Paragraphs>74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Oracle DB &amp; SQL Developer  Bölüm - II</vt:lpstr>
      <vt:lpstr>Ajanda</vt:lpstr>
      <vt:lpstr>SQL Yapısal Sorgulama Dili</vt:lpstr>
      <vt:lpstr>Veri Tanımlama Dili  (DDL- Data Definition Language)</vt:lpstr>
      <vt:lpstr>Veri İşleme Dili  (DML - Data Manipulation Language) </vt:lpstr>
      <vt:lpstr>PowerPoint Presentation</vt:lpstr>
      <vt:lpstr>İşlem Kontrol Dili  (TCL-Transaction Control Language) </vt:lpstr>
      <vt:lpstr>Veri Kontrol Dili  (DCL-Data Control Language)</vt:lpstr>
      <vt:lpstr>ORACLE’ da Bütünlük Kısıtları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93</cp:revision>
  <dcterms:created xsi:type="dcterms:W3CDTF">2023-05-01T21:41:46Z</dcterms:created>
  <dcterms:modified xsi:type="dcterms:W3CDTF">2023-05-10T20:09:37Z</dcterms:modified>
</cp:coreProperties>
</file>