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7" r:id="rId12"/>
    <p:sldId id="278" r:id="rId13"/>
    <p:sldId id="279" r:id="rId14"/>
    <p:sldId id="280" r:id="rId15"/>
    <p:sldId id="286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7752-A075-4851-BDCB-998F85D8EF3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A823F-60CB-4DBF-B074-D14E4F4C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20EA-3DB3-4F21-A65D-B29F8419B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BD726-F141-42EA-952B-7E41CAD28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9F00-6769-494D-9D53-D024F32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6C33-636B-4F8B-8464-CC29AE93D319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3B5-5DE9-4465-A3E8-68A6F3F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7871-20A0-4774-A595-AF982FD9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0AC9-1D9C-465E-B113-DD07E05B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162BB-0B2B-4063-B49F-097C2B16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10CA-EF11-478B-B725-438C5DF2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D14D-992D-4D19-BC29-821FFA13D9EF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F914-0337-4A9D-89A5-E09B4BEA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5470-B1FB-4B04-ADE3-CD04159B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EB530-5F0E-429D-835C-1E68A4E3D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890FE-DFB0-4B3A-9519-BD27CDC4A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7072-3629-4755-999D-158A95B8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C2FF-1F61-4FB1-B7A9-4F46BBA184DE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68E2-9743-45A8-BB68-598CB84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880D-36F4-44D7-BB36-499E70C4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F286-0455-4B52-B989-4E18BCC4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9291-24CC-4522-88F7-DF2D8923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5E50-5F45-4E00-BB9D-817D95B0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93A8-65ED-415D-A587-F004AD9A07AA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9DAD-B103-4F7E-9A69-60CE6F13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E977-4EC0-4CB1-B789-93F22C8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BFF7-F8A4-464F-A5D9-6A364609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BB13-6A1F-4153-9214-A50830CC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D98D-FE3B-423A-8D5B-B5D907D8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DB1B-5AA5-458D-9184-7E6507E5A5ED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2683-2D21-49C9-9DF4-7942F8FB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7834-F985-48CF-8D39-23EEE699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9BA6-5003-4DA1-B648-FEA36AFD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D5C2-41FE-4003-81A3-789F3F009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6050B-2042-44D9-AFD4-34937650E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98EF-6E7A-4C13-8D02-76DB76A2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79D0-BFE5-4064-93CC-F33531743FF5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5E01F-93E7-40D6-A79F-CAC9A254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201A5-8489-4897-8080-C75C0B93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7FF5-F0E5-4337-BBF5-956FCCC3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9876-EEF4-44AD-9DA6-8EBF21819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8E764-AC8A-4BA5-A361-0C11E32F3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AE44D-A28F-4F8D-88BE-14C073FCC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8CC6E-7095-49B7-89FC-1E4BA67CA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51F91-A7B4-4BA8-8787-7DFA602E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265-AECF-4EDF-84FC-3B78FFDAAECB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A6073-C851-4979-8C9A-212D20B1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38F5A-B3D4-4A05-A0C6-151D4A1F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4B6E-18E4-4CB9-AA1F-1C2EEEF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77BDB-FC50-4C4A-B2CB-D6889524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5B07-942A-44FD-8CE8-855B2C71C2C2}" type="datetime1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83A4D-4F48-4487-B384-62CD7C05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78739-1A70-4DBC-B4AA-08331DD0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E25F3-E71B-4183-A74F-07BB203B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C8C9-5BD2-44D2-8494-721705BE207C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A2F9F-04F3-479E-8B4E-03A36C9D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1C6B-B226-47A1-BF91-E3D56647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D67E-DAEF-462F-86E0-F573B5CD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01E2-5BD7-4684-9911-DC6AA66A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17A61-7C65-4617-AF1E-8EC5ABFBE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4093-2C34-42E1-B2AA-83A3A396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C2C4-11CE-4E25-8B61-8304C04F4668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28448-E265-4991-BF52-E624FD0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CEC93-5AF3-4C61-A778-013CEDAC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42E5-0C8C-45E3-B845-9E616668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F9EC3-8045-423B-8B72-172A099E5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81971-DF02-4B87-9D4A-ABF8C9133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6700B-07CD-4335-AFC2-39A84E57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EA1-BA16-4FF6-B144-C22EF636682F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988A5-28AB-42E7-A415-BA4D02B9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590FD-E4C8-40B9-85AD-00E9014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BDD32-F5AB-477C-AF79-5EC9EB40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2B8E-D1AC-4874-97CC-18B3EB0E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85DE-F972-499D-9F97-9BEF29C52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FC6A-CF4A-4D3C-A6AC-E37DE41052BE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4E7E-B78E-4DB3-B200-B51252E1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D0D9A-76E7-47BE-BB55-10EA0E40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2FEC-B181-486A-9762-A50628692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71E-176D-44D8-AB17-0509A729C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Programlama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Dilinde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tr-T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</a:t>
            </a:r>
            <a:r>
              <a:rPr lang="tr-T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Kullanımı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198C2-6D25-4778-B1DA-975790E87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tr-TR" dirty="0"/>
          </a:p>
          <a:p>
            <a:pPr algn="r"/>
            <a:endParaRPr lang="tr-TR" dirty="0"/>
          </a:p>
          <a:p>
            <a:pPr algn="r"/>
            <a:endParaRPr lang="tr-TR" dirty="0"/>
          </a:p>
          <a:p>
            <a:pPr algn="r"/>
            <a:r>
              <a:rPr lang="tr-TR" dirty="0"/>
              <a:t>Öğr. Gör. Sevdanur GENÇ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7750D-29ED-4CF9-B794-B5A5C1A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F5E2-35B6-49F1-9AA8-2EE1D73F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8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0D2F-1356-42E9-9E65-C53B17BE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 Seti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11CA-CC19-4FEC-B734-DD584C4A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14" y="1825625"/>
            <a:ext cx="6460671" cy="1423761"/>
          </a:xfrm>
        </p:spPr>
        <p:txBody>
          <a:bodyPr/>
          <a:lstStyle/>
          <a:p>
            <a:pPr algn="just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Diabetes Data Set : </a:t>
            </a:r>
          </a:p>
          <a:p>
            <a:pPr lvl="1" algn="just"/>
            <a:r>
              <a:rPr lang="tr-TR" dirty="0"/>
              <a:t>Veri seti </a:t>
            </a:r>
            <a:r>
              <a:rPr lang="tr-TR" b="1" dirty="0"/>
              <a:t>Kaggle</a:t>
            </a:r>
            <a:r>
              <a:rPr lang="tr-TR" dirty="0"/>
              <a:t> sitesinden elde edilmiştir.</a:t>
            </a:r>
          </a:p>
          <a:p>
            <a:pPr lvl="1" algn="just"/>
            <a:r>
              <a:rPr lang="tr-TR" dirty="0"/>
              <a:t>9 öznitelik ve 768 satır veriden oluşmuştur.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D2118-421E-4B0B-9FB5-5A3E8213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45" y="1690688"/>
            <a:ext cx="3441512" cy="390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283FC9-6C28-4D37-9A97-2E2401A0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" y="3107871"/>
            <a:ext cx="7834314" cy="3248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86828-0CCB-46B5-A8E7-9DC9B1A41456}"/>
              </a:ext>
            </a:extLst>
          </p:cNvPr>
          <p:cNvSpPr txBox="1"/>
          <p:nvPr/>
        </p:nvSpPr>
        <p:spPr>
          <a:xfrm>
            <a:off x="8215045" y="5769429"/>
            <a:ext cx="353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https://www.kaggle.com/saurabh00007/diabetescsv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C8FC9A-2A14-4ACE-AE99-528398D1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93705C-9F38-462E-B84A-69D581CF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4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4592-BA45-4F39-86DE-225510B3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F0574-029D-43EC-A0AD-A9802D6E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063A5-3A69-4E37-96A2-E42D1F55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D07A-AB74-472B-93DA-0022AF11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R’da Random Forest Paketi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AA57-7BF2-4166-A480-402FA975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Paket kurulumu ve veri setini okuma : </a:t>
            </a:r>
          </a:p>
          <a:p>
            <a:pPr marL="0" indent="0">
              <a:buNone/>
            </a:pPr>
            <a:r>
              <a:rPr lang="tr-TR" sz="2000" dirty="0"/>
              <a:t>&gt; getwd()</a:t>
            </a:r>
            <a:r>
              <a:rPr lang="en-US" sz="2000" dirty="0"/>
              <a:t> 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&gt; setwd("C:/Users/Nano/Desktop/RFinR")</a:t>
            </a:r>
          </a:p>
          <a:p>
            <a:pPr marL="0" indent="0">
              <a:buNone/>
            </a:pPr>
            <a:r>
              <a:rPr lang="tr-TR" sz="2000" dirty="0"/>
              <a:t>&gt; diabet &lt;- read.csv("Diabetes.csv") </a:t>
            </a:r>
            <a:endParaRPr lang="en-US" sz="2000" dirty="0"/>
          </a:p>
          <a:p>
            <a:pPr marL="0" indent="0">
              <a:buNone/>
            </a:pPr>
            <a:r>
              <a:rPr lang="tr-TR" sz="2000" dirty="0"/>
              <a:t>&gt; </a:t>
            </a:r>
            <a:r>
              <a:rPr lang="en-US" sz="2000" dirty="0"/>
              <a:t>View(</a:t>
            </a:r>
            <a:r>
              <a:rPr lang="en-US" sz="2000" dirty="0" err="1"/>
              <a:t>diabet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062C8-F4DF-4389-BD34-3EA74EDF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5" y="2398349"/>
            <a:ext cx="6694715" cy="30261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315F-C494-42A8-827A-E807440A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3815-4005-40AB-A824-BD5EB69F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08CF-ED4D-4561-8877-E868431E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R’da Random Forest Paketi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C8923-E7D4-44DF-B7BA-01294DEA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Veri setinin test ve eğitim olarak bölünmesi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 marL="0" indent="0">
              <a:buNone/>
            </a:pPr>
            <a:r>
              <a:rPr lang="tr-TR" sz="2000" dirty="0"/>
              <a:t>&gt; set.seed(2)</a:t>
            </a:r>
          </a:p>
          <a:p>
            <a:pPr marL="0" indent="0">
              <a:buNone/>
            </a:pPr>
            <a:r>
              <a:rPr lang="tr-TR" sz="2000" dirty="0"/>
              <a:t>&gt; id &lt;- sample(2,nrow(diabet),</a:t>
            </a:r>
          </a:p>
          <a:p>
            <a:pPr marL="0" indent="0">
              <a:buNone/>
            </a:pPr>
            <a:r>
              <a:rPr lang="tr-TR" sz="2000" dirty="0"/>
              <a:t>             prob=c(0.7,0.3),</a:t>
            </a:r>
          </a:p>
          <a:p>
            <a:pPr marL="0" indent="0">
              <a:buNone/>
            </a:pPr>
            <a:r>
              <a:rPr lang="tr-TR" sz="2000" dirty="0"/>
              <a:t>             replace=TRUE)</a:t>
            </a:r>
          </a:p>
          <a:p>
            <a:pPr marL="0" indent="0">
              <a:buNone/>
            </a:pPr>
            <a:r>
              <a:rPr lang="tr-TR" sz="2000" dirty="0"/>
              <a:t>&gt; diabet_train &lt;- diabet[id==1,]</a:t>
            </a:r>
          </a:p>
          <a:p>
            <a:pPr marL="0" indent="0">
              <a:buNone/>
            </a:pPr>
            <a:r>
              <a:rPr lang="tr-TR" sz="2000" dirty="0"/>
              <a:t>&gt; diabet_test &lt;- diabet[id==2,]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66E2-0B3A-4C9F-A550-1E1E5CB6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50" y="2427514"/>
            <a:ext cx="7148946" cy="1828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9EA00-7948-4CE5-9D4B-883B6602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0B94-13EA-498D-B788-832D1E6A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1F99-EFC0-415A-B0AC-539AA02E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R’da Random Forest Paketi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D5E9-6071-402E-8D5D-F01529EE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Veri setin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üzerinde RF modelinin oluşturulması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tr-TR" sz="2000" dirty="0"/>
              <a:t>&gt; install.packages("randomForest")</a:t>
            </a:r>
          </a:p>
          <a:p>
            <a:pPr marL="0" indent="0">
              <a:buNone/>
            </a:pPr>
            <a:r>
              <a:rPr lang="tr-TR" sz="2000" dirty="0"/>
              <a:t>&gt; library(randomForest)</a:t>
            </a:r>
          </a:p>
          <a:p>
            <a:pPr marL="0" indent="0">
              <a:buNone/>
            </a:pPr>
            <a:r>
              <a:rPr lang="tr-TR" sz="2000" dirty="0"/>
              <a:t>&gt; diabet$Outcome &lt;- as.factor(diabet$Outcome)</a:t>
            </a:r>
          </a:p>
          <a:p>
            <a:pPr marL="0" indent="0">
              <a:buNone/>
            </a:pPr>
            <a:r>
              <a:rPr lang="tr-TR" sz="2000" dirty="0"/>
              <a:t>&gt; diabet_train$Outcome &lt;- as.factor(diabet_train$Outcome)</a:t>
            </a:r>
          </a:p>
          <a:p>
            <a:pPr marL="0" indent="0">
              <a:buNone/>
            </a:pPr>
            <a:r>
              <a:rPr lang="tr-TR" sz="2000" dirty="0"/>
              <a:t>&gt; bestmtry &lt;- tuneRF(diabet_train, diabet_train$Outcome,</a:t>
            </a:r>
          </a:p>
          <a:p>
            <a:pPr marL="0" indent="0">
              <a:buNone/>
            </a:pPr>
            <a:r>
              <a:rPr lang="tr-TR" sz="2000" dirty="0"/>
              <a:t>                   stepFactor = 1.2, improve = 0.01,</a:t>
            </a:r>
          </a:p>
          <a:p>
            <a:pPr marL="0" indent="0">
              <a:buNone/>
            </a:pPr>
            <a:r>
              <a:rPr lang="tr-TR" sz="2000" dirty="0"/>
              <a:t>                   trace = T, plot = T)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6E36B-0DAA-4956-86CE-114EFDEB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215" y="2340656"/>
            <a:ext cx="4611731" cy="3836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8E064-5C36-4083-BF35-7D1063471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06" y="5305426"/>
            <a:ext cx="3517158" cy="82141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DF38C-00AD-4CFB-8238-76E04927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2E073-6251-47B5-AD82-D0BD7849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1F99-EFC0-415A-B0AC-539AA02E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R’da Random Forest Paketi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D5E9-6071-402E-8D5D-F01529EE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Veri setin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üzerinde RF modelinin oluşturulması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tr-TR" sz="2000" dirty="0"/>
              <a:t>&gt; library(randomForest)</a:t>
            </a:r>
          </a:p>
          <a:p>
            <a:pPr marL="0" indent="0">
              <a:buNone/>
            </a:pPr>
            <a:r>
              <a:rPr lang="tr-TR" sz="2000" dirty="0"/>
              <a:t>&gt; diabet_forest &lt;- randomForest(Outcome~., data = diabet_train)</a:t>
            </a:r>
          </a:p>
          <a:p>
            <a:pPr marL="0" indent="0">
              <a:buNone/>
            </a:pPr>
            <a:r>
              <a:rPr lang="tr-TR" sz="2000" dirty="0"/>
              <a:t>&gt; diabet_forest</a:t>
            </a:r>
          </a:p>
          <a:p>
            <a:pPr marL="0" indent="0">
              <a:buNone/>
            </a:pPr>
            <a:r>
              <a:rPr lang="tr-TR" sz="2000" dirty="0"/>
              <a:t>&gt; diabet_forest$importance     </a:t>
            </a:r>
            <a:r>
              <a:rPr lang="tr-TR" sz="1600" i="1" dirty="0"/>
              <a:t>#gini index(priority of variables)</a:t>
            </a: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8FC76-7469-4982-B8E5-61FE3700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078" y="3992223"/>
            <a:ext cx="6462377" cy="22744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3045-F9E2-4611-B31D-9CB61B1F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9588-C366-4E25-A86A-77693B0A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D80-7C0E-4555-AD51-EF44E839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R’da Random Forest Paketi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9140-37A3-4885-8C52-5DD21FA4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RF modelinin en önemli değerleri :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dirty="0"/>
              <a:t>&gt; importance(diabet_forest) </a:t>
            </a:r>
            <a:r>
              <a:rPr lang="tr-TR" sz="1600" dirty="0"/>
              <a:t>#gini index(priority of variables)</a:t>
            </a:r>
          </a:p>
          <a:p>
            <a:pPr marL="0" indent="0">
              <a:buNone/>
            </a:pPr>
            <a:r>
              <a:rPr lang="tr-TR" sz="2000" dirty="0"/>
              <a:t>&gt; varImpPlot(diabet_forest) </a:t>
            </a:r>
            <a:r>
              <a:rPr lang="tr-TR" sz="1600" dirty="0"/>
              <a:t>#gini index(priority of variables)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66B4F-ABED-457B-9489-24E36D1C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86" y="3336470"/>
            <a:ext cx="5520782" cy="2645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3734-7B7F-4535-862B-C00D8714E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904999"/>
            <a:ext cx="5216298" cy="407670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E2271-013F-4CF5-A02D-83AB2341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049D-7A93-473E-A36C-4B0C49E2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5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899-D62D-45AE-8386-6CA1CC9E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R’da Random Forest Paketi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578F-CC63-4DED-8D01-96BEA16E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RF modelinin geçerlilik değerleri :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dirty="0"/>
              <a:t>&gt; pred1_diabet &lt;- predict(diabet_forest,</a:t>
            </a:r>
          </a:p>
          <a:p>
            <a:pPr marL="0" indent="0">
              <a:buNone/>
            </a:pPr>
            <a:r>
              <a:rPr lang="tr-TR" sz="2000" dirty="0"/>
              <a:t>		newdata = diabet_test,</a:t>
            </a:r>
          </a:p>
          <a:p>
            <a:pPr marL="0" indent="0">
              <a:buNone/>
            </a:pPr>
            <a:r>
              <a:rPr lang="tr-TR" sz="2000" dirty="0"/>
              <a:t>                        	type = "class")&gt; pred1_diabet</a:t>
            </a:r>
          </a:p>
          <a:p>
            <a:pPr marL="0" indent="0">
              <a:buNone/>
            </a:pPr>
            <a:r>
              <a:rPr lang="tr-TR" sz="2000" dirty="0"/>
              <a:t>&gt; library(caret)</a:t>
            </a:r>
          </a:p>
          <a:p>
            <a:pPr marL="0" indent="0">
              <a:buNone/>
            </a:pPr>
            <a:r>
              <a:rPr lang="tr-TR" sz="2000" dirty="0"/>
              <a:t>&gt; confusionMatrix(table(pred1_diabet,</a:t>
            </a:r>
          </a:p>
          <a:p>
            <a:pPr marL="0" indent="0">
              <a:buNone/>
            </a:pPr>
            <a:r>
              <a:rPr lang="tr-TR" sz="2000" dirty="0"/>
              <a:t>		            diabet_test$Outcome))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BBA7A-B60D-471E-8E01-5881C705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1398815"/>
            <a:ext cx="5783858" cy="49575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1176-80AD-466E-AF8F-2918AAD6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BC4D-C066-4BED-BFDC-B8A7E633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A898-3138-4044-BFFD-9114B8EF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Ajanda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6C37-C007-4811-BF09-5C6C7525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Random Forest </a:t>
            </a:r>
            <a:r>
              <a:rPr lang="tr-TR" b="1" dirty="0"/>
              <a:t>Yöntemi</a:t>
            </a:r>
          </a:p>
          <a:p>
            <a:pPr lvl="1" algn="just"/>
            <a:r>
              <a:rPr lang="tr-TR" dirty="0"/>
              <a:t>Random Forest Algoritması</a:t>
            </a:r>
          </a:p>
          <a:p>
            <a:pPr lvl="1" algn="just"/>
            <a:r>
              <a:rPr lang="tr-TR" dirty="0"/>
              <a:t>Random Forest Avantaj ve Dezavantaj</a:t>
            </a:r>
          </a:p>
          <a:p>
            <a:pPr algn="just"/>
            <a:r>
              <a:rPr lang="tr-TR" b="1" dirty="0"/>
              <a:t>Veriseti</a:t>
            </a:r>
          </a:p>
          <a:p>
            <a:pPr algn="just"/>
            <a:r>
              <a:rPr lang="tr-TR" b="1" dirty="0"/>
              <a:t>R’da Random Forest Paketi</a:t>
            </a:r>
          </a:p>
          <a:p>
            <a:pPr lvl="1" algn="just"/>
            <a:r>
              <a:rPr lang="tr-TR" dirty="0"/>
              <a:t>Paket kurulumu ve veri setini okuma</a:t>
            </a:r>
          </a:p>
          <a:p>
            <a:pPr lvl="1" algn="just"/>
            <a:r>
              <a:rPr lang="tr-TR" dirty="0"/>
              <a:t>Veri setinin test ve eğitim olarak bölünmesi</a:t>
            </a:r>
          </a:p>
          <a:p>
            <a:pPr lvl="1" algn="just"/>
            <a:r>
              <a:rPr lang="tr-TR" dirty="0"/>
              <a:t>Veri setin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tr-TR" dirty="0"/>
              <a:t>üzerinde RF modelinin oluşturulması</a:t>
            </a:r>
          </a:p>
          <a:p>
            <a:pPr lvl="1" algn="just"/>
            <a:r>
              <a:rPr lang="tr-TR" dirty="0"/>
              <a:t>RF modelinin en önemli değerleri</a:t>
            </a:r>
          </a:p>
          <a:p>
            <a:pPr lvl="1" algn="just"/>
            <a:r>
              <a:rPr lang="tr-TR" dirty="0"/>
              <a:t>RF modelinin geçerlilik değerleri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734BA-D354-4CF4-846B-C67C67F5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17053-5AB1-4175-A76F-A1A715E7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8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88C8-0821-417B-B2C8-6C92CCE3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Yöntemi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846F-D690-4693-BD76-F7B30247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5857" cy="435133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RF yöntemi çok sayıda karar ağacından oluşan orman </a:t>
            </a:r>
            <a:r>
              <a:rPr lang="tr-TR" b="1" dirty="0"/>
              <a:t>sınıflayıcı</a:t>
            </a:r>
            <a:r>
              <a:rPr lang="tr-TR" dirty="0"/>
              <a:t>sıdır.</a:t>
            </a:r>
          </a:p>
          <a:p>
            <a:pPr algn="just"/>
            <a:r>
              <a:rPr lang="en-US" b="1" dirty="0"/>
              <a:t>S</a:t>
            </a:r>
            <a:r>
              <a:rPr lang="tr-TR" b="1" dirty="0"/>
              <a:t>ınıflama veya regresyon </a:t>
            </a:r>
            <a:r>
              <a:rPr lang="tr-TR" dirty="0"/>
              <a:t>ağaçları kurulabilmekte ve </a:t>
            </a:r>
            <a:r>
              <a:rPr lang="tr-TR" b="1" dirty="0"/>
              <a:t>kümeleme</a:t>
            </a:r>
            <a:r>
              <a:rPr lang="tr-TR" dirty="0"/>
              <a:t> yapılabilmektedir.</a:t>
            </a:r>
          </a:p>
          <a:p>
            <a:pPr algn="just"/>
            <a:r>
              <a:rPr lang="tr-TR" dirty="0"/>
              <a:t>Veri setindeki sınıf değişkeni </a:t>
            </a:r>
            <a:r>
              <a:rPr lang="tr-TR" b="1" dirty="0"/>
              <a:t>kategorik ise sınıflama</a:t>
            </a:r>
            <a:r>
              <a:rPr lang="tr-TR" dirty="0"/>
              <a:t>, </a:t>
            </a:r>
            <a:r>
              <a:rPr lang="tr-TR" b="1" dirty="0"/>
              <a:t>sürekli ise regresyon</a:t>
            </a:r>
            <a:r>
              <a:rPr lang="tr-TR" dirty="0"/>
              <a:t> ağaçları kurulmaktadır.</a:t>
            </a:r>
          </a:p>
        </p:txBody>
      </p:sp>
      <p:pic>
        <p:nvPicPr>
          <p:cNvPr id="1026" name="Picture 2" descr="https://uc-r.github.io/public/images/analytics/random_forests/RF_icon.jpg">
            <a:extLst>
              <a:ext uri="{FF2B5EF4-FFF2-40B4-BE49-F238E27FC236}">
                <a16:creationId xmlns:a16="http://schemas.microsoft.com/office/drawing/2014/main" id="{192633A7-94E7-4D21-9BA1-55CB021B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638" y="1825625"/>
            <a:ext cx="4231347" cy="436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12CE6-A309-4CB9-88A8-2962076F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F0C36-4F49-4389-8522-A16EE0E7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5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ED21-F4B5-4054-B6F2-C0A4E29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Yöntemi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BAC9-C163-4F46-9747-DA616EBD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Ormanda yer alan her bir karar ağacı, </a:t>
            </a:r>
            <a:r>
              <a:rPr lang="tr-TR" b="1" dirty="0"/>
              <a:t>bootstrap</a:t>
            </a:r>
            <a:r>
              <a:rPr lang="tr-TR" dirty="0"/>
              <a:t> tekniği ile orjinal veri setinden örneklem seçilmesi ve her karar düğümünde tüm değişkenler içinden belirlenen sayıda rastgele değişkenin seçilmesi ile oluşturulur.</a:t>
            </a:r>
          </a:p>
          <a:p>
            <a:pPr algn="just"/>
            <a:r>
              <a:rPr lang="tr-TR" b="1" dirty="0"/>
              <a:t>CART algoritması </a:t>
            </a:r>
            <a:r>
              <a:rPr lang="tr-TR" dirty="0"/>
              <a:t>ile ağaçlar oluşturulur ve ağaçlar budanmaz.</a:t>
            </a:r>
          </a:p>
          <a:p>
            <a:pPr algn="just"/>
            <a:r>
              <a:rPr lang="tr-TR" dirty="0"/>
              <a:t>CART algoritması veri setinin hangi değişkenden başlayarak dallara ayrılacağına bilgi kazancını kullanarak karar verir.</a:t>
            </a:r>
          </a:p>
          <a:p>
            <a:pPr algn="just"/>
            <a:r>
              <a:rPr lang="tr-TR" dirty="0"/>
              <a:t>Ayrıca dallara ayrılmak için seçilen değişkenin uygun test kriteri </a:t>
            </a:r>
            <a:r>
              <a:rPr lang="tr-TR" b="1" dirty="0"/>
              <a:t>gini katsaysı</a:t>
            </a:r>
            <a:r>
              <a:rPr lang="tr-TR" dirty="0"/>
              <a:t> ile belirlenir.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6E621-6520-4637-B52A-67C03FF0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607C1-E04C-42E6-BBBE-DF712EAC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EACD-73BB-4533-A9A3-259EBB04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Yöntemi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F1D9-20C6-42AA-B188-24D147C1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Veri seti, </a:t>
            </a:r>
            <a:r>
              <a:rPr lang="tr-TR" b="1" dirty="0"/>
              <a:t>test ve öğrenme </a:t>
            </a:r>
            <a:r>
              <a:rPr lang="tr-TR" dirty="0"/>
              <a:t>olmak üzere iki bölüme ayrılmaktadır. </a:t>
            </a:r>
          </a:p>
          <a:p>
            <a:pPr algn="just"/>
            <a:r>
              <a:rPr lang="tr-TR" dirty="0"/>
              <a:t>Modelin performansı modelin iç hatası olarak da bilinen </a:t>
            </a:r>
            <a:r>
              <a:rPr lang="tr-TR" b="1" dirty="0"/>
              <a:t>Out-Of-Bag (OOB) hata oranı</a:t>
            </a:r>
            <a:r>
              <a:rPr lang="tr-TR" dirty="0"/>
              <a:t> ile ölçülebilmektedir.</a:t>
            </a:r>
          </a:p>
          <a:p>
            <a:pPr algn="just"/>
            <a:r>
              <a:rPr lang="tr-TR" dirty="0"/>
              <a:t>Oluşturulan her ağaca önceden hesaplanan OOB hata oranına göre bir ağırlık verilir. </a:t>
            </a:r>
          </a:p>
          <a:p>
            <a:pPr algn="just"/>
            <a:r>
              <a:rPr lang="tr-TR" dirty="0"/>
              <a:t>En düşük hata oranına sahip ağaç en yüksek ağırlığı, en yüksek hata oranına sahip ağaç en düşük ağırlığı alır.</a:t>
            </a:r>
          </a:p>
          <a:p>
            <a:pPr algn="just"/>
            <a:r>
              <a:rPr lang="tr-TR" dirty="0"/>
              <a:t>Her ağaç belirlenen ağırlığa göre yaptığı sınıf tahmini için bir oy verme işlemine tabi tutulur.  </a:t>
            </a:r>
          </a:p>
          <a:p>
            <a:pPr algn="just"/>
            <a:r>
              <a:rPr lang="tr-TR" dirty="0"/>
              <a:t>Ağaçların oyu oluşturduktan sonra RF algoritmasında bu ağırlıklı oylar toplanır.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BB0D5-2693-4819-B05D-0CA2C09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06E6E-9706-43DA-83D2-72C28108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6A49-C023-499D-9047-F8CA097D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Algoritması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8052-DDAA-4D3F-A980-6B2B70A2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Veri setinden </a:t>
            </a:r>
            <a:r>
              <a:rPr lang="tr-TR" b="1" dirty="0"/>
              <a:t>N tane bootstrap </a:t>
            </a:r>
            <a:r>
              <a:rPr lang="tr-TR" dirty="0"/>
              <a:t>örneklem yapılır.</a:t>
            </a:r>
          </a:p>
          <a:p>
            <a:pPr algn="just"/>
            <a:r>
              <a:rPr lang="tr-TR" dirty="0"/>
              <a:t>Her örneklemin </a:t>
            </a:r>
            <a:r>
              <a:rPr lang="tr-TR" b="1" dirty="0"/>
              <a:t>2/3’ünü öğrenme verisi </a:t>
            </a:r>
            <a:r>
              <a:rPr lang="tr-TR" dirty="0"/>
              <a:t>olarak kullanılır (inBag)</a:t>
            </a:r>
          </a:p>
          <a:p>
            <a:pPr algn="just"/>
            <a:r>
              <a:rPr lang="tr-TR" dirty="0"/>
              <a:t>inBag veri setinden rastgele </a:t>
            </a:r>
            <a:r>
              <a:rPr lang="tr-TR" b="1" dirty="0"/>
              <a:t>M tane tahmin değişkeni </a:t>
            </a:r>
            <a:r>
              <a:rPr lang="tr-TR" dirty="0"/>
              <a:t>seçilir ve içerisinden en çok </a:t>
            </a:r>
            <a:r>
              <a:rPr lang="tr-TR" b="1" dirty="0"/>
              <a:t>bilgi kazancı </a:t>
            </a:r>
            <a:r>
              <a:rPr lang="tr-TR" dirty="0"/>
              <a:t>sağlanan belirlenir.</a:t>
            </a:r>
          </a:p>
          <a:p>
            <a:pPr algn="just"/>
            <a:r>
              <a:rPr lang="tr-TR" dirty="0"/>
              <a:t>Belirlenen tahmin değişkeni için </a:t>
            </a:r>
            <a:r>
              <a:rPr lang="tr-TR" b="1" dirty="0"/>
              <a:t>gini indeksi hesaplanır </a:t>
            </a:r>
            <a:r>
              <a:rPr lang="tr-TR" dirty="0"/>
              <a:t>ve veri setinin her düğümü iki alt dala ayrılır. Düğümler elde edilene kadar devam eder.</a:t>
            </a:r>
          </a:p>
          <a:p>
            <a:pPr algn="just"/>
            <a:r>
              <a:rPr lang="tr-TR" dirty="0"/>
              <a:t>N tane ağacın tahminlerini bir araya getirilir ve yeni bir tahmin oluşturulur.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0107-9216-4D7E-B26F-6C44905E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D7CFB-49BA-437A-9798-FABCDF2E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0AAE-905E-47DF-B5E2-177040D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Algoritması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5D70-2B74-467E-ACE9-51ECB248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Sınıflama ağaçları için en çok oyu alan sınıf </a:t>
            </a:r>
            <a:r>
              <a:rPr lang="tr-TR" b="1" dirty="0"/>
              <a:t>final tahmin </a:t>
            </a:r>
            <a:r>
              <a:rPr lang="tr-TR" dirty="0"/>
              <a:t>olarak seçilir.</a:t>
            </a:r>
          </a:p>
          <a:p>
            <a:pPr algn="just"/>
            <a:r>
              <a:rPr lang="tr-TR" dirty="0"/>
              <a:t>Regresyon ağaçları için ise yapılan oylamanın ortalamasını alarak </a:t>
            </a:r>
            <a:r>
              <a:rPr lang="tr-TR" b="1" dirty="0"/>
              <a:t>nihai tahmin</a:t>
            </a:r>
            <a:r>
              <a:rPr lang="tr-TR" dirty="0"/>
              <a:t> yapılır.</a:t>
            </a:r>
          </a:p>
          <a:p>
            <a:pPr algn="just"/>
            <a:r>
              <a:rPr lang="tr-TR" dirty="0"/>
              <a:t>Hata oranını hesaplamak için:</a:t>
            </a:r>
          </a:p>
          <a:p>
            <a:pPr lvl="1" algn="just"/>
            <a:r>
              <a:rPr lang="tr-TR" dirty="0"/>
              <a:t>Bootstrap örnekleme aşamasında, veri seti </a:t>
            </a:r>
            <a:r>
              <a:rPr lang="tr-TR" b="1" dirty="0"/>
              <a:t>ağacı oluşturan veri </a:t>
            </a:r>
            <a:r>
              <a:rPr lang="tr-TR" dirty="0"/>
              <a:t>(inBag) ve </a:t>
            </a:r>
            <a:r>
              <a:rPr lang="tr-TR" b="1" dirty="0"/>
              <a:t>ağacı oluşturmayan veri </a:t>
            </a:r>
            <a:r>
              <a:rPr lang="tr-TR" dirty="0"/>
              <a:t>(OOB) olarak iki kısma ayrılır. OOB verisiyle ağaç test edilir ve hata oranı tahmini yapılır.</a:t>
            </a:r>
          </a:p>
          <a:p>
            <a:pPr lvl="1" algn="just"/>
            <a:r>
              <a:rPr lang="tr-TR" dirty="0"/>
              <a:t>Diğer ağaçların yaptığı OOB tahminleride bir araya getirilerek en iyi hata oranı bulunur.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CD3F9-E46C-43CF-BC31-4DD66D4D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FAFC8-4D4F-4185-8134-75124D82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10FF-FBC7-4EB5-B31C-57A2E4CE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Avantaj ve Dezavantaj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8F4C-5B93-45D9-93DF-ED94158B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Avantaj : </a:t>
            </a:r>
          </a:p>
          <a:p>
            <a:pPr lvl="1" algn="just"/>
            <a:r>
              <a:rPr lang="tr-TR" dirty="0"/>
              <a:t>Aşırı öğrenmeye ve veri setindeki kayıp verilere karşı oldukça </a:t>
            </a:r>
            <a:r>
              <a:rPr lang="tr-TR" b="1" dirty="0"/>
              <a:t>güçlüdür</a:t>
            </a:r>
            <a:r>
              <a:rPr lang="tr-TR" dirty="0"/>
              <a:t>.</a:t>
            </a:r>
          </a:p>
          <a:p>
            <a:pPr lvl="1" algn="just"/>
            <a:r>
              <a:rPr lang="tr-TR" dirty="0"/>
              <a:t>RF yöntemi </a:t>
            </a:r>
            <a:r>
              <a:rPr lang="tr-TR" b="1" dirty="0"/>
              <a:t>kategorik, sürekli </a:t>
            </a:r>
            <a:r>
              <a:rPr lang="tr-TR" dirty="0"/>
              <a:t>veya her ikisinin de bulunduğu veri setlerinde çalıştırılabilir.</a:t>
            </a:r>
          </a:p>
          <a:p>
            <a:pPr lvl="1" algn="just"/>
            <a:r>
              <a:rPr lang="tr-TR" dirty="0"/>
              <a:t>Hem büyük hem de küçük boyutlu veri setlerinde doğru sonuçlar verebilmektedir.</a:t>
            </a:r>
          </a:p>
          <a:p>
            <a:pPr lvl="1" algn="just"/>
            <a:r>
              <a:rPr lang="tr-TR" dirty="0"/>
              <a:t>Veri setini test ve eğitim olarak </a:t>
            </a:r>
            <a:r>
              <a:rPr lang="tr-TR" b="1" dirty="0"/>
              <a:t>ikiye ayırmadan </a:t>
            </a:r>
            <a:r>
              <a:rPr lang="tr-TR" dirty="0"/>
              <a:t>da model test yapabilmektedir. Hesaplanan iç hata oranı sapmasızdır.</a:t>
            </a:r>
          </a:p>
          <a:p>
            <a:pPr lvl="1" algn="just"/>
            <a:r>
              <a:rPr lang="tr-TR" dirty="0"/>
              <a:t>Veri setindeki sınıflama değişkeninde sınıf sayısı çok fazla olsa da bu yöntem sınıflama yapabilmektedir.</a:t>
            </a:r>
          </a:p>
          <a:p>
            <a:pPr lvl="1" algn="just"/>
            <a:r>
              <a:rPr lang="en-US" dirty="0"/>
              <a:t>S</a:t>
            </a:r>
            <a:r>
              <a:rPr lang="tr-TR" dirty="0"/>
              <a:t>ınıflamayı yapan değişkenlerin önem derecesi hesaplanabilir.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E726F-C8B4-408A-997F-40646637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CC16-DC48-48E3-BF26-E41A2E2D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2995-2D17-4A85-9426-85CB3098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Avantaj ve Dezavantaj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AA51-D49E-41B7-8F8D-74A7686E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tr-TR" dirty="0"/>
              <a:t>Değişkenler arasındaki ilişkiler ve mesafe, proximity matrisi (kümeleme yaparken aşırı değerleri tespit eder) oluşturarak tespit edebilmektedir.</a:t>
            </a:r>
          </a:p>
          <a:p>
            <a:pPr lvl="1" algn="just"/>
            <a:r>
              <a:rPr lang="tr-TR" dirty="0"/>
              <a:t>Sınıflara düşen örnek sayısı dengeli olacak şekilde ele alınır.</a:t>
            </a:r>
          </a:p>
          <a:p>
            <a:pPr lvl="1" algn="just"/>
            <a:r>
              <a:rPr lang="tr-TR" b="1" dirty="0">
                <a:solidFill>
                  <a:srgbClr val="FF0000"/>
                </a:solidFill>
              </a:rPr>
              <a:t>Uygulamada iki parametre seçilir : oluşturulacak ağaç sayısı ve her düğümde rastgele seçilecek değişken sayısı</a:t>
            </a:r>
          </a:p>
          <a:p>
            <a:pPr algn="just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Dezavantaj :</a:t>
            </a:r>
          </a:p>
          <a:p>
            <a:pPr lvl="1" algn="just"/>
            <a:r>
              <a:rPr lang="tr-TR" dirty="0"/>
              <a:t>Ortaya çıkan sonuç ağaç yapısıyla görsel olarak görülemeyecek kadar karmaşıktır.</a:t>
            </a:r>
          </a:p>
          <a:p>
            <a:pPr lvl="1" algn="just"/>
            <a:r>
              <a:rPr lang="tr-TR" dirty="0"/>
              <a:t>Çok fazla bellek kullanmaktadır ve düşük bellekli bilgisayarlarda uygulama zorlanır.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ADB35-ABC6-4E06-A6BC-B9D19528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R Programlama Dilinde Random Forest Kullanımı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86911-F79E-48CD-9412-C6B20223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2FEC-B181-486A-9762-A506286927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4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7532</TotalTime>
  <Words>1031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 Programlama Dilinde  Random Forest Kullanımı</vt:lpstr>
      <vt:lpstr>Ajanda</vt:lpstr>
      <vt:lpstr>Random Forest Yöntemi</vt:lpstr>
      <vt:lpstr>Random Forest Yöntemi</vt:lpstr>
      <vt:lpstr>Random Forest Yöntemi</vt:lpstr>
      <vt:lpstr>Random Forest Algoritması</vt:lpstr>
      <vt:lpstr>Random Forest Algoritması</vt:lpstr>
      <vt:lpstr>Random Forest Avantaj ve Dezavantaj</vt:lpstr>
      <vt:lpstr>Random Forest Avantaj ve Dezavantaj</vt:lpstr>
      <vt:lpstr>Veri Seti</vt:lpstr>
      <vt:lpstr>PowerPoint Presentation</vt:lpstr>
      <vt:lpstr>R’da Random Forest Paketi</vt:lpstr>
      <vt:lpstr>R’da Random Forest Paketi</vt:lpstr>
      <vt:lpstr>R’da Random Forest Paketi</vt:lpstr>
      <vt:lpstr>R’da Random Forest Paketi</vt:lpstr>
      <vt:lpstr>R’da Random Forest Paketi</vt:lpstr>
      <vt:lpstr>R’da Random Forest Paketi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in R Programming</dc:title>
  <dc:creator>Nano</dc:creator>
  <cp:lastModifiedBy>Nano</cp:lastModifiedBy>
  <cp:revision>168</cp:revision>
  <dcterms:created xsi:type="dcterms:W3CDTF">2018-11-05T18:02:08Z</dcterms:created>
  <dcterms:modified xsi:type="dcterms:W3CDTF">2018-11-13T05:45:58Z</dcterms:modified>
</cp:coreProperties>
</file>