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9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79" r:id="rId9"/>
    <p:sldId id="280" r:id="rId10"/>
    <p:sldId id="281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320F7-0800-4160-AEC5-F52070806644}" type="datetimeFigureOut">
              <a:rPr lang="tr-TR" smtClean="0"/>
              <a:t>1.11.2023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95358-CFF0-496E-86B9-7E929862B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4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1298-5209-F13A-4BBE-EDB4E36B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ABED4-3280-B712-590B-F1F020CB0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DE0F-62AC-0647-A9D6-667FE667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8874-B2D5-7D01-E05F-BAE1E5DF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8AE9-A358-2A3D-B89B-1C2C2DA6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0327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227D-C26C-08EC-3A35-936F4CDA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02AF3-B592-663B-9ABB-08580AB8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035A-E426-1AB8-32D1-12EB9464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1AE0-AE50-92AF-2EFE-C419457F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D3CE-850F-7142-D410-1F920901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413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6024C-FCF4-3358-205F-BC4B75016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E0AC3-3B16-8A06-2318-F6B65A2E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5424-2B43-829E-AE56-5B6EBE1A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C0E5-E51E-9A77-F24B-9BED6078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8771-6623-182A-D851-AB4442D8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0626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Resim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45412" y="3530043"/>
            <a:ext cx="9144000" cy="1539903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6C87B8-F90C-45B3-81D6-E21A7E1D81A7}" type="datetime1">
              <a:rPr lang="tr-TR">
                <a:solidFill>
                  <a:prstClr val="black"/>
                </a:solidFill>
              </a:rPr>
              <a:pPr/>
              <a:t>1.11.2023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01481" y="156040"/>
            <a:ext cx="11521594" cy="4143954"/>
            <a:chOff x="0" y="343652"/>
            <a:chExt cx="8082167" cy="3131068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408617"/>
              <a:ext cx="8082167" cy="3066103"/>
              <a:chOff x="0" y="856378"/>
              <a:chExt cx="8470941" cy="3285993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 rot="16200000">
                <a:off x="8441714" y="1339324"/>
                <a:ext cx="6153" cy="52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Прямоугольник 1"/>
              <p:cNvSpPr/>
              <p:nvPr userDrawn="1"/>
            </p:nvSpPr>
            <p:spPr>
              <a:xfrm>
                <a:off x="1404487" y="1785042"/>
                <a:ext cx="6963028" cy="1484714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3"/>
              <p:cNvSpPr/>
              <p:nvPr userDrawn="1"/>
            </p:nvSpPr>
            <p:spPr>
              <a:xfrm rot="2700000">
                <a:off x="1034369" y="2941441"/>
                <a:ext cx="695885" cy="695885"/>
              </a:xfrm>
              <a:prstGeom prst="rect">
                <a:avLst/>
              </a:prstGeom>
              <a:solidFill>
                <a:srgbClr val="F8A90C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75"/>
              <p:cNvSpPr/>
              <p:nvPr userDrawn="1"/>
            </p:nvSpPr>
            <p:spPr>
              <a:xfrm rot="2700000">
                <a:off x="522132" y="2429204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76"/>
              <p:cNvSpPr/>
              <p:nvPr userDrawn="1"/>
            </p:nvSpPr>
            <p:spPr>
              <a:xfrm rot="2700000">
                <a:off x="10086" y="1908996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77"/>
              <p:cNvSpPr/>
              <p:nvPr userDrawn="1"/>
            </p:nvSpPr>
            <p:spPr>
              <a:xfrm rot="2700000">
                <a:off x="655832" y="1048438"/>
                <a:ext cx="1451816" cy="1416004"/>
              </a:xfrm>
              <a:prstGeom prst="rect">
                <a:avLst/>
              </a:prstGeom>
              <a:solidFill>
                <a:srgbClr val="AAAAA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78"/>
              <p:cNvSpPr/>
              <p:nvPr userDrawn="1"/>
            </p:nvSpPr>
            <p:spPr>
              <a:xfrm rot="2700000">
                <a:off x="0" y="856378"/>
                <a:ext cx="695885" cy="695885"/>
              </a:xfrm>
              <a:prstGeom prst="rect">
                <a:avLst/>
              </a:prstGeom>
              <a:solidFill>
                <a:srgbClr val="C80D1F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79"/>
              <p:cNvSpPr/>
              <p:nvPr userDrawn="1"/>
            </p:nvSpPr>
            <p:spPr>
              <a:xfrm rot="2700000">
                <a:off x="532218" y="3446486"/>
                <a:ext cx="695885" cy="695885"/>
              </a:xfrm>
              <a:prstGeom prst="rect">
                <a:avLst/>
              </a:prstGeom>
              <a:solidFill>
                <a:srgbClr val="EA506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Shape 1420"/>
              <p:cNvSpPr/>
              <p:nvPr userDrawn="1"/>
            </p:nvSpPr>
            <p:spPr bwMode="auto">
              <a:xfrm>
                <a:off x="1231147" y="1596434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77" y="7976"/>
                    </a:moveTo>
                    <a:cubicBezTo>
                      <a:pt x="3988" y="7976"/>
                      <a:pt x="3706" y="8031"/>
                      <a:pt x="3435" y="8149"/>
                    </a:cubicBezTo>
                    <a:cubicBezTo>
                      <a:pt x="3161" y="8266"/>
                      <a:pt x="2904" y="8428"/>
                      <a:pt x="2666" y="8628"/>
                    </a:cubicBezTo>
                    <a:cubicBezTo>
                      <a:pt x="2429" y="8830"/>
                      <a:pt x="2220" y="9071"/>
                      <a:pt x="2044" y="9344"/>
                    </a:cubicBezTo>
                    <a:cubicBezTo>
                      <a:pt x="1868" y="9621"/>
                      <a:pt x="1731" y="9926"/>
                      <a:pt x="1628" y="10252"/>
                    </a:cubicBezTo>
                    <a:lnTo>
                      <a:pt x="0" y="16271"/>
                    </a:lnTo>
                    <a:lnTo>
                      <a:pt x="0" y="1619"/>
                    </a:lnTo>
                    <a:cubicBezTo>
                      <a:pt x="0" y="1178"/>
                      <a:pt x="132" y="796"/>
                      <a:pt x="399" y="479"/>
                    </a:cubicBezTo>
                    <a:cubicBezTo>
                      <a:pt x="663" y="162"/>
                      <a:pt x="982" y="0"/>
                      <a:pt x="1349" y="0"/>
                    </a:cubicBezTo>
                    <a:lnTo>
                      <a:pt x="9460" y="0"/>
                    </a:lnTo>
                    <a:cubicBezTo>
                      <a:pt x="9824" y="0"/>
                      <a:pt x="10140" y="162"/>
                      <a:pt x="10407" y="479"/>
                    </a:cubicBezTo>
                    <a:cubicBezTo>
                      <a:pt x="10674" y="796"/>
                      <a:pt x="10806" y="1178"/>
                      <a:pt x="10806" y="1619"/>
                    </a:cubicBezTo>
                    <a:cubicBezTo>
                      <a:pt x="10806" y="2059"/>
                      <a:pt x="10938" y="2438"/>
                      <a:pt x="11198" y="2750"/>
                    </a:cubicBezTo>
                    <a:cubicBezTo>
                      <a:pt x="11460" y="3064"/>
                      <a:pt x="11773" y="3223"/>
                      <a:pt x="12143" y="3223"/>
                    </a:cubicBezTo>
                    <a:lnTo>
                      <a:pt x="17333" y="3223"/>
                    </a:lnTo>
                    <a:cubicBezTo>
                      <a:pt x="17700" y="3223"/>
                      <a:pt x="18016" y="3384"/>
                      <a:pt x="18278" y="3713"/>
                    </a:cubicBezTo>
                    <a:cubicBezTo>
                      <a:pt x="18540" y="4042"/>
                      <a:pt x="18670" y="4427"/>
                      <a:pt x="18670" y="4868"/>
                    </a:cubicBezTo>
                    <a:lnTo>
                      <a:pt x="18670" y="7976"/>
                    </a:lnTo>
                    <a:lnTo>
                      <a:pt x="4277" y="7976"/>
                    </a:lnTo>
                    <a:close/>
                    <a:moveTo>
                      <a:pt x="21600" y="10141"/>
                    </a:moveTo>
                    <a:lnTo>
                      <a:pt x="18552" y="20801"/>
                    </a:lnTo>
                    <a:cubicBezTo>
                      <a:pt x="18506" y="21015"/>
                      <a:pt x="18386" y="21203"/>
                      <a:pt x="18195" y="21362"/>
                    </a:cubicBezTo>
                    <a:cubicBezTo>
                      <a:pt x="18004" y="21521"/>
                      <a:pt x="17818" y="21600"/>
                      <a:pt x="17639" y="21600"/>
                    </a:cubicBezTo>
                    <a:lnTo>
                      <a:pt x="504" y="21600"/>
                    </a:lnTo>
                    <a:lnTo>
                      <a:pt x="3388" y="10913"/>
                    </a:lnTo>
                    <a:cubicBezTo>
                      <a:pt x="3435" y="10699"/>
                      <a:pt x="3552" y="10517"/>
                      <a:pt x="3746" y="10364"/>
                    </a:cubicBezTo>
                    <a:cubicBezTo>
                      <a:pt x="3937" y="10214"/>
                      <a:pt x="4120" y="10141"/>
                      <a:pt x="4301" y="10141"/>
                    </a:cubicBezTo>
                    <a:lnTo>
                      <a:pt x="21600" y="1014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Shape 1458"/>
              <p:cNvSpPr/>
              <p:nvPr userDrawn="1"/>
            </p:nvSpPr>
            <p:spPr bwMode="auto">
              <a:xfrm>
                <a:off x="175278" y="2073390"/>
                <a:ext cx="365500" cy="357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09" y="6867"/>
                    </a:moveTo>
                    <a:cubicBezTo>
                      <a:pt x="18210" y="7364"/>
                      <a:pt x="18439" y="7917"/>
                      <a:pt x="18600" y="8530"/>
                    </a:cubicBezTo>
                    <a:cubicBezTo>
                      <a:pt x="19045" y="8620"/>
                      <a:pt x="19513" y="8680"/>
                      <a:pt x="20005" y="8705"/>
                    </a:cubicBezTo>
                    <a:cubicBezTo>
                      <a:pt x="20498" y="8733"/>
                      <a:pt x="20957" y="8821"/>
                      <a:pt x="21382" y="8976"/>
                    </a:cubicBezTo>
                    <a:cubicBezTo>
                      <a:pt x="21526" y="9013"/>
                      <a:pt x="21600" y="9092"/>
                      <a:pt x="21600" y="9219"/>
                    </a:cubicBezTo>
                    <a:lnTo>
                      <a:pt x="21600" y="12410"/>
                    </a:lnTo>
                    <a:cubicBezTo>
                      <a:pt x="21600" y="12517"/>
                      <a:pt x="21464" y="12613"/>
                      <a:pt x="21198" y="12697"/>
                    </a:cubicBezTo>
                    <a:cubicBezTo>
                      <a:pt x="20932" y="12788"/>
                      <a:pt x="20623" y="12853"/>
                      <a:pt x="20269" y="12909"/>
                    </a:cubicBezTo>
                    <a:cubicBezTo>
                      <a:pt x="19918" y="12963"/>
                      <a:pt x="19575" y="13002"/>
                      <a:pt x="19241" y="13031"/>
                    </a:cubicBezTo>
                    <a:cubicBezTo>
                      <a:pt x="18904" y="13056"/>
                      <a:pt x="18683" y="13079"/>
                      <a:pt x="18575" y="13098"/>
                    </a:cubicBezTo>
                    <a:cubicBezTo>
                      <a:pt x="18448" y="13612"/>
                      <a:pt x="18238" y="14137"/>
                      <a:pt x="17938" y="14680"/>
                    </a:cubicBezTo>
                    <a:cubicBezTo>
                      <a:pt x="18433" y="15417"/>
                      <a:pt x="18983" y="16125"/>
                      <a:pt x="19578" y="16803"/>
                    </a:cubicBezTo>
                    <a:lnTo>
                      <a:pt x="19660" y="17006"/>
                    </a:lnTo>
                    <a:cubicBezTo>
                      <a:pt x="19660" y="17077"/>
                      <a:pt x="19535" y="17252"/>
                      <a:pt x="19286" y="17523"/>
                    </a:cubicBezTo>
                    <a:cubicBezTo>
                      <a:pt x="19037" y="17800"/>
                      <a:pt x="18756" y="18096"/>
                      <a:pt x="18439" y="18412"/>
                    </a:cubicBezTo>
                    <a:cubicBezTo>
                      <a:pt x="18122" y="18726"/>
                      <a:pt x="17822" y="19008"/>
                      <a:pt x="17538" y="19257"/>
                    </a:cubicBezTo>
                    <a:cubicBezTo>
                      <a:pt x="17252" y="19505"/>
                      <a:pt x="17068" y="19626"/>
                      <a:pt x="16989" y="19626"/>
                    </a:cubicBezTo>
                    <a:cubicBezTo>
                      <a:pt x="16969" y="19626"/>
                      <a:pt x="16850" y="19542"/>
                      <a:pt x="16629" y="19378"/>
                    </a:cubicBezTo>
                    <a:cubicBezTo>
                      <a:pt x="16408" y="19211"/>
                      <a:pt x="16165" y="19025"/>
                      <a:pt x="15896" y="18822"/>
                    </a:cubicBezTo>
                    <a:cubicBezTo>
                      <a:pt x="15629" y="18621"/>
                      <a:pt x="15377" y="18426"/>
                      <a:pt x="15136" y="18240"/>
                    </a:cubicBezTo>
                    <a:cubicBezTo>
                      <a:pt x="14898" y="18056"/>
                      <a:pt x="14746" y="17946"/>
                      <a:pt x="14683" y="17910"/>
                    </a:cubicBezTo>
                    <a:cubicBezTo>
                      <a:pt x="14420" y="18054"/>
                      <a:pt x="14156" y="18178"/>
                      <a:pt x="13890" y="18282"/>
                    </a:cubicBezTo>
                    <a:cubicBezTo>
                      <a:pt x="13624" y="18384"/>
                      <a:pt x="13355" y="18472"/>
                      <a:pt x="13083" y="18545"/>
                    </a:cubicBezTo>
                    <a:cubicBezTo>
                      <a:pt x="13066" y="18655"/>
                      <a:pt x="13040" y="18875"/>
                      <a:pt x="13009" y="19214"/>
                    </a:cubicBezTo>
                    <a:cubicBezTo>
                      <a:pt x="12978" y="19553"/>
                      <a:pt x="12933" y="19895"/>
                      <a:pt x="12879" y="20242"/>
                    </a:cubicBezTo>
                    <a:cubicBezTo>
                      <a:pt x="12825" y="20589"/>
                      <a:pt x="12763" y="20903"/>
                      <a:pt x="12692" y="21179"/>
                    </a:cubicBezTo>
                    <a:cubicBezTo>
                      <a:pt x="12618" y="21462"/>
                      <a:pt x="12522" y="21600"/>
                      <a:pt x="12406" y="21600"/>
                    </a:cubicBezTo>
                    <a:lnTo>
                      <a:pt x="9191" y="21600"/>
                    </a:lnTo>
                    <a:cubicBezTo>
                      <a:pt x="9064" y="21600"/>
                      <a:pt x="8979" y="21521"/>
                      <a:pt x="8933" y="21371"/>
                    </a:cubicBezTo>
                    <a:cubicBezTo>
                      <a:pt x="8806" y="20928"/>
                      <a:pt x="8721" y="20462"/>
                      <a:pt x="8679" y="19979"/>
                    </a:cubicBezTo>
                    <a:cubicBezTo>
                      <a:pt x="8630" y="19494"/>
                      <a:pt x="8582" y="19031"/>
                      <a:pt x="8528" y="18585"/>
                    </a:cubicBezTo>
                    <a:cubicBezTo>
                      <a:pt x="7976" y="18424"/>
                      <a:pt x="7446" y="18198"/>
                      <a:pt x="6942" y="17910"/>
                    </a:cubicBezTo>
                    <a:cubicBezTo>
                      <a:pt x="6568" y="18192"/>
                      <a:pt x="6203" y="18460"/>
                      <a:pt x="5843" y="18726"/>
                    </a:cubicBezTo>
                    <a:cubicBezTo>
                      <a:pt x="5481" y="18994"/>
                      <a:pt x="5124" y="19276"/>
                      <a:pt x="4773" y="19573"/>
                    </a:cubicBezTo>
                    <a:lnTo>
                      <a:pt x="4608" y="19626"/>
                    </a:lnTo>
                    <a:cubicBezTo>
                      <a:pt x="4555" y="19626"/>
                      <a:pt x="4387" y="19505"/>
                      <a:pt x="4107" y="19256"/>
                    </a:cubicBezTo>
                    <a:cubicBezTo>
                      <a:pt x="3827" y="19008"/>
                      <a:pt x="3535" y="18726"/>
                      <a:pt x="3232" y="18412"/>
                    </a:cubicBezTo>
                    <a:cubicBezTo>
                      <a:pt x="2929" y="18096"/>
                      <a:pt x="2654" y="17800"/>
                      <a:pt x="2405" y="17523"/>
                    </a:cubicBezTo>
                    <a:cubicBezTo>
                      <a:pt x="2155" y="17252"/>
                      <a:pt x="2031" y="17077"/>
                      <a:pt x="2031" y="17006"/>
                    </a:cubicBezTo>
                    <a:cubicBezTo>
                      <a:pt x="2031" y="16986"/>
                      <a:pt x="2104" y="16868"/>
                      <a:pt x="2249" y="16647"/>
                    </a:cubicBezTo>
                    <a:cubicBezTo>
                      <a:pt x="2393" y="16427"/>
                      <a:pt x="2563" y="16184"/>
                      <a:pt x="2759" y="15925"/>
                    </a:cubicBezTo>
                    <a:cubicBezTo>
                      <a:pt x="2951" y="15662"/>
                      <a:pt x="3141" y="15411"/>
                      <a:pt x="3328" y="15174"/>
                    </a:cubicBezTo>
                    <a:cubicBezTo>
                      <a:pt x="3512" y="14934"/>
                      <a:pt x="3631" y="14778"/>
                      <a:pt x="3688" y="14705"/>
                    </a:cubicBezTo>
                    <a:cubicBezTo>
                      <a:pt x="3388" y="14211"/>
                      <a:pt x="3158" y="13658"/>
                      <a:pt x="2997" y="13045"/>
                    </a:cubicBezTo>
                    <a:cubicBezTo>
                      <a:pt x="2535" y="12951"/>
                      <a:pt x="2062" y="12898"/>
                      <a:pt x="1578" y="12870"/>
                    </a:cubicBezTo>
                    <a:cubicBezTo>
                      <a:pt x="1093" y="12841"/>
                      <a:pt x="640" y="12751"/>
                      <a:pt x="215" y="12599"/>
                    </a:cubicBezTo>
                    <a:cubicBezTo>
                      <a:pt x="71" y="12562"/>
                      <a:pt x="0" y="12480"/>
                      <a:pt x="0" y="12353"/>
                    </a:cubicBezTo>
                    <a:lnTo>
                      <a:pt x="0" y="9162"/>
                    </a:lnTo>
                    <a:cubicBezTo>
                      <a:pt x="0" y="9055"/>
                      <a:pt x="136" y="8959"/>
                      <a:pt x="414" y="8874"/>
                    </a:cubicBezTo>
                    <a:cubicBezTo>
                      <a:pt x="688" y="8790"/>
                      <a:pt x="997" y="8716"/>
                      <a:pt x="1340" y="8666"/>
                    </a:cubicBezTo>
                    <a:cubicBezTo>
                      <a:pt x="1685" y="8612"/>
                      <a:pt x="2020" y="8570"/>
                      <a:pt x="2345" y="8544"/>
                    </a:cubicBezTo>
                    <a:cubicBezTo>
                      <a:pt x="2668" y="8516"/>
                      <a:pt x="2886" y="8493"/>
                      <a:pt x="2997" y="8473"/>
                    </a:cubicBezTo>
                    <a:cubicBezTo>
                      <a:pt x="3158" y="7926"/>
                      <a:pt x="3379" y="7398"/>
                      <a:pt x="3659" y="6895"/>
                    </a:cubicBezTo>
                    <a:cubicBezTo>
                      <a:pt x="3161" y="6155"/>
                      <a:pt x="2620" y="5447"/>
                      <a:pt x="2031" y="4772"/>
                    </a:cubicBezTo>
                    <a:lnTo>
                      <a:pt x="1937" y="4571"/>
                    </a:lnTo>
                    <a:cubicBezTo>
                      <a:pt x="1937" y="4498"/>
                      <a:pt x="2065" y="4323"/>
                      <a:pt x="2317" y="4049"/>
                    </a:cubicBezTo>
                    <a:cubicBezTo>
                      <a:pt x="2569" y="3775"/>
                      <a:pt x="2852" y="3479"/>
                      <a:pt x="3164" y="3162"/>
                    </a:cubicBezTo>
                    <a:cubicBezTo>
                      <a:pt x="3478" y="2849"/>
                      <a:pt x="3778" y="2569"/>
                      <a:pt x="4067" y="2321"/>
                    </a:cubicBezTo>
                    <a:cubicBezTo>
                      <a:pt x="4356" y="2073"/>
                      <a:pt x="4538" y="1945"/>
                      <a:pt x="4608" y="1945"/>
                    </a:cubicBezTo>
                    <a:cubicBezTo>
                      <a:pt x="4625" y="1945"/>
                      <a:pt x="4747" y="2030"/>
                      <a:pt x="4968" y="2197"/>
                    </a:cubicBezTo>
                    <a:cubicBezTo>
                      <a:pt x="5189" y="2363"/>
                      <a:pt x="5435" y="2550"/>
                      <a:pt x="5707" y="2750"/>
                    </a:cubicBezTo>
                    <a:cubicBezTo>
                      <a:pt x="5976" y="2953"/>
                      <a:pt x="6234" y="3148"/>
                      <a:pt x="6472" y="3332"/>
                    </a:cubicBezTo>
                    <a:cubicBezTo>
                      <a:pt x="6713" y="3515"/>
                      <a:pt x="6860" y="3628"/>
                      <a:pt x="6914" y="3662"/>
                    </a:cubicBezTo>
                    <a:cubicBezTo>
                      <a:pt x="7174" y="3518"/>
                      <a:pt x="7441" y="3399"/>
                      <a:pt x="7707" y="3303"/>
                    </a:cubicBezTo>
                    <a:cubicBezTo>
                      <a:pt x="7973" y="3210"/>
                      <a:pt x="8248" y="3120"/>
                      <a:pt x="8528" y="3030"/>
                    </a:cubicBezTo>
                    <a:cubicBezTo>
                      <a:pt x="8528" y="2922"/>
                      <a:pt x="8540" y="2699"/>
                      <a:pt x="8568" y="2363"/>
                    </a:cubicBezTo>
                    <a:cubicBezTo>
                      <a:pt x="8596" y="2033"/>
                      <a:pt x="8636" y="1694"/>
                      <a:pt x="8690" y="1352"/>
                    </a:cubicBezTo>
                    <a:cubicBezTo>
                      <a:pt x="8744" y="1011"/>
                      <a:pt x="8814" y="697"/>
                      <a:pt x="8899" y="418"/>
                    </a:cubicBezTo>
                    <a:cubicBezTo>
                      <a:pt x="8984" y="141"/>
                      <a:pt x="9084" y="0"/>
                      <a:pt x="9191" y="0"/>
                    </a:cubicBezTo>
                    <a:lnTo>
                      <a:pt x="12406" y="0"/>
                    </a:lnTo>
                    <a:cubicBezTo>
                      <a:pt x="12531" y="0"/>
                      <a:pt x="12618" y="68"/>
                      <a:pt x="12664" y="203"/>
                    </a:cubicBezTo>
                    <a:cubicBezTo>
                      <a:pt x="12771" y="644"/>
                      <a:pt x="12848" y="1107"/>
                      <a:pt x="12893" y="1595"/>
                    </a:cubicBezTo>
                    <a:cubicBezTo>
                      <a:pt x="12938" y="2084"/>
                      <a:pt x="13001" y="2561"/>
                      <a:pt x="13083" y="3030"/>
                    </a:cubicBezTo>
                    <a:cubicBezTo>
                      <a:pt x="13363" y="3100"/>
                      <a:pt x="13632" y="3185"/>
                      <a:pt x="13890" y="3284"/>
                    </a:cubicBezTo>
                    <a:cubicBezTo>
                      <a:pt x="14148" y="3385"/>
                      <a:pt x="14403" y="3512"/>
                      <a:pt x="14655" y="3662"/>
                    </a:cubicBezTo>
                    <a:cubicBezTo>
                      <a:pt x="14729" y="3611"/>
                      <a:pt x="14881" y="3490"/>
                      <a:pt x="15117" y="3303"/>
                    </a:cubicBezTo>
                    <a:cubicBezTo>
                      <a:pt x="15352" y="3120"/>
                      <a:pt x="15604" y="2925"/>
                      <a:pt x="15870" y="2722"/>
                    </a:cubicBezTo>
                    <a:cubicBezTo>
                      <a:pt x="16136" y="2521"/>
                      <a:pt x="16377" y="2341"/>
                      <a:pt x="16589" y="2183"/>
                    </a:cubicBezTo>
                    <a:cubicBezTo>
                      <a:pt x="16802" y="2024"/>
                      <a:pt x="16935" y="1945"/>
                      <a:pt x="16989" y="1945"/>
                    </a:cubicBezTo>
                    <a:cubicBezTo>
                      <a:pt x="17043" y="1945"/>
                      <a:pt x="17210" y="2072"/>
                      <a:pt x="17490" y="2321"/>
                    </a:cubicBezTo>
                    <a:cubicBezTo>
                      <a:pt x="17771" y="2569"/>
                      <a:pt x="18065" y="2849"/>
                      <a:pt x="18371" y="3162"/>
                    </a:cubicBezTo>
                    <a:cubicBezTo>
                      <a:pt x="18680" y="3479"/>
                      <a:pt x="18957" y="3775"/>
                      <a:pt x="19207" y="4049"/>
                    </a:cubicBezTo>
                    <a:cubicBezTo>
                      <a:pt x="19453" y="4323"/>
                      <a:pt x="19578" y="4498"/>
                      <a:pt x="19578" y="4571"/>
                    </a:cubicBezTo>
                    <a:cubicBezTo>
                      <a:pt x="19578" y="4605"/>
                      <a:pt x="19498" y="4735"/>
                      <a:pt x="19343" y="4955"/>
                    </a:cubicBezTo>
                    <a:cubicBezTo>
                      <a:pt x="19184" y="5175"/>
                      <a:pt x="19008" y="5416"/>
                      <a:pt x="18813" y="5678"/>
                    </a:cubicBezTo>
                    <a:cubicBezTo>
                      <a:pt x="18617" y="5938"/>
                      <a:pt x="18428" y="6189"/>
                      <a:pt x="18241" y="6429"/>
                    </a:cubicBezTo>
                    <a:cubicBezTo>
                      <a:pt x="18057" y="6667"/>
                      <a:pt x="17946" y="6813"/>
                      <a:pt x="17909" y="6867"/>
                    </a:cubicBezTo>
                    <a:moveTo>
                      <a:pt x="10806" y="14044"/>
                    </a:moveTo>
                    <a:cubicBezTo>
                      <a:pt x="11248" y="14044"/>
                      <a:pt x="11670" y="13957"/>
                      <a:pt x="12066" y="13779"/>
                    </a:cubicBezTo>
                    <a:cubicBezTo>
                      <a:pt x="12463" y="13607"/>
                      <a:pt x="12805" y="13370"/>
                      <a:pt x="13091" y="13070"/>
                    </a:cubicBezTo>
                    <a:cubicBezTo>
                      <a:pt x="13375" y="12774"/>
                      <a:pt x="13604" y="12429"/>
                      <a:pt x="13783" y="12031"/>
                    </a:cubicBezTo>
                    <a:cubicBezTo>
                      <a:pt x="13958" y="11633"/>
                      <a:pt x="14046" y="11215"/>
                      <a:pt x="14046" y="10775"/>
                    </a:cubicBezTo>
                    <a:cubicBezTo>
                      <a:pt x="14046" y="10334"/>
                      <a:pt x="13958" y="9919"/>
                      <a:pt x="13783" y="9530"/>
                    </a:cubicBezTo>
                    <a:cubicBezTo>
                      <a:pt x="13604" y="9143"/>
                      <a:pt x="13375" y="8801"/>
                      <a:pt x="13091" y="8502"/>
                    </a:cubicBezTo>
                    <a:cubicBezTo>
                      <a:pt x="12805" y="8206"/>
                      <a:pt x="12463" y="7974"/>
                      <a:pt x="12066" y="7808"/>
                    </a:cubicBezTo>
                    <a:cubicBezTo>
                      <a:pt x="11670" y="7641"/>
                      <a:pt x="11248" y="7556"/>
                      <a:pt x="10806" y="7556"/>
                    </a:cubicBezTo>
                    <a:cubicBezTo>
                      <a:pt x="10361" y="7556"/>
                      <a:pt x="9939" y="7641"/>
                      <a:pt x="9537" y="7808"/>
                    </a:cubicBezTo>
                    <a:cubicBezTo>
                      <a:pt x="9135" y="7974"/>
                      <a:pt x="8786" y="8206"/>
                      <a:pt x="8494" y="8502"/>
                    </a:cubicBezTo>
                    <a:cubicBezTo>
                      <a:pt x="8200" y="8801"/>
                      <a:pt x="7970" y="9143"/>
                      <a:pt x="7800" y="9530"/>
                    </a:cubicBezTo>
                    <a:cubicBezTo>
                      <a:pt x="7633" y="9919"/>
                      <a:pt x="7551" y="10334"/>
                      <a:pt x="7551" y="10775"/>
                    </a:cubicBezTo>
                    <a:cubicBezTo>
                      <a:pt x="7551" y="11215"/>
                      <a:pt x="7633" y="11633"/>
                      <a:pt x="7800" y="12031"/>
                    </a:cubicBezTo>
                    <a:cubicBezTo>
                      <a:pt x="7970" y="12429"/>
                      <a:pt x="8200" y="12774"/>
                      <a:pt x="8494" y="13070"/>
                    </a:cubicBezTo>
                    <a:cubicBezTo>
                      <a:pt x="8786" y="13370"/>
                      <a:pt x="9135" y="13607"/>
                      <a:pt x="9537" y="13779"/>
                    </a:cubicBezTo>
                    <a:cubicBezTo>
                      <a:pt x="9939" y="13957"/>
                      <a:pt x="10361" y="14044"/>
                      <a:pt x="10806" y="14044"/>
                    </a:cubicBezTo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Shape 1486"/>
              <p:cNvSpPr/>
              <p:nvPr userDrawn="1"/>
            </p:nvSpPr>
            <p:spPr bwMode="auto">
              <a:xfrm>
                <a:off x="721711" y="2626985"/>
                <a:ext cx="308929" cy="353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6" y="6464"/>
                    </a:moveTo>
                    <a:cubicBezTo>
                      <a:pt x="386" y="6464"/>
                      <a:pt x="262" y="6412"/>
                      <a:pt x="155" y="6306"/>
                    </a:cubicBezTo>
                    <a:cubicBezTo>
                      <a:pt x="49" y="6202"/>
                      <a:pt x="0" y="6075"/>
                      <a:pt x="0" y="5925"/>
                    </a:cubicBezTo>
                    <a:lnTo>
                      <a:pt x="0" y="538"/>
                    </a:lnTo>
                    <a:cubicBezTo>
                      <a:pt x="0" y="389"/>
                      <a:pt x="49" y="265"/>
                      <a:pt x="155" y="158"/>
                    </a:cubicBezTo>
                    <a:cubicBezTo>
                      <a:pt x="262" y="52"/>
                      <a:pt x="386" y="0"/>
                      <a:pt x="536" y="0"/>
                    </a:cubicBezTo>
                    <a:lnTo>
                      <a:pt x="5925" y="0"/>
                    </a:lnTo>
                    <a:cubicBezTo>
                      <a:pt x="6072" y="0"/>
                      <a:pt x="6202" y="52"/>
                      <a:pt x="6320" y="158"/>
                    </a:cubicBezTo>
                    <a:cubicBezTo>
                      <a:pt x="6432" y="265"/>
                      <a:pt x="6487" y="389"/>
                      <a:pt x="6487" y="538"/>
                    </a:cubicBezTo>
                    <a:lnTo>
                      <a:pt x="6487" y="5925"/>
                    </a:lnTo>
                    <a:cubicBezTo>
                      <a:pt x="6487" y="6075"/>
                      <a:pt x="6432" y="6202"/>
                      <a:pt x="6320" y="6306"/>
                    </a:cubicBezTo>
                    <a:cubicBezTo>
                      <a:pt x="6202" y="6412"/>
                      <a:pt x="6072" y="6464"/>
                      <a:pt x="5925" y="6464"/>
                    </a:cubicBezTo>
                    <a:lnTo>
                      <a:pt x="536" y="6464"/>
                    </a:lnTo>
                    <a:close/>
                    <a:moveTo>
                      <a:pt x="21059" y="8105"/>
                    </a:moveTo>
                    <a:cubicBezTo>
                      <a:pt x="21206" y="8105"/>
                      <a:pt x="21335" y="8157"/>
                      <a:pt x="21439" y="8258"/>
                    </a:cubicBezTo>
                    <a:cubicBezTo>
                      <a:pt x="21542" y="8358"/>
                      <a:pt x="21600" y="8488"/>
                      <a:pt x="21600" y="8643"/>
                    </a:cubicBezTo>
                    <a:lnTo>
                      <a:pt x="21600" y="12614"/>
                    </a:lnTo>
                    <a:cubicBezTo>
                      <a:pt x="21600" y="13855"/>
                      <a:pt x="21315" y="15021"/>
                      <a:pt x="20751" y="16115"/>
                    </a:cubicBezTo>
                    <a:cubicBezTo>
                      <a:pt x="20183" y="17209"/>
                      <a:pt x="19412" y="18159"/>
                      <a:pt x="18433" y="18968"/>
                    </a:cubicBezTo>
                    <a:cubicBezTo>
                      <a:pt x="17454" y="19775"/>
                      <a:pt x="16314" y="20417"/>
                      <a:pt x="15001" y="20892"/>
                    </a:cubicBezTo>
                    <a:cubicBezTo>
                      <a:pt x="13691" y="21364"/>
                      <a:pt x="12291" y="21600"/>
                      <a:pt x="10803" y="21600"/>
                    </a:cubicBezTo>
                    <a:cubicBezTo>
                      <a:pt x="9297" y="21600"/>
                      <a:pt x="7892" y="21364"/>
                      <a:pt x="6588" y="20892"/>
                    </a:cubicBezTo>
                    <a:cubicBezTo>
                      <a:pt x="5283" y="20417"/>
                      <a:pt x="4140" y="19775"/>
                      <a:pt x="3161" y="18968"/>
                    </a:cubicBezTo>
                    <a:cubicBezTo>
                      <a:pt x="2182" y="18159"/>
                      <a:pt x="1411" y="17212"/>
                      <a:pt x="844" y="16121"/>
                    </a:cubicBezTo>
                    <a:cubicBezTo>
                      <a:pt x="279" y="15032"/>
                      <a:pt x="0" y="13866"/>
                      <a:pt x="0" y="12614"/>
                    </a:cubicBezTo>
                    <a:lnTo>
                      <a:pt x="0" y="8643"/>
                    </a:lnTo>
                    <a:cubicBezTo>
                      <a:pt x="0" y="8496"/>
                      <a:pt x="49" y="8370"/>
                      <a:pt x="155" y="8263"/>
                    </a:cubicBezTo>
                    <a:cubicBezTo>
                      <a:pt x="262" y="8160"/>
                      <a:pt x="386" y="8105"/>
                      <a:pt x="536" y="8105"/>
                    </a:cubicBezTo>
                    <a:lnTo>
                      <a:pt x="5925" y="8105"/>
                    </a:lnTo>
                    <a:cubicBezTo>
                      <a:pt x="6072" y="8105"/>
                      <a:pt x="6202" y="8157"/>
                      <a:pt x="6320" y="8257"/>
                    </a:cubicBezTo>
                    <a:cubicBezTo>
                      <a:pt x="6432" y="8358"/>
                      <a:pt x="6487" y="8488"/>
                      <a:pt x="6487" y="8643"/>
                    </a:cubicBezTo>
                    <a:lnTo>
                      <a:pt x="6487" y="12614"/>
                    </a:lnTo>
                    <a:cubicBezTo>
                      <a:pt x="6487" y="12881"/>
                      <a:pt x="6596" y="13155"/>
                      <a:pt x="6801" y="13440"/>
                    </a:cubicBezTo>
                    <a:cubicBezTo>
                      <a:pt x="7005" y="13725"/>
                      <a:pt x="7299" y="13993"/>
                      <a:pt x="7676" y="14246"/>
                    </a:cubicBezTo>
                    <a:cubicBezTo>
                      <a:pt x="8050" y="14500"/>
                      <a:pt x="8505" y="14704"/>
                      <a:pt x="9032" y="14865"/>
                    </a:cubicBezTo>
                    <a:cubicBezTo>
                      <a:pt x="9562" y="15029"/>
                      <a:pt x="10152" y="15107"/>
                      <a:pt x="10803" y="15107"/>
                    </a:cubicBezTo>
                    <a:cubicBezTo>
                      <a:pt x="11448" y="15107"/>
                      <a:pt x="12038" y="15029"/>
                      <a:pt x="12577" y="14865"/>
                    </a:cubicBezTo>
                    <a:cubicBezTo>
                      <a:pt x="13112" y="14704"/>
                      <a:pt x="13567" y="14500"/>
                      <a:pt x="13944" y="14246"/>
                    </a:cubicBezTo>
                    <a:cubicBezTo>
                      <a:pt x="14321" y="13993"/>
                      <a:pt x="14615" y="13722"/>
                      <a:pt x="14822" y="13440"/>
                    </a:cubicBezTo>
                    <a:cubicBezTo>
                      <a:pt x="15030" y="13155"/>
                      <a:pt x="15130" y="12881"/>
                      <a:pt x="15130" y="12614"/>
                    </a:cubicBezTo>
                    <a:lnTo>
                      <a:pt x="15130" y="8643"/>
                    </a:lnTo>
                    <a:cubicBezTo>
                      <a:pt x="15130" y="8286"/>
                      <a:pt x="15312" y="8105"/>
                      <a:pt x="15672" y="8105"/>
                    </a:cubicBezTo>
                    <a:lnTo>
                      <a:pt x="21059" y="8105"/>
                    </a:lnTo>
                    <a:close/>
                    <a:moveTo>
                      <a:pt x="21059" y="3"/>
                    </a:moveTo>
                    <a:cubicBezTo>
                      <a:pt x="21206" y="3"/>
                      <a:pt x="21335" y="55"/>
                      <a:pt x="21439" y="161"/>
                    </a:cubicBezTo>
                    <a:cubicBezTo>
                      <a:pt x="21542" y="268"/>
                      <a:pt x="21600" y="392"/>
                      <a:pt x="21600" y="541"/>
                    </a:cubicBezTo>
                    <a:lnTo>
                      <a:pt x="21600" y="5928"/>
                    </a:lnTo>
                    <a:cubicBezTo>
                      <a:pt x="21600" y="6078"/>
                      <a:pt x="21542" y="6205"/>
                      <a:pt x="21439" y="6308"/>
                    </a:cubicBezTo>
                    <a:cubicBezTo>
                      <a:pt x="21335" y="6415"/>
                      <a:pt x="21206" y="6467"/>
                      <a:pt x="21059" y="6467"/>
                    </a:cubicBezTo>
                    <a:lnTo>
                      <a:pt x="15672" y="6467"/>
                    </a:lnTo>
                    <a:cubicBezTo>
                      <a:pt x="15312" y="6467"/>
                      <a:pt x="15130" y="6288"/>
                      <a:pt x="15130" y="5928"/>
                    </a:cubicBezTo>
                    <a:lnTo>
                      <a:pt x="15130" y="541"/>
                    </a:lnTo>
                    <a:cubicBezTo>
                      <a:pt x="15130" y="392"/>
                      <a:pt x="15182" y="268"/>
                      <a:pt x="15283" y="161"/>
                    </a:cubicBezTo>
                    <a:cubicBezTo>
                      <a:pt x="15384" y="55"/>
                      <a:pt x="15513" y="3"/>
                      <a:pt x="15672" y="3"/>
                    </a:cubicBezTo>
                    <a:lnTo>
                      <a:pt x="21059" y="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Shape 1492"/>
              <p:cNvSpPr/>
              <p:nvPr userDrawn="1"/>
            </p:nvSpPr>
            <p:spPr bwMode="auto">
              <a:xfrm>
                <a:off x="709702" y="3619143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498" extrusionOk="0">
                    <a:moveTo>
                      <a:pt x="14059" y="6524"/>
                    </a:moveTo>
                    <a:cubicBezTo>
                      <a:pt x="13646" y="6524"/>
                      <a:pt x="13257" y="6670"/>
                      <a:pt x="12887" y="6962"/>
                    </a:cubicBezTo>
                    <a:cubicBezTo>
                      <a:pt x="12520" y="7257"/>
                      <a:pt x="12156" y="7651"/>
                      <a:pt x="11798" y="8139"/>
                    </a:cubicBezTo>
                    <a:cubicBezTo>
                      <a:pt x="11441" y="8626"/>
                      <a:pt x="11081" y="9184"/>
                      <a:pt x="10727" y="9814"/>
                    </a:cubicBezTo>
                    <a:cubicBezTo>
                      <a:pt x="10372" y="10445"/>
                      <a:pt x="10017" y="11093"/>
                      <a:pt x="9665" y="11765"/>
                    </a:cubicBezTo>
                    <a:cubicBezTo>
                      <a:pt x="9234" y="12585"/>
                      <a:pt x="8794" y="13394"/>
                      <a:pt x="8336" y="14196"/>
                    </a:cubicBezTo>
                    <a:cubicBezTo>
                      <a:pt x="7876" y="14996"/>
                      <a:pt x="7384" y="15717"/>
                      <a:pt x="6858" y="16357"/>
                    </a:cubicBezTo>
                    <a:cubicBezTo>
                      <a:pt x="6330" y="16996"/>
                      <a:pt x="5752" y="17510"/>
                      <a:pt x="5119" y="17898"/>
                    </a:cubicBezTo>
                    <a:cubicBezTo>
                      <a:pt x="4485" y="18289"/>
                      <a:pt x="3788" y="18488"/>
                      <a:pt x="3022" y="18488"/>
                    </a:cubicBezTo>
                    <a:lnTo>
                      <a:pt x="458" y="18488"/>
                    </a:lnTo>
                    <a:cubicBezTo>
                      <a:pt x="333" y="18488"/>
                      <a:pt x="225" y="18432"/>
                      <a:pt x="135" y="18324"/>
                    </a:cubicBezTo>
                    <a:cubicBezTo>
                      <a:pt x="44" y="18219"/>
                      <a:pt x="0" y="18091"/>
                      <a:pt x="0" y="17942"/>
                    </a:cubicBezTo>
                    <a:lnTo>
                      <a:pt x="0" y="15790"/>
                    </a:lnTo>
                    <a:cubicBezTo>
                      <a:pt x="0" y="15638"/>
                      <a:pt x="44" y="15513"/>
                      <a:pt x="135" y="15411"/>
                    </a:cubicBezTo>
                    <a:cubicBezTo>
                      <a:pt x="225" y="15311"/>
                      <a:pt x="333" y="15256"/>
                      <a:pt x="458" y="15256"/>
                    </a:cubicBezTo>
                    <a:lnTo>
                      <a:pt x="3022" y="15256"/>
                    </a:lnTo>
                    <a:cubicBezTo>
                      <a:pt x="3421" y="15256"/>
                      <a:pt x="3810" y="15113"/>
                      <a:pt x="4189" y="14824"/>
                    </a:cubicBezTo>
                    <a:cubicBezTo>
                      <a:pt x="4568" y="14538"/>
                      <a:pt x="4933" y="14150"/>
                      <a:pt x="5285" y="13665"/>
                    </a:cubicBezTo>
                    <a:cubicBezTo>
                      <a:pt x="5637" y="13180"/>
                      <a:pt x="5985" y="12623"/>
                      <a:pt x="6340" y="11995"/>
                    </a:cubicBezTo>
                    <a:cubicBezTo>
                      <a:pt x="6692" y="11367"/>
                      <a:pt x="7042" y="10716"/>
                      <a:pt x="7394" y="10045"/>
                    </a:cubicBezTo>
                    <a:cubicBezTo>
                      <a:pt x="7822" y="9225"/>
                      <a:pt x="8270" y="8407"/>
                      <a:pt x="8735" y="7599"/>
                    </a:cubicBezTo>
                    <a:cubicBezTo>
                      <a:pt x="9200" y="6790"/>
                      <a:pt x="9696" y="6063"/>
                      <a:pt x="10223" y="5421"/>
                    </a:cubicBezTo>
                    <a:cubicBezTo>
                      <a:pt x="10749" y="4776"/>
                      <a:pt x="11324" y="4262"/>
                      <a:pt x="11950" y="3876"/>
                    </a:cubicBezTo>
                    <a:cubicBezTo>
                      <a:pt x="12574" y="3488"/>
                      <a:pt x="13276" y="3293"/>
                      <a:pt x="14057" y="3293"/>
                    </a:cubicBezTo>
                    <a:lnTo>
                      <a:pt x="16435" y="3293"/>
                    </a:lnTo>
                    <a:lnTo>
                      <a:pt x="16435" y="712"/>
                    </a:lnTo>
                    <a:cubicBezTo>
                      <a:pt x="16435" y="329"/>
                      <a:pt x="16530" y="102"/>
                      <a:pt x="16721" y="23"/>
                    </a:cubicBezTo>
                    <a:cubicBezTo>
                      <a:pt x="16914" y="-50"/>
                      <a:pt x="17147" y="49"/>
                      <a:pt x="17418" y="318"/>
                    </a:cubicBezTo>
                    <a:lnTo>
                      <a:pt x="21331" y="4203"/>
                    </a:lnTo>
                    <a:cubicBezTo>
                      <a:pt x="21512" y="4373"/>
                      <a:pt x="21598" y="4583"/>
                      <a:pt x="21588" y="4834"/>
                    </a:cubicBezTo>
                    <a:cubicBezTo>
                      <a:pt x="21588" y="5103"/>
                      <a:pt x="21502" y="5322"/>
                      <a:pt x="21331" y="5488"/>
                    </a:cubicBezTo>
                    <a:lnTo>
                      <a:pt x="17418" y="9362"/>
                    </a:lnTo>
                    <a:cubicBezTo>
                      <a:pt x="17147" y="9630"/>
                      <a:pt x="16914" y="9727"/>
                      <a:pt x="16721" y="9645"/>
                    </a:cubicBezTo>
                    <a:cubicBezTo>
                      <a:pt x="16530" y="9569"/>
                      <a:pt x="16435" y="9338"/>
                      <a:pt x="16435" y="8956"/>
                    </a:cubicBezTo>
                    <a:lnTo>
                      <a:pt x="16435" y="6524"/>
                    </a:lnTo>
                    <a:lnTo>
                      <a:pt x="14059" y="6524"/>
                    </a:lnTo>
                    <a:close/>
                    <a:moveTo>
                      <a:pt x="462" y="6495"/>
                    </a:moveTo>
                    <a:cubicBezTo>
                      <a:pt x="338" y="6495"/>
                      <a:pt x="230" y="6449"/>
                      <a:pt x="139" y="6349"/>
                    </a:cubicBezTo>
                    <a:cubicBezTo>
                      <a:pt x="49" y="6250"/>
                      <a:pt x="5" y="6127"/>
                      <a:pt x="5" y="5978"/>
                    </a:cubicBezTo>
                    <a:lnTo>
                      <a:pt x="5" y="3824"/>
                    </a:lnTo>
                    <a:cubicBezTo>
                      <a:pt x="5" y="3462"/>
                      <a:pt x="157" y="3287"/>
                      <a:pt x="462" y="3293"/>
                    </a:cubicBezTo>
                    <a:lnTo>
                      <a:pt x="3027" y="3293"/>
                    </a:lnTo>
                    <a:cubicBezTo>
                      <a:pt x="3560" y="3293"/>
                      <a:pt x="4054" y="3389"/>
                      <a:pt x="4514" y="3573"/>
                    </a:cubicBezTo>
                    <a:cubicBezTo>
                      <a:pt x="4974" y="3763"/>
                      <a:pt x="5410" y="4022"/>
                      <a:pt x="5821" y="4358"/>
                    </a:cubicBezTo>
                    <a:cubicBezTo>
                      <a:pt x="6229" y="4691"/>
                      <a:pt x="6609" y="5085"/>
                      <a:pt x="6963" y="5532"/>
                    </a:cubicBezTo>
                    <a:cubicBezTo>
                      <a:pt x="7318" y="5979"/>
                      <a:pt x="7656" y="6463"/>
                      <a:pt x="7994" y="6983"/>
                    </a:cubicBezTo>
                    <a:cubicBezTo>
                      <a:pt x="7519" y="7824"/>
                      <a:pt x="7059" y="8653"/>
                      <a:pt x="6621" y="9473"/>
                    </a:cubicBezTo>
                    <a:cubicBezTo>
                      <a:pt x="6589" y="9549"/>
                      <a:pt x="6557" y="9610"/>
                      <a:pt x="6516" y="9668"/>
                    </a:cubicBezTo>
                    <a:cubicBezTo>
                      <a:pt x="6477" y="9727"/>
                      <a:pt x="6442" y="9794"/>
                      <a:pt x="6410" y="9876"/>
                    </a:cubicBezTo>
                    <a:cubicBezTo>
                      <a:pt x="5862" y="8927"/>
                      <a:pt x="5319" y="8127"/>
                      <a:pt x="4776" y="7473"/>
                    </a:cubicBezTo>
                    <a:cubicBezTo>
                      <a:pt x="4233" y="6822"/>
                      <a:pt x="3651" y="6495"/>
                      <a:pt x="3024" y="6495"/>
                    </a:cubicBezTo>
                    <a:lnTo>
                      <a:pt x="462" y="6495"/>
                    </a:lnTo>
                    <a:close/>
                    <a:moveTo>
                      <a:pt x="21333" y="15997"/>
                    </a:moveTo>
                    <a:cubicBezTo>
                      <a:pt x="21514" y="16167"/>
                      <a:pt x="21600" y="16386"/>
                      <a:pt x="21590" y="16657"/>
                    </a:cubicBezTo>
                    <a:cubicBezTo>
                      <a:pt x="21590" y="16908"/>
                      <a:pt x="21505" y="17116"/>
                      <a:pt x="21333" y="17285"/>
                    </a:cubicBezTo>
                    <a:lnTo>
                      <a:pt x="17421" y="21182"/>
                    </a:lnTo>
                    <a:cubicBezTo>
                      <a:pt x="17149" y="21454"/>
                      <a:pt x="16917" y="21550"/>
                      <a:pt x="16724" y="21471"/>
                    </a:cubicBezTo>
                    <a:cubicBezTo>
                      <a:pt x="16533" y="21392"/>
                      <a:pt x="16437" y="21162"/>
                      <a:pt x="16437" y="20779"/>
                    </a:cubicBezTo>
                    <a:lnTo>
                      <a:pt x="16437" y="18432"/>
                    </a:lnTo>
                    <a:lnTo>
                      <a:pt x="14059" y="18432"/>
                    </a:lnTo>
                    <a:cubicBezTo>
                      <a:pt x="13528" y="18432"/>
                      <a:pt x="13031" y="18336"/>
                      <a:pt x="12574" y="18143"/>
                    </a:cubicBezTo>
                    <a:cubicBezTo>
                      <a:pt x="12114" y="17953"/>
                      <a:pt x="11681" y="17691"/>
                      <a:pt x="11280" y="17355"/>
                    </a:cubicBezTo>
                    <a:cubicBezTo>
                      <a:pt x="10878" y="17019"/>
                      <a:pt x="10497" y="16628"/>
                      <a:pt x="10137" y="16181"/>
                    </a:cubicBezTo>
                    <a:cubicBezTo>
                      <a:pt x="9780" y="15732"/>
                      <a:pt x="9440" y="15253"/>
                      <a:pt x="9119" y="14739"/>
                    </a:cubicBezTo>
                    <a:cubicBezTo>
                      <a:pt x="9344" y="14360"/>
                      <a:pt x="9567" y="13963"/>
                      <a:pt x="9780" y="13551"/>
                    </a:cubicBezTo>
                    <a:cubicBezTo>
                      <a:pt x="9995" y="13142"/>
                      <a:pt x="10218" y="12740"/>
                      <a:pt x="10443" y="12337"/>
                    </a:cubicBezTo>
                    <a:cubicBezTo>
                      <a:pt x="10475" y="12246"/>
                      <a:pt x="10514" y="12165"/>
                      <a:pt x="10560" y="12091"/>
                    </a:cubicBezTo>
                    <a:cubicBezTo>
                      <a:pt x="10609" y="12024"/>
                      <a:pt x="10646" y="11940"/>
                      <a:pt x="10680" y="11846"/>
                    </a:cubicBezTo>
                    <a:cubicBezTo>
                      <a:pt x="11226" y="12798"/>
                      <a:pt x="11769" y="13592"/>
                      <a:pt x="12315" y="14231"/>
                    </a:cubicBezTo>
                    <a:cubicBezTo>
                      <a:pt x="12855" y="14868"/>
                      <a:pt x="13440" y="15189"/>
                      <a:pt x="14064" y="15189"/>
                    </a:cubicBezTo>
                    <a:lnTo>
                      <a:pt x="16442" y="15189"/>
                    </a:lnTo>
                    <a:lnTo>
                      <a:pt x="16442" y="12532"/>
                    </a:lnTo>
                    <a:cubicBezTo>
                      <a:pt x="16442" y="12153"/>
                      <a:pt x="16538" y="11922"/>
                      <a:pt x="16728" y="11846"/>
                    </a:cubicBezTo>
                    <a:cubicBezTo>
                      <a:pt x="16922" y="11773"/>
                      <a:pt x="17154" y="11867"/>
                      <a:pt x="17426" y="12126"/>
                    </a:cubicBezTo>
                    <a:lnTo>
                      <a:pt x="21333" y="1599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Прямоугольник 88"/>
              <p:cNvSpPr/>
              <p:nvPr userDrawn="1"/>
            </p:nvSpPr>
            <p:spPr>
              <a:xfrm>
                <a:off x="3134718" y="2252223"/>
                <a:ext cx="4141504" cy="86117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ANKARA ÜNİVERSİTESİ 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ENFORMATİK BÖLÜMÜ TEZSİZ YÜKSEK LİSANS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9" name="Resim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5" y="1504950"/>
              <a:ext cx="847725" cy="833755"/>
            </a:xfrm>
            <a:prstGeom prst="rect">
              <a:avLst/>
            </a:prstGeom>
          </p:spPr>
        </p:pic>
        <p:sp>
          <p:nvSpPr>
            <p:cNvPr id="10" name="Metin Kutusu 31"/>
            <p:cNvSpPr txBox="1"/>
            <p:nvPr userDrawn="1"/>
          </p:nvSpPr>
          <p:spPr>
            <a:xfrm>
              <a:off x="137130" y="343652"/>
              <a:ext cx="540000" cy="684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tr-TR" sz="3600" b="1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tr-TR" sz="11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16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A615-5D3D-225E-49A0-E4379C2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72C8-4C51-5FB3-D2B8-E488D4DB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17BC-2FC9-DBA8-8194-B8B4D1DC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921D-01FE-AA4F-0A8E-546EBF7E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7B9B-76F1-C004-253F-EE13A678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5110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3AA7-4FEF-E054-1097-F56A4DB4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19A8-8F86-487B-339A-F9C560F0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D7D2-F966-F2B8-6A3F-F1F2BB59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78D9-1321-2E70-3690-46E84BBA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EC6C7-7E53-5F05-0B8A-26D9CC3F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6354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2257-7FC9-8CF9-69DE-D0C3F498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CAAF-13A0-B6FA-BBB7-A87989B49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53866-CD21-E519-0F68-612E6B47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FB3A-5B29-FDF9-076F-EBA6FF30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7BC79-3F86-83EF-8FA0-77877A35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9591B-3815-D640-8785-4C1209D3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9467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F2A3-A4E2-BD47-F8C8-5992246E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2C26-E25F-850F-8794-94A83E77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3CF94-D285-DC61-F331-921F99B1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B53B1-FDA9-37B4-CEF2-8CC860E60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339C8-19B0-779E-F31A-0DF370BC5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5D013-6CF5-8015-A347-81173034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58CB7-26A6-F0EC-645C-807B9030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3AA6-1D14-179F-E5C9-A979D1E0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4656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5A0-E3E8-182A-F1C2-647A098A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D593B-2BC3-C888-CFE1-EDA7AB33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C09FB-CC3A-6155-E80C-E62A7A9C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2017-1FA1-9439-E8F1-2DDAC992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8598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726E7-14D7-8115-50F2-95E1FDCD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FB9A0-64CC-5BA8-39DA-B93B660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8D647-485E-579F-CDF0-822AE46A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7095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57A1-CF56-FB59-A103-DE84E474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20A1-551B-D348-FE98-314BCCEA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8F7FA-9DCB-58D3-883A-067F6F74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6864-61E3-128F-5734-1D108773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E081-8055-7FD7-94A4-CF61897E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BCD20-4206-5B27-1E36-25CA8E4C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875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CC86-D9ED-68F8-44B4-18DD3270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0C8D8-07AD-A3A0-B3BD-1A93AC63F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E0C26-104C-64B3-2EE5-07A5B8DC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65D4F-6B64-5BFE-8213-CDA44E23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168AF-FFC8-5152-BF48-6F1DAD44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B15E-44B4-0CF6-8858-1E234517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6128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7D429-D65C-B069-F079-FFEFAA13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E157D-2873-57EB-567C-41E2DCFF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AE74-303C-6D03-E46E-A0FEA0EA8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9223-0575-4962-B01B-1BF903B8589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DBC7-A96D-4A66-7988-87C8E7D19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16A07-742F-50CA-D41E-A4C9E3FB1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0A5207E-1996-5680-1D82-E365483390A2}"/>
              </a:ext>
            </a:extLst>
          </p:cNvPr>
          <p:cNvGrpSpPr/>
          <p:nvPr userDrawn="1"/>
        </p:nvGrpSpPr>
        <p:grpSpPr>
          <a:xfrm>
            <a:off x="268636" y="365125"/>
            <a:ext cx="11085164" cy="1031994"/>
            <a:chOff x="0" y="0"/>
            <a:chExt cx="7427408" cy="574292"/>
          </a:xfrm>
        </p:grpSpPr>
        <p:grpSp>
          <p:nvGrpSpPr>
            <p:cNvPr id="8" name="Grup 7">
              <a:extLst>
                <a:ext uri="{FF2B5EF4-FFF2-40B4-BE49-F238E27FC236}">
                  <a16:creationId xmlns:a16="http://schemas.microsoft.com/office/drawing/2014/main" id="{6CFDE6C1-8CDD-FCD0-23F2-5876C64DEB84}"/>
                </a:ext>
              </a:extLst>
            </p:cNvPr>
            <p:cNvGrpSpPr/>
            <p:nvPr userDrawn="1"/>
          </p:nvGrpSpPr>
          <p:grpSpPr>
            <a:xfrm>
              <a:off x="0" y="0"/>
              <a:ext cx="997181" cy="574292"/>
              <a:chOff x="0" y="0"/>
              <a:chExt cx="997181" cy="574292"/>
            </a:xfrm>
          </p:grpSpPr>
          <p:sp>
            <p:nvSpPr>
              <p:cNvPr id="11" name="Прямоугольник 1">
                <a:extLst>
                  <a:ext uri="{FF2B5EF4-FFF2-40B4-BE49-F238E27FC236}">
                    <a16:creationId xmlns:a16="http://schemas.microsoft.com/office/drawing/2014/main" id="{B8FB14A1-C347-407B-309C-07CB7287A92F}"/>
                  </a:ext>
                </a:extLst>
              </p:cNvPr>
              <p:cNvSpPr/>
              <p:nvPr userDrawn="1"/>
            </p:nvSpPr>
            <p:spPr>
              <a:xfrm>
                <a:off x="817181" y="0"/>
                <a:ext cx="180000" cy="180000"/>
              </a:xfrm>
              <a:prstGeom prst="rect">
                <a:avLst/>
              </a:prstGeom>
              <a:solidFill>
                <a:srgbClr val="F56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Прямоугольник 7">
                <a:extLst>
                  <a:ext uri="{FF2B5EF4-FFF2-40B4-BE49-F238E27FC236}">
                    <a16:creationId xmlns:a16="http://schemas.microsoft.com/office/drawing/2014/main" id="{2F951AF5-77D2-FFA1-4E98-EC8311051581}"/>
                  </a:ext>
                </a:extLst>
              </p:cNvPr>
              <p:cNvSpPr/>
              <p:nvPr userDrawn="1"/>
            </p:nvSpPr>
            <p:spPr>
              <a:xfrm>
                <a:off x="603688" y="0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8">
                <a:extLst>
                  <a:ext uri="{FF2B5EF4-FFF2-40B4-BE49-F238E27FC236}">
                    <a16:creationId xmlns:a16="http://schemas.microsoft.com/office/drawing/2014/main" id="{F2F48563-33CB-1288-E10F-639EE5F315A3}"/>
                  </a:ext>
                </a:extLst>
              </p:cNvPr>
              <p:cNvSpPr/>
              <p:nvPr userDrawn="1"/>
            </p:nvSpPr>
            <p:spPr>
              <a:xfrm>
                <a:off x="390194" y="0"/>
                <a:ext cx="180000" cy="180000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21">
                <a:extLst>
                  <a:ext uri="{FF2B5EF4-FFF2-40B4-BE49-F238E27FC236}">
                    <a16:creationId xmlns:a16="http://schemas.microsoft.com/office/drawing/2014/main" id="{84E1192C-3B07-4B37-B25A-339A16E19CFA}"/>
                  </a:ext>
                </a:extLst>
              </p:cNvPr>
              <p:cNvSpPr/>
              <p:nvPr userDrawn="1"/>
            </p:nvSpPr>
            <p:spPr>
              <a:xfrm>
                <a:off x="603687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22">
                <a:extLst>
                  <a:ext uri="{FF2B5EF4-FFF2-40B4-BE49-F238E27FC236}">
                    <a16:creationId xmlns:a16="http://schemas.microsoft.com/office/drawing/2014/main" id="{B9D9DDBD-B42C-CDD8-54D0-2C69FB35D180}"/>
                  </a:ext>
                </a:extLst>
              </p:cNvPr>
              <p:cNvSpPr/>
              <p:nvPr userDrawn="1"/>
            </p:nvSpPr>
            <p:spPr>
              <a:xfrm>
                <a:off x="391844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23">
                <a:extLst>
                  <a:ext uri="{FF2B5EF4-FFF2-40B4-BE49-F238E27FC236}">
                    <a16:creationId xmlns:a16="http://schemas.microsoft.com/office/drawing/2014/main" id="{D3C61AB2-00EC-1C6C-0CB8-7BF1FC43BD04}"/>
                  </a:ext>
                </a:extLst>
              </p:cNvPr>
              <p:cNvSpPr/>
              <p:nvPr userDrawn="1"/>
            </p:nvSpPr>
            <p:spPr>
              <a:xfrm>
                <a:off x="180000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24">
                <a:extLst>
                  <a:ext uri="{FF2B5EF4-FFF2-40B4-BE49-F238E27FC236}">
                    <a16:creationId xmlns:a16="http://schemas.microsoft.com/office/drawing/2014/main" id="{5D0DD3C2-2015-CE5F-C809-B6BAD2C2EAB6}"/>
                  </a:ext>
                </a:extLst>
              </p:cNvPr>
              <p:cNvSpPr/>
              <p:nvPr userDrawn="1"/>
            </p:nvSpPr>
            <p:spPr>
              <a:xfrm>
                <a:off x="192116" y="394292"/>
                <a:ext cx="180000" cy="18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26">
                <a:extLst>
                  <a:ext uri="{FF2B5EF4-FFF2-40B4-BE49-F238E27FC236}">
                    <a16:creationId xmlns:a16="http://schemas.microsoft.com/office/drawing/2014/main" id="{F2B95164-A6FC-BFF5-25E7-02B3B1E6BE44}"/>
                  </a:ext>
                </a:extLst>
              </p:cNvPr>
              <p:cNvSpPr/>
              <p:nvPr userDrawn="1"/>
            </p:nvSpPr>
            <p:spPr>
              <a:xfrm>
                <a:off x="0" y="394292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Прямоугольник 28">
                <a:extLst>
                  <a:ext uri="{FF2B5EF4-FFF2-40B4-BE49-F238E27FC236}">
                    <a16:creationId xmlns:a16="http://schemas.microsoft.com/office/drawing/2014/main" id="{116E1DB6-DD17-8278-66B5-2BEFBC73AB09}"/>
                  </a:ext>
                </a:extLst>
              </p:cNvPr>
              <p:cNvSpPr/>
              <p:nvPr userDrawn="1"/>
            </p:nvSpPr>
            <p:spPr>
              <a:xfrm>
                <a:off x="386894" y="394292"/>
                <a:ext cx="180000" cy="180000"/>
              </a:xfrm>
              <a:prstGeom prst="rect">
                <a:avLst/>
              </a:prstGeom>
              <a:solidFill>
                <a:srgbClr val="A50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" name="Düz Bağlayıcı 8">
              <a:extLst>
                <a:ext uri="{FF2B5EF4-FFF2-40B4-BE49-F238E27FC236}">
                  <a16:creationId xmlns:a16="http://schemas.microsoft.com/office/drawing/2014/main" id="{B5D9A807-2127-2883-4CB1-61B574E34902}"/>
                </a:ext>
              </a:extLst>
            </p:cNvPr>
            <p:cNvCxnSpPr/>
            <p:nvPr userDrawn="1"/>
          </p:nvCxnSpPr>
          <p:spPr>
            <a:xfrm>
              <a:off x="885797" y="428437"/>
              <a:ext cx="4851006" cy="22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>
              <a:extLst>
                <a:ext uri="{FF2B5EF4-FFF2-40B4-BE49-F238E27FC236}">
                  <a16:creationId xmlns:a16="http://schemas.microsoft.com/office/drawing/2014/main" id="{DD3C7CE5-7F15-531A-1742-CEC60B14DCD3}"/>
                </a:ext>
              </a:extLst>
            </p:cNvPr>
            <p:cNvCxnSpPr/>
            <p:nvPr userDrawn="1"/>
          </p:nvCxnSpPr>
          <p:spPr>
            <a:xfrm flipV="1">
              <a:off x="1638191" y="530467"/>
              <a:ext cx="5789217" cy="27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2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guzelblog.com/wp-content/uploads/2010/12/fpcomplexity.jp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Yazılım Mimarileri</a:t>
            </a:r>
            <a:br>
              <a:rPr lang="tr-TR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D0FF-D7D1-0D50-4D69-10330579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A222A"/>
                </a:solidFill>
                <a:latin typeface="Arial" panose="020B0604020202020204" pitchFamily="34" charset="0"/>
              </a:rPr>
              <a:t>Detaylı COCOMO Modeli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DD51-81E9-7D53-0AD4-B1030F758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solidFill>
                  <a:srgbClr val="1A222A"/>
                </a:solidFill>
              </a:rPr>
              <a:t>Detaylı COCOMO modeli projenin evrelerine bağlı olarak süreç içinde değişiklikleri hesaba katarak arada bir kestirim hesaplamasını önerir.</a:t>
            </a:r>
          </a:p>
          <a:p>
            <a:pPr algn="just"/>
            <a:r>
              <a:rPr lang="tr-TR" dirty="0"/>
              <a:t>Detaylı COCOMO modeli, basit ve orta COCOMO modeline ek olarak iki özellik taşır. </a:t>
            </a:r>
          </a:p>
          <a:p>
            <a:pPr algn="just"/>
            <a:r>
              <a:rPr lang="tr-TR" dirty="0"/>
              <a:t>Aşama ile ilgili işgücü katsayıları: her aşama için (planlama, analiz, tasarım, geliştirme, test etme) farklı katsayılar, karmaşıklık belirler. </a:t>
            </a:r>
          </a:p>
          <a:p>
            <a:pPr algn="just"/>
            <a:r>
              <a:rPr lang="tr-TR" dirty="0"/>
              <a:t>Yazılım maliyet kestiriminde; Modül, Altsistem, Sistem sıra düzenini dikkate alır.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B10F5-E039-7B67-2401-03FA43FB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99389" y="1825625"/>
            <a:ext cx="3693560" cy="4351338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b="1" dirty="0">
                <a:solidFill>
                  <a:srgbClr val="FF0000"/>
                </a:solidFill>
                <a:latin typeface="Arial"/>
              </a:rPr>
              <a:t>Ayrık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b="1" dirty="0">
                <a:solidFill>
                  <a:srgbClr val="000000"/>
                </a:solidFill>
                <a:latin typeface="Arial"/>
              </a:rPr>
              <a:t>İş Gücü K=2.4*S</a:t>
            </a:r>
            <a:r>
              <a:rPr lang="tr-TR" altLang="tr-TR" sz="2000" b="1" baseline="30000" dirty="0">
                <a:solidFill>
                  <a:srgbClr val="000000"/>
                </a:solidFill>
                <a:latin typeface="Arial"/>
              </a:rPr>
              <a:t>1,05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b="1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="1" baseline="30000" dirty="0">
                <a:solidFill>
                  <a:srgbClr val="000000"/>
                </a:solidFill>
                <a:latin typeface="Arial"/>
              </a:rPr>
              <a:t>0,38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endParaRPr lang="tr-TR" altLang="tr-TR" sz="2000" b="1" baseline="300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b="1" dirty="0">
                <a:solidFill>
                  <a:srgbClr val="FF0000"/>
                </a:solidFill>
                <a:latin typeface="Arial"/>
              </a:rPr>
              <a:t>Yarı Gömülü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b="1" dirty="0">
                <a:solidFill>
                  <a:srgbClr val="000000"/>
                </a:solidFill>
                <a:latin typeface="Arial"/>
              </a:rPr>
              <a:t>İş Gücü K=3,0*S</a:t>
            </a:r>
            <a:r>
              <a:rPr lang="tr-TR" altLang="tr-TR" sz="2000" b="1" baseline="30000" dirty="0">
                <a:solidFill>
                  <a:srgbClr val="000000"/>
                </a:solidFill>
                <a:latin typeface="Arial"/>
              </a:rPr>
              <a:t>1,12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b="1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="1" baseline="30000" dirty="0">
                <a:solidFill>
                  <a:srgbClr val="000000"/>
                </a:solidFill>
                <a:latin typeface="Arial"/>
              </a:rPr>
              <a:t>0,35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endParaRPr lang="tr-TR" altLang="tr-TR" sz="2000" b="1" baseline="300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b="1" dirty="0">
                <a:solidFill>
                  <a:srgbClr val="FF0000"/>
                </a:solidFill>
                <a:latin typeface="Arial"/>
              </a:rPr>
              <a:t>Gömülü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b="1" dirty="0">
                <a:solidFill>
                  <a:srgbClr val="000000"/>
                </a:solidFill>
                <a:latin typeface="Arial"/>
              </a:rPr>
              <a:t>İş Gücü K=3,6*S</a:t>
            </a:r>
            <a:r>
              <a:rPr lang="tr-TR" altLang="tr-TR" sz="2000" b="1" baseline="30000" dirty="0">
                <a:solidFill>
                  <a:srgbClr val="000000"/>
                </a:solidFill>
                <a:latin typeface="Arial"/>
              </a:rPr>
              <a:t>1,20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b="1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="1" baseline="30000" dirty="0">
                <a:solidFill>
                  <a:srgbClr val="000000"/>
                </a:solidFill>
                <a:latin typeface="Arial"/>
              </a:rPr>
              <a:t>0,32</a:t>
            </a:r>
            <a:endParaRPr lang="tr-TR" altLang="tr-TR" sz="2000" b="1" dirty="0">
              <a:solidFill>
                <a:srgbClr val="000000"/>
              </a:solidFill>
              <a:latin typeface="Arial"/>
            </a:endParaRPr>
          </a:p>
          <a:p>
            <a:endParaRPr lang="tr-TR" b="1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7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Ara Model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dirty="0"/>
              <a:t>Temel modelin eksikliğini gidermek amacıyla oluşturulmuştur.</a:t>
            </a:r>
          </a:p>
          <a:p>
            <a:pPr algn="just"/>
            <a:r>
              <a:rPr lang="tr-TR" altLang="tr-TR" dirty="0"/>
              <a:t>Bir yazılım projesinin zaman ve iş gücü maliyetlerinin kestiriminde;</a:t>
            </a:r>
          </a:p>
          <a:p>
            <a:pPr lvl="1" algn="just"/>
            <a:r>
              <a:rPr lang="tr-TR" altLang="tr-TR" dirty="0">
                <a:solidFill>
                  <a:srgbClr val="373187"/>
                </a:solidFill>
              </a:rPr>
              <a:t>Proje ekibinin özelliklerini,</a:t>
            </a:r>
          </a:p>
          <a:p>
            <a:pPr lvl="1" algn="just"/>
            <a:r>
              <a:rPr lang="tr-TR" altLang="tr-TR" dirty="0">
                <a:solidFill>
                  <a:srgbClr val="373187"/>
                </a:solidFill>
              </a:rPr>
              <a:t>Proje geliştirmede kullanılacak araçları, yöntem ve ortamı dikkate alır.</a:t>
            </a:r>
          </a:p>
          <a:p>
            <a:pPr algn="just"/>
            <a:r>
              <a:rPr lang="tr-TR" altLang="tr-TR" dirty="0"/>
              <a:t>Üç Aşamadan oluşur:</a:t>
            </a:r>
          </a:p>
          <a:p>
            <a:pPr lvl="1" algn="just"/>
            <a:r>
              <a:rPr lang="tr-TR" altLang="tr-TR" dirty="0">
                <a:solidFill>
                  <a:srgbClr val="373187"/>
                </a:solidFill>
              </a:rPr>
              <a:t>İş gücü hesaplama</a:t>
            </a:r>
          </a:p>
          <a:p>
            <a:pPr lvl="1" algn="just"/>
            <a:r>
              <a:rPr lang="tr-TR" altLang="tr-TR" dirty="0">
                <a:solidFill>
                  <a:srgbClr val="373187"/>
                </a:solidFill>
              </a:rPr>
              <a:t>Maliyet çarpanı hesaplama</a:t>
            </a:r>
          </a:p>
          <a:p>
            <a:pPr lvl="1" algn="just"/>
            <a:r>
              <a:rPr lang="tr-TR" altLang="tr-TR" dirty="0">
                <a:solidFill>
                  <a:srgbClr val="373187"/>
                </a:solidFill>
              </a:rPr>
              <a:t>İlk iş gücü değerini düzeltme</a:t>
            </a:r>
          </a:p>
          <a:p>
            <a:pPr algn="just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İş Gücü Hesaplama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b="1" dirty="0">
                <a:solidFill>
                  <a:schemeClr val="accent2"/>
                </a:solidFill>
              </a:rPr>
              <a:t>Ayrık Projeler</a:t>
            </a:r>
            <a:r>
              <a:rPr lang="tr-TR" altLang="tr-TR" b="1" dirty="0"/>
              <a:t>   		K=3.2*S</a:t>
            </a:r>
            <a:r>
              <a:rPr lang="tr-TR" altLang="tr-TR" b="1" baseline="30000" dirty="0"/>
              <a:t>1,05 </a:t>
            </a:r>
          </a:p>
          <a:p>
            <a:endParaRPr lang="tr-TR" altLang="tr-TR" b="1" baseline="30000" dirty="0"/>
          </a:p>
          <a:p>
            <a:r>
              <a:rPr lang="tr-TR" altLang="tr-TR" b="1" dirty="0">
                <a:solidFill>
                  <a:schemeClr val="accent2"/>
                </a:solidFill>
              </a:rPr>
              <a:t>Yarı Gömülü Projeler</a:t>
            </a:r>
            <a:r>
              <a:rPr lang="tr-TR" altLang="tr-TR" b="1" dirty="0"/>
              <a:t>	K=3,0*S</a:t>
            </a:r>
            <a:r>
              <a:rPr lang="tr-TR" altLang="tr-TR" b="1" baseline="30000" dirty="0"/>
              <a:t>1,12 </a:t>
            </a:r>
          </a:p>
          <a:p>
            <a:endParaRPr lang="tr-TR" altLang="tr-TR" b="1" dirty="0"/>
          </a:p>
          <a:p>
            <a:r>
              <a:rPr lang="tr-TR" altLang="tr-TR" b="1" dirty="0">
                <a:solidFill>
                  <a:schemeClr val="accent2"/>
                </a:solidFill>
              </a:rPr>
              <a:t>Gömülü Projeler</a:t>
            </a:r>
            <a:r>
              <a:rPr lang="tr-TR" altLang="tr-TR" b="1" dirty="0"/>
              <a:t>		K=2.8*S</a:t>
            </a:r>
            <a:r>
              <a:rPr lang="tr-TR" altLang="tr-TR" b="1" baseline="30000" dirty="0"/>
              <a:t>1,20 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tr-TR" sz="2800" b="1" baseline="30000" dirty="0"/>
          </a:p>
          <a:p>
            <a:endParaRPr lang="tr-TR" b="1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0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Maliyet Çarpanı Hesaplama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altLang="tr-TR" sz="3200" dirty="0"/>
              <a:t>Maliyet Çarpanı 15 maliyet etmeninin çarpımı sonucudur. </a:t>
            </a:r>
          </a:p>
          <a:p>
            <a:endParaRPr lang="tr-TR" altLang="tr-TR" sz="3200" dirty="0"/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3200" dirty="0"/>
              <a:t>C= C1*C2*C3*...*C15</a:t>
            </a:r>
            <a:endParaRPr lang="el-GR" altLang="tr-TR" sz="3200" dirty="0"/>
          </a:p>
          <a:p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6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Maliyet Etmenleri </a:t>
            </a:r>
            <a:endParaRPr lang="tr-TR" b="1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Group 29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342190"/>
              </p:ext>
            </p:extLst>
          </p:nvPr>
        </p:nvGraphicFramePr>
        <p:xfrm>
          <a:off x="1988049" y="1390436"/>
          <a:ext cx="7729866" cy="5393095"/>
        </p:xfrm>
        <a:graphic>
          <a:graphicData uri="http://schemas.openxmlformats.org/drawingml/2006/table">
            <a:tbl>
              <a:tblPr/>
              <a:tblGrid>
                <a:gridCol w="1985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6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3895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Maliyet etmeni</a:t>
                      </a:r>
                      <a:endParaRPr kumimoji="0" lang="el-GR" altLang="tr-T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Seçenekler</a:t>
                      </a:r>
                      <a:endParaRPr kumimoji="0" lang="el-GR" altLang="tr-T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74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Çok </a:t>
                      </a:r>
                      <a:b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Düşük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Düşük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Çok</a:t>
                      </a:r>
                      <a:b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Oldukça</a:t>
                      </a:r>
                      <a:b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16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Ürün Özellikleri</a:t>
                      </a:r>
                      <a:endParaRPr kumimoji="0" lang="el-GR" altLang="tr-T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RELY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0,75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0,94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1,16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CPLX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0,85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1,65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116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Bilgisayar Özellikleri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1,66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1,06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1,56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116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Personel Özellikleri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ACAP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1,46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1,19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0,86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0,71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AEXP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1,29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0,82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PCAP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1,42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1,17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0,86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VEXP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LEXP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0,95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1116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 Özellikleri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MODP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0,82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0,83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111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SCED</a:t>
                      </a:r>
                      <a:endParaRPr kumimoji="0" lang="el-GR" altLang="tr-T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1,23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1,04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Ürün Özellikleri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dirty="0" err="1"/>
              <a:t>Rely</a:t>
            </a:r>
            <a:r>
              <a:rPr lang="tr-TR" altLang="tr-TR" dirty="0"/>
              <a:t>: Yazılımın güvenirliği</a:t>
            </a:r>
          </a:p>
          <a:p>
            <a:pPr algn="just"/>
            <a:r>
              <a:rPr lang="tr-TR" altLang="tr-TR" dirty="0"/>
              <a:t>Data: Veri Tabanının Büyüklüğü. Burada program büyüklüğüne oranı dikkate alınır. </a:t>
            </a:r>
          </a:p>
          <a:p>
            <a:pPr algn="just"/>
            <a:r>
              <a:rPr lang="tr-TR" altLang="tr-TR" dirty="0"/>
              <a:t>Cplx: Karmaşıklığı. </a:t>
            </a:r>
          </a:p>
          <a:p>
            <a:pPr algn="just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2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Bilgisayar Özellikleri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rgbClr val="373187"/>
                </a:solidFill>
              </a:rPr>
              <a:t>Time:</a:t>
            </a:r>
            <a:r>
              <a:rPr lang="tr-TR" altLang="tr-TR" dirty="0"/>
              <a:t> İşletim zamanı </a:t>
            </a:r>
            <a:r>
              <a:rPr lang="tr-TR" altLang="tr-TR" dirty="0" err="1"/>
              <a:t>kısıtı</a:t>
            </a:r>
            <a:endParaRPr lang="tr-TR" altLang="tr-TR" dirty="0"/>
          </a:p>
          <a:p>
            <a:r>
              <a:rPr lang="tr-TR" altLang="tr-TR" dirty="0">
                <a:solidFill>
                  <a:srgbClr val="373187"/>
                </a:solidFill>
              </a:rPr>
              <a:t>Stor:</a:t>
            </a:r>
            <a:r>
              <a:rPr lang="tr-TR" altLang="tr-TR" dirty="0"/>
              <a:t> Ana Bellek </a:t>
            </a:r>
            <a:r>
              <a:rPr lang="tr-TR" altLang="tr-TR" dirty="0" err="1"/>
              <a:t>Kısıtı</a:t>
            </a:r>
            <a:endParaRPr lang="tr-TR" altLang="tr-TR" dirty="0"/>
          </a:p>
          <a:p>
            <a:r>
              <a:rPr lang="tr-TR" altLang="tr-TR" dirty="0">
                <a:solidFill>
                  <a:srgbClr val="373187"/>
                </a:solidFill>
              </a:rPr>
              <a:t>Virt:</a:t>
            </a:r>
            <a:r>
              <a:rPr lang="tr-TR" altLang="tr-TR" dirty="0"/>
              <a:t> Bilgisayar Platform Değişim Olasılığı. Bellek ve Disk kapasitesi artırımı, CPU Upgrade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Turn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Bilgisayar İş Geri Dönüş Zamanı. </a:t>
            </a:r>
          </a:p>
          <a:p>
            <a:pPr>
              <a:buNone/>
            </a:pPr>
            <a:r>
              <a:rPr lang="tr-TR" altLang="tr-TR" dirty="0"/>
              <a:t>	Hata düzeltme süresi.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7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Personel Özellikleri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dirty="0">
                <a:solidFill>
                  <a:srgbClr val="373187"/>
                </a:solidFill>
              </a:rPr>
              <a:t>Acap:</a:t>
            </a:r>
            <a:r>
              <a:rPr lang="tr-TR" altLang="tr-TR" dirty="0"/>
              <a:t> Analist Yeteneği: Deneyim, Birlikte çalışabilirlik.</a:t>
            </a:r>
          </a:p>
          <a:p>
            <a:pPr algn="just"/>
            <a:r>
              <a:rPr lang="tr-TR" altLang="tr-TR" dirty="0">
                <a:solidFill>
                  <a:srgbClr val="373187"/>
                </a:solidFill>
              </a:rPr>
              <a:t>Aexp:</a:t>
            </a:r>
            <a:r>
              <a:rPr lang="tr-TR" altLang="tr-TR" dirty="0"/>
              <a:t> Uygulama Deneyimi. Proje ekibinin ortalama tecrübesi.</a:t>
            </a:r>
          </a:p>
          <a:p>
            <a:pPr algn="just"/>
            <a:r>
              <a:rPr lang="tr-TR" altLang="tr-TR" dirty="0">
                <a:solidFill>
                  <a:srgbClr val="373187"/>
                </a:solidFill>
              </a:rPr>
              <a:t>Pcap:</a:t>
            </a:r>
            <a:r>
              <a:rPr lang="tr-TR" altLang="tr-TR" dirty="0"/>
              <a:t> Programcı Yeteneği. </a:t>
            </a:r>
          </a:p>
          <a:p>
            <a:pPr algn="just"/>
            <a:r>
              <a:rPr lang="tr-TR" altLang="tr-TR" dirty="0">
                <a:solidFill>
                  <a:srgbClr val="373187"/>
                </a:solidFill>
              </a:rPr>
              <a:t>Vexp:</a:t>
            </a:r>
            <a:r>
              <a:rPr lang="tr-TR" altLang="tr-TR" dirty="0"/>
              <a:t> Bilgisayar Platformu Deneyimi. Proje ekibinin geliştirilecek platformu tanıma oranı.</a:t>
            </a:r>
          </a:p>
          <a:p>
            <a:pPr algn="just"/>
            <a:r>
              <a:rPr lang="tr-TR" altLang="tr-TR" dirty="0" err="1">
                <a:solidFill>
                  <a:srgbClr val="373187"/>
                </a:solidFill>
              </a:rPr>
              <a:t>Lexp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Programlama dili deneyimi.</a:t>
            </a:r>
          </a:p>
          <a:p>
            <a:pPr algn="just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Proje Özellikleri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>
                <a:solidFill>
                  <a:srgbClr val="373187"/>
                </a:solidFill>
              </a:rPr>
              <a:t>Modp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Modern Programlama Teknikleri. </a:t>
            </a:r>
          </a:p>
          <a:p>
            <a:pPr lvl="1"/>
            <a:r>
              <a:rPr lang="tr-TR" altLang="tr-TR" dirty="0"/>
              <a:t>	Yapısal programlama, </a:t>
            </a:r>
          </a:p>
          <a:p>
            <a:pPr lvl="1"/>
            <a:r>
              <a:rPr lang="tr-TR" altLang="tr-TR" dirty="0"/>
              <a:t>	Görsel programlama, </a:t>
            </a:r>
          </a:p>
          <a:p>
            <a:pPr lvl="1"/>
            <a:r>
              <a:rPr lang="tr-TR" altLang="tr-TR" dirty="0"/>
              <a:t>	Yeniden kullanılabilirlik.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Tool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Yazılım Geliştirme araçları kullanımı.</a:t>
            </a:r>
          </a:p>
          <a:p>
            <a:pPr lvl="1"/>
            <a:r>
              <a:rPr lang="tr-TR" altLang="tr-TR" dirty="0"/>
              <a:t>CASE araçları</a:t>
            </a:r>
          </a:p>
          <a:p>
            <a:pPr lvl="1"/>
            <a:r>
              <a:rPr lang="tr-TR" altLang="tr-TR" dirty="0"/>
              <a:t>Metin düzenleyiciler</a:t>
            </a:r>
          </a:p>
          <a:p>
            <a:pPr lvl="1"/>
            <a:r>
              <a:rPr lang="tr-TR" altLang="tr-TR" dirty="0"/>
              <a:t>Ortam yönetim araçları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Sced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Zaman </a:t>
            </a:r>
            <a:r>
              <a:rPr lang="tr-TR" altLang="tr-TR" dirty="0" err="1"/>
              <a:t>Kısıtı</a:t>
            </a:r>
            <a:r>
              <a:rPr lang="tr-TR" altLang="tr-TR" dirty="0"/>
              <a:t>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5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9F51-AC17-F001-4AF5-2AC0CB6A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/>
              <a:t>CoCoMo Süreç Modelleri</a:t>
            </a:r>
            <a:endParaRPr lang="en-US" b="1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DE3594-5356-1340-D2F5-4216C5FE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Her yazılım projesinin temel hedefi, müşterinin ihtiyaçlarını karşılayan, öngörülmüş bütçe ile zamanında teslim edilen hatasız bir yazılım geliştirmektir.</a:t>
            </a:r>
          </a:p>
          <a:p>
            <a:pPr algn="just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Yazılımda ölçüm yöntemlerinin kullanılması, yazılım sektöründe gittikçe önem kazanır olmuştur. </a:t>
            </a:r>
          </a:p>
          <a:p>
            <a:pPr algn="just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Kurumlar üç ana amaçla yazılımda ölçümü gündemlerine almaktadırlar:</a:t>
            </a:r>
          </a:p>
          <a:p>
            <a:pPr lvl="1"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Yazılım projesini anlamak ve modellemek, </a:t>
            </a:r>
          </a:p>
          <a:p>
            <a:pPr lvl="1"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Yazılım projelerinin yönetilmesine yol göstermek,</a:t>
            </a:r>
          </a:p>
          <a:p>
            <a:pPr lvl="1" algn="just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Yazılım süreç geliştirme ve iyileştirme çalışmalarını yön vermek.</a:t>
            </a:r>
          </a:p>
          <a:p>
            <a:pPr algn="just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Yazılımın ölçülebilmesi, harcanılan zaman, emek, proje büyüklüğü ve kalite gibi faktörlerin belirlenmesine olanak sağlamaktadır.</a:t>
            </a:r>
            <a:b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CE765-D069-609F-58A5-FFF151B7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6C4975-DA66-4692-BC0C-8DF561EEBF1F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39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İlk İşgücü değerini Düzeltme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dirty="0"/>
              <a:t>Kd = K * C		</a:t>
            </a:r>
          </a:p>
          <a:p>
            <a:pPr algn="just"/>
            <a:r>
              <a:rPr lang="tr-TR" altLang="tr-TR" dirty="0"/>
              <a:t>Kd =	Düzeltilmiş İşgücü</a:t>
            </a:r>
          </a:p>
          <a:p>
            <a:pPr algn="just">
              <a:buNone/>
            </a:pPr>
            <a:r>
              <a:rPr lang="tr-TR" altLang="tr-TR" dirty="0"/>
              <a:t>* Temel Formüldeki Zamanla formülü kullanılarak zaman maliyeti hesaplanır.</a:t>
            </a:r>
          </a:p>
          <a:p>
            <a:pPr algn="just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8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Ayrıntı modeli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tr-TR" altLang="tr-TR" dirty="0"/>
              <a:t>Temel ve ara modele ek olarak iki özellik taşır.</a:t>
            </a:r>
          </a:p>
          <a:p>
            <a:pPr algn="just"/>
            <a:r>
              <a:rPr lang="tr-TR" altLang="tr-TR" dirty="0"/>
              <a:t>Aşama ile ilgili işgücü katsayıları: her aşama için (planlama, analiz, tasarım, geliştirme, test etme) farklı katsayılar, karmaşıklık belirler</a:t>
            </a:r>
          </a:p>
          <a:p>
            <a:pPr algn="just"/>
            <a:r>
              <a:rPr lang="tr-TR" altLang="tr-TR" dirty="0"/>
              <a:t>Üç düzey ürün sıra düzeni: yazılım maliyet kestiriminde</a:t>
            </a:r>
          </a:p>
          <a:p>
            <a:pPr lvl="1" algn="just"/>
            <a:r>
              <a:rPr lang="tr-TR" altLang="tr-TR" dirty="0"/>
              <a:t>Modül</a:t>
            </a:r>
          </a:p>
          <a:p>
            <a:pPr lvl="1" algn="just"/>
            <a:r>
              <a:rPr lang="tr-TR" altLang="tr-TR" dirty="0" err="1"/>
              <a:t>Altsistem</a:t>
            </a:r>
            <a:endParaRPr lang="tr-TR" altLang="tr-TR" dirty="0"/>
          </a:p>
          <a:p>
            <a:pPr lvl="1" algn="just"/>
            <a:r>
              <a:rPr lang="tr-TR" altLang="tr-TR" dirty="0"/>
              <a:t>Sistem</a:t>
            </a:r>
          </a:p>
          <a:p>
            <a:pPr algn="just">
              <a:buNone/>
            </a:pPr>
            <a:r>
              <a:rPr lang="tr-TR" altLang="tr-TR" dirty="0"/>
              <a:t>	Sıra düzenini dikkate alır</a:t>
            </a:r>
          </a:p>
          <a:p>
            <a:pPr algn="just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9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Proje Ekip Yapısı Oluşturma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altLang="tr-TR" dirty="0"/>
              <a:t>PANDA proje Ekip yapısı temel olarak her proje biriminin doğrudan proje yönetimine bağlı olarak çalışması ve işlevsel bölümlenme esasına göre oluşturulur. Temel bileşenler</a:t>
            </a:r>
          </a:p>
          <a:p>
            <a:pPr lvl="1" algn="just"/>
            <a:r>
              <a:rPr lang="tr-TR" altLang="tr-TR" dirty="0"/>
              <a:t>Proje Denetim Birimi</a:t>
            </a:r>
          </a:p>
          <a:p>
            <a:pPr lvl="1" algn="just"/>
            <a:r>
              <a:rPr lang="tr-TR" altLang="tr-TR" dirty="0"/>
              <a:t>Proje Yönetim Birimi</a:t>
            </a:r>
          </a:p>
          <a:p>
            <a:pPr lvl="1" algn="just"/>
            <a:r>
              <a:rPr lang="tr-TR" altLang="tr-TR" dirty="0"/>
              <a:t>Kalite Yönetim Birimi</a:t>
            </a:r>
          </a:p>
          <a:p>
            <a:pPr lvl="1" algn="just"/>
            <a:r>
              <a:rPr lang="tr-TR" altLang="tr-TR" dirty="0"/>
              <a:t>Proje Ofisi</a:t>
            </a:r>
          </a:p>
          <a:p>
            <a:pPr lvl="1" algn="just"/>
            <a:r>
              <a:rPr lang="tr-TR" altLang="tr-TR" dirty="0"/>
              <a:t>Teknik Destek Birimi</a:t>
            </a:r>
          </a:p>
          <a:p>
            <a:pPr lvl="1" algn="just"/>
            <a:r>
              <a:rPr lang="tr-TR" altLang="tr-TR" dirty="0"/>
              <a:t>Yazılım Üretim Eşgüdüm Birimi</a:t>
            </a:r>
          </a:p>
          <a:p>
            <a:pPr lvl="1" algn="just"/>
            <a:r>
              <a:rPr lang="tr-TR" altLang="tr-TR" dirty="0"/>
              <a:t>Eğitim Birimi</a:t>
            </a:r>
          </a:p>
          <a:p>
            <a:pPr lvl="1" algn="just"/>
            <a:r>
              <a:rPr lang="tr-TR" altLang="tr-TR" dirty="0"/>
              <a:t>Uygulama Destek Birimi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2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Yüklenici Proje Ekip Yapısı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b="1" dirty="0"/>
              <a:t>Proje Denetim Birimi: </a:t>
            </a:r>
            <a:r>
              <a:rPr lang="tr-TR" altLang="tr-TR" dirty="0"/>
              <a:t>En üst düzey yönetimlerin proje ile ilgisinin sürekli sıcak tutulması ve onların projeye dahil edilmesi</a:t>
            </a:r>
          </a:p>
          <a:p>
            <a:pPr algn="just"/>
            <a:r>
              <a:rPr lang="tr-TR" altLang="tr-TR" b="1" dirty="0"/>
              <a:t>Proje Yönetim Birimi: </a:t>
            </a:r>
            <a:r>
              <a:rPr lang="tr-TR" altLang="tr-TR" dirty="0"/>
              <a:t>Proje yönetiminden en üst düzeyde sorumlu </a:t>
            </a:r>
            <a:r>
              <a:rPr lang="tr-TR" altLang="tr-TR" dirty="0" err="1"/>
              <a:t>birim.proje</a:t>
            </a:r>
            <a:r>
              <a:rPr lang="tr-TR" altLang="tr-TR" dirty="0"/>
              <a:t> boyutuna göre bir yada daha çok yöneticiden oluşur.</a:t>
            </a:r>
          </a:p>
          <a:p>
            <a:pPr algn="just"/>
            <a:r>
              <a:rPr lang="tr-TR" altLang="tr-TR" b="1" dirty="0"/>
              <a:t>Kalite Yönetim Birimi: </a:t>
            </a:r>
            <a:r>
              <a:rPr lang="tr-TR" altLang="tr-TR" dirty="0"/>
              <a:t>Projenin amacına uygunluğunu üretim süreci boyunca denetler ve onaylar</a:t>
            </a:r>
          </a:p>
          <a:p>
            <a:pPr algn="just"/>
            <a:r>
              <a:rPr lang="tr-TR" altLang="tr-TR" b="1" dirty="0"/>
              <a:t>Proje Ofisi: </a:t>
            </a:r>
            <a:r>
              <a:rPr lang="tr-TR" altLang="tr-TR" dirty="0"/>
              <a:t>Her türlü yönetimsel işlerden(yazışma, personel izleme) sorumlu birimdir.</a:t>
            </a:r>
          </a:p>
          <a:p>
            <a:pPr algn="just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Yüklenici Proje Ekip Yapısı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b="1" dirty="0"/>
              <a:t>Teknik Destek Birimi: </a:t>
            </a:r>
            <a:r>
              <a:rPr lang="tr-TR" altLang="tr-TR" dirty="0"/>
              <a:t>Donanım, İşletim sistemi, Veri tabanı gibi teknik destek</a:t>
            </a:r>
          </a:p>
          <a:p>
            <a:pPr algn="just"/>
            <a:r>
              <a:rPr lang="tr-TR" altLang="tr-TR" b="1" dirty="0"/>
              <a:t>Yazılım Üretim Eşgüdüm Birimi: </a:t>
            </a:r>
            <a:r>
              <a:rPr lang="tr-TR" altLang="tr-TR" dirty="0"/>
              <a:t>Yazılım Üretim Ekiplerinden oluşur(4-7 kişilik sayı fazla artmaz). Eğer birden fazla yazılım Üretim Ekibi varsa Ortak uygulama yazılım parçalarının geliştirilmesinden sorumlu Yazılım Destek Ekibi de olur.</a:t>
            </a:r>
          </a:p>
          <a:p>
            <a:pPr algn="just"/>
            <a:r>
              <a:rPr lang="tr-TR" altLang="tr-TR" b="1" dirty="0"/>
              <a:t>Eğitim Birimi: </a:t>
            </a:r>
            <a:r>
              <a:rPr lang="tr-TR" altLang="tr-TR" dirty="0"/>
              <a:t>Proje ile ilgili her türlü eğitimden sorumludur.</a:t>
            </a:r>
          </a:p>
          <a:p>
            <a:pPr algn="just"/>
            <a:r>
              <a:rPr lang="tr-TR" altLang="tr-TR" b="1" dirty="0"/>
              <a:t>Uygulama Destek Birimi: </a:t>
            </a:r>
            <a:r>
              <a:rPr lang="tr-TR" altLang="tr-TR" dirty="0"/>
              <a:t>Uygulama anında destek. (mesela telefonla)</a:t>
            </a:r>
          </a:p>
          <a:p>
            <a:pPr algn="just"/>
            <a:endParaRPr lang="tr-TR" altLang="tr-TR" dirty="0"/>
          </a:p>
          <a:p>
            <a:pPr algn="just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İş Sahibi Proje Ekip Yapısı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Proje Eşgüdüm Birimi</a:t>
            </a:r>
          </a:p>
          <a:p>
            <a:r>
              <a:rPr lang="tr-TR" altLang="tr-TR" dirty="0"/>
              <a:t>Kalite Yönetim Birimi</a:t>
            </a:r>
          </a:p>
          <a:p>
            <a:r>
              <a:rPr lang="tr-TR" altLang="tr-TR" dirty="0"/>
              <a:t>Proje Ofisi</a:t>
            </a:r>
          </a:p>
          <a:p>
            <a:r>
              <a:rPr lang="tr-TR" altLang="tr-TR" dirty="0"/>
              <a:t>Teknik Altyapı izleme birimi</a:t>
            </a:r>
          </a:p>
          <a:p>
            <a:r>
              <a:rPr lang="tr-TR" altLang="tr-TR" dirty="0"/>
              <a:t>Yazılım Üretim İzleme Birimi</a:t>
            </a:r>
          </a:p>
          <a:p>
            <a:r>
              <a:rPr lang="tr-TR" altLang="tr-TR" dirty="0"/>
              <a:t>Eğitim İzleme Birimi</a:t>
            </a:r>
          </a:p>
          <a:p>
            <a:r>
              <a:rPr lang="tr-TR" altLang="tr-TR" dirty="0"/>
              <a:t>Kullanıcı Eşgüdüm Birimi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95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FEF4-007E-27DF-CDAC-0785D6D8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b="1" dirty="0"/>
              <a:t>Effort computation</a:t>
            </a:r>
            <a:r>
              <a:rPr lang="tr-TR" altLang="tr-TR" b="1" dirty="0"/>
              <a:t> </a:t>
            </a:r>
            <a:r>
              <a:rPr lang="en-US" altLang="tr-TR" b="1" dirty="0"/>
              <a:t>(</a:t>
            </a:r>
            <a:r>
              <a:rPr lang="tr-TR" altLang="tr-TR" b="1" dirty="0"/>
              <a:t>çarpma</a:t>
            </a:r>
            <a:r>
              <a:rPr lang="en-US" altLang="tr-TR" b="1" dirty="0"/>
              <a:t>)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CD069-1230-4CAD-B5B4-A9E2A81A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74F77-610F-12B3-E4D7-83BB3FCE4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27" y="1466029"/>
            <a:ext cx="6407925" cy="53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7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58D-8D2A-87B1-EEBC-DFB4CA5E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COCOMO – Emek Ayarlama Faktörü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31A3-24A2-9CFC-1D30-2E370C7C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1600" b="1" dirty="0"/>
              <a:t>Ürün Özellikleri</a:t>
            </a:r>
            <a:br>
              <a:rPr lang="tr-TR" sz="1600" b="1" dirty="0"/>
            </a:br>
            <a:r>
              <a:rPr lang="tr-TR" sz="1600" dirty="0"/>
              <a:t>RELY: Yazılımın güvenirliği.</a:t>
            </a:r>
            <a:br>
              <a:rPr lang="tr-TR" sz="1600" dirty="0"/>
            </a:br>
            <a:r>
              <a:rPr lang="tr-TR" sz="1600" dirty="0"/>
              <a:t>DATA: Veritabanının büyüklüğü.</a:t>
            </a:r>
            <a:br>
              <a:rPr lang="tr-TR" sz="1600" dirty="0"/>
            </a:br>
            <a:r>
              <a:rPr lang="tr-TR" sz="1600" dirty="0"/>
              <a:t>CPLX: Karmaşıklığı. </a:t>
            </a:r>
          </a:p>
          <a:p>
            <a:r>
              <a:rPr lang="tr-TR" sz="1600" b="1" dirty="0"/>
              <a:t>Bilgisayar Özellikleri</a:t>
            </a:r>
            <a:br>
              <a:rPr lang="tr-TR" sz="1600" dirty="0"/>
            </a:br>
            <a:r>
              <a:rPr lang="tr-TR" sz="1600" dirty="0"/>
              <a:t>TIME: İşletim zamanı kısıtı.</a:t>
            </a:r>
            <a:br>
              <a:rPr lang="tr-TR" sz="1600" dirty="0"/>
            </a:br>
            <a:r>
              <a:rPr lang="tr-TR" sz="1600" dirty="0"/>
              <a:t>STOR: Ana bellek kısıtı</a:t>
            </a:r>
            <a:br>
              <a:rPr lang="tr-TR" sz="1600" dirty="0"/>
            </a:br>
            <a:r>
              <a:rPr lang="tr-TR" sz="1600" dirty="0"/>
              <a:t>VIRT: Bilgisayar platform değişim olasılığı. Örn; bellek ve disk kapasitesi artırımı, CPU upgrade…</a:t>
            </a:r>
            <a:br>
              <a:rPr lang="tr-TR" sz="1600" dirty="0"/>
            </a:br>
            <a:r>
              <a:rPr lang="tr-TR" sz="1600" dirty="0"/>
              <a:t>TURN: Bilgisayar iş geri dönüş zamanı. Örn; hata düzeltme süresi.</a:t>
            </a:r>
          </a:p>
          <a:p>
            <a:r>
              <a:rPr lang="tr-TR" sz="1600" b="1" dirty="0"/>
              <a:t>Personel Özellikleri</a:t>
            </a:r>
            <a:br>
              <a:rPr lang="tr-TR" sz="1600" dirty="0"/>
            </a:br>
            <a:r>
              <a:rPr lang="tr-TR" sz="1600" dirty="0"/>
              <a:t>ACAP: Analist yeteneği. Deneyim, birlikte çalışabilirlik.</a:t>
            </a:r>
            <a:br>
              <a:rPr lang="tr-TR" sz="1600" dirty="0"/>
            </a:br>
            <a:r>
              <a:rPr lang="tr-TR" sz="1600" dirty="0"/>
              <a:t>AEXP: Uygulama deneyimi. Proje ekibinin ortalama tecrübesi.</a:t>
            </a:r>
            <a:br>
              <a:rPr lang="tr-TR" sz="1600" dirty="0"/>
            </a:br>
            <a:r>
              <a:rPr lang="tr-TR" sz="1600" dirty="0"/>
              <a:t>PCAP: Programcı yeteneği. </a:t>
            </a:r>
            <a:br>
              <a:rPr lang="tr-TR" sz="1600" dirty="0"/>
            </a:br>
            <a:r>
              <a:rPr lang="tr-TR" sz="1600" dirty="0"/>
              <a:t>VEXP: Bilgisayar platformu deneyimi. Proje ekibinin geliştirilecek platformu tanıma oranı.</a:t>
            </a:r>
            <a:br>
              <a:rPr lang="tr-TR" sz="1600" dirty="0"/>
            </a:br>
            <a:r>
              <a:rPr lang="tr-TR" sz="1600" dirty="0"/>
              <a:t>LEXP: Programlama dili deneyimi.</a:t>
            </a:r>
          </a:p>
          <a:p>
            <a:r>
              <a:rPr lang="tr-TR" sz="1600" b="1" dirty="0"/>
              <a:t>Proje Özellikleri</a:t>
            </a:r>
            <a:br>
              <a:rPr lang="tr-TR" sz="1600" dirty="0"/>
            </a:br>
            <a:r>
              <a:rPr lang="tr-TR" sz="1600" dirty="0"/>
              <a:t>MODP: Modern programlama teknikleri. Örn; Yapısal programlama, görsel programlama, yeniden kullanılabilirlik.</a:t>
            </a:r>
            <a:br>
              <a:rPr lang="tr-TR" sz="1600" dirty="0"/>
            </a:br>
            <a:r>
              <a:rPr lang="tr-TR" sz="1600" dirty="0"/>
              <a:t>TOOL: Yazılım geliştirme araçları kullanımı. Örn; CASE araçları, metin düzenleyiciler, ortam yönetim araçları</a:t>
            </a:r>
            <a:br>
              <a:rPr lang="tr-TR" sz="1600" dirty="0"/>
            </a:br>
            <a:r>
              <a:rPr lang="tr-TR" sz="1600" dirty="0"/>
              <a:t>SCED: Zaman kısıtı.</a:t>
            </a:r>
          </a:p>
          <a:p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58D68-70F9-8389-F1E9-BF7361C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69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A3C3-2782-514F-EEB3-7FF5109C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Yarı Ayrık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77D8-527D-1F62-650E-1AE550C21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480" y="1825625"/>
            <a:ext cx="62466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Emek = 3.0 x (KLOC) 1.12 x EAF </a:t>
            </a:r>
            <a:br>
              <a:rPr lang="tr-TR" sz="2400" dirty="0"/>
            </a:br>
            <a:br>
              <a:rPr lang="tr-TR" sz="2400" dirty="0"/>
            </a:br>
            <a:r>
              <a:rPr lang="tr-TR" sz="2400" dirty="0"/>
              <a:t>Emek = 3.0 x (7816) 1.12  x 1,23 = 36,9 adam-ay</a:t>
            </a:r>
            <a:br>
              <a:rPr lang="tr-TR" sz="2400" dirty="0"/>
            </a:br>
            <a:br>
              <a:rPr lang="tr-TR" sz="2400" dirty="0"/>
            </a:br>
            <a:r>
              <a:rPr lang="tr-TR" sz="2400" dirty="0"/>
              <a:t>Takvim= 2.5 x Emek 0,38= 2.5 x 36,90,38 = 9,84 ay (Geliştirme Zamanı)</a:t>
            </a:r>
            <a:br>
              <a:rPr lang="tr-TR" sz="2400" dirty="0"/>
            </a:br>
            <a:br>
              <a:rPr lang="tr-TR" sz="2400" dirty="0"/>
            </a:br>
            <a:r>
              <a:rPr lang="tr-TR" sz="2400" dirty="0"/>
              <a:t>N = Emek  / Geliştirme Zamanı › (N: ortalama personel sayısı)</a:t>
            </a:r>
            <a:br>
              <a:rPr lang="tr-TR" sz="2400" dirty="0"/>
            </a:br>
            <a:br>
              <a:rPr lang="tr-TR" sz="2400" dirty="0"/>
            </a:br>
            <a:r>
              <a:rPr lang="tr-TR" sz="2400" dirty="0"/>
              <a:t>N = 36,9 / 9,84 = 3,75 – 4 kişi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977E8-6877-DB5F-2A76-D8951A59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4B38842-C046-45D4-3BAB-19B771F7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4" y="2224946"/>
            <a:ext cx="5142668" cy="32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19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A47A-2A5B-7C71-6A4B-BB6B6017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Function Point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5FF2-B123-AA66-14D1-0CFA8A2C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Kestirime başlanması için elimizde bir başlangıç verisi olması gerekmekte. </a:t>
            </a:r>
          </a:p>
          <a:p>
            <a:pPr algn="just"/>
            <a:r>
              <a:rPr lang="tr-TR" dirty="0"/>
              <a:t>Bu veri de LOC (Lines of Code) yani yazılım için gereken satır sayısını ifade eder. </a:t>
            </a:r>
          </a:p>
          <a:p>
            <a:pPr algn="just"/>
            <a:r>
              <a:rPr lang="tr-TR" dirty="0"/>
              <a:t>LOC da aslında kestirilmesi gereken bir büyüklük ölçütüdür. </a:t>
            </a:r>
          </a:p>
          <a:p>
            <a:pPr algn="just"/>
            <a:r>
              <a:rPr lang="tr-TR" dirty="0"/>
              <a:t>LOC kestirimi için Function Point Analysis yöntemi kullanılabilir.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5272F-BEDC-F3FC-C790-28E97DBF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4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05AA-A4FE-BD94-35B0-8DA8602D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A22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Beş Temel Yazılım Ölçütü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DC46-34AE-A2E3-86A0-A738755F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solidFill>
                  <a:srgbClr val="1A222A"/>
                </a:solidFill>
              </a:rPr>
              <a:t>Büyüklük (Size)</a:t>
            </a:r>
            <a:r>
              <a:rPr lang="tr-TR" sz="2400" dirty="0">
                <a:solidFill>
                  <a:srgbClr val="1A222A"/>
                </a:solidFill>
                <a:sym typeface="Wingdings" panose="05000000000000000000" pitchFamily="2" charset="2"/>
              </a:rPr>
              <a:t></a:t>
            </a:r>
            <a:r>
              <a:rPr lang="tr-TR" sz="2400" dirty="0"/>
              <a:t>kodun satır sayısı.</a:t>
            </a:r>
            <a:br>
              <a:rPr lang="tr-TR" sz="2400" dirty="0"/>
            </a:br>
            <a:r>
              <a:rPr lang="tr-TR" sz="2400" b="1" dirty="0">
                <a:solidFill>
                  <a:srgbClr val="1A222A"/>
                </a:solidFill>
              </a:rPr>
              <a:t>Emek (Effort)</a:t>
            </a:r>
            <a:r>
              <a:rPr lang="tr-TR" sz="2400" dirty="0">
                <a:solidFill>
                  <a:srgbClr val="1A222A"/>
                </a:solidFill>
                <a:sym typeface="Wingdings" panose="05000000000000000000" pitchFamily="2" charset="2"/>
              </a:rPr>
              <a:t> </a:t>
            </a:r>
            <a:r>
              <a:rPr lang="tr-TR" sz="2400" dirty="0"/>
              <a:t>proje kapsamında ayda kaç kişi çalışacak.</a:t>
            </a:r>
            <a:br>
              <a:rPr lang="tr-TR" sz="2400" dirty="0"/>
            </a:br>
            <a:r>
              <a:rPr lang="tr-TR" sz="2400" b="1" dirty="0">
                <a:solidFill>
                  <a:srgbClr val="1A222A"/>
                </a:solidFill>
              </a:rPr>
              <a:t>Maliyet (Cost)</a:t>
            </a:r>
            <a:r>
              <a:rPr lang="tr-TR" sz="2400" dirty="0">
                <a:solidFill>
                  <a:srgbClr val="1A222A"/>
                </a:solidFill>
                <a:sym typeface="Wingdings" panose="05000000000000000000" pitchFamily="2" charset="2"/>
              </a:rPr>
              <a:t></a:t>
            </a:r>
            <a:r>
              <a:rPr lang="tr-TR" sz="2400" dirty="0"/>
              <a:t> projenin ne kadara mal olacağı</a:t>
            </a:r>
            <a:br>
              <a:rPr lang="tr-TR" sz="2400" dirty="0"/>
            </a:br>
            <a:r>
              <a:rPr lang="tr-TR" sz="2400" b="1" dirty="0">
                <a:solidFill>
                  <a:srgbClr val="1A222A"/>
                </a:solidFill>
              </a:rPr>
              <a:t>Zaman (Duration)</a:t>
            </a:r>
            <a:r>
              <a:rPr lang="tr-TR" sz="2400" dirty="0">
                <a:solidFill>
                  <a:srgbClr val="1A222A"/>
                </a:solidFill>
                <a:sym typeface="Wingdings" panose="05000000000000000000" pitchFamily="2" charset="2"/>
              </a:rPr>
              <a:t></a:t>
            </a:r>
            <a:r>
              <a:rPr lang="tr-TR" sz="2400" dirty="0"/>
              <a:t> proje kaç ayda tamamlanacak</a:t>
            </a:r>
            <a:br>
              <a:rPr lang="tr-TR" sz="2400" dirty="0"/>
            </a:br>
            <a:r>
              <a:rPr lang="tr-TR" sz="2400" b="1" dirty="0">
                <a:solidFill>
                  <a:srgbClr val="1A222A"/>
                </a:solidFill>
              </a:rPr>
              <a:t>Kalite (Quality) </a:t>
            </a:r>
            <a:r>
              <a:rPr lang="tr-TR" sz="2400" dirty="0">
                <a:solidFill>
                  <a:srgbClr val="1A222A"/>
                </a:solidFill>
                <a:sym typeface="Wingdings" panose="05000000000000000000" pitchFamily="2" charset="2"/>
              </a:rPr>
              <a:t> </a:t>
            </a:r>
            <a:r>
              <a:rPr lang="tr-TR" sz="2400" dirty="0"/>
              <a:t>projenin kalitesi tespit edilen hata sayısından ölçülebilir.</a:t>
            </a:r>
            <a:endParaRPr lang="tr-TR" sz="2400" dirty="0">
              <a:solidFill>
                <a:srgbClr val="1A222A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2FB45-D621-F257-DD5D-B1294F85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6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5124-7BB3-E1D4-2AA0-981F94C2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b="1" dirty="0"/>
              <a:t>Function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FE67-07DD-E232-4189-85FFED9A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sz="2000" dirty="0"/>
              <a:t>Function Point Analizinde, Function Point’ler 5 kategoride gruplanır.</a:t>
            </a:r>
          </a:p>
          <a:p>
            <a:pPr algn="just"/>
            <a:r>
              <a:rPr lang="tr-TR" sz="2000" b="1" dirty="0"/>
              <a:t>1 – External interfaces (Dış arayüzler) :</a:t>
            </a:r>
            <a:r>
              <a:rPr lang="tr-TR" sz="2000" dirty="0"/>
              <a:t> Projenin geliştirme kapsamı dışında yeralan bir sistemle veri alışverişi ihtiyacı duyulan fonksiyonaliteler. Örneğin, devlet servislerinden Mernis sorgusu ile kişi bilgilerini almak.</a:t>
            </a:r>
          </a:p>
          <a:p>
            <a:pPr algn="just"/>
            <a:r>
              <a:rPr lang="tr-TR" sz="2000" b="1" dirty="0"/>
              <a:t>2 – User inquires (Acil Kullanıcı Müdahaleleri) :</a:t>
            </a:r>
            <a:r>
              <a:rPr lang="tr-TR" sz="2000" dirty="0"/>
              <a:t> Yazılımın yönettiği sistemde beklenmedik bir durum olduğunda, kullanıcılara uyarı gönderilmesi(yazılım üzerinden, e-posta ya da SMS ile bilgilendirme) ve kullanıcının müdahalesini kapsayan fonksiyonaliteler. Örneğin sunucuda veritabanı uygulamasının CPU kullanım yüzdesi belirli bir limite yaklaşmış ise sistem yöneticisinin bilgilendirilmesi.</a:t>
            </a:r>
          </a:p>
          <a:p>
            <a:pPr algn="just"/>
            <a:r>
              <a:rPr lang="tr-TR" sz="2000" b="1" dirty="0"/>
              <a:t>3 – User outputs (Kullanıcı ile paylaşılan veriler) :</a:t>
            </a:r>
            <a:r>
              <a:rPr lang="tr-TR" sz="2000" dirty="0"/>
              <a:t> Sistemin herhangi bir işlemi tamamladığına(ya da tamamlayamadığına) dair kullanıcıya veri ya da rapor iletmesi.</a:t>
            </a:r>
          </a:p>
          <a:p>
            <a:pPr algn="just"/>
            <a:r>
              <a:rPr lang="tr-TR" sz="2000" b="1" dirty="0"/>
              <a:t>4 – User inputs (Kullanıcının giriş yaptığı veriler) :</a:t>
            </a:r>
            <a:r>
              <a:rPr lang="tr-TR" sz="2000" dirty="0"/>
              <a:t> Sistemin herhangi bir işlemi gerçekleştirmesi için kullanıcılardan veri alınması.</a:t>
            </a:r>
          </a:p>
          <a:p>
            <a:pPr algn="just"/>
            <a:r>
              <a:rPr lang="tr-TR" sz="2000" b="1" dirty="0"/>
              <a:t>5 – Internal interfaces (İç arayüzler) :</a:t>
            </a:r>
            <a:r>
              <a:rPr lang="tr-TR" sz="2000" dirty="0"/>
              <a:t> Uygulamanın içerisinde yeralan farklı modüllerin veri alışverişini kapsamaktadır. Bir veritabanından farklı bir veritabanına arşivleme ya da yedekleme işlemi bu grupta değerlendirilir.</a:t>
            </a:r>
          </a:p>
          <a:p>
            <a:pPr algn="just"/>
            <a:r>
              <a:rPr lang="tr-TR" sz="2000" dirty="0"/>
              <a:t>Function pointlerin LOC’da çevirmek için çeşitli yöntemler kullanılabilir. LOC birçok kestirim yöntemi için girdi teşkil etmektedir.</a:t>
            </a:r>
          </a:p>
          <a:p>
            <a:pPr algn="just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D4B63-3AA2-04AF-1490-FBDE8FF5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13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DDF0-5212-C084-0A78-0009308E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b="1" dirty="0"/>
              <a:t>Function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97C3-93B5-B6F0-2BC5-5387B0DD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tr-TR" sz="1800" dirty="0">
                <a:latin typeface="Arial" panose="020B0604020202020204" pitchFamily="34" charset="0"/>
                <a:cs typeface="Arial" panose="020B0604020202020204" pitchFamily="34" charset="0"/>
              </a:rPr>
              <a:t>Function Point’leri LOC’a çevirmek için öncelikler Function Point’lerin karmaşıklıklarını belirlemek gerekir. FP karmaşıklıklarının ağırlıkları aşağıdaki tabloda belirtilmiştir;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561DD-D652-DDCE-7A01-9BADDD2E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http://guzelblog.com/wp-content/uploads/2010/12/fpcomplexity.jpg?w=247">
            <a:hlinkClick r:id="rId2"/>
            <a:extLst>
              <a:ext uri="{FF2B5EF4-FFF2-40B4-BE49-F238E27FC236}">
                <a16:creationId xmlns:a16="http://schemas.microsoft.com/office/drawing/2014/main" id="{DD3CA256-8CD3-3C44-371F-01476B0D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35" y="2957362"/>
            <a:ext cx="5051570" cy="292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8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8742-2683-7FD4-EDBA-66EB79C8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b="1" dirty="0"/>
              <a:t>Function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BDE9-977F-6921-C599-B053147D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646" y="1825625"/>
            <a:ext cx="7357153" cy="4351338"/>
          </a:xfrm>
        </p:spPr>
        <p:txBody>
          <a:bodyPr/>
          <a:lstStyle/>
          <a:p>
            <a:pPr algn="just"/>
            <a:r>
              <a:rPr lang="tr-TR" dirty="0"/>
              <a:t>FP’ler programlama dillerine göre farklı kodlama standartlarına göre kodlanabilir ve aynı FP, farklı programlama dillerinde değişik satır sayıları ile geliştirilebilir. </a:t>
            </a:r>
          </a:p>
          <a:p>
            <a:pPr algn="just"/>
            <a:r>
              <a:rPr lang="tr-TR" dirty="0"/>
              <a:t>Bunun için genel olarak kullanılan değişkenlere örnek yandaki tablodadır. 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44781-8C77-5149-5314-10BF8F33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EDC77F2-D1B5-D320-55DC-572BF439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61472" cy="47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9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F2CF-4E64-5A62-55E4-80D7CBCA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sz="4400" b="1" u="sng" dirty="0" err="1">
                <a:latin typeface="+mn-lt"/>
              </a:rPr>
              <a:t>Düzeltilmemiş</a:t>
            </a:r>
            <a:r>
              <a:rPr lang="en-US" altLang="tr-TR" sz="4400" b="1" u="sng" dirty="0">
                <a:latin typeface="+mn-lt"/>
              </a:rPr>
              <a:t> </a:t>
            </a:r>
            <a:r>
              <a:rPr lang="en-US" altLang="tr-TR" sz="4400" b="1" u="sng" dirty="0" err="1">
                <a:latin typeface="+mn-lt"/>
              </a:rPr>
              <a:t>İşlev</a:t>
            </a:r>
            <a:r>
              <a:rPr lang="en-US" altLang="tr-TR" sz="4400" b="1" u="sng" dirty="0">
                <a:latin typeface="+mn-lt"/>
              </a:rPr>
              <a:t> </a:t>
            </a:r>
            <a:r>
              <a:rPr lang="en-US" altLang="tr-TR" sz="4400" b="1" u="sng" dirty="0" err="1">
                <a:latin typeface="+mn-lt"/>
              </a:rPr>
              <a:t>Puanı</a:t>
            </a:r>
            <a:br>
              <a:rPr lang="tr-TR" altLang="tr-TR" b="1" u="sng" dirty="0">
                <a:latin typeface="+mn-lt"/>
              </a:rPr>
            </a:br>
            <a:r>
              <a:rPr lang="en-US" altLang="tr-TR" sz="4400" b="1" u="sng" dirty="0">
                <a:latin typeface="+mn-lt"/>
              </a:rPr>
              <a:t>(Unadjusted Function Points - UFPs)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22B7-EA3F-F1E6-48C2-6F99152D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İlk olarak </a:t>
            </a:r>
            <a:r>
              <a:rPr lang="en-US" altLang="tr-TR" dirty="0"/>
              <a:t> Teknik </a:t>
            </a:r>
            <a:r>
              <a:rPr lang="en-US" altLang="tr-TR" dirty="0" err="1"/>
              <a:t>Karmaşıklık</a:t>
            </a:r>
            <a:r>
              <a:rPr lang="en-US" altLang="tr-TR" dirty="0"/>
              <a:t> </a:t>
            </a:r>
            <a:r>
              <a:rPr lang="en-US" altLang="tr-TR" dirty="0" err="1"/>
              <a:t>Faktörünün</a:t>
            </a:r>
            <a:r>
              <a:rPr lang="en-US" altLang="tr-TR" dirty="0"/>
              <a:t> </a:t>
            </a:r>
            <a:endParaRPr lang="tr-TR" altLang="tr-TR" dirty="0"/>
          </a:p>
          <a:p>
            <a:r>
              <a:rPr lang="en-US" altLang="tr-TR" dirty="0"/>
              <a:t>(Technical Complexity Factor - TCF) </a:t>
            </a:r>
            <a:r>
              <a:rPr lang="en-US" altLang="tr-TR" dirty="0" err="1"/>
              <a:t>hesaplanm</a:t>
            </a:r>
            <a:r>
              <a:rPr lang="tr-TR" altLang="tr-TR" dirty="0"/>
              <a:t>alıdır. </a:t>
            </a:r>
          </a:p>
          <a:p>
            <a:r>
              <a:rPr lang="tr-TR" altLang="tr-TR" dirty="0"/>
              <a:t>Formülü;</a:t>
            </a:r>
          </a:p>
          <a:p>
            <a:r>
              <a:rPr lang="en-US" altLang="tr-TR" sz="2800" b="1" dirty="0"/>
              <a:t>TCF=0.65+0.01*DI</a:t>
            </a:r>
            <a:endParaRPr lang="tr-TR" altLang="tr-TR" sz="2800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B3B15-2A42-395A-AFB8-FF81AD09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0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84CD-B198-0685-90A4-737F21CB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b="1" dirty="0"/>
              <a:t>Teknik </a:t>
            </a:r>
            <a:r>
              <a:rPr lang="en-US" altLang="tr-TR" b="1" dirty="0" err="1"/>
              <a:t>Karmaşıklık</a:t>
            </a:r>
            <a:r>
              <a:rPr lang="en-US" altLang="tr-TR" b="1" dirty="0"/>
              <a:t> </a:t>
            </a:r>
            <a:r>
              <a:rPr lang="en-US" altLang="tr-TR" b="1" dirty="0" err="1"/>
              <a:t>Faktörü</a:t>
            </a:r>
            <a:r>
              <a:rPr lang="en-US" altLang="tr-TR" b="1" dirty="0"/>
              <a:t>(TCF)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2A33-745C-3823-7083-C7594381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16" y="1825625"/>
            <a:ext cx="5158483" cy="4351338"/>
          </a:xfrm>
        </p:spPr>
        <p:txBody>
          <a:bodyPr/>
          <a:lstStyle/>
          <a:p>
            <a:pPr algn="just"/>
            <a:r>
              <a:rPr lang="tr-TR" altLang="tr-TR" sz="2800" dirty="0"/>
              <a:t>Tabloda verilen </a:t>
            </a:r>
            <a:r>
              <a:rPr lang="en-US" altLang="tr-TR" sz="2800" dirty="0"/>
              <a:t>14 </a:t>
            </a:r>
            <a:r>
              <a:rPr lang="en-US" altLang="tr-TR" sz="2800" dirty="0" err="1"/>
              <a:t>genel</a:t>
            </a:r>
            <a:r>
              <a:rPr lang="en-US" altLang="tr-TR" sz="2800" dirty="0"/>
              <a:t> </a:t>
            </a:r>
            <a:r>
              <a:rPr lang="en-US" altLang="tr-TR" sz="2800" dirty="0" err="1"/>
              <a:t>sistem</a:t>
            </a:r>
            <a:r>
              <a:rPr lang="en-US" altLang="tr-TR" sz="2800" dirty="0"/>
              <a:t> </a:t>
            </a:r>
            <a:r>
              <a:rPr lang="en-US" altLang="tr-TR" sz="2800" dirty="0" err="1"/>
              <a:t>özelliği</a:t>
            </a:r>
            <a:r>
              <a:rPr lang="en-US" altLang="tr-TR" sz="2800" dirty="0"/>
              <a:t> </a:t>
            </a:r>
            <a:r>
              <a:rPr lang="en-US" altLang="tr-TR" sz="2800" dirty="0" err="1"/>
              <a:t>kullanılarak</a:t>
            </a:r>
            <a:r>
              <a:rPr lang="en-US" altLang="tr-TR" sz="2800" dirty="0"/>
              <a:t> </a:t>
            </a:r>
            <a:r>
              <a:rPr lang="en-US" altLang="tr-TR" sz="2800" dirty="0" err="1"/>
              <a:t>sistemin</a:t>
            </a:r>
            <a:r>
              <a:rPr lang="en-US" altLang="tr-TR" sz="2800" dirty="0"/>
              <a:t> </a:t>
            </a:r>
            <a:r>
              <a:rPr lang="en-US" altLang="tr-TR" sz="2800" dirty="0" err="1"/>
              <a:t>beklenilen</a:t>
            </a:r>
            <a:r>
              <a:rPr lang="en-US" altLang="tr-TR" sz="2800" dirty="0"/>
              <a:t> </a:t>
            </a:r>
            <a:r>
              <a:rPr lang="en-US" altLang="tr-TR" sz="2800" dirty="0" err="1"/>
              <a:t>uygulama</a:t>
            </a:r>
            <a:r>
              <a:rPr lang="en-US" altLang="tr-TR" sz="2800" dirty="0"/>
              <a:t> </a:t>
            </a:r>
            <a:r>
              <a:rPr lang="en-US" altLang="tr-TR" sz="2800" dirty="0" err="1"/>
              <a:t>zorluğu</a:t>
            </a:r>
            <a:r>
              <a:rPr lang="en-US" altLang="tr-TR" sz="2800" dirty="0"/>
              <a:t> </a:t>
            </a:r>
            <a:r>
              <a:rPr lang="en-US" altLang="tr-TR" sz="2800" dirty="0" err="1"/>
              <a:t>için</a:t>
            </a:r>
            <a:r>
              <a:rPr lang="en-US" altLang="tr-TR" sz="2800" dirty="0"/>
              <a:t> </a:t>
            </a:r>
            <a:r>
              <a:rPr lang="en-US" altLang="tr-TR" sz="2800" dirty="0" err="1"/>
              <a:t>ilave</a:t>
            </a:r>
            <a:r>
              <a:rPr lang="en-US" altLang="tr-TR" sz="2800" dirty="0"/>
              <a:t> </a:t>
            </a:r>
            <a:r>
              <a:rPr lang="en-US" altLang="tr-TR" sz="2800" dirty="0" err="1"/>
              <a:t>bir</a:t>
            </a:r>
            <a:r>
              <a:rPr lang="en-US" altLang="tr-TR" sz="2800" dirty="0"/>
              <a:t> Teknik </a:t>
            </a:r>
            <a:r>
              <a:rPr lang="en-US" altLang="tr-TR" sz="2800" dirty="0" err="1"/>
              <a:t>Karmaşıklık</a:t>
            </a:r>
            <a:r>
              <a:rPr lang="en-US" altLang="tr-TR" sz="2800" dirty="0"/>
              <a:t> </a:t>
            </a:r>
            <a:r>
              <a:rPr lang="en-US" altLang="tr-TR" sz="2800" dirty="0" err="1"/>
              <a:t>Faktörü</a:t>
            </a:r>
            <a:r>
              <a:rPr lang="tr-TR" altLang="tr-TR" sz="2800" dirty="0"/>
              <a:t> </a:t>
            </a:r>
            <a:r>
              <a:rPr lang="en-US" altLang="tr-TR" sz="2800" dirty="0"/>
              <a:t>(TCF)</a:t>
            </a:r>
            <a:r>
              <a:rPr lang="tr-TR" altLang="tr-TR" sz="2800" dirty="0"/>
              <a:t> </a:t>
            </a:r>
            <a:r>
              <a:rPr lang="en-US" altLang="tr-TR" sz="2800" dirty="0" err="1"/>
              <a:t>hesaplanır</a:t>
            </a:r>
            <a:r>
              <a:rPr lang="en-US" altLang="tr-TR" sz="2800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A1A01-DCAF-E000-C9F8-ACBFE3DD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EEE5D69-814F-9A73-A478-9332C5B25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1" y="2135047"/>
            <a:ext cx="5369754" cy="33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95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1CC7-859A-464E-0AAC-9A90ABB3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Etki Derecesi (Degree of Influence-DI)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93C9-E837-B017-5FDF-9893E8F5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14 genel sistem özelliği için verilen her bir soruya 0 ile 5 arasında değerler verilir ve bu değerler toplanarak Etki Derecesi (Degree of Influence-DI) hesaplanır.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dirty="0"/>
              <a:t> 0: hiç yok ya da etkisiz,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dirty="0"/>
              <a:t> 1: önemsiz etki,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dirty="0"/>
              <a:t> 2: azetkili,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dirty="0"/>
              <a:t> 3:orta düzeyde etkili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dirty="0"/>
              <a:t> 4: önemli düzeyde etkili,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tr-TR" dirty="0"/>
              <a:t> 5: güçlü etki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F7A11-0DEF-BA8F-0DC6-CD26CCCE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94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6504-64AD-FEDB-F749-DCEF1D19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FP (Function Point) &amp; 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A687-3743-933A-555A-70CB12DC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 DI = ∑</a:t>
            </a:r>
            <a:r>
              <a:rPr lang="tr-TR" baseline="-25000" dirty="0"/>
              <a:t>i=1.. 14</a:t>
            </a:r>
            <a:endParaRPr lang="tr-TR" dirty="0"/>
          </a:p>
          <a:p>
            <a:pPr marL="0" indent="0" algn="ctr">
              <a:buNone/>
            </a:pPr>
            <a:r>
              <a:rPr lang="tr-TR" dirty="0"/>
              <a:t>TCF = 0,65 + 0,01 x DI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 İşlev Puanı aşağıda verilen formül kullanılarak hesaplanır:</a:t>
            </a:r>
          </a:p>
          <a:p>
            <a:pPr marL="0" indent="0" algn="ctr">
              <a:buNone/>
            </a:pPr>
            <a:r>
              <a:rPr lang="tr-TR" dirty="0"/>
              <a:t>FP =UFP x TCF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 İşlev Puanı’nı, Satır Sayısına dönüştürmek için aşağıdaki formülden yararlanılır.</a:t>
            </a:r>
          </a:p>
          <a:p>
            <a:pPr marL="0" indent="0" algn="ctr">
              <a:buNone/>
            </a:pPr>
            <a:r>
              <a:rPr lang="tr-TR" dirty="0"/>
              <a:t>LOC = FP x Prog.Dili LOC Katsayısı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4B97B-153E-6C86-6075-F2F5AB48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56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3085-5CC1-111B-31FA-18FDDB43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Programlama Dili LOC Katsayıları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F3EF-6A96-7810-9E14-895D61DB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FCC8-8414-2B46-5535-2FD76755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2F9B407-77B1-7D74-1430-0400DE176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643" y="2245408"/>
            <a:ext cx="4596714" cy="37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Etkin Maliyet Modeli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COCOMO 1981 </a:t>
            </a:r>
            <a:r>
              <a:rPr lang="tr-TR" altLang="tr-TR" dirty="0" err="1"/>
              <a:t>Boehm</a:t>
            </a:r>
            <a:endParaRPr lang="tr-TR" altLang="tr-TR" dirty="0"/>
          </a:p>
          <a:p>
            <a:r>
              <a:rPr lang="tr-TR" altLang="tr-TR" dirty="0"/>
              <a:t>Mikro maliyet kestirim modeline örnektir.</a:t>
            </a:r>
          </a:p>
          <a:p>
            <a:r>
              <a:rPr lang="tr-TR" altLang="tr-TR" dirty="0"/>
              <a:t>Kullanılacak ayrıntı düzeyine göre üç ayrı model biçiminde yapılabilir: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Temel Model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Ara Model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Ayrıntı Model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up 5"/>
          <p:cNvGrpSpPr/>
          <p:nvPr/>
        </p:nvGrpSpPr>
        <p:grpSpPr>
          <a:xfrm>
            <a:off x="3509806" y="4030717"/>
            <a:ext cx="7077075" cy="2382837"/>
            <a:chOff x="663575" y="2420938"/>
            <a:chExt cx="7077075" cy="2382837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555875" y="2565400"/>
              <a:ext cx="3313113" cy="2089150"/>
            </a:xfrm>
            <a:prstGeom prst="cube">
              <a:avLst>
                <a:gd name="adj" fmla="val 11852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sz="24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COCOMO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sz="24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Modeli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84213" y="3716338"/>
              <a:ext cx="187166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940425" y="3789363"/>
              <a:ext cx="1727200" cy="863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5940425" y="2636838"/>
              <a:ext cx="1800225" cy="9366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63575" y="3305175"/>
              <a:ext cx="1365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Satır Sayısı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011863" y="2420938"/>
              <a:ext cx="971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>
                  <a:solidFill>
                    <a:srgbClr val="000000"/>
                  </a:solidFill>
                  <a:latin typeface="Arial" panose="020B0604020202020204" pitchFamily="34" charset="0"/>
                </a:rPr>
                <a:t>İş Gücü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940425" y="4437063"/>
              <a:ext cx="895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>
                  <a:solidFill>
                    <a:srgbClr val="000000"/>
                  </a:solidFill>
                  <a:latin typeface="Arial" panose="020B0604020202020204" pitchFamily="34" charset="0"/>
                </a:rPr>
                <a:t>Zaman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29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COCOMO formülleri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tr-TR" altLang="tr-TR" b="1" dirty="0"/>
          </a:p>
          <a:p>
            <a:pPr algn="ctr"/>
            <a:r>
              <a:rPr lang="tr-TR" altLang="tr-TR" b="1" dirty="0"/>
              <a:t>İş Gücü (K)   K=a*S</a:t>
            </a:r>
            <a:r>
              <a:rPr lang="tr-TR" altLang="tr-TR" b="1" baseline="30000" dirty="0"/>
              <a:t>b</a:t>
            </a:r>
            <a:r>
              <a:rPr lang="tr-TR" altLang="tr-TR" b="1" dirty="0"/>
              <a:t> </a:t>
            </a:r>
          </a:p>
          <a:p>
            <a:pPr algn="ctr"/>
            <a:endParaRPr lang="tr-TR" altLang="tr-TR" b="1" dirty="0"/>
          </a:p>
          <a:p>
            <a:pPr algn="ctr"/>
            <a:r>
              <a:rPr lang="tr-TR" altLang="tr-TR" b="1" dirty="0"/>
              <a:t>Zaman (T)    T=c*K</a:t>
            </a:r>
            <a:r>
              <a:rPr lang="tr-TR" altLang="tr-TR" b="1" baseline="30000" dirty="0"/>
              <a:t>d</a:t>
            </a:r>
          </a:p>
          <a:p>
            <a:pPr algn="ctr">
              <a:buNone/>
            </a:pPr>
            <a:endParaRPr lang="tr-TR" altLang="tr-TR" b="1" dirty="0"/>
          </a:p>
          <a:p>
            <a:pPr algn="ctr">
              <a:buNone/>
            </a:pPr>
            <a:r>
              <a:rPr lang="tr-TR" altLang="tr-TR" b="1" dirty="0"/>
              <a:t>	</a:t>
            </a:r>
            <a:r>
              <a:rPr lang="tr-TR" altLang="tr-TR" b="1" dirty="0" err="1">
                <a:solidFill>
                  <a:srgbClr val="373187"/>
                </a:solidFill>
              </a:rPr>
              <a:t>a,b,c,d</a:t>
            </a:r>
            <a:r>
              <a:rPr lang="tr-TR" altLang="tr-TR" b="1" dirty="0">
                <a:solidFill>
                  <a:srgbClr val="373187"/>
                </a:solidFill>
              </a:rPr>
              <a:t> :</a:t>
            </a:r>
            <a:r>
              <a:rPr lang="tr-TR" altLang="tr-TR" b="1" dirty="0"/>
              <a:t> her bir model için farklı katsayılar</a:t>
            </a:r>
          </a:p>
          <a:p>
            <a:pPr algn="ctr">
              <a:buNone/>
            </a:pPr>
            <a:r>
              <a:rPr lang="tr-TR" altLang="tr-TR" b="1" dirty="0"/>
              <a:t>	</a:t>
            </a:r>
            <a:r>
              <a:rPr lang="tr-TR" altLang="tr-TR" b="1" dirty="0">
                <a:solidFill>
                  <a:srgbClr val="373187"/>
                </a:solidFill>
              </a:rPr>
              <a:t>S :</a:t>
            </a:r>
            <a:r>
              <a:rPr lang="tr-TR" altLang="tr-TR" b="1" dirty="0"/>
              <a:t> bin türünden satır sayısı</a:t>
            </a:r>
          </a:p>
          <a:p>
            <a:pPr algn="ctr"/>
            <a:endParaRPr lang="tr-TR" b="1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7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Proje Sınıfları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2400" dirty="0">
                <a:solidFill>
                  <a:schemeClr val="accent2"/>
                </a:solidFill>
              </a:rPr>
              <a:t>Ayrık Projeler:</a:t>
            </a:r>
            <a:r>
              <a:rPr lang="tr-TR" altLang="tr-TR" sz="2400" dirty="0"/>
              <a:t> </a:t>
            </a:r>
          </a:p>
          <a:p>
            <a:pPr lvl="1" algn="just"/>
            <a:r>
              <a:rPr lang="tr-TR" altLang="tr-TR" dirty="0"/>
              <a:t>Boyutları küçük, </a:t>
            </a:r>
          </a:p>
          <a:p>
            <a:pPr lvl="1" algn="just"/>
            <a:r>
              <a:rPr lang="tr-TR" altLang="tr-TR" dirty="0"/>
              <a:t>Deneyimli personel tarafından gerçekleştirilmiş</a:t>
            </a:r>
          </a:p>
          <a:p>
            <a:pPr lvl="1" algn="just"/>
            <a:r>
              <a:rPr lang="tr-TR" altLang="tr-TR" dirty="0"/>
              <a:t>LAN üzerinde çalışan insan kaynakları yönetim sistemi gibi</a:t>
            </a:r>
          </a:p>
          <a:p>
            <a:pPr algn="just"/>
            <a:r>
              <a:rPr lang="tr-TR" altLang="tr-TR" sz="2400" dirty="0">
                <a:solidFill>
                  <a:schemeClr val="accent2"/>
                </a:solidFill>
              </a:rPr>
              <a:t>Yarı Gömülü:</a:t>
            </a:r>
          </a:p>
          <a:p>
            <a:pPr algn="just">
              <a:buNone/>
            </a:pPr>
            <a:r>
              <a:rPr lang="tr-TR" altLang="tr-TR" sz="2400" dirty="0"/>
              <a:t>	Hem bilgi boyutu hem donanım sürme boyutu olan projeler</a:t>
            </a:r>
          </a:p>
          <a:p>
            <a:pPr algn="just"/>
            <a:r>
              <a:rPr lang="tr-TR" altLang="tr-TR" sz="2400" dirty="0">
                <a:solidFill>
                  <a:schemeClr val="accent2"/>
                </a:solidFill>
              </a:rPr>
              <a:t>Gömülü Projeler:</a:t>
            </a:r>
            <a:r>
              <a:rPr lang="tr-TR" altLang="tr-TR" sz="2400" dirty="0"/>
              <a:t> </a:t>
            </a:r>
          </a:p>
          <a:p>
            <a:pPr algn="just">
              <a:buNone/>
            </a:pPr>
            <a:r>
              <a:rPr lang="tr-TR" altLang="tr-TR" sz="2400" dirty="0"/>
              <a:t>	Donanım sürmeyi hedefleyen projeler (pilotsuz uçağı süren yazılım - donanım kısıtları yüksek)</a:t>
            </a:r>
            <a:endParaRPr lang="tr-TR" sz="24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9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/>
              <a:t>Temel Model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dirty="0"/>
              <a:t>Küçük-orta boy projeler için hızlı kestirim yapmak amacıyla kullanılır</a:t>
            </a:r>
          </a:p>
          <a:p>
            <a:pPr algn="just"/>
            <a:r>
              <a:rPr lang="tr-TR" altLang="tr-TR" dirty="0">
                <a:solidFill>
                  <a:schemeClr val="accent2"/>
                </a:solidFill>
              </a:rPr>
              <a:t>Dezavantajı:</a:t>
            </a:r>
            <a:r>
              <a:rPr lang="tr-TR" altLang="tr-TR" dirty="0"/>
              <a:t> Yazılım projesinin geliştirileceği ortam ve yazılımı geliştirecek ekibin özelliklerini dikkate almaz</a:t>
            </a:r>
          </a:p>
          <a:p>
            <a:pPr algn="just"/>
            <a:r>
              <a:rPr lang="tr-TR" altLang="tr-TR" dirty="0">
                <a:solidFill>
                  <a:schemeClr val="accent2"/>
                </a:solidFill>
              </a:rPr>
              <a:t>Avantajı:</a:t>
            </a:r>
            <a:r>
              <a:rPr lang="tr-TR" altLang="tr-TR" dirty="0"/>
              <a:t> Hesap makinesi ile kolaylıkla uygulanabilir</a:t>
            </a:r>
          </a:p>
          <a:p>
            <a:pPr algn="just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CDD56-92BD-16A7-3948-205D92EE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58" y="3910664"/>
            <a:ext cx="6022884" cy="27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397C-ABE1-BA1F-0ED2-FCE82D3C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A222A"/>
                </a:solidFill>
                <a:latin typeface="Arial" panose="020B0604020202020204" pitchFamily="34" charset="0"/>
              </a:rPr>
              <a:t>Basit COCOMO Modeli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4453-F224-D0C9-E11D-2C5A181E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274" cy="4351338"/>
          </a:xfrm>
        </p:spPr>
        <p:txBody>
          <a:bodyPr/>
          <a:lstStyle/>
          <a:p>
            <a:pPr algn="just"/>
            <a:r>
              <a:rPr lang="tr-TR" dirty="0">
                <a:solidFill>
                  <a:srgbClr val="1A222A"/>
                </a:solidFill>
              </a:rPr>
              <a:t>Kullanılacak ayrıntı düzeyine göre Basit, Orta ve Detaylı olmak üzere üç temel model vardır. </a:t>
            </a:r>
          </a:p>
          <a:p>
            <a:pPr algn="just"/>
            <a:r>
              <a:rPr lang="tr-TR" dirty="0">
                <a:solidFill>
                  <a:srgbClr val="1A222A"/>
                </a:solidFill>
              </a:rPr>
              <a:t>Basit COCOMO modeli, küçük-orta boy projeler için hızlı kestirim yapmak amacıyla kullanılır.</a:t>
            </a:r>
            <a:endParaRPr lang="tr-TR" dirty="0"/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318A6-7CB9-CF5F-FE89-A4814C67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064AF8D-ACFC-7212-B3A6-5C0E3BBF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17" y="2313359"/>
            <a:ext cx="5872252" cy="27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2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EC83-D873-3E8F-890F-BEF27DB5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Orta COCOMO </a:t>
            </a:r>
            <a:r>
              <a:rPr lang="tr-TR" b="1" dirty="0">
                <a:solidFill>
                  <a:srgbClr val="1A22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699D-9C3F-95A9-9ECC-37C8FBB3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1575" cy="4351338"/>
          </a:xfrm>
        </p:spPr>
        <p:txBody>
          <a:bodyPr/>
          <a:lstStyle/>
          <a:p>
            <a:pPr algn="just"/>
            <a:r>
              <a:rPr lang="tr-TR" dirty="0"/>
              <a:t>Orta COCOMO modeli sistemin (güvenilirlik, veri tabanı büyüklüğü, işletme ve kayıt sınırlandırmaları, personel özellikleri ve kullanılan yazılım araçları gibi) diğer özelliklerinin hesaba katılması amaçlanmıştır.</a:t>
            </a:r>
          </a:p>
          <a:p>
            <a:pPr algn="just"/>
            <a:r>
              <a:rPr lang="tr-TR" dirty="0"/>
              <a:t>Orta COCOMO Modeli İçin Emek Formülleri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1CAB0-C20D-7ACC-D02A-571C51D3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46DBF-C3F8-A34B-F479-E4120156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2670986"/>
            <a:ext cx="46577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4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1995</Words>
  <Application>Microsoft Office PowerPoint</Application>
  <PresentationFormat>Widescreen</PresentationFormat>
  <Paragraphs>358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Yazılım Mimarileri  Bölüm - 3</vt:lpstr>
      <vt:lpstr>CoCoMo Süreç Modelleri</vt:lpstr>
      <vt:lpstr>Beş Temel Yazılım Ölçütü</vt:lpstr>
      <vt:lpstr>Etkin Maliyet Modeli</vt:lpstr>
      <vt:lpstr>COCOMO formülleri</vt:lpstr>
      <vt:lpstr>Proje Sınıfları</vt:lpstr>
      <vt:lpstr>Temel Model</vt:lpstr>
      <vt:lpstr>Basit COCOMO Modeli</vt:lpstr>
      <vt:lpstr>Orta COCOMO Modeli</vt:lpstr>
      <vt:lpstr>Detaylı COCOMO Modeli</vt:lpstr>
      <vt:lpstr>PowerPoint Presentation</vt:lpstr>
      <vt:lpstr>Ara Model</vt:lpstr>
      <vt:lpstr>İş Gücü Hesaplama</vt:lpstr>
      <vt:lpstr>Maliyet Çarpanı Hesaplama</vt:lpstr>
      <vt:lpstr>Maliyet Etmenleri </vt:lpstr>
      <vt:lpstr>Ürün Özellikleri</vt:lpstr>
      <vt:lpstr>Bilgisayar Özellikleri</vt:lpstr>
      <vt:lpstr>Personel Özellikleri</vt:lpstr>
      <vt:lpstr>Proje Özellikleri</vt:lpstr>
      <vt:lpstr>İlk İşgücü değerini Düzeltme</vt:lpstr>
      <vt:lpstr>Ayrıntı modeli</vt:lpstr>
      <vt:lpstr>Proje Ekip Yapısı Oluşturma</vt:lpstr>
      <vt:lpstr>Yüklenici Proje Ekip Yapısı</vt:lpstr>
      <vt:lpstr>Yüklenici Proje Ekip Yapısı</vt:lpstr>
      <vt:lpstr>İş Sahibi Proje Ekip Yapısı</vt:lpstr>
      <vt:lpstr>Effort computation (çarpma)</vt:lpstr>
      <vt:lpstr>COCOMO – Emek Ayarlama Faktörü</vt:lpstr>
      <vt:lpstr>ÖRNEK: Yarı Ayrık model</vt:lpstr>
      <vt:lpstr>Function Point Analysis</vt:lpstr>
      <vt:lpstr>Function Points</vt:lpstr>
      <vt:lpstr>Function Points</vt:lpstr>
      <vt:lpstr>Function Points</vt:lpstr>
      <vt:lpstr>Düzeltilmemiş İşlev Puanı (Unadjusted Function Points - UFPs)</vt:lpstr>
      <vt:lpstr>Teknik Karmaşıklık Faktörü(TCF)</vt:lpstr>
      <vt:lpstr>Etki Derecesi (Degree of Influence-DI)</vt:lpstr>
      <vt:lpstr>FP (Function Point) &amp; DI</vt:lpstr>
      <vt:lpstr>Programlama Dili LOC Katsayıları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AnkaraUni</dc:creator>
  <cp:lastModifiedBy>Nano</cp:lastModifiedBy>
  <cp:revision>116</cp:revision>
  <dcterms:created xsi:type="dcterms:W3CDTF">2018-06-13T10:48:32Z</dcterms:created>
  <dcterms:modified xsi:type="dcterms:W3CDTF">2023-11-01T05:59:07Z</dcterms:modified>
</cp:coreProperties>
</file>