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7" r:id="rId38"/>
    <p:sldId id="338" r:id="rId39"/>
    <p:sldId id="339" r:id="rId40"/>
    <p:sldId id="340" r:id="rId41"/>
    <p:sldId id="341" r:id="rId42"/>
    <p:sldId id="336" r:id="rId43"/>
    <p:sldId id="342" r:id="rId44"/>
    <p:sldId id="343" r:id="rId45"/>
    <p:sldId id="344" r:id="rId46"/>
    <p:sldId id="345" r:id="rId47"/>
    <p:sldId id="346" r:id="rId48"/>
    <p:sldId id="347" r:id="rId49"/>
    <p:sldId id="348" r:id="rId50"/>
    <p:sldId id="349" r:id="rId51"/>
    <p:sldId id="350" r:id="rId52"/>
    <p:sldId id="352" r:id="rId53"/>
    <p:sldId id="353" r:id="rId54"/>
    <p:sldId id="354"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BFA"/>
    <a:srgbClr val="6DC9F7"/>
    <a:srgbClr val="8491F0"/>
    <a:srgbClr val="7FF5F2"/>
    <a:srgbClr val="11D5D0"/>
    <a:srgbClr val="12E0DB"/>
    <a:srgbClr val="31E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0490" autoAdjust="0"/>
  </p:normalViewPr>
  <p:slideViewPr>
    <p:cSldViewPr snapToGrid="0">
      <p:cViewPr varScale="1">
        <p:scale>
          <a:sx n="50" d="100"/>
          <a:sy n="50" d="100"/>
        </p:scale>
        <p:origin x="38" y="10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10/11/2023</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10/11/2023</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9C6-53CC-499B-25C5-19424E24D8EE}"/>
              </a:ext>
            </a:extLst>
          </p:cNvPr>
          <p:cNvSpPr>
            <a:spLocks noGrp="1"/>
          </p:cNvSpPr>
          <p:nvPr>
            <p:ph type="ctrTitle"/>
          </p:nvPr>
        </p:nvSpPr>
        <p:spPr/>
        <p:txBody>
          <a:bodyPr>
            <a:normAutofit/>
          </a:bodyPr>
          <a:lstStyle/>
          <a:p>
            <a:r>
              <a:rPr lang="tr-TR" b="1" dirty="0">
                <a:solidFill>
                  <a:srgbClr val="002060"/>
                </a:solidFill>
              </a:rPr>
              <a:t>Yazılım Mimarileri</a:t>
            </a:r>
            <a:br>
              <a:rPr lang="tr-TR" b="1" dirty="0">
                <a:solidFill>
                  <a:srgbClr val="002060"/>
                </a:solidFill>
              </a:rPr>
            </a:br>
            <a:br>
              <a:rPr lang="en-US" b="1" dirty="0">
                <a:solidFill>
                  <a:srgbClr val="002060"/>
                </a:solidFill>
              </a:rPr>
            </a:br>
            <a:r>
              <a:rPr lang="en-US" sz="3200" b="1" dirty="0">
                <a:solidFill>
                  <a:srgbClr val="002060"/>
                </a:solidFill>
              </a:rPr>
              <a:t>B</a:t>
            </a:r>
            <a:r>
              <a:rPr lang="tr-TR" sz="3200" b="1" dirty="0">
                <a:solidFill>
                  <a:srgbClr val="002060"/>
                </a:solidFill>
              </a:rPr>
              <a:t>ölüm - 3</a:t>
            </a:r>
            <a:endParaRPr lang="en-US" b="1" dirty="0">
              <a:solidFill>
                <a:srgbClr val="002060"/>
              </a:solidFill>
            </a:endParaRPr>
          </a:p>
        </p:txBody>
      </p:sp>
      <p:sp>
        <p:nvSpPr>
          <p:cNvPr id="3" name="Subtitle 2">
            <a:extLst>
              <a:ext uri="{FF2B5EF4-FFF2-40B4-BE49-F238E27FC236}">
                <a16:creationId xmlns:a16="http://schemas.microsoft.com/office/drawing/2014/main" id="{8E94F0E5-560C-5BEA-67DE-1A23AFFD6968}"/>
              </a:ext>
            </a:extLst>
          </p:cNvPr>
          <p:cNvSpPr>
            <a:spLocks noGrp="1"/>
          </p:cNvSpPr>
          <p:nvPr>
            <p:ph type="subTitle" idx="1"/>
          </p:nvPr>
        </p:nvSpPr>
        <p:spPr/>
        <p:txBody>
          <a:bodyPr>
            <a:normAutofit lnSpcReduction="10000"/>
          </a:bodyPr>
          <a:lstStyle/>
          <a:p>
            <a:endParaRPr lang="tr-TR" b="1" dirty="0">
              <a:solidFill>
                <a:srgbClr val="002060"/>
              </a:solidFill>
            </a:endParaRPr>
          </a:p>
          <a:p>
            <a:endParaRPr lang="tr-TR" b="1" dirty="0">
              <a:solidFill>
                <a:srgbClr val="002060"/>
              </a:solidFill>
            </a:endParaRPr>
          </a:p>
          <a:p>
            <a:r>
              <a:rPr lang="en-US" b="1" dirty="0">
                <a:solidFill>
                  <a:srgbClr val="002060"/>
                </a:solidFill>
              </a:rPr>
              <a:t>Dr. </a:t>
            </a:r>
            <a:r>
              <a:rPr lang="tr-TR" b="1" dirty="0">
                <a:solidFill>
                  <a:srgbClr val="002060"/>
                </a:solidFill>
              </a:rPr>
              <a:t>Öğr. Üyesi Sevdanur GENÇ</a:t>
            </a:r>
          </a:p>
          <a:p>
            <a:r>
              <a:rPr lang="en-US" sz="1800" b="1" dirty="0">
                <a:solidFill>
                  <a:srgbClr val="002060"/>
                </a:solidFill>
              </a:rPr>
              <a:t>sgenc@kastamonu.edu.tr</a:t>
            </a:r>
          </a:p>
        </p:txBody>
      </p:sp>
    </p:spTree>
    <p:extLst>
      <p:ext uri="{BB962C8B-B14F-4D97-AF65-F5344CB8AC3E}">
        <p14:creationId xmlns:p14="http://schemas.microsoft.com/office/powerpoint/2010/main" val="139978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495596" y="1226774"/>
            <a:ext cx="7200807" cy="5508532"/>
          </a:xfrm>
          <a:prstGeom prst="rect">
            <a:avLst/>
          </a:prstGeom>
        </p:spPr>
      </p:pic>
    </p:spTree>
    <p:extLst>
      <p:ext uri="{BB962C8B-B14F-4D97-AF65-F5344CB8AC3E}">
        <p14:creationId xmlns:p14="http://schemas.microsoft.com/office/powerpoint/2010/main" val="12736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Modelleme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Scott Ambler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önerilmiştir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Çevik</a:t>
            </a:r>
            <a:r>
              <a:rPr lang="en-US" sz="3200" dirty="0">
                <a:latin typeface="Times New Roman" panose="02020603050405020304" pitchFamily="18" charset="0"/>
                <a:cs typeface="Times New Roman" panose="02020603050405020304" pitchFamily="18" charset="0"/>
              </a:rPr>
              <a:t> model </a:t>
            </a:r>
            <a:r>
              <a:rPr lang="en-US" sz="3200" dirty="0" err="1">
                <a:latin typeface="Times New Roman" panose="02020603050405020304" pitchFamily="18" charset="0"/>
                <a:cs typeface="Times New Roman" panose="02020603050405020304" pitchFamily="18" charset="0"/>
              </a:rPr>
              <a:t>prensiplerinin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kümesini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önerir</a:t>
            </a:r>
            <a:r>
              <a:rPr lang="en-US" sz="32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Bir </a:t>
            </a:r>
            <a:r>
              <a:rPr lang="en-US" sz="2800" dirty="0" err="1">
                <a:latin typeface="Times New Roman" panose="02020603050405020304" pitchFamily="18" charset="0"/>
                <a:cs typeface="Times New Roman" panose="02020603050405020304" pitchFamily="18" charset="0"/>
              </a:rPr>
              <a:t>amaç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modelle</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Çoklu</a:t>
            </a:r>
            <a:r>
              <a:rPr lang="en-US" sz="2800" dirty="0">
                <a:latin typeface="Times New Roman" panose="02020603050405020304" pitchFamily="18" charset="0"/>
                <a:cs typeface="Times New Roman" panose="02020603050405020304" pitchFamily="18" charset="0"/>
              </a:rPr>
              <a:t> model </a:t>
            </a:r>
            <a:r>
              <a:rPr lang="en-US" sz="2800" dirty="0" err="1">
                <a:latin typeface="Times New Roman" panose="02020603050405020304" pitchFamily="18" charset="0"/>
                <a:cs typeface="Times New Roman" panose="02020603050405020304" pitchFamily="18" charset="0"/>
              </a:rPr>
              <a:t>kullan</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Travel light.</a:t>
            </a:r>
          </a:p>
          <a:p>
            <a:pPr lvl="1" algn="just">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İçerik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gösterimden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önemlidir</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İçeriği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oluşturmada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kullandığın</a:t>
            </a:r>
            <a:r>
              <a:rPr lang="en-US" sz="2800" dirty="0">
                <a:latin typeface="Times New Roman" panose="02020603050405020304" pitchFamily="18" charset="0"/>
                <a:cs typeface="Times New Roman" panose="02020603050405020304" pitchFamily="18" charset="0"/>
              </a:rPr>
              <a:t> model </a:t>
            </a:r>
            <a:r>
              <a:rPr lang="en-US" sz="2800" dirty="0" err="1">
                <a:latin typeface="Times New Roman" panose="02020603050405020304" pitchFamily="18" charset="0"/>
                <a:cs typeface="Times New Roman" panose="02020603050405020304" pitchFamily="18" charset="0"/>
              </a:rPr>
              <a:t>ve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araçları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bilmek</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Adapt locally</a:t>
            </a:r>
          </a:p>
        </p:txBody>
      </p:sp>
    </p:spTree>
    <p:extLst>
      <p:ext uri="{BB962C8B-B14F-4D97-AF65-F5344CB8AC3E}">
        <p14:creationId xmlns:p14="http://schemas.microsoft.com/office/powerpoint/2010/main" val="370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1990’larda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başlamıştır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çabuklukla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davranan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atik</a:t>
            </a:r>
            <a:r>
              <a:rPr lang="en-US" dirty="0">
                <a:latin typeface="Times New Roman" panose="02020603050405020304" pitchFamily="18" charset="0"/>
                <a:cs typeface="Times New Roman" panose="02020603050405020304" pitchFamily="18" charset="0"/>
              </a:rPr>
              <a:t>. [TDK]</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1950’lerdeki </a:t>
            </a:r>
            <a:r>
              <a:rPr lang="en-US" dirty="0" err="1">
                <a:latin typeface="Times New Roman" panose="02020603050405020304" pitchFamily="18" charset="0"/>
                <a:cs typeface="Times New Roman" panose="02020603050405020304" pitchFamily="18" charset="0"/>
              </a:rPr>
              <a:t>üretim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verimliliğin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artırılması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yaklaşımların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sektöründe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uzantısı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çıkmıştır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sistemlerini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belgelendirmeye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pratikler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metotlarına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esnek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uygulanabileceği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savunulmaktadır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99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826308" y="1324746"/>
            <a:ext cx="8539383" cy="5448126"/>
          </a:xfrm>
          <a:prstGeom prst="rect">
            <a:avLst/>
          </a:prstGeom>
        </p:spPr>
      </p:pic>
    </p:spTree>
    <p:extLst>
      <p:ext uri="{BB962C8B-B14F-4D97-AF65-F5344CB8AC3E}">
        <p14:creationId xmlns:p14="http://schemas.microsoft.com/office/powerpoint/2010/main" val="25573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Manifestosu</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2001 </a:t>
            </a:r>
            <a:r>
              <a:rPr lang="en-US" dirty="0" err="1">
                <a:latin typeface="Times New Roman" panose="02020603050405020304" pitchFamily="18" charset="0"/>
                <a:cs typeface="Times New Roman" panose="02020603050405020304" pitchFamily="18" charset="0"/>
              </a:rPr>
              <a:t>yılında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zeminde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buluşabilmek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manifestosu</a:t>
            </a:r>
            <a:r>
              <a:rPr lang="en-US" dirty="0">
                <a:latin typeface="Times New Roman" panose="02020603050405020304" pitchFamily="18" charset="0"/>
                <a:cs typeface="Times New Roman" panose="02020603050405020304" pitchFamily="18" charset="0"/>
              </a:rPr>
              <a:t>” nu </a:t>
            </a:r>
            <a:r>
              <a:rPr lang="en-US" dirty="0" err="1">
                <a:latin typeface="Times New Roman" panose="02020603050405020304" pitchFamily="18" charset="0"/>
                <a:cs typeface="Times New Roman" panose="02020603050405020304" pitchFamily="18" charset="0"/>
              </a:rPr>
              <a:t>yayınlamışlardır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manifestoya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Bireyler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aralarındaki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etkileşim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belgelerden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işbirliği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sözleşmedeki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kurallardan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Değişikliklere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etmekten</a:t>
            </a:r>
            <a:r>
              <a:rPr lang="en-US" dirty="0">
                <a:latin typeface="Times New Roman" panose="02020603050405020304" pitchFamily="18" charset="0"/>
                <a:cs typeface="Times New Roman" panose="02020603050405020304" pitchFamily="18" charset="0"/>
              </a:rPr>
              <a:t>;</a:t>
            </a:r>
          </a:p>
          <a:p>
            <a:pPr marL="0" indent="0" algn="just">
              <a:buNone/>
            </a:pP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önceliklidir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681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önceliğimiz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zamanda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sürecinde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zamanlarda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gelse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hoş</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karşılanmalıdır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rekabetçi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avantajı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kullanırlar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sürelerde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sunulmalıdır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çalışmalıdırlar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Projeleri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motivasyonu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bireylerin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çevresinde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geliştirilmelidir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yapabileceklerine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güvenin</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Bilginin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paylaşılması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anlaşılmasının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iletişimdir</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59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İlerlemenin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göstergesi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yazılımdır</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süründürülebilir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Sponsorlar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sonsuz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koruyabilirler</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t>Teknik </a:t>
            </a:r>
            <a:r>
              <a:rPr lang="en-US" dirty="0" err="1"/>
              <a:t>mükemmellik</a:t>
            </a:r>
            <a:r>
              <a:rPr lang="en-US" dirty="0"/>
              <a:t> </a:t>
            </a:r>
            <a:r>
              <a:rPr lang="en-US" dirty="0" err="1"/>
              <a:t>ve</a:t>
            </a:r>
            <a:r>
              <a:rPr lang="en-US" dirty="0"/>
              <a:t> iyi </a:t>
            </a:r>
            <a:r>
              <a:rPr lang="en-US" dirty="0" err="1"/>
              <a:t>tasarıma</a:t>
            </a:r>
            <a:r>
              <a:rPr lang="en-US" dirty="0"/>
              <a:t> </a:t>
            </a:r>
            <a:r>
              <a:rPr lang="en-US" dirty="0" err="1"/>
              <a:t>verilen</a:t>
            </a:r>
            <a:r>
              <a:rPr lang="en-US" dirty="0"/>
              <a:t> </a:t>
            </a:r>
            <a:r>
              <a:rPr lang="en-US" dirty="0" err="1"/>
              <a:t>sürekli</a:t>
            </a:r>
            <a:r>
              <a:rPr lang="en-US" dirty="0"/>
              <a:t> </a:t>
            </a:r>
            <a:r>
              <a:rPr lang="en-US" dirty="0" err="1"/>
              <a:t>önem</a:t>
            </a:r>
            <a:r>
              <a:rPr lang="en-US" dirty="0"/>
              <a:t> </a:t>
            </a:r>
            <a:r>
              <a:rPr lang="en-US" dirty="0" err="1"/>
              <a:t>çevikliği</a:t>
            </a:r>
            <a:r>
              <a:rPr lang="tr-TR" dirty="0"/>
              <a:t> </a:t>
            </a:r>
            <a:r>
              <a:rPr lang="en-US" dirty="0" err="1"/>
              <a:t>arttırır</a:t>
            </a:r>
            <a:r>
              <a:rPr lang="en-US" dirty="0"/>
              <a:t>.</a:t>
            </a:r>
          </a:p>
          <a:p>
            <a:pPr>
              <a:buFont typeface="Wingdings" panose="05000000000000000000" pitchFamily="2" charset="2"/>
              <a:buChar char="Ø"/>
            </a:pPr>
            <a:r>
              <a:rPr lang="en-US" dirty="0" err="1"/>
              <a:t>Basitlik</a:t>
            </a:r>
            <a:r>
              <a:rPr lang="en-US" dirty="0"/>
              <a:t> </a:t>
            </a:r>
            <a:r>
              <a:rPr lang="en-US" dirty="0" err="1"/>
              <a:t>önemlidir</a:t>
            </a:r>
            <a:r>
              <a:rPr lang="en-US" dirty="0"/>
              <a:t>. (</a:t>
            </a:r>
            <a:r>
              <a:rPr lang="en-US" dirty="0" err="1"/>
              <a:t>Yapılmaması</a:t>
            </a:r>
            <a:r>
              <a:rPr lang="en-US" dirty="0"/>
              <a:t> </a:t>
            </a:r>
            <a:r>
              <a:rPr lang="en-US" dirty="0" err="1"/>
              <a:t>gereken</a:t>
            </a:r>
            <a:r>
              <a:rPr lang="en-US" dirty="0"/>
              <a:t> </a:t>
            </a:r>
            <a:r>
              <a:rPr lang="en-US" dirty="0" err="1"/>
              <a:t>tüm</a:t>
            </a:r>
            <a:r>
              <a:rPr lang="en-US" dirty="0"/>
              <a:t> </a:t>
            </a:r>
            <a:r>
              <a:rPr lang="en-US" dirty="0" err="1"/>
              <a:t>işleri</a:t>
            </a:r>
            <a:r>
              <a:rPr lang="en-US" dirty="0"/>
              <a:t> </a:t>
            </a:r>
            <a:r>
              <a:rPr lang="en-US" dirty="0" err="1"/>
              <a:t>önlemek</a:t>
            </a:r>
            <a:r>
              <a:rPr lang="en-US" dirty="0"/>
              <a:t>).</a:t>
            </a:r>
            <a:endParaRPr lang="tr-TR" dirty="0"/>
          </a:p>
          <a:p>
            <a:pPr>
              <a:buFont typeface="Wingdings" panose="05000000000000000000" pitchFamily="2" charset="2"/>
              <a:buChar char="Ø"/>
            </a:pPr>
            <a:r>
              <a:rPr lang="en-US" dirty="0"/>
              <a:t>En iyi </a:t>
            </a:r>
            <a:r>
              <a:rPr lang="en-US" dirty="0" err="1"/>
              <a:t>mimari</a:t>
            </a:r>
            <a:r>
              <a:rPr lang="en-US" dirty="0"/>
              <a:t>, </a:t>
            </a:r>
            <a:r>
              <a:rPr lang="en-US" dirty="0" err="1"/>
              <a:t>gereksinimler</a:t>
            </a:r>
            <a:r>
              <a:rPr lang="en-US" dirty="0"/>
              <a:t>, </a:t>
            </a:r>
            <a:r>
              <a:rPr lang="en-US" dirty="0" err="1"/>
              <a:t>ve</a:t>
            </a:r>
            <a:r>
              <a:rPr lang="en-US" dirty="0"/>
              <a:t> </a:t>
            </a:r>
            <a:r>
              <a:rPr lang="en-US" dirty="0" err="1"/>
              <a:t>tasarımlar</a:t>
            </a:r>
            <a:r>
              <a:rPr lang="en-US" dirty="0"/>
              <a:t> </a:t>
            </a:r>
            <a:r>
              <a:rPr lang="en-US" dirty="0" err="1"/>
              <a:t>kendi</a:t>
            </a:r>
            <a:r>
              <a:rPr lang="en-US" dirty="0"/>
              <a:t> </a:t>
            </a:r>
            <a:r>
              <a:rPr lang="en-US" dirty="0" err="1"/>
              <a:t>kendilerine</a:t>
            </a:r>
            <a:r>
              <a:rPr lang="en-US" dirty="0"/>
              <a:t> organize</a:t>
            </a:r>
            <a:r>
              <a:rPr lang="tr-TR" dirty="0"/>
              <a:t> </a:t>
            </a:r>
            <a:r>
              <a:rPr lang="en-US" dirty="0" err="1"/>
              <a:t>olabilen</a:t>
            </a:r>
            <a:r>
              <a:rPr lang="en-US" dirty="0"/>
              <a:t> </a:t>
            </a:r>
            <a:r>
              <a:rPr lang="en-US" dirty="0" err="1"/>
              <a:t>takımlardan</a:t>
            </a:r>
            <a:r>
              <a:rPr lang="en-US" dirty="0"/>
              <a:t> </a:t>
            </a:r>
            <a:r>
              <a:rPr lang="en-US" dirty="0" err="1"/>
              <a:t>çıkar</a:t>
            </a:r>
            <a:r>
              <a:rPr lang="en-US" dirty="0"/>
              <a:t>.</a:t>
            </a:r>
            <a:endParaRPr lang="tr-TR" dirty="0"/>
          </a:p>
          <a:p>
            <a:pPr>
              <a:buFont typeface="Wingdings" panose="05000000000000000000" pitchFamily="2" charset="2"/>
              <a:buChar char="Ø"/>
            </a:pPr>
            <a:r>
              <a:rPr lang="en-US" dirty="0" err="1"/>
              <a:t>Düzenli</a:t>
            </a:r>
            <a:r>
              <a:rPr lang="en-US" dirty="0"/>
              <a:t> </a:t>
            </a:r>
            <a:r>
              <a:rPr lang="en-US" dirty="0" err="1"/>
              <a:t>aralıklarla</a:t>
            </a:r>
            <a:r>
              <a:rPr lang="en-US" dirty="0"/>
              <a:t>, </a:t>
            </a:r>
            <a:r>
              <a:rPr lang="en-US" dirty="0" err="1"/>
              <a:t>takımlar</a:t>
            </a:r>
            <a:r>
              <a:rPr lang="en-US" dirty="0"/>
              <a:t> </a:t>
            </a:r>
            <a:r>
              <a:rPr lang="en-US" dirty="0" err="1"/>
              <a:t>nasıl</a:t>
            </a:r>
            <a:r>
              <a:rPr lang="en-US" dirty="0"/>
              <a:t> </a:t>
            </a:r>
            <a:r>
              <a:rPr lang="en-US" dirty="0" err="1"/>
              <a:t>daha</a:t>
            </a:r>
            <a:r>
              <a:rPr lang="en-US" dirty="0"/>
              <a:t> </a:t>
            </a:r>
            <a:r>
              <a:rPr lang="en-US" dirty="0" err="1"/>
              <a:t>etkili</a:t>
            </a:r>
            <a:r>
              <a:rPr lang="en-US" dirty="0"/>
              <a:t> </a:t>
            </a:r>
            <a:r>
              <a:rPr lang="en-US" dirty="0" err="1"/>
              <a:t>olacaklarına</a:t>
            </a:r>
            <a:r>
              <a:rPr lang="en-US" dirty="0"/>
              <a:t> </a:t>
            </a:r>
            <a:r>
              <a:rPr lang="en-US" dirty="0" err="1"/>
              <a:t>bakar</a:t>
            </a:r>
            <a:r>
              <a:rPr lang="en-US" dirty="0"/>
              <a:t>,</a:t>
            </a:r>
            <a:r>
              <a:rPr lang="tr-TR" dirty="0"/>
              <a:t> </a:t>
            </a:r>
            <a:r>
              <a:rPr lang="en-US" dirty="0" err="1"/>
              <a:t>davranışlarını</a:t>
            </a:r>
            <a:r>
              <a:rPr lang="en-US" dirty="0"/>
              <a:t> </a:t>
            </a:r>
            <a:r>
              <a:rPr lang="en-US" dirty="0" err="1"/>
              <a:t>düzenler</a:t>
            </a:r>
            <a:r>
              <a:rPr lang="en-US" dirty="0"/>
              <a:t> </a:t>
            </a:r>
            <a:r>
              <a:rPr lang="en-US" dirty="0" err="1"/>
              <a:t>ve</a:t>
            </a:r>
            <a:r>
              <a:rPr lang="en-US" dirty="0"/>
              <a:t> </a:t>
            </a:r>
            <a:r>
              <a:rPr lang="en-US" dirty="0" err="1"/>
              <a:t>ona</a:t>
            </a:r>
            <a:r>
              <a:rPr lang="en-US" dirty="0"/>
              <a:t> </a:t>
            </a:r>
            <a:r>
              <a:rPr lang="en-US" dirty="0" err="1"/>
              <a:t>göre</a:t>
            </a:r>
            <a:r>
              <a:rPr lang="en-US" dirty="0"/>
              <a:t> </a:t>
            </a:r>
            <a:r>
              <a:rPr lang="en-US" dirty="0" err="1"/>
              <a:t>hareket</a:t>
            </a:r>
            <a:r>
              <a:rPr lang="en-US" dirty="0"/>
              <a:t> </a:t>
            </a:r>
            <a:r>
              <a:rPr lang="en-US" dirty="0" err="1"/>
              <a:t>eder</a:t>
            </a:r>
            <a:r>
              <a:rPr lang="en-US" dirty="0"/>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Modellemenin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Başlıca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Özelliği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ayrıntılarını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söylemek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nasıl</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gerektiğini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söylemesidir</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Mesela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projelerin</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edilmesi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gerektiğini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belirtse</a:t>
            </a:r>
            <a:r>
              <a:rPr lang="en-US" dirty="0">
                <a:latin typeface="Times New Roman" panose="02020603050405020304" pitchFamily="18" charset="0"/>
                <a:cs typeface="Times New Roman" panose="02020603050405020304" pitchFamily="18" charset="0"/>
              </a:rPr>
              <a:t> bile </a:t>
            </a:r>
            <a:r>
              <a:rPr lang="en-US" dirty="0" err="1">
                <a:latin typeface="Times New Roman" panose="02020603050405020304" pitchFamily="18" charset="0"/>
                <a:cs typeface="Times New Roman" panose="02020603050405020304" pitchFamily="18" charset="0"/>
              </a:rPr>
              <a:t>nasıl</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test </a:t>
            </a:r>
            <a:r>
              <a:rPr lang="en-US" dirty="0" err="1">
                <a:latin typeface="Times New Roman" panose="02020603050405020304" pitchFamily="18" charset="0"/>
                <a:cs typeface="Times New Roman" panose="02020603050405020304" pitchFamily="18" charset="0"/>
              </a:rPr>
              <a:t>hazırlanacağına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değinmemesi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çıkarılmasında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zamanda</a:t>
            </a:r>
            <a:r>
              <a:rPr lang="en-US" dirty="0">
                <a:latin typeface="Times New Roman" panose="02020603050405020304" pitchFamily="18" charset="0"/>
                <a:cs typeface="Times New Roman" panose="02020603050405020304" pitchFamily="18" charset="0"/>
              </a:rPr>
              <a:t> da her </a:t>
            </a:r>
            <a:r>
              <a:rPr lang="en-US" dirty="0" err="1">
                <a:latin typeface="Times New Roman" panose="02020603050405020304" pitchFamily="18" charset="0"/>
                <a:cs typeface="Times New Roman" panose="02020603050405020304" pitchFamily="18" charset="0"/>
              </a:rPr>
              <a:t>türlü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adapte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olabilmesinde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041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Hangi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Durumlarda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Kullanılabilir</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metotların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şunlardır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evresinde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edilemez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tasarlanıp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gerekmesi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yapılacağını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haritasını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etmenin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Analiz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süreçlerinin</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zaman </a:t>
            </a:r>
            <a:r>
              <a:rPr lang="en-US" dirty="0" err="1">
                <a:latin typeface="Times New Roman" panose="02020603050405020304" pitchFamily="18" charset="0"/>
                <a:cs typeface="Times New Roman" panose="02020603050405020304" pitchFamily="18" charset="0"/>
              </a:rPr>
              <a:t>alacağının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bilinememesi</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ekibinin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birlikte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hiyerarşiye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656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Çözüm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2"/>
          <a:stretch>
            <a:fillRect/>
          </a:stretch>
        </p:blipFill>
        <p:spPr>
          <a:xfrm>
            <a:off x="1479534" y="1226774"/>
            <a:ext cx="9232931" cy="5405809"/>
          </a:xfrm>
          <a:prstGeom prst="rect">
            <a:avLst/>
          </a:prstGeom>
        </p:spPr>
      </p:pic>
    </p:spTree>
    <p:extLst>
      <p:ext uri="{BB962C8B-B14F-4D97-AF65-F5344CB8AC3E}">
        <p14:creationId xmlns:p14="http://schemas.microsoft.com/office/powerpoint/2010/main" val="116354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r>
              <a:rPr lang="tr-TR" b="1" dirty="0"/>
              <a:t>Birleşik Süreç – Unified Process</a:t>
            </a:r>
          </a:p>
          <a:p>
            <a:r>
              <a:rPr lang="tr-TR" b="1" dirty="0"/>
              <a:t>Çevik Yazılım Süreç Modelleri - Agile</a:t>
            </a:r>
          </a:p>
          <a:p>
            <a:r>
              <a:rPr lang="tr-TR" b="1" dirty="0"/>
              <a:t>Scrum Süreci</a:t>
            </a:r>
          </a:p>
          <a:p>
            <a:r>
              <a:rPr lang="tr-TR" b="1" dirty="0"/>
              <a:t>Yazılım Süreçleri - IEEE / IEA 12207</a:t>
            </a:r>
            <a:endParaRPr lang="en-US" b="1"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15981" y="1351235"/>
            <a:ext cx="7560037" cy="5213819"/>
          </a:xfrm>
          <a:prstGeom prst="rect">
            <a:avLst/>
          </a:prstGeom>
        </p:spPr>
      </p:pic>
    </p:spTree>
    <p:extLst>
      <p:ext uri="{BB962C8B-B14F-4D97-AF65-F5344CB8AC3E}">
        <p14:creationId xmlns:p14="http://schemas.microsoft.com/office/powerpoint/2010/main" val="301828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6154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buFont typeface="Wingdings" panose="05000000000000000000" pitchFamily="2" charset="2"/>
              <a:buChar char="Ø"/>
            </a:pPr>
            <a:r>
              <a:rPr lang="en-US" dirty="0" err="1"/>
              <a:t>Çevik</a:t>
            </a:r>
            <a:r>
              <a:rPr lang="en-US" dirty="0"/>
              <a:t> </a:t>
            </a:r>
            <a:r>
              <a:rPr lang="en-US" dirty="0" err="1"/>
              <a:t>modeller</a:t>
            </a:r>
            <a:r>
              <a:rPr lang="en-US" dirty="0"/>
              <a:t> </a:t>
            </a:r>
            <a:r>
              <a:rPr lang="en-US" dirty="0" err="1"/>
              <a:t>bazen</a:t>
            </a:r>
            <a:r>
              <a:rPr lang="en-US" dirty="0"/>
              <a:t> </a:t>
            </a:r>
            <a:r>
              <a:rPr lang="en-US" dirty="0" err="1"/>
              <a:t>planlı</a:t>
            </a:r>
            <a:r>
              <a:rPr lang="en-US" dirty="0"/>
              <a:t> </a:t>
            </a:r>
            <a:r>
              <a:rPr lang="en-US" dirty="0" err="1"/>
              <a:t>ve</a:t>
            </a:r>
            <a:r>
              <a:rPr lang="en-US" dirty="0"/>
              <a:t> </a:t>
            </a:r>
            <a:r>
              <a:rPr lang="en-US" dirty="0" err="1"/>
              <a:t>disiplinli</a:t>
            </a:r>
            <a:r>
              <a:rPr lang="en-US" dirty="0"/>
              <a:t> </a:t>
            </a:r>
            <a:r>
              <a:rPr lang="en-US" dirty="0" err="1"/>
              <a:t>olmaması</a:t>
            </a:r>
            <a:r>
              <a:rPr lang="en-US" dirty="0"/>
              <a:t> </a:t>
            </a:r>
            <a:r>
              <a:rPr lang="en-US" dirty="0" err="1"/>
              <a:t>ile</a:t>
            </a:r>
            <a:r>
              <a:rPr lang="en-US" dirty="0"/>
              <a:t> </a:t>
            </a:r>
            <a:r>
              <a:rPr lang="en-US" dirty="0" err="1"/>
              <a:t>eleştirilse</a:t>
            </a:r>
            <a:r>
              <a:rPr lang="en-US" dirty="0"/>
              <a:t> de </a:t>
            </a:r>
            <a:r>
              <a:rPr lang="en-US" dirty="0" err="1"/>
              <a:t>bu</a:t>
            </a:r>
            <a:r>
              <a:rPr lang="en-US" dirty="0"/>
              <a:t> </a:t>
            </a:r>
            <a:r>
              <a:rPr lang="en-US" dirty="0" err="1"/>
              <a:t>doğru</a:t>
            </a:r>
            <a:r>
              <a:rPr lang="tr-TR" dirty="0"/>
              <a:t> </a:t>
            </a:r>
            <a:r>
              <a:rPr lang="en-US" dirty="0" err="1"/>
              <a:t>değildir</a:t>
            </a:r>
            <a:r>
              <a:rPr lang="en-US" dirty="0"/>
              <a:t>.</a:t>
            </a:r>
          </a:p>
          <a:p>
            <a:pPr>
              <a:buFont typeface="Wingdings" panose="05000000000000000000" pitchFamily="2" charset="2"/>
              <a:buChar char="Ø"/>
            </a:pPr>
            <a:r>
              <a:rPr lang="en-US" dirty="0" err="1"/>
              <a:t>Açıklamak</a:t>
            </a:r>
            <a:r>
              <a:rPr lang="en-US" dirty="0"/>
              <a:t> </a:t>
            </a:r>
            <a:r>
              <a:rPr lang="en-US" dirty="0" err="1"/>
              <a:t>gerekirse</a:t>
            </a:r>
            <a:r>
              <a:rPr lang="en-US" dirty="0"/>
              <a:t>; </a:t>
            </a:r>
            <a:r>
              <a:rPr lang="en-US" dirty="0" err="1"/>
              <a:t>bir</a:t>
            </a:r>
            <a:r>
              <a:rPr lang="en-US" dirty="0"/>
              <a:t> </a:t>
            </a:r>
            <a:r>
              <a:rPr lang="en-US" dirty="0" err="1"/>
              <a:t>projenin</a:t>
            </a:r>
            <a:r>
              <a:rPr lang="en-US" dirty="0"/>
              <a:t> </a:t>
            </a:r>
            <a:r>
              <a:rPr lang="en-US" dirty="0" err="1"/>
              <a:t>ortaya</a:t>
            </a:r>
            <a:r>
              <a:rPr lang="en-US" dirty="0"/>
              <a:t> </a:t>
            </a:r>
            <a:r>
              <a:rPr lang="en-US" dirty="0" err="1"/>
              <a:t>çıkarılmasında</a:t>
            </a:r>
            <a:r>
              <a:rPr lang="en-US" dirty="0"/>
              <a:t> 2 tip model</a:t>
            </a:r>
            <a:r>
              <a:rPr lang="tr-TR" dirty="0"/>
              <a:t> </a:t>
            </a:r>
            <a:r>
              <a:rPr lang="en-US" dirty="0" err="1"/>
              <a:t>kullanılabilir</a:t>
            </a:r>
            <a:r>
              <a:rPr lang="en-US" dirty="0"/>
              <a:t>. </a:t>
            </a:r>
            <a:r>
              <a:rPr lang="en-US" dirty="0">
                <a:solidFill>
                  <a:schemeClr val="accent1">
                    <a:lumMod val="75000"/>
                  </a:schemeClr>
                </a:solidFill>
              </a:rPr>
              <a:t>Biri </a:t>
            </a:r>
            <a:r>
              <a:rPr lang="en-US" dirty="0" err="1">
                <a:solidFill>
                  <a:schemeClr val="accent1">
                    <a:lumMod val="75000"/>
                  </a:schemeClr>
                </a:solidFill>
              </a:rPr>
              <a:t>uyarlanabilir</a:t>
            </a:r>
            <a:r>
              <a:rPr lang="en-US" dirty="0">
                <a:solidFill>
                  <a:schemeClr val="accent1">
                    <a:lumMod val="75000"/>
                  </a:schemeClr>
                </a:solidFill>
              </a:rPr>
              <a:t> </a:t>
            </a:r>
            <a:r>
              <a:rPr lang="en-US" dirty="0" err="1">
                <a:solidFill>
                  <a:schemeClr val="accent1">
                    <a:lumMod val="75000"/>
                  </a:schemeClr>
                </a:solidFill>
              </a:rPr>
              <a:t>olan</a:t>
            </a:r>
            <a:r>
              <a:rPr lang="en-US" dirty="0">
                <a:solidFill>
                  <a:schemeClr val="accent1">
                    <a:lumMod val="75000"/>
                  </a:schemeClr>
                </a:solidFill>
              </a:rPr>
              <a:t>, </a:t>
            </a:r>
            <a:r>
              <a:rPr lang="en-US" dirty="0" err="1">
                <a:solidFill>
                  <a:schemeClr val="accent1">
                    <a:lumMod val="75000"/>
                  </a:schemeClr>
                </a:solidFill>
              </a:rPr>
              <a:t>bir</a:t>
            </a:r>
            <a:r>
              <a:rPr lang="en-US" dirty="0">
                <a:solidFill>
                  <a:schemeClr val="accent1">
                    <a:lumMod val="75000"/>
                  </a:schemeClr>
                </a:solidFill>
              </a:rPr>
              <a:t> </a:t>
            </a:r>
            <a:r>
              <a:rPr lang="en-US" dirty="0" err="1">
                <a:solidFill>
                  <a:schemeClr val="accent1">
                    <a:lumMod val="75000"/>
                  </a:schemeClr>
                </a:solidFill>
              </a:rPr>
              <a:t>diğeri</a:t>
            </a:r>
            <a:r>
              <a:rPr lang="en-US" dirty="0">
                <a:solidFill>
                  <a:schemeClr val="accent1">
                    <a:lumMod val="75000"/>
                  </a:schemeClr>
                </a:solidFill>
              </a:rPr>
              <a:t> de </a:t>
            </a:r>
            <a:r>
              <a:rPr lang="en-US" dirty="0" err="1">
                <a:solidFill>
                  <a:schemeClr val="accent1">
                    <a:lumMod val="75000"/>
                  </a:schemeClr>
                </a:solidFill>
              </a:rPr>
              <a:t>tahmin</a:t>
            </a:r>
            <a:r>
              <a:rPr lang="en-US" dirty="0">
                <a:solidFill>
                  <a:schemeClr val="accent1">
                    <a:lumMod val="75000"/>
                  </a:schemeClr>
                </a:solidFill>
              </a:rPr>
              <a:t> </a:t>
            </a:r>
            <a:r>
              <a:rPr lang="en-US" dirty="0" err="1">
                <a:solidFill>
                  <a:schemeClr val="accent1">
                    <a:lumMod val="75000"/>
                  </a:schemeClr>
                </a:solidFill>
              </a:rPr>
              <a:t>edilebilir</a:t>
            </a:r>
            <a:r>
              <a:rPr lang="en-US" dirty="0">
                <a:solidFill>
                  <a:schemeClr val="accent1">
                    <a:lumMod val="75000"/>
                  </a:schemeClr>
                </a:solidFill>
              </a:rPr>
              <a:t> </a:t>
            </a:r>
            <a:r>
              <a:rPr lang="en-US" dirty="0" err="1"/>
              <a:t>olandır</a:t>
            </a:r>
            <a:r>
              <a:rPr lang="en-US" dirty="0"/>
              <a:t>.</a:t>
            </a:r>
          </a:p>
          <a:p>
            <a:pPr>
              <a:buFont typeface="Wingdings" panose="05000000000000000000" pitchFamily="2" charset="2"/>
              <a:buChar char="Ø"/>
            </a:pPr>
            <a:r>
              <a:rPr lang="en-US" dirty="0" err="1"/>
              <a:t>Değişime</a:t>
            </a:r>
            <a:r>
              <a:rPr lang="en-US" dirty="0"/>
              <a:t> </a:t>
            </a:r>
            <a:r>
              <a:rPr lang="en-US" dirty="0" err="1"/>
              <a:t>tepki</a:t>
            </a:r>
            <a:r>
              <a:rPr lang="en-US" dirty="0"/>
              <a:t> </a:t>
            </a:r>
            <a:r>
              <a:rPr lang="en-US" dirty="0" err="1"/>
              <a:t>verebilecek</a:t>
            </a:r>
            <a:r>
              <a:rPr lang="en-US" dirty="0"/>
              <a:t> </a:t>
            </a:r>
            <a:r>
              <a:rPr lang="en-US" dirty="0" err="1"/>
              <a:t>şekilde</a:t>
            </a:r>
            <a:r>
              <a:rPr lang="en-US" dirty="0"/>
              <a:t> </a:t>
            </a:r>
            <a:r>
              <a:rPr lang="en-US" dirty="0" err="1"/>
              <a:t>tasarlanmıştır</a:t>
            </a:r>
            <a:r>
              <a:rPr lang="en-US" dirty="0"/>
              <a:t>. </a:t>
            </a:r>
            <a:r>
              <a:rPr lang="en-US" dirty="0" err="1"/>
              <a:t>Mesela</a:t>
            </a:r>
            <a:r>
              <a:rPr lang="en-US" dirty="0"/>
              <a:t>, </a:t>
            </a:r>
            <a:r>
              <a:rPr lang="en-US" dirty="0" err="1"/>
              <a:t>projenin</a:t>
            </a:r>
            <a:r>
              <a:rPr lang="tr-TR" dirty="0"/>
              <a:t> </a:t>
            </a:r>
            <a:r>
              <a:rPr lang="en-US" dirty="0" err="1"/>
              <a:t>gereksinimleri</a:t>
            </a:r>
            <a:r>
              <a:rPr lang="en-US" dirty="0"/>
              <a:t> </a:t>
            </a:r>
            <a:r>
              <a:rPr lang="en-US" dirty="0" err="1"/>
              <a:t>değişirse</a:t>
            </a:r>
            <a:r>
              <a:rPr lang="en-US" dirty="0"/>
              <a:t>, </a:t>
            </a:r>
            <a:r>
              <a:rPr lang="en-US" dirty="0" err="1"/>
              <a:t>projenin</a:t>
            </a:r>
            <a:r>
              <a:rPr lang="en-US" dirty="0"/>
              <a:t> </a:t>
            </a:r>
            <a:r>
              <a:rPr lang="en-US" dirty="0" err="1"/>
              <a:t>takımı</a:t>
            </a:r>
            <a:r>
              <a:rPr lang="en-US" dirty="0"/>
              <a:t> da </a:t>
            </a:r>
            <a:r>
              <a:rPr lang="en-US" dirty="0" err="1"/>
              <a:t>bu</a:t>
            </a:r>
            <a:r>
              <a:rPr lang="en-US" dirty="0"/>
              <a:t> </a:t>
            </a:r>
            <a:r>
              <a:rPr lang="en-US" dirty="0" err="1"/>
              <a:t>değişikliğe</a:t>
            </a:r>
            <a:r>
              <a:rPr lang="en-US" dirty="0"/>
              <a:t> </a:t>
            </a:r>
            <a:r>
              <a:rPr lang="en-US" dirty="0" err="1"/>
              <a:t>ayak</a:t>
            </a:r>
            <a:r>
              <a:rPr lang="en-US" dirty="0"/>
              <a:t> </a:t>
            </a:r>
            <a:r>
              <a:rPr lang="en-US" dirty="0" err="1"/>
              <a:t>uydurur</a:t>
            </a:r>
            <a:r>
              <a:rPr lang="en-US" dirty="0"/>
              <a:t> </a:t>
            </a:r>
            <a:r>
              <a:rPr lang="en-US" dirty="0" err="1"/>
              <a:t>ve</a:t>
            </a:r>
            <a:r>
              <a:rPr lang="tr-TR" dirty="0"/>
              <a:t> </a:t>
            </a:r>
            <a:r>
              <a:rPr lang="en-US" dirty="0" err="1"/>
              <a:t>değişir</a:t>
            </a:r>
            <a:r>
              <a:rPr lang="en-US" dirty="0"/>
              <a:t>.</a:t>
            </a:r>
          </a:p>
          <a:p>
            <a:pPr>
              <a:buFont typeface="Wingdings" panose="05000000000000000000" pitchFamily="2" charset="2"/>
              <a:buChar char="Ø"/>
            </a:pPr>
            <a:r>
              <a:rPr lang="en-US" dirty="0"/>
              <a:t>Bu </a:t>
            </a:r>
            <a:r>
              <a:rPr lang="en-US" dirty="0" err="1"/>
              <a:t>takım</a:t>
            </a:r>
            <a:r>
              <a:rPr lang="en-US" dirty="0"/>
              <a:t> </a:t>
            </a:r>
            <a:r>
              <a:rPr lang="en-US" dirty="0" err="1"/>
              <a:t>bize</a:t>
            </a:r>
            <a:r>
              <a:rPr lang="en-US" dirty="0"/>
              <a:t> 1 </a:t>
            </a:r>
            <a:r>
              <a:rPr lang="en-US" dirty="0" err="1"/>
              <a:t>hafta</a:t>
            </a:r>
            <a:r>
              <a:rPr lang="en-US" dirty="0"/>
              <a:t> </a:t>
            </a:r>
            <a:r>
              <a:rPr lang="en-US" dirty="0" err="1"/>
              <a:t>sonra</a:t>
            </a:r>
            <a:r>
              <a:rPr lang="en-US" dirty="0"/>
              <a:t> </a:t>
            </a:r>
            <a:r>
              <a:rPr lang="en-US" dirty="0" err="1"/>
              <a:t>hangi</a:t>
            </a:r>
            <a:r>
              <a:rPr lang="en-US" dirty="0"/>
              <a:t> </a:t>
            </a:r>
            <a:r>
              <a:rPr lang="en-US" dirty="0" err="1"/>
              <a:t>işlerin</a:t>
            </a:r>
            <a:r>
              <a:rPr lang="en-US" dirty="0"/>
              <a:t> </a:t>
            </a:r>
            <a:r>
              <a:rPr lang="en-US" dirty="0" err="1"/>
              <a:t>yapılacağını</a:t>
            </a:r>
            <a:r>
              <a:rPr lang="en-US" dirty="0"/>
              <a:t> </a:t>
            </a:r>
            <a:r>
              <a:rPr lang="en-US" dirty="0" err="1"/>
              <a:t>söyleyebilir</a:t>
            </a:r>
            <a:r>
              <a:rPr lang="en-US" dirty="0"/>
              <a:t> </a:t>
            </a:r>
            <a:r>
              <a:rPr lang="en-US" dirty="0" err="1"/>
              <a:t>ancak</a:t>
            </a:r>
            <a:r>
              <a:rPr lang="en-US" dirty="0"/>
              <a:t> 1 ay</a:t>
            </a:r>
            <a:r>
              <a:rPr lang="tr-TR" dirty="0"/>
              <a:t> </a:t>
            </a:r>
            <a:r>
              <a:rPr lang="en-US" dirty="0" err="1"/>
              <a:t>sonra</a:t>
            </a:r>
            <a:r>
              <a:rPr lang="en-US" dirty="0"/>
              <a:t> ne </a:t>
            </a:r>
            <a:r>
              <a:rPr lang="en-US" dirty="0" err="1"/>
              <a:t>yapacaklarını</a:t>
            </a:r>
            <a:r>
              <a:rPr lang="en-US" dirty="0"/>
              <a:t> </a:t>
            </a:r>
            <a:r>
              <a:rPr lang="en-US" dirty="0" err="1"/>
              <a:t>belirtemez</a:t>
            </a:r>
            <a:r>
              <a:rPr lang="en-US" dirty="0"/>
              <a:t>.</a:t>
            </a:r>
          </a:p>
        </p:txBody>
      </p:sp>
    </p:spTree>
    <p:extLst>
      <p:ext uri="{BB962C8B-B14F-4D97-AF65-F5344CB8AC3E}">
        <p14:creationId xmlns:p14="http://schemas.microsoft.com/office/powerpoint/2010/main" val="306839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3054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uzaksa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tarihte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o</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tamamlanma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gelişmelerin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plan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Değişiklik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plan </a:t>
            </a:r>
            <a:r>
              <a:rPr lang="en-US" dirty="0" err="1">
                <a:latin typeface="Times New Roman" panose="02020603050405020304" pitchFamily="18" charset="0"/>
                <a:cs typeface="Times New Roman" panose="02020603050405020304" pitchFamily="18" charset="0"/>
              </a:rPr>
              <a:t>iptal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program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dahil</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dahildir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açıktır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uyarlanabilirdir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Uyarlanabilir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net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planlanmayan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istenilen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19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75453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özelliği</a:t>
            </a:r>
            <a:r>
              <a:rPr lang="en-US" dirty="0">
                <a:latin typeface="Times New Roman" panose="02020603050405020304" pitchFamily="18" charset="0"/>
                <a:cs typeface="Times New Roman" panose="02020603050405020304" pitchFamily="18" charset="0"/>
              </a:rPr>
              <a:t> de;</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(iterative development models)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dilimi</a:t>
            </a:r>
            <a:r>
              <a:rPr lang="en-US" dirty="0">
                <a:latin typeface="Times New Roman" panose="02020603050405020304" pitchFamily="18" charset="0"/>
                <a:cs typeface="Times New Roman" panose="02020603050405020304" pitchFamily="18" charset="0"/>
              </a:rPr>
              <a:t> ay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alınırken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düşer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ilerlemeler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şeklinde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her </a:t>
            </a:r>
            <a:r>
              <a:rPr lang="en-US" dirty="0" err="1">
                <a:latin typeface="Times New Roman" panose="02020603050405020304" pitchFamily="18" charset="0"/>
                <a:cs typeface="Times New Roman" panose="02020603050405020304" pitchFamily="18" charset="0"/>
              </a:rPr>
              <a:t>adımda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bildirim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çıkarılır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92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değildir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yöntemlerini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tamamlayıcı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niteliktedir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Başlıca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a:t>
            </a:r>
            <a:r>
              <a:rPr lang="en-US" b="1"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Uçdeger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(“Extreme Programming – XP”)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Adaptif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(”Adaptive Software Development -ASD”)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Dinamik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(”Dynamic System Development Method”)</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CRYSTAL</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Özellik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Güdümlü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Gelistirme</a:t>
            </a:r>
            <a:r>
              <a:rPr lang="en-US" dirty="0">
                <a:latin typeface="Times New Roman" panose="02020603050405020304" pitchFamily="18" charset="0"/>
                <a:cs typeface="Times New Roman" panose="02020603050405020304" pitchFamily="18" charset="0"/>
              </a:rPr>
              <a:t> (“Feature-Driven Development – FDD”)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Tümlesik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(“Agile Unified Process – AUP”)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(Agile Data Method)</a:t>
            </a:r>
          </a:p>
        </p:txBody>
      </p:sp>
    </p:spTree>
    <p:extLst>
      <p:ext uri="{BB962C8B-B14F-4D97-AF65-F5344CB8AC3E}">
        <p14:creationId xmlns:p14="http://schemas.microsoft.com/office/powerpoint/2010/main" val="141091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199" y="365126"/>
            <a:ext cx="1090951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Uçdeğer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Programlama</a:t>
            </a:r>
            <a:r>
              <a:rPr lang="en-US" sz="3600" b="1" dirty="0">
                <a:solidFill>
                  <a:srgbClr val="002060"/>
                </a:solidFill>
                <a:latin typeface="Times New Roman" panose="02020603050405020304" pitchFamily="18" charset="0"/>
                <a:cs typeface="Times New Roman" panose="02020603050405020304" pitchFamily="18" charset="0"/>
              </a:rPr>
              <a:t> (Extreme</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Programming</a:t>
            </a:r>
            <a:r>
              <a:rPr lang="tr-TR" sz="3600" b="1" dirty="0">
                <a:solidFill>
                  <a:srgbClr val="002060"/>
                </a:solidFill>
                <a:latin typeface="Times New Roman" panose="02020603050405020304" pitchFamily="18" charset="0"/>
                <a:cs typeface="Times New Roman" panose="02020603050405020304" pitchFamily="18" charset="0"/>
              </a:rPr>
              <a:t>-</a:t>
            </a:r>
            <a:r>
              <a:rPr lang="en-US" sz="3600" b="1" dirty="0">
                <a:solidFill>
                  <a:srgbClr val="002060"/>
                </a:solidFill>
                <a:latin typeface="Times New Roman" panose="02020603050405020304" pitchFamily="18" charset="0"/>
                <a:cs typeface="Times New Roman" panose="02020603050405020304" pitchFamily="18" charset="0"/>
              </a:rPr>
              <a:t>XP)</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20000"/>
          </a:bodyPr>
          <a:lstStyle/>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Uçdeğer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programlama</a:t>
            </a:r>
            <a:r>
              <a:rPr lang="en-US" sz="3200" dirty="0">
                <a:latin typeface="Times New Roman" panose="02020603050405020304" pitchFamily="18" charset="0"/>
                <a:cs typeface="Times New Roman" panose="02020603050405020304" pitchFamily="18" charset="0"/>
              </a:rPr>
              <a:t>, Kent Beck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1999 </a:t>
            </a:r>
            <a:r>
              <a:rPr lang="en-US" sz="3200" dirty="0" err="1">
                <a:latin typeface="Times New Roman" panose="02020603050405020304" pitchFamily="18" charset="0"/>
                <a:cs typeface="Times New Roman" panose="02020603050405020304" pitchFamily="18" charset="0"/>
              </a:rPr>
              <a:t>yılında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yazılım</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geliştirme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disiplini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olarak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ortaya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çıkarılmıştır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Tüm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gereksinimler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senaryolar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şeklinde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oluşturulur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senaryolar</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bölünür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Yazılımcılar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çiftler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çalışır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a:t>
            </a:r>
            <a:r>
              <a:rPr lang="en-US" sz="3200" dirty="0">
                <a:latin typeface="Times New Roman" panose="02020603050405020304" pitchFamily="18" charset="0"/>
                <a:cs typeface="Times New Roman" panose="02020603050405020304" pitchFamily="18" charset="0"/>
              </a:rPr>
              <a:t> her </a:t>
            </a:r>
            <a:r>
              <a:rPr lang="en-US" sz="3200" dirty="0" err="1">
                <a:latin typeface="Times New Roman" panose="02020603050405020304" pitchFamily="18" charset="0"/>
                <a:cs typeface="Times New Roman" panose="02020603050405020304" pitchFamily="18" charset="0"/>
              </a:rPr>
              <a:t>iş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için</a:t>
            </a:r>
            <a:r>
              <a:rPr lang="en-US" sz="3200" dirty="0">
                <a:latin typeface="Times New Roman" panose="02020603050405020304" pitchFamily="18" charset="0"/>
                <a:cs typeface="Times New Roman" panose="02020603050405020304" pitchFamily="18" charset="0"/>
              </a:rPr>
              <a:t> test de </a:t>
            </a:r>
            <a:r>
              <a:rPr lang="en-US" sz="3200" dirty="0" err="1">
                <a:latin typeface="Times New Roman" panose="02020603050405020304" pitchFamily="18" charset="0"/>
                <a:cs typeface="Times New Roman" panose="02020603050405020304" pitchFamily="18" charset="0"/>
              </a:rPr>
              <a:t>geliştirir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tümleştirir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Sistemin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müşterisi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geliştirici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takımın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devamlı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parçasıdır</a:t>
            </a:r>
            <a:r>
              <a:rPr lang="en-US" sz="3200" dirty="0">
                <a:latin typeface="Times New Roman" panose="02020603050405020304" pitchFamily="18" charset="0"/>
                <a:cs typeface="Times New Roman" panose="02020603050405020304" pitchFamily="18" charset="0"/>
              </a:rPr>
              <a:t>.</a:t>
            </a:r>
          </a:p>
          <a:p>
            <a:pPr marL="0" indent="0" algn="just">
              <a:buNone/>
            </a:pPr>
            <a:r>
              <a:rPr lang="tr-TR"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4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prensip</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etrafında</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toplanır</a:t>
            </a:r>
            <a:r>
              <a:rPr lang="en-US" sz="3200" b="1" dirty="0">
                <a:solidFill>
                  <a:schemeClr val="accent1">
                    <a:lumMod val="75000"/>
                  </a:schemeClr>
                </a:solidFill>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Basitlik</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İletişim</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Geri </a:t>
            </a:r>
            <a:r>
              <a:rPr lang="en-US" sz="3000" dirty="0" err="1">
                <a:latin typeface="Times New Roman" panose="02020603050405020304" pitchFamily="18" charset="0"/>
                <a:cs typeface="Times New Roman" panose="02020603050405020304" pitchFamily="18" charset="0"/>
              </a:rPr>
              <a:t>bildirim</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Cesaret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3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12 </a:t>
            </a:r>
            <a:r>
              <a:rPr lang="en-US" b="1" dirty="0" err="1">
                <a:solidFill>
                  <a:schemeClr val="accent1">
                    <a:lumMod val="75000"/>
                  </a:schemeClr>
                </a:solidFill>
                <a:latin typeface="Times New Roman" panose="02020603050405020304" pitchFamily="18" charset="0"/>
                <a:cs typeface="Times New Roman" panose="02020603050405020304" pitchFamily="18" charset="0"/>
              </a:rPr>
              <a:t>temel</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pratiğin</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birlikte</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uygulanmasını</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gerektirir</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oyunu</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aralıklı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sürümler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yapılandırma</a:t>
            </a:r>
            <a:r>
              <a:rPr lang="en-US" dirty="0">
                <a:latin typeface="Times New Roman" panose="02020603050405020304" pitchFamily="18" charset="0"/>
                <a:cs typeface="Times New Roman" panose="02020603050405020304" pitchFamily="18" charset="0"/>
              </a:rPr>
              <a:t> (“refactoring”)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test (“test first”)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sahiplenme</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Metafor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Eşli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(“pair programming”)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entegrasyon</a:t>
            </a:r>
            <a:r>
              <a:rPr lang="en-US" dirty="0">
                <a:latin typeface="Times New Roman" panose="02020603050405020304" pitchFamily="18" charset="0"/>
                <a:cs typeface="Times New Roman" panose="02020603050405020304" pitchFamily="18" charset="0"/>
              </a:rPr>
              <a:t> (“continuous integration”)</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980884" y="1840639"/>
            <a:ext cx="4605390" cy="4689125"/>
          </a:xfrm>
          <a:prstGeom prst="rect">
            <a:avLst/>
          </a:prstGeom>
        </p:spPr>
      </p:pic>
    </p:spTree>
    <p:extLst>
      <p:ext uri="{BB962C8B-B14F-4D97-AF65-F5344CB8AC3E}">
        <p14:creationId xmlns:p14="http://schemas.microsoft.com/office/powerpoint/2010/main" val="40728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26165" y="1045029"/>
            <a:ext cx="7539669" cy="5715000"/>
          </a:xfrm>
          <a:prstGeom prst="rect">
            <a:avLst/>
          </a:prstGeom>
        </p:spPr>
      </p:pic>
    </p:spTree>
    <p:extLst>
      <p:ext uri="{BB962C8B-B14F-4D97-AF65-F5344CB8AC3E}">
        <p14:creationId xmlns:p14="http://schemas.microsoft.com/office/powerpoint/2010/main" val="286666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663955" y="1297616"/>
            <a:ext cx="6864089" cy="5560384"/>
          </a:xfrm>
          <a:prstGeom prst="rect">
            <a:avLst/>
          </a:prstGeom>
        </p:spPr>
      </p:pic>
    </p:spTree>
    <p:extLst>
      <p:ext uri="{BB962C8B-B14F-4D97-AF65-F5344CB8AC3E}">
        <p14:creationId xmlns:p14="http://schemas.microsoft.com/office/powerpoint/2010/main" val="2859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084696"/>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Bazı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özellikleri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bilgisayarları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kübiklerle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bölünmüş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Bir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Hiç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kimse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peşpeşe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çalışamaz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özelleşme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Herkes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geliştirilirken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değiştirilir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kullanılırlar</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a:latin typeface="Times New Roman" panose="02020603050405020304" pitchFamily="18" charset="0"/>
                <a:cs typeface="Times New Roman" panose="02020603050405020304" pitchFamily="18" charset="0"/>
              </a:rPr>
              <a:t>Kullanıcın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gereksinimleri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belirsiz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a:t>
            </a:r>
            <a:r>
              <a:rPr lang="en-US" b="1" dirty="0">
                <a:latin typeface="Times New Roman" panose="02020603050405020304" pitchFamily="18" charset="0"/>
                <a:cs typeface="Times New Roman" panose="02020603050405020304" pitchFamily="18" charset="0"/>
              </a:rPr>
              <a:t> da </a:t>
            </a:r>
            <a:r>
              <a:rPr lang="en-US" b="1" dirty="0" err="1">
                <a:latin typeface="Times New Roman" panose="02020603050405020304" pitchFamily="18" charset="0"/>
                <a:cs typeface="Times New Roman" panose="02020603050405020304" pitchFamily="18" charset="0"/>
              </a:rPr>
              <a:t>değişkense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kullanışlıdırlar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latin typeface="Times New Roman" panose="02020603050405020304" pitchFamily="18" charset="0"/>
                <a:cs typeface="Times New Roman" panose="02020603050405020304" pitchFamily="18" charset="0"/>
              </a:rPr>
              <a:t>Birleşik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(Unified Process)</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394107"/>
          </a:xfrm>
        </p:spPr>
        <p:txBody>
          <a:bodyPr>
            <a:normAutofit fontScale="92500" lnSpcReduction="20000"/>
          </a:bodyPr>
          <a:lstStyle/>
          <a:p>
            <a:pPr algn="just">
              <a:buFont typeface="Wingdings" panose="05000000000000000000" pitchFamily="2" charset="2"/>
              <a:buChar char="Ø"/>
            </a:pPr>
            <a:r>
              <a:rPr lang="en-US" dirty="0" err="1"/>
              <a:t>Nesneye</a:t>
            </a:r>
            <a:r>
              <a:rPr lang="en-US" dirty="0"/>
              <a:t> </a:t>
            </a:r>
            <a:r>
              <a:rPr lang="en-US" dirty="0" err="1"/>
              <a:t>dayalı</a:t>
            </a:r>
            <a:r>
              <a:rPr lang="en-US" dirty="0"/>
              <a:t> </a:t>
            </a:r>
            <a:r>
              <a:rPr lang="en-US" dirty="0" err="1"/>
              <a:t>yazılım</a:t>
            </a:r>
            <a:r>
              <a:rPr lang="en-US" dirty="0"/>
              <a:t> </a:t>
            </a:r>
            <a:r>
              <a:rPr lang="en-US" dirty="0" err="1"/>
              <a:t>geliştirmek</a:t>
            </a:r>
            <a:r>
              <a:rPr lang="en-US" dirty="0"/>
              <a:t> </a:t>
            </a:r>
            <a:r>
              <a:rPr lang="en-US" dirty="0" err="1"/>
              <a:t>için</a:t>
            </a:r>
            <a:r>
              <a:rPr lang="en-US" dirty="0"/>
              <a:t> var </a:t>
            </a:r>
            <a:r>
              <a:rPr lang="en-US" dirty="0" err="1"/>
              <a:t>olan</a:t>
            </a:r>
            <a:r>
              <a:rPr lang="en-US" dirty="0"/>
              <a:t> </a:t>
            </a:r>
            <a:r>
              <a:rPr lang="en-US" dirty="0" err="1"/>
              <a:t>yöntemlerin</a:t>
            </a:r>
            <a:r>
              <a:rPr lang="en-US" dirty="0"/>
              <a:t> </a:t>
            </a:r>
            <a:r>
              <a:rPr lang="en-US" dirty="0" err="1"/>
              <a:t>deneyimler</a:t>
            </a:r>
            <a:r>
              <a:rPr lang="en-US" dirty="0"/>
              <a:t> </a:t>
            </a:r>
            <a:r>
              <a:rPr lang="en-US" dirty="0" err="1"/>
              <a:t>sonucu</a:t>
            </a:r>
            <a:r>
              <a:rPr lang="en-US" dirty="0"/>
              <a:t> </a:t>
            </a:r>
            <a:r>
              <a:rPr lang="en-US" dirty="0" err="1"/>
              <a:t>kabul</a:t>
            </a:r>
            <a:r>
              <a:rPr lang="en-US" dirty="0"/>
              <a:t> </a:t>
            </a:r>
            <a:r>
              <a:rPr lang="en-US" dirty="0" err="1"/>
              <a:t>gören</a:t>
            </a:r>
            <a:r>
              <a:rPr lang="en-US" dirty="0"/>
              <a:t> </a:t>
            </a:r>
            <a:r>
              <a:rPr lang="en-US" dirty="0" err="1"/>
              <a:t>en</a:t>
            </a:r>
            <a:r>
              <a:rPr lang="en-US" dirty="0"/>
              <a:t> iyi </a:t>
            </a:r>
            <a:r>
              <a:rPr lang="en-US" dirty="0" err="1"/>
              <a:t>özellikleri</a:t>
            </a:r>
            <a:r>
              <a:rPr lang="en-US" dirty="0"/>
              <a:t> </a:t>
            </a:r>
            <a:r>
              <a:rPr lang="en-US" dirty="0" err="1"/>
              <a:t>bir</a:t>
            </a:r>
            <a:r>
              <a:rPr lang="en-US" dirty="0"/>
              <a:t> </a:t>
            </a:r>
            <a:r>
              <a:rPr lang="en-US" dirty="0" err="1"/>
              <a:t>araya</a:t>
            </a:r>
            <a:r>
              <a:rPr lang="en-US" dirty="0"/>
              <a:t> </a:t>
            </a:r>
            <a:r>
              <a:rPr lang="en-US" dirty="0" err="1"/>
              <a:t>getirilerek</a:t>
            </a:r>
            <a:r>
              <a:rPr lang="en-US" dirty="0"/>
              <a:t> </a:t>
            </a:r>
            <a:r>
              <a:rPr lang="en-US" dirty="0" err="1"/>
              <a:t>tümleştirilmiş</a:t>
            </a:r>
            <a:r>
              <a:rPr lang="en-US" dirty="0"/>
              <a:t> </a:t>
            </a:r>
            <a:r>
              <a:rPr lang="en-US" dirty="0" err="1"/>
              <a:t>yazılım</a:t>
            </a:r>
            <a:r>
              <a:rPr lang="en-US" dirty="0"/>
              <a:t> </a:t>
            </a:r>
            <a:r>
              <a:rPr lang="en-US" dirty="0" err="1"/>
              <a:t>geliştirme</a:t>
            </a:r>
            <a:r>
              <a:rPr lang="en-US" dirty="0"/>
              <a:t> </a:t>
            </a:r>
            <a:r>
              <a:rPr lang="en-US" dirty="0" err="1"/>
              <a:t>süreci</a:t>
            </a:r>
            <a:r>
              <a:rPr lang="en-US" dirty="0"/>
              <a:t> (The Unified Process - UP) </a:t>
            </a:r>
            <a:r>
              <a:rPr lang="en-US" dirty="0" err="1"/>
              <a:t>oluşturulmuştur</a:t>
            </a:r>
            <a:r>
              <a:rPr lang="en-US" dirty="0"/>
              <a:t>. </a:t>
            </a:r>
            <a:endParaRPr lang="tr-TR" dirty="0"/>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Yinelemeli (iterative): </a:t>
            </a:r>
            <a:r>
              <a:rPr lang="tr-TR" sz="2800" dirty="0">
                <a:solidFill>
                  <a:schemeClr val="tx1"/>
                </a:solidFill>
                <a:latin typeface="Times New Roman" panose="02020603050405020304" pitchFamily="18" charset="0"/>
                <a:cs typeface="Times New Roman" panose="02020603050405020304" pitchFamily="18" charset="0"/>
              </a:rPr>
              <a:t>Problemdeki istekler (requirements) bir bütün olarak yerine getirilmeye çalışılmaz. Önce problemin bir kısmı ele alınır. Problemin bu kısmı bağımsız bir proje olarak ele alınır ve hedeflenen istekleri yerine getiren sınanmış tam bir ürün ortaya çıkartılır. Ardından bir sonraki yinelemeye geçilir ve yeni istekler ele alınır. Her iterasyon sonunda hedefe daha yakın bir ürün elde edilir.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Arttırmalı ve evrimsel (incremental, evolutionary): </a:t>
            </a:r>
            <a:r>
              <a:rPr lang="tr-TR" sz="2800" dirty="0">
                <a:solidFill>
                  <a:schemeClr val="tx1"/>
                </a:solidFill>
                <a:latin typeface="Times New Roman" panose="02020603050405020304" pitchFamily="18" charset="0"/>
                <a:cs typeface="Times New Roman" panose="02020603050405020304" pitchFamily="18" charset="0"/>
              </a:rPr>
              <a:t>Her iterasyon adımında yeni istekler ele aldığında iterasyonlar sonucunda elde edilen ürünlerin özellikleri artar ve hedeflenen yazılım ürününe yaklaşırlar.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Risk güdümlü (Risk-driven):</a:t>
            </a:r>
            <a:r>
              <a:rPr lang="tr-TR" sz="2800" dirty="0">
                <a:solidFill>
                  <a:schemeClr val="tx1"/>
                </a:solidFill>
                <a:latin typeface="Times New Roman" panose="02020603050405020304" pitchFamily="18" charset="0"/>
                <a:cs typeface="Times New Roman" panose="02020603050405020304" pitchFamily="18" charset="0"/>
              </a:rPr>
              <a:t> ilk iterasyonlarda en riskli kısımlar gerçeklenmelidir. Böylece daha projenin ilk aşamalarında ortaya çıkabilecek problemler görülebilir ve gerekli önlemler alınabile. Örnegin zaman planı gözden geçirilir, ekibe yeni elamanlar alınabilir, bütçe güncellenebilir.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4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5937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(Adaptive Software Development -ASD)</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872343"/>
            <a:ext cx="10515600" cy="4304620"/>
          </a:xfrm>
        </p:spPr>
        <p:txBody>
          <a:bodyPr/>
          <a:lstStyle/>
          <a:p>
            <a:pPr marL="0" indent="0" algn="just">
              <a:buNone/>
            </a:pPr>
            <a:r>
              <a:rPr lang="en-US" dirty="0" err="1">
                <a:latin typeface="Times New Roman" panose="02020603050405020304" pitchFamily="18" charset="0"/>
                <a:cs typeface="Times New Roman" panose="02020603050405020304" pitchFamily="18" charset="0"/>
              </a:rPr>
              <a:t>ASJim</a:t>
            </a:r>
            <a:r>
              <a:rPr lang="en-US" dirty="0">
                <a:latin typeface="Times New Roman" panose="02020603050405020304" pitchFamily="18" charset="0"/>
                <a:cs typeface="Times New Roman" panose="02020603050405020304" pitchFamily="18" charset="0"/>
              </a:rPr>
              <a:t> Highsmith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 </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Göreve-dayalı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Bileşene-dayalı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aralıkları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Riskleri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bulundurur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toplamada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işbirliğini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öğrenme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2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3004088" y="1226774"/>
            <a:ext cx="6183824" cy="5373852"/>
          </a:xfrm>
          <a:prstGeom prst="rect">
            <a:avLst/>
          </a:prstGeom>
        </p:spPr>
      </p:pic>
    </p:spTree>
    <p:extLst>
      <p:ext uri="{BB962C8B-B14F-4D97-AF65-F5344CB8AC3E}">
        <p14:creationId xmlns:p14="http://schemas.microsoft.com/office/powerpoint/2010/main" val="215296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(”Dynamic System Development”)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611086"/>
            <a:ext cx="10515600" cy="456587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Konsorsiyum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www.dsdm.org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DSDM—</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yönden</a:t>
            </a:r>
            <a:r>
              <a:rPr lang="en-US" dirty="0">
                <a:latin typeface="Times New Roman" panose="02020603050405020304" pitchFamily="18" charset="0"/>
                <a:cs typeface="Times New Roman" panose="02020603050405020304" pitchFamily="18" charset="0"/>
              </a:rPr>
              <a:t> XP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ASD’ye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benzer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Dokuz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yetkilidirler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odaklanılır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Tekrarlanan</a:t>
            </a:r>
            <a:r>
              <a:rPr lang="en-US" dirty="0">
                <a:latin typeface="Times New Roman" panose="02020603050405020304" pitchFamily="18" charset="0"/>
                <a:cs typeface="Times New Roman" panose="02020603050405020304" pitchFamily="18" charset="0"/>
              </a:rPr>
              <a:t> (iterative)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artımlı</a:t>
            </a:r>
            <a:r>
              <a:rPr lang="en-US" dirty="0">
                <a:latin typeface="Times New Roman" panose="02020603050405020304" pitchFamily="18" charset="0"/>
                <a:cs typeface="Times New Roman" panose="02020603050405020304" pitchFamily="18" charset="0"/>
              </a:rPr>
              <a:t> (incremental)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sonucuna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gerçekleştirilen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alınabilirdir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temellendirilirler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Test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yaşam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döngüsü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entegredir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593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714264"/>
            <a:ext cx="4865176" cy="4464763"/>
          </a:xfrm>
        </p:spPr>
        <p:txBody>
          <a:bodyPr/>
          <a:lstStyle/>
          <a:p>
            <a:pPr algn="just">
              <a:buFont typeface="Wingdings" panose="05000000000000000000" pitchFamily="2" charset="2"/>
              <a:buChar char="Ø"/>
            </a:pPr>
            <a:r>
              <a:rPr lang="en-US" dirty="0"/>
              <a:t>Basit.</a:t>
            </a:r>
          </a:p>
          <a:p>
            <a:pPr algn="just">
              <a:buFont typeface="Wingdings" panose="05000000000000000000" pitchFamily="2" charset="2"/>
              <a:buChar char="Ø"/>
            </a:pPr>
            <a:r>
              <a:rPr lang="en-US" dirty="0" err="1"/>
              <a:t>Genişletilebilir</a:t>
            </a:r>
            <a:r>
              <a:rPr lang="en-US" dirty="0"/>
              <a:t>.</a:t>
            </a:r>
          </a:p>
          <a:p>
            <a:pPr algn="just">
              <a:buFont typeface="Wingdings" panose="05000000000000000000" pitchFamily="2" charset="2"/>
              <a:buChar char="Ø"/>
            </a:pPr>
            <a:r>
              <a:rPr lang="en-US" dirty="0" err="1"/>
              <a:t>Düz</a:t>
            </a:r>
            <a:r>
              <a:rPr lang="en-US" dirty="0"/>
              <a:t> </a:t>
            </a:r>
            <a:r>
              <a:rPr lang="en-US" dirty="0" err="1"/>
              <a:t>ileri</a:t>
            </a:r>
            <a:r>
              <a:rPr lang="en-US" dirty="0"/>
              <a:t> Framework</a:t>
            </a:r>
            <a:r>
              <a:rPr lang="tr-TR" dirty="0"/>
              <a:t> </a:t>
            </a:r>
            <a:r>
              <a:rPr lang="en-US" dirty="0" err="1"/>
              <a:t>tabanlı</a:t>
            </a:r>
            <a:r>
              <a:rPr lang="en-US" dirty="0"/>
              <a:t>.</a:t>
            </a:r>
          </a:p>
          <a:p>
            <a:pPr algn="just">
              <a:buFont typeface="Wingdings" panose="05000000000000000000" pitchFamily="2" charset="2"/>
              <a:buChar char="Ø"/>
            </a:pPr>
            <a:r>
              <a:rPr lang="en-US" dirty="0" err="1"/>
              <a:t>Tüm</a:t>
            </a:r>
            <a:r>
              <a:rPr lang="en-US" dirty="0"/>
              <a:t> </a:t>
            </a:r>
            <a:r>
              <a:rPr lang="en-US" dirty="0" err="1"/>
              <a:t>proje</a:t>
            </a:r>
            <a:r>
              <a:rPr lang="en-US" dirty="0"/>
              <a:t> </a:t>
            </a:r>
            <a:r>
              <a:rPr lang="en-US" dirty="0" err="1"/>
              <a:t>türlerinde</a:t>
            </a:r>
            <a:r>
              <a:rPr lang="tr-TR" dirty="0"/>
              <a:t> </a:t>
            </a:r>
            <a:r>
              <a:rPr lang="en-US" dirty="0" err="1"/>
              <a:t>çözüm</a:t>
            </a:r>
            <a:r>
              <a:rPr lang="en-US" dirty="0"/>
              <a:t> </a:t>
            </a:r>
            <a:r>
              <a:rPr lang="en-US" dirty="0" err="1"/>
              <a:t>sağlayıcı</a:t>
            </a:r>
            <a:r>
              <a:rPr lang="en-US" dirty="0"/>
              <a:t> </a:t>
            </a:r>
            <a:r>
              <a:rPr lang="en-US" dirty="0" err="1"/>
              <a:t>değildir</a:t>
            </a:r>
            <a:r>
              <a:rPr lang="en-US" dirty="0"/>
              <a:t>.</a:t>
            </a:r>
          </a:p>
        </p:txBody>
      </p:sp>
      <p:pic>
        <p:nvPicPr>
          <p:cNvPr id="4" name="Resim 3"/>
          <p:cNvPicPr>
            <a:picLocks noChangeAspect="1"/>
          </p:cNvPicPr>
          <p:nvPr/>
        </p:nvPicPr>
        <p:blipFill>
          <a:blip r:embed="rId2"/>
          <a:stretch>
            <a:fillRect/>
          </a:stretch>
        </p:blipFill>
        <p:spPr>
          <a:xfrm>
            <a:off x="5703376" y="1855592"/>
            <a:ext cx="6215472" cy="3696122"/>
          </a:xfrm>
          <a:prstGeom prst="rect">
            <a:avLst/>
          </a:prstGeom>
        </p:spPr>
      </p:pic>
    </p:spTree>
    <p:extLst>
      <p:ext uri="{BB962C8B-B14F-4D97-AF65-F5344CB8AC3E}">
        <p14:creationId xmlns:p14="http://schemas.microsoft.com/office/powerpoint/2010/main" val="3451990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Proje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Yapısı</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projesi</a:t>
            </a:r>
            <a:r>
              <a:rPr lang="en-US" dirty="0">
                <a:latin typeface="Times New Roman" panose="02020603050405020304" pitchFamily="18" charset="0"/>
                <a:cs typeface="Times New Roman" panose="02020603050405020304" pitchFamily="18" charset="0"/>
              </a:rPr>
              <a:t>, organize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gömülü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çekirdek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teknikleriyle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desteklenen</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aşamalı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Roller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Takım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Organizasyonu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Boyutu</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Aşamalı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t>
            </a:r>
            <a:r>
              <a:rPr lang="en-US" dirty="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Ön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Fizibilite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Fonksiyonel</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Yapı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Uygulama</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Sonrası</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744991" y="2493856"/>
            <a:ext cx="3700865" cy="3756939"/>
          </a:xfrm>
          <a:prstGeom prst="rect">
            <a:avLst/>
          </a:prstGeom>
        </p:spPr>
      </p:pic>
    </p:spTree>
    <p:extLst>
      <p:ext uri="{BB962C8B-B14F-4D97-AF65-F5344CB8AC3E}">
        <p14:creationId xmlns:p14="http://schemas.microsoft.com/office/powerpoint/2010/main" val="2759771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240602" y="1226774"/>
            <a:ext cx="9710795" cy="5388755"/>
          </a:xfrm>
          <a:prstGeom prst="rect">
            <a:avLst/>
          </a:prstGeom>
        </p:spPr>
      </p:pic>
    </p:spTree>
    <p:extLst>
      <p:ext uri="{BB962C8B-B14F-4D97-AF65-F5344CB8AC3E}">
        <p14:creationId xmlns:p14="http://schemas.microsoft.com/office/powerpoint/2010/main" val="238907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Jeff </a:t>
            </a:r>
            <a:r>
              <a:rPr lang="en-US" dirty="0" err="1">
                <a:latin typeface="Times New Roman" panose="02020603050405020304" pitchFamily="18" charset="0"/>
                <a:cs typeface="Times New Roman" panose="02020603050405020304" pitchFamily="18" charset="0"/>
              </a:rPr>
              <a:t>Sutjerland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Ken </a:t>
            </a:r>
            <a:r>
              <a:rPr lang="en-US" dirty="0" err="1">
                <a:latin typeface="Times New Roman" panose="02020603050405020304" pitchFamily="18" charset="0"/>
                <a:cs typeface="Times New Roman" panose="02020603050405020304" pitchFamily="18" charset="0"/>
              </a:rPr>
              <a:t>Schawaber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1990’ların </a:t>
            </a:r>
            <a:r>
              <a:rPr lang="en-US" dirty="0" err="1">
                <a:latin typeface="Times New Roman" panose="02020603050405020304" pitchFamily="18" charset="0"/>
                <a:cs typeface="Times New Roman" panose="02020603050405020304" pitchFamily="18" charset="0"/>
              </a:rPr>
              <a:t>ortalarında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ilgili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mühendislik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içermeyen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birimlere</a:t>
            </a:r>
            <a:r>
              <a:rPr lang="en-US" dirty="0">
                <a:latin typeface="Times New Roman" panose="02020603050405020304" pitchFamily="18" charset="0"/>
                <a:cs typeface="Times New Roman" panose="02020603050405020304" pitchFamily="18" charset="0"/>
              </a:rPr>
              <a:t> (sprint) </a:t>
            </a:r>
            <a:r>
              <a:rPr lang="en-US" dirty="0" err="1">
                <a:latin typeface="Times New Roman" panose="02020603050405020304" pitchFamily="18" charset="0"/>
                <a:cs typeface="Times New Roman" panose="02020603050405020304" pitchFamily="18" charset="0"/>
              </a:rPr>
              <a:t>bölerek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geliştirmeyi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öngörür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tanımlanması</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günden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sürmemekte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günlük</a:t>
            </a:r>
            <a:r>
              <a:rPr lang="en-US" dirty="0">
                <a:latin typeface="Times New Roman" panose="02020603050405020304" pitchFamily="18" charset="0"/>
                <a:cs typeface="Times New Roman" panose="02020603050405020304" pitchFamily="18" charset="0"/>
              </a:rPr>
              <a:t> 15</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dakikalık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toplantılarla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takibi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Karmaşık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ekipler</a:t>
            </a:r>
            <a:r>
              <a:rPr lang="en-US" dirty="0">
                <a:latin typeface="Times New Roman" panose="02020603050405020304" pitchFamily="18" charset="0"/>
                <a:cs typeface="Times New Roman" panose="02020603050405020304" pitchFamily="18" charset="0"/>
              </a:rPr>
              <a:t> (&lt;20)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uygundur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yıllarda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yaygın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ürettiği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bildirilmiştir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8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Ayırt Edici Özellikleri</a:t>
            </a:r>
          </a:p>
        </p:txBody>
      </p:sp>
      <p:sp>
        <p:nvSpPr>
          <p:cNvPr id="3" name="İçerik Yer Tutucusu 2"/>
          <p:cNvSpPr>
            <a:spLocks noGrp="1"/>
          </p:cNvSpPr>
          <p:nvPr>
            <p:ph idx="1"/>
          </p:nvPr>
        </p:nvSpPr>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Geliştirme işi “paket”lere bölümlenmiştir.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Test ve belgelendirme ürün oluşturuldukça süregelendir.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İş “sprint” </a:t>
            </a:r>
            <a:r>
              <a:rPr lang="tr-TR" dirty="0" err="1">
                <a:latin typeface="Times New Roman" panose="02020603050405020304" pitchFamily="18" charset="0"/>
                <a:cs typeface="Times New Roman" panose="02020603050405020304" pitchFamily="18" charset="0"/>
              </a:rPr>
              <a:t>ler</a:t>
            </a:r>
            <a:r>
              <a:rPr lang="tr-TR" dirty="0">
                <a:latin typeface="Times New Roman" panose="02020603050405020304" pitchFamily="18" charset="0"/>
                <a:cs typeface="Times New Roman" panose="02020603050405020304" pitchFamily="18" charset="0"/>
              </a:rPr>
              <a:t> halinde gerçekleştirilir ve var olan gereksinimlerin “</a:t>
            </a:r>
            <a:r>
              <a:rPr lang="tr-TR" dirty="0" err="1">
                <a:latin typeface="Times New Roman" panose="02020603050405020304" pitchFamily="18" charset="0"/>
                <a:cs typeface="Times New Roman" panose="02020603050405020304" pitchFamily="18" charset="0"/>
              </a:rPr>
              <a:t>backlog</a:t>
            </a:r>
            <a:r>
              <a:rPr lang="tr-TR" dirty="0">
                <a:latin typeface="Times New Roman" panose="02020603050405020304" pitchFamily="18" charset="0"/>
                <a:cs typeface="Times New Roman" panose="02020603050405020304" pitchFamily="18" charset="0"/>
              </a:rPr>
              <a:t>” u olarak çıkarılır.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Toplantılar çok kısadır ve bazen başkan bile içermez.</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Zaman aralıklı olarak müşteriye “</a:t>
            </a:r>
            <a:r>
              <a:rPr lang="tr-TR" dirty="0" err="1">
                <a:latin typeface="Times New Roman" panose="02020603050405020304" pitchFamily="18" charset="0"/>
                <a:cs typeface="Times New Roman" panose="02020603050405020304" pitchFamily="18" charset="0"/>
              </a:rPr>
              <a:t>demo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lar</a:t>
            </a:r>
            <a:r>
              <a:rPr lang="tr-TR" dirty="0">
                <a:latin typeface="Times New Roman" panose="02020603050405020304" pitchFamily="18" charset="0"/>
                <a:cs typeface="Times New Roman" panose="02020603050405020304" pitchFamily="18" charset="0"/>
              </a:rPr>
              <a:t> sunulur.</a:t>
            </a:r>
          </a:p>
        </p:txBody>
      </p:sp>
    </p:spTree>
    <p:extLst>
      <p:ext uri="{BB962C8B-B14F-4D97-AF65-F5344CB8AC3E}">
        <p14:creationId xmlns:p14="http://schemas.microsoft.com/office/powerpoint/2010/main" val="135216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Süreci</a:t>
            </a:r>
          </a:p>
        </p:txBody>
      </p:sp>
      <p:pic>
        <p:nvPicPr>
          <p:cNvPr id="4" name="İçerik Yer Tutucusu 3"/>
          <p:cNvPicPr>
            <a:picLocks noGrp="1" noChangeAspect="1"/>
          </p:cNvPicPr>
          <p:nvPr>
            <p:ph idx="1"/>
          </p:nvPr>
        </p:nvPicPr>
        <p:blipFill>
          <a:blip r:embed="rId2"/>
          <a:stretch>
            <a:fillRect/>
          </a:stretch>
        </p:blipFill>
        <p:spPr>
          <a:xfrm>
            <a:off x="1682950" y="1372147"/>
            <a:ext cx="8826099" cy="5120728"/>
          </a:xfrm>
          <a:prstGeom prst="rect">
            <a:avLst/>
          </a:prstGeom>
        </p:spPr>
      </p:pic>
    </p:spTree>
    <p:extLst>
      <p:ext uri="{BB962C8B-B14F-4D97-AF65-F5344CB8AC3E}">
        <p14:creationId xmlns:p14="http://schemas.microsoft.com/office/powerpoint/2010/main" val="135462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160435" y="1350013"/>
            <a:ext cx="9871130" cy="5307851"/>
          </a:xfrm>
          <a:prstGeom prst="rect">
            <a:avLst/>
          </a:prstGeom>
        </p:spPr>
      </p:pic>
    </p:spTree>
    <p:extLst>
      <p:ext uri="{BB962C8B-B14F-4D97-AF65-F5344CB8AC3E}">
        <p14:creationId xmlns:p14="http://schemas.microsoft.com/office/powerpoint/2010/main" val="23298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Birleşik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Fazları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777154" y="1185260"/>
            <a:ext cx="8637692" cy="5672740"/>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222429" y="1468096"/>
            <a:ext cx="9747142" cy="5238427"/>
          </a:xfrm>
          <a:prstGeom prst="rect">
            <a:avLst/>
          </a:prstGeom>
        </p:spPr>
      </p:pic>
    </p:spTree>
    <p:extLst>
      <p:ext uri="{BB962C8B-B14F-4D97-AF65-F5344CB8AC3E}">
        <p14:creationId xmlns:p14="http://schemas.microsoft.com/office/powerpoint/2010/main" val="104962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388250" y="1269145"/>
            <a:ext cx="11415499" cy="5512655"/>
          </a:xfrm>
          <a:prstGeom prst="rect">
            <a:avLst/>
          </a:prstGeom>
        </p:spPr>
      </p:pic>
    </p:spTree>
    <p:extLst>
      <p:ext uri="{BB962C8B-B14F-4D97-AF65-F5344CB8AC3E}">
        <p14:creationId xmlns:p14="http://schemas.microsoft.com/office/powerpoint/2010/main" val="966628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 </a:t>
            </a:r>
            <a:r>
              <a:rPr lang="en-US" b="1" dirty="0" err="1">
                <a:solidFill>
                  <a:srgbClr val="002060"/>
                </a:solidFill>
                <a:latin typeface="Times New Roman" panose="02020603050405020304" pitchFamily="18" charset="0"/>
                <a:cs typeface="Times New Roman" panose="02020603050405020304" pitchFamily="18" charset="0"/>
              </a:rPr>
              <a:t>Rolleri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480457" y="1226774"/>
            <a:ext cx="9231086" cy="5496278"/>
          </a:xfrm>
          <a:prstGeom prst="rect">
            <a:avLst/>
          </a:prstGeom>
        </p:spPr>
      </p:pic>
    </p:spTree>
    <p:extLst>
      <p:ext uri="{BB962C8B-B14F-4D97-AF65-F5344CB8AC3E}">
        <p14:creationId xmlns:p14="http://schemas.microsoft.com/office/powerpoint/2010/main" val="1294306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Örnek</a:t>
            </a:r>
          </a:p>
        </p:txBody>
      </p:sp>
      <p:sp>
        <p:nvSpPr>
          <p:cNvPr id="4" name="Dikdörtgen 3"/>
          <p:cNvSpPr/>
          <p:nvPr/>
        </p:nvSpPr>
        <p:spPr>
          <a:xfrm>
            <a:off x="838200" y="1690688"/>
            <a:ext cx="9855200" cy="1938992"/>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Firma bir proje alıyor ve proje tarihi sabit değil. Proje sahibinin beklentileri yüksek ancak istekleri yeterince net değil. Ayrıca süreçler içinde yeterli zaman bulunmamakta. Proje ekipleri arasında iletişim problemleri de var. Proje ise Kredi Kartı Taahhüt Programı. Sonunda iş birliği ile 8 ay olarak yer alan proje, 3’er haftalık 6 Sprint ile 18 haftada tamamlanıyor.</a:t>
            </a:r>
          </a:p>
        </p:txBody>
      </p:sp>
      <p:pic>
        <p:nvPicPr>
          <p:cNvPr id="5" name="Resim 4"/>
          <p:cNvPicPr>
            <a:picLocks noChangeAspect="1"/>
          </p:cNvPicPr>
          <p:nvPr/>
        </p:nvPicPr>
        <p:blipFill>
          <a:blip r:embed="rId2"/>
          <a:stretch>
            <a:fillRect/>
          </a:stretch>
        </p:blipFill>
        <p:spPr>
          <a:xfrm>
            <a:off x="4123863" y="4060372"/>
            <a:ext cx="3944274" cy="2558143"/>
          </a:xfrm>
          <a:prstGeom prst="rect">
            <a:avLst/>
          </a:prstGeom>
        </p:spPr>
      </p:pic>
    </p:spTree>
    <p:extLst>
      <p:ext uri="{BB962C8B-B14F-4D97-AF65-F5344CB8AC3E}">
        <p14:creationId xmlns:p14="http://schemas.microsoft.com/office/powerpoint/2010/main" val="128921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Özellik Güdümlü </a:t>
            </a:r>
            <a:r>
              <a:rPr lang="tr-TR" b="1" dirty="0" err="1">
                <a:solidFill>
                  <a:srgbClr val="002060"/>
                </a:solidFill>
                <a:latin typeface="Times New Roman" panose="02020603050405020304" pitchFamily="18" charset="0"/>
                <a:cs typeface="Times New Roman" panose="02020603050405020304" pitchFamily="18" charset="0"/>
              </a:rPr>
              <a:t>Gelistirme</a:t>
            </a:r>
            <a:br>
              <a:rPr lang="tr-TR" b="1" dirty="0">
                <a:solidFill>
                  <a:srgbClr val="002060"/>
                </a:solidFill>
                <a:latin typeface="Times New Roman" panose="02020603050405020304" pitchFamily="18" charset="0"/>
                <a:cs typeface="Times New Roman" panose="02020603050405020304" pitchFamily="18" charset="0"/>
              </a:rPr>
            </a:br>
            <a:r>
              <a:rPr lang="tr-TR" b="1" dirty="0">
                <a:solidFill>
                  <a:srgbClr val="002060"/>
                </a:solidFill>
                <a:latin typeface="Times New Roman" panose="02020603050405020304" pitchFamily="18" charset="0"/>
                <a:cs typeface="Times New Roman" panose="02020603050405020304" pitchFamily="18" charset="0"/>
              </a:rPr>
              <a:t>(</a:t>
            </a:r>
            <a:r>
              <a:rPr lang="tr-TR" b="1" dirty="0" err="1">
                <a:solidFill>
                  <a:srgbClr val="002060"/>
                </a:solidFill>
                <a:latin typeface="Times New Roman" panose="02020603050405020304" pitchFamily="18" charset="0"/>
                <a:cs typeface="Times New Roman" panose="02020603050405020304" pitchFamily="18" charset="0"/>
              </a:rPr>
              <a:t>Feature-Driven</a:t>
            </a:r>
            <a:r>
              <a:rPr lang="tr-TR" b="1" dirty="0">
                <a:solidFill>
                  <a:srgbClr val="002060"/>
                </a:solidFill>
                <a:latin typeface="Times New Roman" panose="02020603050405020304" pitchFamily="18" charset="0"/>
                <a:cs typeface="Times New Roman" panose="02020603050405020304" pitchFamily="18" charset="0"/>
              </a:rPr>
              <a:t> Development – FDD)</a:t>
            </a:r>
          </a:p>
        </p:txBody>
      </p:sp>
      <p:sp>
        <p:nvSpPr>
          <p:cNvPr id="3" name="İçerik Yer Tutucusu 2"/>
          <p:cNvSpPr>
            <a:spLocks noGrp="1"/>
          </p:cNvSpPr>
          <p:nvPr>
            <p:ph idx="1"/>
          </p:nvPr>
        </p:nvSpPr>
        <p:spPr/>
        <p:txBody>
          <a:bodyPr>
            <a:normAutofit lnSpcReduction="10000"/>
          </a:bodyPr>
          <a:lstStyle/>
          <a:p>
            <a:pPr algn="just">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Jeff</a:t>
            </a:r>
            <a:r>
              <a:rPr lang="tr-TR" dirty="0">
                <a:latin typeface="Times New Roman" panose="02020603050405020304" pitchFamily="18" charset="0"/>
                <a:cs typeface="Times New Roman" panose="02020603050405020304" pitchFamily="18" charset="0"/>
              </a:rPr>
              <a:t> De Luca ve Peter </a:t>
            </a:r>
            <a:r>
              <a:rPr lang="tr-TR" dirty="0" err="1">
                <a:latin typeface="Times New Roman" panose="02020603050405020304" pitchFamily="18" charset="0"/>
                <a:cs typeface="Times New Roman" panose="02020603050405020304" pitchFamily="18" charset="0"/>
              </a:rPr>
              <a:t>Coad</a:t>
            </a:r>
            <a:r>
              <a:rPr lang="tr-TR" dirty="0">
                <a:latin typeface="Times New Roman" panose="02020603050405020304" pitchFamily="18" charset="0"/>
                <a:cs typeface="Times New Roman" panose="02020603050405020304" pitchFamily="18" charset="0"/>
              </a:rPr>
              <a:t> tarafından 1997’de geliştirilen ve özellik tabanlı gerçekleştirimi esas alan bir modeldir. </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Süreç beş ana basamaktan oluşur; her bir basamak için çıkış şartları tanımlanır ve bunlara uyulur.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sistem modelinin geliştirilmesi,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listesinin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bir planlama yapılması,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tasarımın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geliştirmenin yapılması.</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Sisteme yeni bir özellik kazandırılmadan önce, detaylı bir tasarım çalışması yapılarak bu özelliği kapsayan mimari yapı oluşturulur.</a:t>
            </a:r>
          </a:p>
        </p:txBody>
      </p:sp>
      <p:pic>
        <p:nvPicPr>
          <p:cNvPr id="4" name="Resim 3"/>
          <p:cNvPicPr>
            <a:picLocks noChangeAspect="1"/>
          </p:cNvPicPr>
          <p:nvPr/>
        </p:nvPicPr>
        <p:blipFill>
          <a:blip r:embed="rId2"/>
          <a:stretch>
            <a:fillRect/>
          </a:stretch>
        </p:blipFill>
        <p:spPr>
          <a:xfrm>
            <a:off x="7045778" y="3041763"/>
            <a:ext cx="3970564" cy="1996960"/>
          </a:xfrm>
          <a:prstGeom prst="rect">
            <a:avLst/>
          </a:prstGeom>
        </p:spPr>
      </p:pic>
    </p:spTree>
    <p:extLst>
      <p:ext uri="{BB962C8B-B14F-4D97-AF65-F5344CB8AC3E}">
        <p14:creationId xmlns:p14="http://schemas.microsoft.com/office/powerpoint/2010/main" val="109044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Tümlesik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(Agile Unified</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Process – AUP)</a:t>
            </a:r>
            <a:endParaRPr lang="tr-TR" b="1"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825626"/>
            <a:ext cx="10515600" cy="2499631"/>
          </a:xfrm>
        </p:spPr>
        <p:txBody>
          <a:bodyPr>
            <a:normAutofit fontScale="92500" lnSpcReduction="20000"/>
          </a:bodyPr>
          <a:lstStyle/>
          <a:p>
            <a:pPr marL="0" indent="0" algn="just">
              <a:buNone/>
            </a:pPr>
            <a:r>
              <a:rPr lang="tr-TR" dirty="0">
                <a:latin typeface="Times New Roman" panose="02020603050405020304" pitchFamily="18" charset="0"/>
                <a:cs typeface="Times New Roman" panose="02020603050405020304" pitchFamily="18" charset="0"/>
              </a:rPr>
              <a:t>Çevik Tümleşik Süreç (</a:t>
            </a:r>
            <a:r>
              <a:rPr lang="tr-TR" dirty="0" err="1">
                <a:latin typeface="Times New Roman" panose="02020603050405020304" pitchFamily="18" charset="0"/>
                <a:cs typeface="Times New Roman" panose="02020603050405020304" pitchFamily="18" charset="0"/>
              </a:rPr>
              <a:t>Agile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 AUP”); </a:t>
            </a:r>
            <a:r>
              <a:rPr lang="tr-TR" dirty="0" err="1">
                <a:latin typeface="Times New Roman" panose="02020603050405020304" pitchFamily="18" charset="0"/>
                <a:cs typeface="Times New Roman" panose="02020603050405020304" pitchFamily="18" charset="0"/>
              </a:rPr>
              <a:t>Rational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endParaRPr lang="tr-TR" dirty="0">
              <a:latin typeface="Times New Roman" panose="02020603050405020304" pitchFamily="18" charset="0"/>
              <a:cs typeface="Times New Roman" panose="02020603050405020304" pitchFamily="18" charset="0"/>
            </a:endParaRPr>
          </a:p>
          <a:p>
            <a:pPr marL="0" indent="0" algn="just">
              <a:buNone/>
            </a:pP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(RUP)’un, çevik yaklaşıma göre adapte edilerek basitleştirilmiş</a:t>
            </a:r>
          </a:p>
          <a:p>
            <a:pPr marL="0" indent="0" algn="just">
              <a:buNone/>
            </a:pPr>
            <a:r>
              <a:rPr lang="tr-TR" dirty="0">
                <a:latin typeface="Times New Roman" panose="02020603050405020304" pitchFamily="18" charset="0"/>
                <a:cs typeface="Times New Roman" panose="02020603050405020304" pitchFamily="18" charset="0"/>
              </a:rPr>
              <a:t>halidir.</a:t>
            </a:r>
          </a:p>
          <a:p>
            <a:pPr marL="0" indent="0" algn="just">
              <a:buNone/>
            </a:pPr>
            <a:r>
              <a:rPr lang="tr-TR" dirty="0">
                <a:latin typeface="Times New Roman" panose="02020603050405020304" pitchFamily="18" charset="0"/>
                <a:cs typeface="Times New Roman" panose="02020603050405020304" pitchFamily="18" charset="0"/>
              </a:rPr>
              <a:t>Test-güdümlü geliştirme (“test </a:t>
            </a:r>
            <a:r>
              <a:rPr lang="tr-TR" dirty="0" err="1">
                <a:latin typeface="Times New Roman" panose="02020603050405020304" pitchFamily="18" charset="0"/>
                <a:cs typeface="Times New Roman" panose="02020603050405020304" pitchFamily="18" charset="0"/>
              </a:rPr>
              <a:t>driven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development</a:t>
            </a:r>
            <a:r>
              <a:rPr lang="tr-TR" dirty="0">
                <a:latin typeface="Times New Roman" panose="02020603050405020304" pitchFamily="18" charset="0"/>
                <a:cs typeface="Times New Roman" panose="02020603050405020304" pitchFamily="18" charset="0"/>
              </a:rPr>
              <a:t> – TDD”), çevik değişiklik yönetimi, veri tabanını yeniden yapılandırma gibi çevik pratikleri uygulatır.</a:t>
            </a:r>
          </a:p>
          <a:p>
            <a:pPr marL="0" indent="0" algn="just">
              <a:buNone/>
            </a:pPr>
            <a:r>
              <a:rPr lang="tr-TR" dirty="0" err="1">
                <a:latin typeface="Times New Roman" panose="02020603050405020304" pitchFamily="18" charset="0"/>
                <a:cs typeface="Times New Roman" panose="02020603050405020304" pitchFamily="18" charset="0"/>
              </a:rPr>
              <a:t>RUP’dan</a:t>
            </a:r>
            <a:r>
              <a:rPr lang="tr-TR" dirty="0">
                <a:latin typeface="Times New Roman" panose="02020603050405020304" pitchFamily="18" charset="0"/>
                <a:cs typeface="Times New Roman" panose="02020603050405020304" pitchFamily="18" charset="0"/>
              </a:rPr>
              <a:t> farklı olarak, 7 adet disiplin içerir.</a:t>
            </a:r>
          </a:p>
        </p:txBody>
      </p:sp>
      <p:pic>
        <p:nvPicPr>
          <p:cNvPr id="4" name="Resim 3"/>
          <p:cNvPicPr>
            <a:picLocks noChangeAspect="1"/>
          </p:cNvPicPr>
          <p:nvPr/>
        </p:nvPicPr>
        <p:blipFill>
          <a:blip r:embed="rId2"/>
          <a:stretch>
            <a:fillRect/>
          </a:stretch>
        </p:blipFill>
        <p:spPr>
          <a:xfrm>
            <a:off x="3670299" y="4460195"/>
            <a:ext cx="4007757" cy="2166355"/>
          </a:xfrm>
          <a:prstGeom prst="rect">
            <a:avLst/>
          </a:prstGeom>
        </p:spPr>
      </p:pic>
    </p:spTree>
    <p:extLst>
      <p:ext uri="{BB962C8B-B14F-4D97-AF65-F5344CB8AC3E}">
        <p14:creationId xmlns:p14="http://schemas.microsoft.com/office/powerpoint/2010/main" val="69387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Çevik </a:t>
            </a:r>
            <a:r>
              <a:rPr lang="tr-TR" b="1" dirty="0" err="1">
                <a:solidFill>
                  <a:srgbClr val="002060"/>
                </a:solidFill>
                <a:latin typeface="Times New Roman" panose="02020603050405020304" pitchFamily="18" charset="0"/>
                <a:cs typeface="Times New Roman" panose="02020603050405020304" pitchFamily="18" charset="0"/>
              </a:rPr>
              <a:t>Tümlesik</a:t>
            </a:r>
            <a:r>
              <a:rPr lang="tr-TR" b="1" dirty="0">
                <a:solidFill>
                  <a:srgbClr val="002060"/>
                </a:solidFill>
                <a:latin typeface="Times New Roman" panose="02020603050405020304" pitchFamily="18" charset="0"/>
                <a:cs typeface="Times New Roman" panose="02020603050405020304" pitchFamily="18" charset="0"/>
              </a:rPr>
              <a:t> Süreç</a:t>
            </a:r>
          </a:p>
        </p:txBody>
      </p:sp>
      <p:pic>
        <p:nvPicPr>
          <p:cNvPr id="4" name="İçerik Yer Tutucusu 3"/>
          <p:cNvPicPr>
            <a:picLocks noGrp="1" noChangeAspect="1"/>
          </p:cNvPicPr>
          <p:nvPr>
            <p:ph idx="1"/>
          </p:nvPr>
        </p:nvPicPr>
        <p:blipFill>
          <a:blip r:embed="rId2"/>
          <a:stretch>
            <a:fillRect/>
          </a:stretch>
        </p:blipFill>
        <p:spPr>
          <a:xfrm>
            <a:off x="1280670" y="1466615"/>
            <a:ext cx="9630659" cy="5184556"/>
          </a:xfrm>
          <a:prstGeom prst="rect">
            <a:avLst/>
          </a:prstGeom>
        </p:spPr>
      </p:pic>
    </p:spTree>
    <p:extLst>
      <p:ext uri="{BB962C8B-B14F-4D97-AF65-F5344CB8AC3E}">
        <p14:creationId xmlns:p14="http://schemas.microsoft.com/office/powerpoint/2010/main" val="1000283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birbirinden tümüyle ayrı değildir ve çoğu zaman aslında beraber kullanılırlar.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Hangi modelin ve model içerisindeki hangi adımların gerçekleştirileceğini seçmekle görevli olan kişiye “süreç mimarı” denir.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modelin güçlü ve zayıf yanlarını değerlendirdikten sonra süreç mimarı proje için en iyi modeli seçmelidir.</a:t>
            </a:r>
          </a:p>
        </p:txBody>
      </p:sp>
    </p:spTree>
    <p:extLst>
      <p:ext uri="{BB962C8B-B14F-4D97-AF65-F5344CB8AC3E}">
        <p14:creationId xmlns:p14="http://schemas.microsoft.com/office/powerpoint/2010/main" val="375088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Süreç modeli seçiminde yararlı olabilecek bazı kriterler;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Modelin oluşabilecek riskleri </a:t>
            </a:r>
            <a:r>
              <a:rPr lang="tr-TR" dirty="0" err="1">
                <a:latin typeface="Times New Roman" panose="02020603050405020304" pitchFamily="18" charset="0"/>
                <a:cs typeface="Times New Roman" panose="02020603050405020304" pitchFamily="18" charset="0"/>
              </a:rPr>
              <a:t>tolere</a:t>
            </a:r>
            <a:r>
              <a:rPr lang="tr-TR" dirty="0">
                <a:latin typeface="Times New Roman" panose="02020603050405020304" pitchFamily="18" charset="0"/>
                <a:cs typeface="Times New Roman" panose="02020603050405020304" pitchFamily="18" charset="0"/>
              </a:rPr>
              <a:t> edebilme kapasitesi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Geliştirici kurumun son kullanıcılara erişim imkanı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Bilinen gereksinimlerin ne kadar iyi tanımlanabildiği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Erken işlevlerin önemi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Problemin karmaşıklığı ve çözüm için olası adaylar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Gereksinim değişikliğinin tahmin edilen sıklığı ve oranı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Kurumun yönetimsel kapasitesi</a:t>
            </a:r>
          </a:p>
        </p:txBody>
      </p:sp>
    </p:spTree>
    <p:extLst>
      <p:ext uri="{BB962C8B-B14F-4D97-AF65-F5344CB8AC3E}">
        <p14:creationId xmlns:p14="http://schemas.microsoft.com/office/powerpoint/2010/main" val="430206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Süreçleri – IEEE/IEA 12207 nedir?</a:t>
            </a:r>
          </a:p>
        </p:txBody>
      </p:sp>
      <p:sp>
        <p:nvSpPr>
          <p:cNvPr id="3" name="İçerik Yer Tutucusu 2"/>
          <p:cNvSpPr>
            <a:spLocks noGrp="1"/>
          </p:cNvSpPr>
          <p:nvPr>
            <p:ph idx="1"/>
          </p:nvPr>
        </p:nvSpPr>
        <p:spPr/>
        <p:txBody>
          <a:bodyPr>
            <a:normAutofit fontScale="85000" lnSpcReduction="2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Bilgi Teknolojileri-Yazılım Yaşam Döngüsü Süreçleri için Standard.</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yazılım sisteminin tüm yaşam döngüsünü kapsayan süreçler kümesini tanımlar.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Kavramsal fikrin ortaya çıkışından</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Yazılımın emekli oluşuna kadar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için ortak bir çerçeve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organizasyon kendi iç kullanımı için ya da birden çok organizasyon kontrata bağlı çalışmak için kendine adapte edebilir.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Projeye göre uydurulabilir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büyük ve karmaşık projeler için yazılmıştır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İhtiyaç, büyüklük, karmaşıklık, maliyet, zaman ve performansa uydurulabilecek şekilde tasarlanmıştır.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Uygulamalar için bir kılavuzdur</a:t>
            </a:r>
          </a:p>
        </p:txBody>
      </p:sp>
    </p:spTree>
    <p:extLst>
      <p:ext uri="{BB962C8B-B14F-4D97-AF65-F5344CB8AC3E}">
        <p14:creationId xmlns:p14="http://schemas.microsoft.com/office/powerpoint/2010/main" val="90265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UP: </a:t>
            </a:r>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ve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evrimsel</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907942" y="1397256"/>
            <a:ext cx="10445858"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Her yineleme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adımında bütün bir yazılım projesi varmış gibi davranılır.</a:t>
            </a:r>
          </a:p>
          <a:p>
            <a:pPr algn="just"/>
            <a:r>
              <a:rPr lang="tr-TR" sz="2400" dirty="0">
                <a:latin typeface="Times New Roman" panose="02020603050405020304" pitchFamily="18" charset="0"/>
                <a:cs typeface="Times New Roman" panose="02020603050405020304" pitchFamily="18" charset="0"/>
              </a:rPr>
              <a:t>Gerekli tüm aşamalardan geçilerek sınanmış, çalışır bir ürün elde edilir.</a:t>
            </a:r>
          </a:p>
        </p:txBody>
      </p:sp>
      <p:pic>
        <p:nvPicPr>
          <p:cNvPr id="5" name="Resim 4"/>
          <p:cNvPicPr>
            <a:picLocks noChangeAspect="1"/>
          </p:cNvPicPr>
          <p:nvPr/>
        </p:nvPicPr>
        <p:blipFill>
          <a:blip r:embed="rId2"/>
          <a:stretch>
            <a:fillRect/>
          </a:stretch>
        </p:blipFill>
        <p:spPr>
          <a:xfrm>
            <a:off x="2251043" y="2228253"/>
            <a:ext cx="7759656" cy="4488233"/>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12207 ne değildir?</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geliştirme için bir reçete değildir.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Yönetim ya da mühendisliğin yerine geçmez.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Ürün ya da ölçme standardı da değildir.</a:t>
            </a:r>
          </a:p>
        </p:txBody>
      </p:sp>
      <p:pic>
        <p:nvPicPr>
          <p:cNvPr id="4" name="Resim 3"/>
          <p:cNvPicPr>
            <a:picLocks noChangeAspect="1"/>
          </p:cNvPicPr>
          <p:nvPr/>
        </p:nvPicPr>
        <p:blipFill>
          <a:blip r:embed="rId2"/>
          <a:stretch>
            <a:fillRect/>
          </a:stretch>
        </p:blipFill>
        <p:spPr>
          <a:xfrm>
            <a:off x="7953828" y="240166"/>
            <a:ext cx="3726543" cy="6252709"/>
          </a:xfrm>
          <a:prstGeom prst="rect">
            <a:avLst/>
          </a:prstGeom>
        </p:spPr>
      </p:pic>
    </p:spTree>
    <p:extLst>
      <p:ext uri="{BB962C8B-B14F-4D97-AF65-F5344CB8AC3E}">
        <p14:creationId xmlns:p14="http://schemas.microsoft.com/office/powerpoint/2010/main" val="193929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Kullanımı</a:t>
            </a:r>
          </a:p>
        </p:txBody>
      </p:sp>
      <p:sp>
        <p:nvSpPr>
          <p:cNvPr id="3" name="İçerik Yer Tutucusu 2"/>
          <p:cNvSpPr>
            <a:spLocks noGrp="1"/>
          </p:cNvSpPr>
          <p:nvPr>
            <p:ph idx="1"/>
          </p:nvPr>
        </p:nvSpPr>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Birincil yaşam döngüsü süreçleri:</a:t>
            </a:r>
          </a:p>
          <a:p>
            <a:pPr lvl="1" algn="just">
              <a:buFont typeface="Courier New" panose="02070309020205020404" pitchFamily="49" charset="0"/>
              <a:buChar char="o"/>
            </a:pPr>
            <a:r>
              <a:rPr lang="tr-TR" dirty="0" err="1">
                <a:latin typeface="Times New Roman" panose="02020603050405020304" pitchFamily="18" charset="0"/>
                <a:cs typeface="Times New Roman" panose="02020603050405020304" pitchFamily="18" charset="0"/>
              </a:rPr>
              <a:t>Acquire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supply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operate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maintain</a:t>
            </a:r>
            <a:r>
              <a:rPr lang="tr-TR" dirty="0">
                <a:latin typeface="Times New Roman" panose="02020603050405020304" pitchFamily="18" charset="0"/>
                <a:cs typeface="Times New Roman" panose="02020603050405020304" pitchFamily="18" charset="0"/>
              </a:rPr>
              <a:t> software – Yazılım kazanma, tedarik, geliştirme, işletim ve sürdürme.</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Destekleyici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Yukarıdaki fonksiyonları, kalite güvencesi, konfigürasyon yönetimi, ortak gözden geçirme, denetleme, geçerleme, doğrulama, problem çözme ve belgelendirme ile destekler.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Kurumsal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Organizasyonun süreçleri ve personelini yönetmesini ve geliştirmesini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ürün yaşam döngüsünde yer alan müşteri, sağlayıcı ve tüm</a:t>
            </a:r>
          </a:p>
          <a:p>
            <a:pPr marL="0" indent="0" algn="just">
              <a:buNone/>
            </a:pPr>
            <a:r>
              <a:rPr lang="tr-TR" dirty="0">
                <a:latin typeface="Times New Roman" panose="02020603050405020304" pitchFamily="18" charset="0"/>
                <a:cs typeface="Times New Roman" panose="02020603050405020304" pitchFamily="18" charset="0"/>
              </a:rPr>
              <a:t>iştirakçiler arasında anlaşmayı artırır.</a:t>
            </a:r>
          </a:p>
        </p:txBody>
      </p:sp>
    </p:spTree>
    <p:extLst>
      <p:ext uri="{BB962C8B-B14F-4D97-AF65-F5344CB8AC3E}">
        <p14:creationId xmlns:p14="http://schemas.microsoft.com/office/powerpoint/2010/main" val="2876559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Yaşam döngüsünü bölümlendirme</a:t>
            </a:r>
          </a:p>
        </p:txBody>
      </p:sp>
      <p:sp>
        <p:nvSpPr>
          <p:cNvPr id="3" name="İçerik Yer Tutucusu 2"/>
          <p:cNvSpPr>
            <a:spLocks noGrp="1"/>
          </p:cNvSpPr>
          <p:nvPr>
            <p:ph idx="1"/>
          </p:nvPr>
        </p:nvSpPr>
        <p:spPr/>
        <p:txBody>
          <a:bodyPr>
            <a:normAutofit lnSpcReduction="10000"/>
          </a:bodyPr>
          <a:lstStyle/>
          <a:p>
            <a:pPr marL="0" indent="0" algn="just">
              <a:buNone/>
            </a:pPr>
            <a:r>
              <a:rPr lang="tr-TR" b="1" dirty="0" err="1">
                <a:solidFill>
                  <a:schemeClr val="accent6">
                    <a:lumMod val="50000"/>
                  </a:schemeClr>
                </a:solidFill>
                <a:latin typeface="Times New Roman" panose="02020603050405020304" pitchFamily="18" charset="0"/>
                <a:cs typeface="Times New Roman" panose="02020603050405020304" pitchFamily="18" charset="0"/>
              </a:rPr>
              <a:t>Modularity</a:t>
            </a:r>
            <a:r>
              <a:rPr lang="tr-TR" b="1" dirty="0">
                <a:solidFill>
                  <a:schemeClr val="accent6">
                    <a:lumMod val="50000"/>
                  </a:schemeClr>
                </a:solidFill>
                <a:latin typeface="Times New Roman" panose="02020603050405020304" pitchFamily="18" charset="0"/>
                <a:cs typeface="Times New Roman" panose="02020603050405020304" pitchFamily="18" charset="0"/>
              </a:rPr>
              <a:t> (modülerlik)</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Strongly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cohesive</a:t>
            </a:r>
            <a:r>
              <a:rPr lang="tr-TR" dirty="0">
                <a:solidFill>
                  <a:schemeClr val="accent6">
                    <a:lumMod val="75000"/>
                  </a:schemeClr>
                </a:solidFill>
                <a:latin typeface="Times New Roman" panose="02020603050405020304" pitchFamily="18" charset="0"/>
                <a:cs typeface="Times New Roman" panose="02020603050405020304" pitchFamily="18" charset="0"/>
              </a:rPr>
              <a:t> (güçlü bağlı): süreç içindeki işler (</a:t>
            </a:r>
            <a:r>
              <a:rPr lang="tr-TR" dirty="0" err="1">
                <a:solidFill>
                  <a:schemeClr val="accent6">
                    <a:lumMod val="75000"/>
                  </a:schemeClr>
                </a:solidFill>
                <a:latin typeface="Times New Roman" panose="02020603050405020304" pitchFamily="18" charset="0"/>
                <a:cs typeface="Times New Roman" panose="02020603050405020304" pitchFamily="18" charset="0"/>
              </a:rPr>
              <a:t>task</a:t>
            </a:r>
            <a:r>
              <a:rPr lang="tr-TR" dirty="0">
                <a:solidFill>
                  <a:schemeClr val="accent6">
                    <a:lumMod val="75000"/>
                  </a:schemeClr>
                </a:solidFill>
                <a:latin typeface="Times New Roman" panose="02020603050405020304" pitchFamily="18" charset="0"/>
                <a:cs typeface="Times New Roman" panose="02020603050405020304" pitchFamily="18" charset="0"/>
              </a:rPr>
              <a:t>) fonksiyonel olarak birbirine bağlı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Loosely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coupled</a:t>
            </a:r>
            <a:r>
              <a:rPr lang="tr-TR" dirty="0">
                <a:solidFill>
                  <a:schemeClr val="accent6">
                    <a:lumMod val="75000"/>
                  </a:schemeClr>
                </a:solidFill>
                <a:latin typeface="Times New Roman" panose="02020603050405020304" pitchFamily="18" charset="0"/>
                <a:cs typeface="Times New Roman" panose="02020603050405020304" pitchFamily="18" charset="0"/>
              </a:rPr>
              <a:t> (zayıf birleşme) Süreçler arasındaki bağlar en az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Association</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rules</a:t>
            </a:r>
            <a:r>
              <a:rPr lang="tr-TR" dirty="0">
                <a:solidFill>
                  <a:schemeClr val="accent6">
                    <a:lumMod val="75000"/>
                  </a:schemeClr>
                </a:solidFill>
                <a:latin typeface="Times New Roman" panose="02020603050405020304" pitchFamily="18" charset="0"/>
                <a:cs typeface="Times New Roman" panose="02020603050405020304" pitchFamily="18" charset="0"/>
              </a:rPr>
              <a:t> (İlişkilendirme kuralları)</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fonksiyon birden fazla süreç tarafından </a:t>
            </a:r>
            <a:r>
              <a:rPr lang="tr-TR" dirty="0" err="1">
                <a:solidFill>
                  <a:schemeClr val="accent6">
                    <a:lumMod val="75000"/>
                  </a:schemeClr>
                </a:solidFill>
                <a:latin typeface="Times New Roman" panose="02020603050405020304" pitchFamily="18" charset="0"/>
                <a:cs typeface="Times New Roman" panose="02020603050405020304" pitchFamily="18" charset="0"/>
              </a:rPr>
              <a:t>kulanılıyorsa</a:t>
            </a:r>
            <a:r>
              <a:rPr lang="tr-TR" dirty="0">
                <a:solidFill>
                  <a:schemeClr val="accent6">
                    <a:lumMod val="75000"/>
                  </a:schemeClr>
                </a:solidFill>
                <a:latin typeface="Times New Roman" panose="02020603050405020304" pitchFamily="18" charset="0"/>
                <a:cs typeface="Times New Roman" panose="02020603050405020304" pitchFamily="18" charset="0"/>
              </a:rPr>
              <a:t>, o durumda fonksiyon kendi başına bir süreç haline gelir</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Eğer süreç A sadece ve sadece süreç B tarafından çağrılıyorsa, süreç A B’ye aittir.</a:t>
            </a:r>
          </a:p>
          <a:p>
            <a:pPr marL="0" indent="0" algn="just">
              <a:buNone/>
            </a:pPr>
            <a:r>
              <a:rPr lang="tr-TR" b="1" dirty="0">
                <a:solidFill>
                  <a:schemeClr val="accent6">
                    <a:lumMod val="50000"/>
                  </a:schemeClr>
                </a:solidFill>
                <a:latin typeface="Times New Roman" panose="02020603050405020304" pitchFamily="18" charset="0"/>
                <a:cs typeface="Times New Roman" panose="02020603050405020304" pitchFamily="18" charset="0"/>
              </a:rPr>
              <a:t>Sorumluluk</a:t>
            </a:r>
          </a:p>
          <a:p>
            <a:pPr lvl="1"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süreç yazılım yaşam döngüsündeki bir organizasyon ya da bir tarafın sorumluluğuna verilir</a:t>
            </a:r>
          </a:p>
          <a:p>
            <a:pPr lvl="2"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Parçaları farklı organizasyonların sorumluluğunda olan fonksiyonlar süreç olamaz.</a:t>
            </a:r>
          </a:p>
        </p:txBody>
      </p:sp>
    </p:spTree>
    <p:extLst>
      <p:ext uri="{BB962C8B-B14F-4D97-AF65-F5344CB8AC3E}">
        <p14:creationId xmlns:p14="http://schemas.microsoft.com/office/powerpoint/2010/main" val="2900610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IEEE/EIA 12207 Yaşam Döngüsü</a:t>
            </a:r>
            <a:br>
              <a:rPr lang="tr-TR" b="1" dirty="0">
                <a:latin typeface="Times New Roman" panose="02020603050405020304" pitchFamily="18" charset="0"/>
                <a:cs typeface="Times New Roman" panose="02020603050405020304" pitchFamily="18" charset="0"/>
              </a:rPr>
            </a:br>
            <a:r>
              <a:rPr lang="tr-TR" b="1" dirty="0">
                <a:latin typeface="Times New Roman" panose="02020603050405020304" pitchFamily="18" charset="0"/>
                <a:cs typeface="Times New Roman" panose="02020603050405020304" pitchFamily="18" charset="0"/>
              </a:rPr>
              <a:t>(Yazılım Süreçleri)</a:t>
            </a:r>
          </a:p>
        </p:txBody>
      </p:sp>
      <p:pic>
        <p:nvPicPr>
          <p:cNvPr id="4" name="İçerik Yer Tutucusu 3"/>
          <p:cNvPicPr>
            <a:picLocks noGrp="1" noChangeAspect="1"/>
          </p:cNvPicPr>
          <p:nvPr>
            <p:ph idx="1"/>
          </p:nvPr>
        </p:nvPicPr>
        <p:blipFill>
          <a:blip r:embed="rId2"/>
          <a:stretch>
            <a:fillRect/>
          </a:stretch>
        </p:blipFill>
        <p:spPr>
          <a:xfrm>
            <a:off x="2485171" y="1690688"/>
            <a:ext cx="7221657" cy="5198348"/>
          </a:xfrm>
          <a:prstGeom prst="rect">
            <a:avLst/>
          </a:prstGeom>
        </p:spPr>
      </p:pic>
    </p:spTree>
    <p:extLst>
      <p:ext uri="{BB962C8B-B14F-4D97-AF65-F5344CB8AC3E}">
        <p14:creationId xmlns:p14="http://schemas.microsoft.com/office/powerpoint/2010/main" val="2128743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Uygulama</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BS(Bilgisayar Sistemi) organizasyonunda proje yöneticisi olarak</a:t>
            </a:r>
          </a:p>
          <a:p>
            <a:pPr marL="0" indent="0" algn="just">
              <a:buNone/>
            </a:pPr>
            <a:r>
              <a:rPr lang="tr-TR" dirty="0">
                <a:latin typeface="Times New Roman" panose="02020603050405020304" pitchFamily="18" charset="0"/>
                <a:cs typeface="Times New Roman" panose="02020603050405020304" pitchFamily="18" charset="0"/>
              </a:rPr>
              <a:t>görevlendirildiniz.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İşiniz daha önce geliştirdiklerinize benzer bir sistem geliştirmek olan</a:t>
            </a:r>
          </a:p>
          <a:p>
            <a:pPr marL="0" indent="0" algn="just">
              <a:buNone/>
            </a:pPr>
            <a:r>
              <a:rPr lang="tr-TR" dirty="0">
                <a:latin typeface="Times New Roman" panose="02020603050405020304" pitchFamily="18" charset="0"/>
                <a:cs typeface="Times New Roman" panose="02020603050405020304" pitchFamily="18" charset="0"/>
              </a:rPr>
              <a:t>sözleşmeli bir projeyi yönetmek. Yalnız bu defaki proje daha öncekilere</a:t>
            </a:r>
          </a:p>
          <a:p>
            <a:pPr marL="0" indent="0" algn="just">
              <a:buNone/>
            </a:pPr>
            <a:r>
              <a:rPr lang="tr-TR" dirty="0">
                <a:latin typeface="Times New Roman" panose="02020603050405020304" pitchFamily="18" charset="0"/>
                <a:cs typeface="Times New Roman" panose="02020603050405020304" pitchFamily="18" charset="0"/>
              </a:rPr>
              <a:t>göre daha büyük ve daha karmaşık</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Gereksinimler müşteri tarafından baştan sona belgelendirilmiş.</a:t>
            </a:r>
          </a:p>
          <a:p>
            <a:pPr marL="0" indent="0" algn="just">
              <a:buNone/>
            </a:pPr>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Hangi süreç modelini kullanırsınız? Neden?</a:t>
            </a:r>
          </a:p>
        </p:txBody>
      </p:sp>
      <p:sp>
        <p:nvSpPr>
          <p:cNvPr id="4" name="Sağ Ok 3"/>
          <p:cNvSpPr/>
          <p:nvPr/>
        </p:nvSpPr>
        <p:spPr>
          <a:xfrm>
            <a:off x="1171228" y="5038059"/>
            <a:ext cx="541149" cy="232474"/>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75529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Yararları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286590" y="1117917"/>
            <a:ext cx="9618820" cy="5631226"/>
          </a:xfrm>
          <a:prstGeom prst="rect">
            <a:avLst/>
          </a:prstGeom>
        </p:spPr>
      </p:pic>
    </p:spTree>
    <p:extLst>
      <p:ext uri="{BB962C8B-B14F-4D97-AF65-F5344CB8AC3E}">
        <p14:creationId xmlns:p14="http://schemas.microsoft.com/office/powerpoint/2010/main" val="16605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2 - 6 </a:t>
            </a:r>
            <a:r>
              <a:rPr lang="en-US" b="1" dirty="0" err="1">
                <a:latin typeface="Times New Roman" panose="02020603050405020304" pitchFamily="18" charset="0"/>
                <a:cs typeface="Times New Roman" panose="02020603050405020304" pitchFamily="18" charset="0"/>
              </a:rPr>
              <a:t>haftalık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uygulanmalı</a:t>
            </a:r>
            <a:endParaRPr lang="tr-TR"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Deneyemlere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süresinin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4 </a:t>
            </a:r>
            <a:r>
              <a:rPr lang="en-US" dirty="0" err="1">
                <a:latin typeface="Times New Roman" panose="02020603050405020304" pitchFamily="18" charset="0"/>
                <a:cs typeface="Times New Roman" panose="02020603050405020304" pitchFamily="18" charset="0"/>
              </a:rPr>
              <a:t>hafta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vermektedir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İterasyon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Altı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besleme</a:t>
            </a:r>
            <a:r>
              <a:rPr lang="en-US" dirty="0">
                <a:latin typeface="Times New Roman" panose="02020603050405020304" pitchFamily="18" charset="0"/>
                <a:cs typeface="Times New Roman" panose="02020603050405020304" pitchFamily="18" charset="0"/>
              </a:rPr>
              <a:t> alma </a:t>
            </a:r>
            <a:r>
              <a:rPr lang="en-US" dirty="0" err="1">
                <a:latin typeface="Times New Roman" panose="02020603050405020304" pitchFamily="18" charset="0"/>
                <a:cs typeface="Times New Roman" panose="02020603050405020304" pitchFamily="18" charset="0"/>
              </a:rPr>
              <a:t>olanağı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ortadan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sayıda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uğraşmak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risk </a:t>
            </a:r>
            <a:r>
              <a:rPr lang="en-US" b="1" dirty="0" err="1">
                <a:latin typeface="Times New Roman" panose="02020603050405020304" pitchFamily="18" charset="0"/>
                <a:cs typeface="Times New Roman" panose="02020603050405020304" pitchFamily="18" charset="0"/>
              </a:rPr>
              <a:t>taşıyan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kısımlar</a:t>
            </a:r>
            <a:r>
              <a:rPr lang="en-US" b="1" dirty="0">
                <a:latin typeface="Times New Roman" panose="02020603050405020304" pitchFamily="18" charset="0"/>
                <a:cs typeface="Times New Roman" panose="02020603050405020304" pitchFamily="18" charset="0"/>
              </a:rPr>
              <a:t> ilk </a:t>
            </a:r>
            <a:r>
              <a:rPr lang="en-US" b="1" dirty="0" err="1">
                <a:latin typeface="Times New Roman" panose="02020603050405020304" pitchFamily="18" charset="0"/>
                <a:cs typeface="Times New Roman" panose="02020603050405020304" pitchFamily="18" charset="0"/>
              </a:rPr>
              <a:t>iterasyonlarda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açıklandığı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problemleri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önlem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zorlu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görünen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alınmalı</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Temel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oluşturan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yapılar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çekirdek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kısımlardan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modüller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temelini</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iskeletini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517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kullanıcılardan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besleme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alınmalı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isteklere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uyulmaya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dikkat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edilmeli</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iterasyondan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ürün</a:t>
            </a:r>
            <a:r>
              <a:rPr lang="en-US" b="1" dirty="0">
                <a:latin typeface="Times New Roman" panose="02020603050405020304" pitchFamily="18" charset="0"/>
                <a:cs typeface="Times New Roman" panose="02020603050405020304" pitchFamily="18" charset="0"/>
              </a:rPr>
              <a:t> tam </a:t>
            </a:r>
            <a:r>
              <a:rPr lang="en-US" b="1" dirty="0" err="1">
                <a:latin typeface="Times New Roman" panose="02020603050405020304" pitchFamily="18" charset="0"/>
                <a:cs typeface="Times New Roman" panose="02020603050405020304" pitchFamily="18" charset="0"/>
              </a:rPr>
              <a:t>olarak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sınanmalı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Her </a:t>
            </a:r>
            <a:r>
              <a:rPr lang="en-US" dirty="0" err="1">
                <a:latin typeface="Times New Roman" panose="02020603050405020304" pitchFamily="18" charset="0"/>
                <a:cs typeface="Times New Roman" panose="02020603050405020304" pitchFamily="18" charset="0"/>
              </a:rPr>
              <a:t>iterasyonda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oluşturulduğu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unutulmamalı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sınanmalıdır</a:t>
            </a:r>
            <a:r>
              <a:rPr 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maliyeti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Kullanım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senaryoları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yöntemi</a:t>
            </a:r>
            <a:r>
              <a:rPr lang="en-US" b="1" dirty="0">
                <a:latin typeface="Times New Roman" panose="02020603050405020304" pitchFamily="18" charset="0"/>
                <a:cs typeface="Times New Roman" panose="02020603050405020304" pitchFamily="18" charset="0"/>
              </a:rPr>
              <a:t> (use case) </a:t>
            </a:r>
            <a:r>
              <a:rPr lang="en-US" b="1" dirty="0" err="1">
                <a:latin typeface="Times New Roman" panose="02020603050405020304" pitchFamily="18" charset="0"/>
                <a:cs typeface="Times New Roman" panose="02020603050405020304" pitchFamily="18" charset="0"/>
              </a:rPr>
              <a:t>uygulanmalı</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Görsel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modelleme</a:t>
            </a:r>
            <a:r>
              <a:rPr lang="en-US" b="1" dirty="0">
                <a:latin typeface="Times New Roman" panose="02020603050405020304" pitchFamily="18" charset="0"/>
                <a:cs typeface="Times New Roman" panose="02020603050405020304" pitchFamily="18" charset="0"/>
              </a:rPr>
              <a:t> (UML)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UML </a:t>
            </a:r>
            <a:r>
              <a:rPr lang="en-US" dirty="0" err="1">
                <a:latin typeface="Times New Roman" panose="02020603050405020304" pitchFamily="18" charset="0"/>
                <a:cs typeface="Times New Roman" panose="02020603050405020304" pitchFamily="18" charset="0"/>
              </a:rPr>
              <a:t>tasarımların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deneyim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diğer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4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838200" y="1433003"/>
            <a:ext cx="9856922" cy="707886"/>
          </a:xfrm>
          <a:prstGeom prst="rect">
            <a:avLst/>
          </a:prstGeom>
        </p:spPr>
        <p:txBody>
          <a:bodyPr wrap="square">
            <a:spAutoFit/>
          </a:bodyPr>
          <a:lstStyle/>
          <a:p>
            <a:pPr algn="just"/>
            <a:r>
              <a:rPr lang="tr-TR" sz="2000" dirty="0"/>
              <a:t>Bir yazılım projesi, 6 ay içerisinde tamamlanmazsa ve projeye müşterinizi dahil etmezseniz, başarıya ulaşma ihtimaliniz zayıftır.</a:t>
            </a:r>
          </a:p>
        </p:txBody>
      </p:sp>
      <p:pic>
        <p:nvPicPr>
          <p:cNvPr id="8" name="Picture 7">
            <a:extLst>
              <a:ext uri="{FF2B5EF4-FFF2-40B4-BE49-F238E27FC236}">
                <a16:creationId xmlns:a16="http://schemas.microsoft.com/office/drawing/2014/main" id="{5683BD7D-7198-BD03-6FF0-719FC39A044E}"/>
              </a:ext>
            </a:extLst>
          </p:cNvPr>
          <p:cNvPicPr>
            <a:picLocks noChangeAspect="1"/>
          </p:cNvPicPr>
          <p:nvPr/>
        </p:nvPicPr>
        <p:blipFill>
          <a:blip r:embed="rId2"/>
          <a:stretch>
            <a:fillRect/>
          </a:stretch>
        </p:blipFill>
        <p:spPr>
          <a:xfrm>
            <a:off x="2770159" y="2140889"/>
            <a:ext cx="6651682" cy="4516341"/>
          </a:xfrm>
          <a:prstGeom prst="rect">
            <a:avLst/>
          </a:prstGeom>
        </p:spPr>
      </p:pic>
    </p:spTree>
    <p:extLst>
      <p:ext uri="{BB962C8B-B14F-4D97-AF65-F5344CB8AC3E}">
        <p14:creationId xmlns:p14="http://schemas.microsoft.com/office/powerpoint/2010/main" val="4142838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2691</Words>
  <Application>Microsoft Office PowerPoint</Application>
  <PresentationFormat>Widescreen</PresentationFormat>
  <Paragraphs>288</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Courier New</vt:lpstr>
      <vt:lpstr>Times New Roman</vt:lpstr>
      <vt:lpstr>Wingdings</vt:lpstr>
      <vt:lpstr>Office Theme</vt:lpstr>
      <vt:lpstr>Yazılım Mimarileri  Bölüm - 3</vt:lpstr>
      <vt:lpstr>Ajanda</vt:lpstr>
      <vt:lpstr>Birleşik Süreç (Unified Process)</vt:lpstr>
      <vt:lpstr>Birleşik Süreç Fazları</vt:lpstr>
      <vt:lpstr>UP: Yinelemeli ve evrimsel yazılım geliştirme</vt:lpstr>
      <vt:lpstr>Yinelemeli Sürecin Yararları</vt:lpstr>
      <vt:lpstr>UP'nin Kullanılmasına Yönelik Öneriler</vt:lpstr>
      <vt:lpstr>UP'nin Kullanılmasına Yönelik Öneriler</vt:lpstr>
      <vt:lpstr>Çevik (Agile) Yaklaşım</vt:lpstr>
      <vt:lpstr>Çevik (Agile) Yaklaşım</vt:lpstr>
      <vt:lpstr>Çevik (Agile) Modelleme</vt:lpstr>
      <vt:lpstr>Çevik (Agile) Yazılım Süreç Modelleri</vt:lpstr>
      <vt:lpstr>Çevik (Agile) Yazılım Süreç Modelleri</vt:lpstr>
      <vt:lpstr>Çevik Yazılım Geliştirme Manifestosu</vt:lpstr>
      <vt:lpstr>Çevik Yazılım Geliştirme Manifestosu- Prensipler</vt:lpstr>
      <vt:lpstr>Çevik Yazılım Geliştirme Manifestosu- Prensipler</vt:lpstr>
      <vt:lpstr>Çevik Modellemenin Başlıca Özelliği</vt:lpstr>
      <vt:lpstr>Hangi Durumlarda Kullanılabilir?</vt:lpstr>
      <vt:lpstr>Çözüm</vt:lpstr>
      <vt:lpstr>Çevik Yazılım Geliştirme Süreci</vt:lpstr>
      <vt:lpstr>Çevik Yazılım Modelinin Diğer Modellerden Farkı</vt:lpstr>
      <vt:lpstr>Çevik Yazılım Modelinin Diğer Modellerden Farkı</vt:lpstr>
      <vt:lpstr>Çevik Yazılım Modelinin Diğer Modellerden Farkı</vt:lpstr>
      <vt:lpstr>Çevik Yazılım Geliştirme Modelleri</vt:lpstr>
      <vt:lpstr>Uçdeğer Programlama (Extreme Programming-XP)</vt:lpstr>
      <vt:lpstr>Uçdeğer Programlama</vt:lpstr>
      <vt:lpstr>Uçdeğer Programlama</vt:lpstr>
      <vt:lpstr>Uçdeğer Programlama</vt:lpstr>
      <vt:lpstr>Uçdeğer Programlama</vt:lpstr>
      <vt:lpstr>Adaptif Yazılım Geliştirme (Adaptive Software Development -ASD)</vt:lpstr>
      <vt:lpstr>Adaptif Yazılım Geliştirme</vt:lpstr>
      <vt:lpstr>Dinamik Sistem Geliştirme (”Dynamic System Development”)</vt:lpstr>
      <vt:lpstr>Dinamik Sistem Geliştirme</vt:lpstr>
      <vt:lpstr>Dinamik Sistem Geliştirme Proje Yapısı</vt:lpstr>
      <vt:lpstr>Dinamik Sistem Geliştirme Süreci</vt:lpstr>
      <vt:lpstr>Scrum</vt:lpstr>
      <vt:lpstr>Scrum Ayırt Edici Özellikleri</vt:lpstr>
      <vt:lpstr>Scrum Süreci</vt:lpstr>
      <vt:lpstr>Scrum Rolleri</vt:lpstr>
      <vt:lpstr>Scrum Rolleri</vt:lpstr>
      <vt:lpstr>Scrum Rolleri</vt:lpstr>
      <vt:lpstr>Scrum Rolleri</vt:lpstr>
      <vt:lpstr>Scrum Örnek</vt:lpstr>
      <vt:lpstr>Özellik Güdümlü Gelistirme (Feature-Driven Development – FDD)</vt:lpstr>
      <vt:lpstr>Çevik Tümlesik Süreç (Agile Unified Process – AUP)</vt:lpstr>
      <vt:lpstr>Çevik Tümlesik Süreç</vt:lpstr>
      <vt:lpstr>Yazılım Süreç Modeli Seçimi</vt:lpstr>
      <vt:lpstr>Yazılım Süreç Modeli Seçimi</vt:lpstr>
      <vt:lpstr>Yazılım Süreçleri – IEEE/IEA 12207 nedir?</vt:lpstr>
      <vt:lpstr>12207 ne değildir?</vt:lpstr>
      <vt:lpstr>Kullanımı</vt:lpstr>
      <vt:lpstr>Yaşam döngüsünü bölümlendirme</vt:lpstr>
      <vt:lpstr>IEEE/EIA 12207 Yaşam Döngüsü (Yazılım Süreçleri)</vt:lpstr>
      <vt:lpstr>Uygulama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475</cp:revision>
  <dcterms:created xsi:type="dcterms:W3CDTF">2023-05-01T21:41:46Z</dcterms:created>
  <dcterms:modified xsi:type="dcterms:W3CDTF">2023-10-10T21:36:18Z</dcterms:modified>
</cp:coreProperties>
</file>