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6" r:id="rId9"/>
    <p:sldId id="328" r:id="rId10"/>
    <p:sldId id="304" r:id="rId11"/>
    <p:sldId id="305" r:id="rId12"/>
    <p:sldId id="307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90490" autoAdjust="0"/>
  </p:normalViewPr>
  <p:slideViewPr>
    <p:cSldViewPr snapToGrid="0">
      <p:cViewPr>
        <p:scale>
          <a:sx n="75" d="100"/>
          <a:sy n="75" d="100"/>
        </p:scale>
        <p:origin x="1107" y="5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5312-AC23-4532-98A3-D1F14AD8D61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66E8F-81DD-4168-A2D1-7041F0A2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Yazılım Mimarileri</a:t>
            </a:r>
            <a:br>
              <a:rPr lang="tr-TR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(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5939673" cy="519226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çıktısı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sonuçta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bilgisayar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programı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alındıktan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bakım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çalışmaları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sürekli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gündeme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Bunun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nedeni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bütünüyle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olasılık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önüne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alınarak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edilemez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İşletmeler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doğaları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yapıya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sahiptir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içerisinde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sürekli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yeni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çıkabilmektedir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148" name="Picture 4" descr="Program Code Icon in Flat Style. Personal Computer with a Code Page Stock  Vector - Illustration of layout, software: 172992150">
            <a:extLst>
              <a:ext uri="{FF2B5EF4-FFF2-40B4-BE49-F238E27FC236}">
                <a16:creationId xmlns:a16="http://schemas.microsoft.com/office/drawing/2014/main" id="{CD211FFF-34D6-4D95-5A72-6F1FB1321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873" y="1789120"/>
            <a:ext cx="5312527" cy="355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58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Karşılaştırması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31" y="1226774"/>
            <a:ext cx="11039240" cy="4876357"/>
          </a:xfrm>
        </p:spPr>
        <p:txBody>
          <a:bodyPr/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geliştirilir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üretilir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fabrika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ortamında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bileşenleri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dışarıdan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edilebilir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parçalar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çoğu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zaman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mümkün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değildir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yeniden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kullanılabilir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%1-2).</a:t>
            </a:r>
          </a:p>
        </p:txBody>
      </p:sp>
      <p:pic>
        <p:nvPicPr>
          <p:cNvPr id="7170" name="Picture 2" descr="5.Sınıf Bilişim Teknolojileri ve Yazılım Dersi: Bilgisayar Sistemleri :  Donanım Nedir? Yazılım Nedir?">
            <a:extLst>
              <a:ext uri="{FF2B5EF4-FFF2-40B4-BE49-F238E27FC236}">
                <a16:creationId xmlns:a16="http://schemas.microsoft.com/office/drawing/2014/main" id="{AB4E8A0A-77F2-1730-4E5D-1D4B9D3F5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28" y="3120649"/>
            <a:ext cx="6672943" cy="350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17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Karşılaştırması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eskimez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donanımın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ömrü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Ömrünü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tamamlayan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değiştirilir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eskimesi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çıkabilecek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yeni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ihtiyaçları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karşılayamaması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kullandığı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teknolojinin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eskimesi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tanımlanabilir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yansıtılır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önemlidir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Diyaliz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makinelerinde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yazılımların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yılı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uyumsuzluğundan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ötürü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diyaliz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çalışamamış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böbrek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hastaları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durumda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kalmıştır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3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Karşılaştırması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Japonya’da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hatası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onbinlerce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abonenin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saatlerce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konuşması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yapamamasına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olmuştur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kopyalama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kopyalama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farklıdır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toleransı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amacıyla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donanımın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kopyası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bulundurulur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arızalandığında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diğeri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çalışmayı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devralabilir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bilgisayar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üzerine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kopyalamak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oluşabilecek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hatalara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olmayacaktır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farklı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yüklenmesi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sistemleri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uçak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avionics).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2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Ortamı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yetenekte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programcı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test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uzmanı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vs.)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çıktısı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ilgilenen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Yeniliğe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yöneticiler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Yeterince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tanımlanmamış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beklentileri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oranının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yüksekliği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eğitim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maliyetleri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Dışsal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içsel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kısıtlar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(zaman,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işgücü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vs)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eksiklikleri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Verimsiz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kaynak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kullanımı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yazılımlardaki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kalitesizlik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 descr="Yazılımın Yaşam döngüsü">
            <a:extLst>
              <a:ext uri="{FF2B5EF4-FFF2-40B4-BE49-F238E27FC236}">
                <a16:creationId xmlns:a16="http://schemas.microsoft.com/office/drawing/2014/main" id="{B7D34E75-6F49-4049-AECD-847CB6A4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618" y="2788467"/>
            <a:ext cx="3592956" cy="359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96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Tanımı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(1993)</a:t>
            </a:r>
            <a:endParaRPr lang="tr-T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düzenli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ölçülebilir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yaklaşımın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işlenilmesinde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bakımında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uygulanmasıdır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deyişle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uygulanmasıdır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7E3C9-0023-D4E8-A702-184CA443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70" y="3595915"/>
            <a:ext cx="5894459" cy="30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35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üretiminin</a:t>
            </a:r>
            <a:r>
              <a:rPr lang="en-US" dirty="0"/>
              <a:t> </a:t>
            </a:r>
            <a:r>
              <a:rPr lang="en-US" dirty="0" err="1"/>
              <a:t>mühendislik</a:t>
            </a:r>
            <a:r>
              <a:rPr lang="en-US" dirty="0"/>
              <a:t> </a:t>
            </a:r>
            <a:r>
              <a:rPr lang="en-US" dirty="0" err="1"/>
              <a:t>yöntemleriyle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tr-TR" dirty="0"/>
              <a:t> </a:t>
            </a:r>
            <a:r>
              <a:rPr lang="en-US" dirty="0" err="1"/>
              <a:t>öngören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yönde</a:t>
            </a:r>
            <a:r>
              <a:rPr lang="en-US" dirty="0"/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yöntem</a:t>
            </a:r>
            <a:r>
              <a:rPr lang="en-US" dirty="0"/>
              <a:t>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araç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ve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metodolojiler</a:t>
            </a:r>
            <a:endParaRPr lang="en-US" dirty="0"/>
          </a:p>
          <a:p>
            <a:pPr marL="0" indent="0">
              <a:buNone/>
            </a:pPr>
            <a:r>
              <a:rPr lang="tr-TR" dirty="0"/>
              <a:t>     </a:t>
            </a:r>
            <a:r>
              <a:rPr lang="en-US" dirty="0" err="1"/>
              <a:t>üreten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disiplindir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81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yöntemler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teknikler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araçlar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kümesi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değerlendirilebilir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üretimindeki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karmaşıklıkları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gidermektir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Geçmişte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akış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şemaları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yetersiz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kalmaktadır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kişinin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başarabileceği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boyuttan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çıkmış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biçimine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dönüşmüştür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9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, </a:t>
            </a:r>
            <a:r>
              <a:rPr lang="en-US" dirty="0" err="1"/>
              <a:t>teknikler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araçlar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tr-TR" dirty="0"/>
              <a:t> </a:t>
            </a:r>
            <a:r>
              <a:rPr lang="en-US" dirty="0" err="1"/>
              <a:t>değerlendirilebilir</a:t>
            </a:r>
            <a:r>
              <a:rPr lang="en-US" dirty="0"/>
              <a:t>.</a:t>
            </a:r>
          </a:p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mühendisliğinin</a:t>
            </a:r>
            <a:r>
              <a:rPr lang="en-US" dirty="0"/>
              <a:t> </a:t>
            </a:r>
            <a:r>
              <a:rPr lang="en-US" dirty="0" err="1"/>
              <a:t>hedefi</a:t>
            </a:r>
            <a:r>
              <a:rPr lang="en-US" dirty="0"/>
              <a:t>;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üretimindeki</a:t>
            </a:r>
            <a:r>
              <a:rPr lang="en-US" dirty="0"/>
              <a:t> </a:t>
            </a:r>
            <a:r>
              <a:rPr lang="en-US" dirty="0" err="1"/>
              <a:t>karmaşıklıkları</a:t>
            </a:r>
            <a:r>
              <a:rPr lang="tr-TR" dirty="0"/>
              <a:t> </a:t>
            </a:r>
            <a:r>
              <a:rPr lang="en-US" dirty="0" err="1"/>
              <a:t>gidermektir</a:t>
            </a:r>
            <a:r>
              <a:rPr lang="en-US" dirty="0"/>
              <a:t>.</a:t>
            </a:r>
          </a:p>
          <a:p>
            <a:r>
              <a:rPr lang="en-US" dirty="0" err="1"/>
              <a:t>Geçmişte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şemaları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yetersiz</a:t>
            </a:r>
            <a:r>
              <a:rPr lang="tr-TR" dirty="0"/>
              <a:t> </a:t>
            </a:r>
            <a:r>
              <a:rPr lang="en-US" dirty="0" err="1"/>
              <a:t>kalmaktadır</a:t>
            </a:r>
            <a:r>
              <a:rPr lang="en-US" dirty="0"/>
              <a:t>.</a:t>
            </a:r>
          </a:p>
          <a:p>
            <a:r>
              <a:rPr lang="en-US" dirty="0" err="1"/>
              <a:t>Ayrıca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üretimi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kişinin</a:t>
            </a:r>
            <a:r>
              <a:rPr lang="en-US" dirty="0"/>
              <a:t> </a:t>
            </a:r>
            <a:r>
              <a:rPr lang="en-US" dirty="0" err="1"/>
              <a:t>başarabileceği</a:t>
            </a:r>
            <a:r>
              <a:rPr lang="en-US" dirty="0"/>
              <a:t> </a:t>
            </a:r>
            <a:r>
              <a:rPr lang="en-US" dirty="0" err="1"/>
              <a:t>boyuttan</a:t>
            </a:r>
            <a:r>
              <a:rPr lang="en-US" dirty="0"/>
              <a:t> </a:t>
            </a:r>
            <a:r>
              <a:rPr lang="en-US" dirty="0" err="1"/>
              <a:t>çıkmış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tr-TR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biçimine</a:t>
            </a:r>
            <a:r>
              <a:rPr lang="en-US" dirty="0"/>
              <a:t> </a:t>
            </a:r>
            <a:r>
              <a:rPr lang="en-US" dirty="0" err="1"/>
              <a:t>dönüşmüştür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5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Mühendisi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İşini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yapan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kişidir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hedefi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üretimin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maliyet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nitelikte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yapılmasını</a:t>
            </a: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sağlamaktır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Programcı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değildir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programcının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yeteneklerine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sahiptir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mantıksal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boyutuyla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ilgilenir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insanlarla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ilişkiyi</a:t>
            </a: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gerektirir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değildir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Farkı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sadece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aşaması</a:t>
            </a: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ilgilenirken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aşamaların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içindedir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49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Ajanda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Yazılımların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Sınanması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Maliyetleri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Sistemlerinin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Sınıflandırılması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YÖTG -Açık Yazılım Mimarileri">
            <a:extLst>
              <a:ext uri="{FF2B5EF4-FFF2-40B4-BE49-F238E27FC236}">
                <a16:creationId xmlns:a16="http://schemas.microsoft.com/office/drawing/2014/main" id="{53D38852-D5E1-47AB-C2D1-BF83E98DA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56" y="152575"/>
            <a:ext cx="7140678" cy="357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Hataları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6034314" cy="487635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önemli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unsurlardan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karşılaşılan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sıkıcı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durumdur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yüzünden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artmaktadır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sürecini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uzatmaktadır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bulunmayan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uyulması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durumda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bırakarak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zamansal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oluşturmaktadır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Yazılımdaki Hata Türleri | YazılımTürk">
            <a:extLst>
              <a:ext uri="{FF2B5EF4-FFF2-40B4-BE49-F238E27FC236}">
                <a16:creationId xmlns:a16="http://schemas.microsoft.com/office/drawing/2014/main" id="{CC80E72B-9F01-290B-CC5C-703D62226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99" y="2144485"/>
            <a:ext cx="51435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1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Yazılımların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Sınanması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ayrıntıları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etmek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mümkün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olmakla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uygulamada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mümkün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değildir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sınırlı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sayıda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sınanabilir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2F2D02AE-A2D9-E8A7-ED4A-49FBFE484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57913"/>
              </p:ext>
            </p:extLst>
          </p:nvPr>
        </p:nvGraphicFramePr>
        <p:xfrm>
          <a:off x="1946275" y="3524250"/>
          <a:ext cx="7683500" cy="18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1750">
                  <a:extLst>
                    <a:ext uri="{9D8B030D-6E8A-4147-A177-3AD203B41FA5}">
                      <a16:colId xmlns:a16="http://schemas.microsoft.com/office/drawing/2014/main" val="4067145120"/>
                    </a:ext>
                  </a:extLst>
                </a:gridCol>
                <a:gridCol w="3841750">
                  <a:extLst>
                    <a:ext uri="{9D8B030D-6E8A-4147-A177-3AD203B41FA5}">
                      <a16:colId xmlns:a16="http://schemas.microsoft.com/office/drawing/2014/main" val="3500008662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tr-TR" sz="2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Mantıksal Tasarım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167679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İşlevsel Tasarım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0219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Kodlama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%30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87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567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38417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Hataların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Yayılma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Özelliği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31965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Düzeltme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Maliyetleri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üretimindeki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yayılma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nedenle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düzeltme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maliyetleri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ilerleyen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aşamalarda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giderek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DB76CDE4-16D5-CEC9-2F4A-E31174B03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05276"/>
              </p:ext>
            </p:extLst>
          </p:nvPr>
        </p:nvGraphicFramePr>
        <p:xfrm>
          <a:off x="1858171" y="3429000"/>
          <a:ext cx="38481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2741967975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358895913"/>
                    </a:ext>
                  </a:extLst>
                </a:gridCol>
              </a:tblGrid>
              <a:tr h="452748"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Analiz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054995"/>
                  </a:ext>
                </a:extLst>
              </a:tr>
              <a:tr h="452748"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Tasarım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041453"/>
                  </a:ext>
                </a:extLst>
              </a:tr>
              <a:tr h="452748"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Kodlama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442418"/>
                  </a:ext>
                </a:extLst>
              </a:tr>
              <a:tr h="452748"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58666"/>
                  </a:ext>
                </a:extLst>
              </a:tr>
              <a:tr h="452748"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Kabul Testi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336752"/>
                  </a:ext>
                </a:extLst>
              </a:tr>
              <a:tr h="452748"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İşletim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658658"/>
                  </a:ext>
                </a:extLst>
              </a:tr>
            </a:tbl>
          </a:graphicData>
        </a:graphic>
      </p:graphicFrame>
      <p:pic>
        <p:nvPicPr>
          <p:cNvPr id="6" name="Resim 5">
            <a:extLst>
              <a:ext uri="{FF2B5EF4-FFF2-40B4-BE49-F238E27FC236}">
                <a16:creationId xmlns:a16="http://schemas.microsoft.com/office/drawing/2014/main" id="{EA1A9343-B4E5-8B22-E604-986554360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5219" y="2992523"/>
            <a:ext cx="4838051" cy="36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8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Maliyetleri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maliyetlerindeki</a:t>
            </a:r>
            <a:r>
              <a:rPr lang="en-US" dirty="0"/>
              <a:t> </a:t>
            </a:r>
            <a:r>
              <a:rPr lang="en-US" dirty="0" err="1"/>
              <a:t>artışlar</a:t>
            </a:r>
            <a:r>
              <a:rPr lang="en-US" dirty="0"/>
              <a:t> </a:t>
            </a:r>
            <a:r>
              <a:rPr lang="en-US" dirty="0" err="1"/>
              <a:t>giderek</a:t>
            </a:r>
            <a:r>
              <a:rPr lang="tr-TR" dirty="0"/>
              <a:t> </a:t>
            </a:r>
            <a:r>
              <a:rPr lang="en-US" dirty="0" err="1"/>
              <a:t>artmaktadır</a:t>
            </a:r>
            <a:r>
              <a:rPr lang="en-US" dirty="0"/>
              <a:t>. "</a:t>
            </a:r>
            <a:r>
              <a:rPr lang="en-US" dirty="0" err="1"/>
              <a:t>Yazılımımızı</a:t>
            </a:r>
            <a:r>
              <a:rPr lang="en-US" dirty="0"/>
              <a:t> </a:t>
            </a:r>
            <a:r>
              <a:rPr lang="en-US" dirty="0" err="1"/>
              <a:t>alırsanız</a:t>
            </a:r>
            <a:r>
              <a:rPr lang="en-US" dirty="0"/>
              <a:t> </a:t>
            </a:r>
            <a:r>
              <a:rPr lang="en-US" dirty="0" err="1"/>
              <a:t>yanında</a:t>
            </a:r>
            <a:r>
              <a:rPr lang="en-US" dirty="0"/>
              <a:t> </a:t>
            </a:r>
            <a:r>
              <a:rPr lang="en-US" dirty="0" err="1"/>
              <a:t>donanımı</a:t>
            </a:r>
            <a:r>
              <a:rPr lang="en-US" dirty="0"/>
              <a:t> </a:t>
            </a:r>
            <a:r>
              <a:rPr lang="en-US" dirty="0" err="1"/>
              <a:t>ücretsiz</a:t>
            </a:r>
            <a:r>
              <a:rPr lang="tr-TR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sağlayacağız</a:t>
            </a:r>
            <a:r>
              <a:rPr lang="en-US" dirty="0"/>
              <a:t>" </a:t>
            </a:r>
            <a:r>
              <a:rPr lang="en-US" dirty="0" err="1"/>
              <a:t>deyişi</a:t>
            </a:r>
            <a:r>
              <a:rPr lang="en-US" dirty="0"/>
              <a:t> zaman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giderek</a:t>
            </a:r>
            <a:r>
              <a:rPr lang="tr-TR" dirty="0"/>
              <a:t> </a:t>
            </a:r>
            <a:r>
              <a:rPr lang="en-US" dirty="0" err="1"/>
              <a:t>doğrulanmaktadır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kopyası</a:t>
            </a:r>
            <a:r>
              <a:rPr lang="en-US" dirty="0"/>
              <a:t> </a:t>
            </a:r>
            <a:r>
              <a:rPr lang="en-US" dirty="0" err="1"/>
              <a:t>yüz</a:t>
            </a:r>
            <a:r>
              <a:rPr lang="en-US" dirty="0"/>
              <a:t> bin </a:t>
            </a:r>
            <a:r>
              <a:rPr lang="en-US" dirty="0" err="1"/>
              <a:t>dolar</a:t>
            </a:r>
            <a:r>
              <a:rPr lang="en-US" dirty="0"/>
              <a:t> </a:t>
            </a:r>
            <a:r>
              <a:rPr lang="en-US" dirty="0" err="1"/>
              <a:t>dolayında</a:t>
            </a:r>
            <a:r>
              <a:rPr lang="en-US" dirty="0"/>
              <a:t> </a:t>
            </a:r>
            <a:r>
              <a:rPr lang="en-US" dirty="0" err="1"/>
              <a:t>satılan</a:t>
            </a:r>
            <a:r>
              <a:rPr lang="tr-TR" dirty="0"/>
              <a:t>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yazılımlarının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tr-TR" dirty="0"/>
              <a:t> </a:t>
            </a:r>
            <a:r>
              <a:rPr lang="en-US" dirty="0" err="1"/>
              <a:t>gözlemlenmektedir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Öte</a:t>
            </a:r>
            <a:r>
              <a:rPr lang="en-US" dirty="0"/>
              <a:t> </a:t>
            </a:r>
            <a:r>
              <a:rPr lang="en-US" dirty="0" err="1"/>
              <a:t>yandan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1000 ABD </a:t>
            </a:r>
            <a:r>
              <a:rPr lang="en-US" dirty="0" err="1"/>
              <a:t>dolarının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tr-TR" dirty="0"/>
              <a:t> </a:t>
            </a:r>
            <a:r>
              <a:rPr lang="en-US" dirty="0" err="1"/>
              <a:t>satılmaktadır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kopyalanma</a:t>
            </a:r>
            <a:r>
              <a:rPr lang="en-US" dirty="0"/>
              <a:t> </a:t>
            </a:r>
            <a:r>
              <a:rPr lang="en-US" dirty="0" err="1"/>
              <a:t>maliyeti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kopyalama</a:t>
            </a:r>
            <a:r>
              <a:rPr lang="tr-TR" dirty="0"/>
              <a:t> </a:t>
            </a:r>
            <a:r>
              <a:rPr lang="en-US" dirty="0" err="1"/>
              <a:t>maliyetinin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farklılık</a:t>
            </a:r>
            <a:r>
              <a:rPr lang="en-US" dirty="0"/>
              <a:t> </a:t>
            </a:r>
            <a:r>
              <a:rPr lang="en-US" dirty="0" err="1"/>
              <a:t>dikkate</a:t>
            </a:r>
            <a:r>
              <a:rPr lang="en-US" dirty="0"/>
              <a:t> </a:t>
            </a:r>
            <a:r>
              <a:rPr lang="en-US" dirty="0" err="1"/>
              <a:t>alındığında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tr-TR" dirty="0"/>
              <a:t> </a:t>
            </a:r>
            <a:r>
              <a:rPr lang="en-US" dirty="0" err="1"/>
              <a:t>maliyetlerinin</a:t>
            </a:r>
            <a:r>
              <a:rPr lang="en-US" dirty="0"/>
              <a:t>,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maliyetlerine</a:t>
            </a:r>
            <a:r>
              <a:rPr lang="en-US" dirty="0"/>
              <a:t> </a:t>
            </a:r>
            <a:r>
              <a:rPr lang="en-US" dirty="0" err="1"/>
              <a:t>oranla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tr-TR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28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Sistemlerin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Sınıflandırılması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İşlevlerine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dayalı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özelliklere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90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İşlevlerine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8AEF411E-E96E-38B6-AA91-EA14952C3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470767"/>
              </p:ext>
            </p:extLst>
          </p:nvPr>
        </p:nvGraphicFramePr>
        <p:xfrm>
          <a:off x="1503217" y="1769342"/>
          <a:ext cx="9458326" cy="370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9163">
                  <a:extLst>
                    <a:ext uri="{9D8B030D-6E8A-4147-A177-3AD203B41FA5}">
                      <a16:colId xmlns:a16="http://schemas.microsoft.com/office/drawing/2014/main" val="1306604141"/>
                    </a:ext>
                  </a:extLst>
                </a:gridCol>
                <a:gridCol w="4729163">
                  <a:extLst>
                    <a:ext uri="{9D8B030D-6E8A-4147-A177-3AD203B41FA5}">
                      <a16:colId xmlns:a16="http://schemas.microsoft.com/office/drawing/2014/main" val="74093767"/>
                    </a:ext>
                  </a:extLst>
                </a:gridCol>
              </a:tblGrid>
              <a:tr h="741045"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Hesaplama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Mühendislik Çözümleme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270835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 İşleme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Bankacılık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780465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Süreç Temelli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Gömülü Sistemler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993293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Kural Temelli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Robotik, Yapay Zekâ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715010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Sinyal İşleme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40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942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Zamana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Dayalı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Özelliklere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822F66FB-8E0A-F896-C814-D43E76F6E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590693"/>
              </p:ext>
            </p:extLst>
          </p:nvPr>
        </p:nvGraphicFramePr>
        <p:xfrm>
          <a:off x="4033981" y="2516187"/>
          <a:ext cx="44672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7225">
                  <a:extLst>
                    <a:ext uri="{9D8B030D-6E8A-4147-A177-3AD203B41FA5}">
                      <a16:colId xmlns:a16="http://schemas.microsoft.com/office/drawing/2014/main" val="3164567568"/>
                    </a:ext>
                  </a:extLst>
                </a:gridCol>
              </a:tblGrid>
              <a:tr h="430824"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Toplu (Çevrim-Dışı)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837093"/>
                  </a:ext>
                </a:extLst>
              </a:tr>
              <a:tr h="430824"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Gerçek Zamanlı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579943"/>
                  </a:ext>
                </a:extLst>
              </a:tr>
              <a:tr h="430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Çevrim-İçi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92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928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Boyuta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9D367A8A-0A2D-497A-0AED-D46404589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405495"/>
              </p:ext>
            </p:extLst>
          </p:nvPr>
        </p:nvGraphicFramePr>
        <p:xfrm>
          <a:off x="838200" y="1825625"/>
          <a:ext cx="10515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07991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18832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Küçük (SS&lt;2000)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Oyunları</a:t>
                      </a:r>
                    </a:p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Öğrenci Projeleri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17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Orta (2000&lt;SS&lt;100,000)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CAD</a:t>
                      </a:r>
                    </a:p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BDE Yazılımları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6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Büyük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(100,000&lt;SS&lt;1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Milyon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tr-TR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İşletim Sistemleri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0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Çok Büyük (SS&gt;1 Milyon)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Komuta Kontrol Sistemleri</a:t>
                      </a:r>
                    </a:p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Hava Tahmini Sistemleri</a:t>
                      </a:r>
                    </a:p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Yıldız Savaşları Sistemleri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66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13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Yazılımda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E98C8B4-CF9A-D85E-FF03-AD9630CC7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9036" y="1574700"/>
            <a:ext cx="10515600" cy="4793195"/>
          </a:xfrm>
        </p:spPr>
      </p:pic>
    </p:spTree>
    <p:extLst>
      <p:ext uri="{BB962C8B-B14F-4D97-AF65-F5344CB8AC3E}">
        <p14:creationId xmlns:p14="http://schemas.microsoft.com/office/powerpoint/2010/main" val="2469382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Yazılımda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0606"/>
            <a:ext cx="6977743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Boyunca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ürünlere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ilişkin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standartlarının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geliştirilmesi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işlemlerinin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standartlara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uygunluğunun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denetlenmesidir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etkinlikleriyle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maliyetleri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düşürülür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üretiminin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kolaylaşır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Belgeleme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sorunları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giderilir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44" name="Picture 4" descr="Yazılım Testi Nedir? Test Prensipleri Nelerdir? | by Fatma Cafri | Medium">
            <a:extLst>
              <a:ext uri="{FF2B5EF4-FFF2-40B4-BE49-F238E27FC236}">
                <a16:creationId xmlns:a16="http://schemas.microsoft.com/office/drawing/2014/main" id="{120F67D3-766B-7566-252C-3864433C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30" y="1774825"/>
            <a:ext cx="4112306" cy="371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8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Amaçlar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karşılaştırılması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Hatalar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Maliyetleri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1984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Yazılımda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FE248F32-2D0F-2467-6D02-345F74C4A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249245"/>
              </p:ext>
            </p:extLst>
          </p:nvPr>
        </p:nvGraphicFramePr>
        <p:xfrm>
          <a:off x="446810" y="2148840"/>
          <a:ext cx="112983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676">
                  <a:extLst>
                    <a:ext uri="{9D8B030D-6E8A-4147-A177-3AD203B41FA5}">
                      <a16:colId xmlns:a16="http://schemas.microsoft.com/office/drawing/2014/main" val="4180537628"/>
                    </a:ext>
                  </a:extLst>
                </a:gridCol>
                <a:gridCol w="2259676">
                  <a:extLst>
                    <a:ext uri="{9D8B030D-6E8A-4147-A177-3AD203B41FA5}">
                      <a16:colId xmlns:a16="http://schemas.microsoft.com/office/drawing/2014/main" val="572624124"/>
                    </a:ext>
                  </a:extLst>
                </a:gridCol>
                <a:gridCol w="2259676">
                  <a:extLst>
                    <a:ext uri="{9D8B030D-6E8A-4147-A177-3AD203B41FA5}">
                      <a16:colId xmlns:a16="http://schemas.microsoft.com/office/drawing/2014/main" val="1265496696"/>
                    </a:ext>
                  </a:extLst>
                </a:gridCol>
                <a:gridCol w="2259676">
                  <a:extLst>
                    <a:ext uri="{9D8B030D-6E8A-4147-A177-3AD203B41FA5}">
                      <a16:colId xmlns:a16="http://schemas.microsoft.com/office/drawing/2014/main" val="638930514"/>
                    </a:ext>
                  </a:extLst>
                </a:gridCol>
                <a:gridCol w="2259676">
                  <a:extLst>
                    <a:ext uri="{9D8B030D-6E8A-4147-A177-3AD203B41FA5}">
                      <a16:colId xmlns:a16="http://schemas.microsoft.com/office/drawing/2014/main" val="102593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rgbClr val="C00000"/>
                          </a:solidFill>
                        </a:rPr>
                        <a:t>Ekonomi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rgbClr val="C00000"/>
                          </a:solidFill>
                        </a:rPr>
                        <a:t>Tamlık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rgbClr val="C00000"/>
                          </a:solidFill>
                        </a:rPr>
                        <a:t>Yeniden</a:t>
                      </a:r>
                    </a:p>
                    <a:p>
                      <a:pPr algn="ctr"/>
                      <a:r>
                        <a:rPr lang="tr-TR" sz="2400" b="1" dirty="0">
                          <a:solidFill>
                            <a:srgbClr val="C00000"/>
                          </a:solidFill>
                        </a:rPr>
                        <a:t>Kullanılabilirlik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rgbClr val="C00000"/>
                          </a:solidFill>
                        </a:rPr>
                        <a:t>Etkinlik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rgbClr val="C00000"/>
                          </a:solidFill>
                        </a:rPr>
                        <a:t>Bütünlük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00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Güvenirlik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Modülerlik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Belgeleme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Kullanılabilirlik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Temizlik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33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Değiştirilebilirlik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Geçerlik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Esneklik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Genellik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 err="1">
                          <a:solidFill>
                            <a:schemeClr val="tx1"/>
                          </a:solidFill>
                        </a:rPr>
                        <a:t>Sınanabilirlik</a:t>
                      </a:r>
                      <a:endParaRPr lang="tr-TR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23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Taşınabilirlik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 err="1">
                          <a:solidFill>
                            <a:schemeClr val="tx1"/>
                          </a:solidFill>
                        </a:rPr>
                        <a:t>Bakılabilirlik</a:t>
                      </a:r>
                      <a:endParaRPr lang="tr-TR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Anlaşılabilirlik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Birlikte</a:t>
                      </a:r>
                    </a:p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Çalışabilirlik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969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666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Özet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410825" cy="4876357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Mantık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bileşenlerinin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amacına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getirilmesi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yönetilebilmesi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kullanılabilecek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tümünü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içerir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düzenli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ölçülebilir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yaklaşımın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işlenilmesinde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bakımında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uygulanmasıdır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deyişle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uygulanmasıdır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mühendisliğinin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hedefi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üretimindeki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karmaşıklıkları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gidermektir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sağlama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etkinlikleriyle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düşürülür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kolaylaşır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Belgeleme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sorunları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B7E5B0B9-577E-F314-A2F0-8534C8BBA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4999" y="4342373"/>
            <a:ext cx="2624026" cy="22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3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Bileşenlerinin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amacına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getirilmesi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yönetilebilmesi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kullanılabilecek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tümünü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içerir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yalın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biçimiyle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"Bir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bileşenleri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dışında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tanımlanabilir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043FB37-8D16-8DA2-83E0-D3885717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434" y="1741714"/>
            <a:ext cx="10376365" cy="11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4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Mantık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4967514" cy="4876357"/>
          </a:xfrm>
        </p:spPr>
        <p:txBody>
          <a:bodyPr/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Mantık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yapısını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incelerken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sonuca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ulaşmak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yanlış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arasındaki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akıl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yürütme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yapmaktır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Bilgisayarlaştırılmak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istenen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mantığı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yansıtılma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urumundadır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nedenle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mantık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bileşeni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önemli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bileşenlerinden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 descr="Algoritma Nedir? Algoritma Örnekleri - Robolink Akademi">
            <a:extLst>
              <a:ext uri="{FF2B5EF4-FFF2-40B4-BE49-F238E27FC236}">
                <a16:creationId xmlns:a16="http://schemas.microsoft.com/office/drawing/2014/main" id="{9F93265E-D2E0-1339-FFFC-58C084D81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2960"/>
            <a:ext cx="5776089" cy="54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54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(Bilgi)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00606"/>
            <a:ext cx="4786085" cy="487635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(data),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işlenmemiş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işlenmiş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şeklidir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mutlaka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üzerinde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durumundadır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Veri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dış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ortamdan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alınabileceği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içerisinde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üretilebilir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veriyi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bilgiye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dönüştürmektir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1109F-465D-7953-EAD2-502F274B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89" y="1734329"/>
            <a:ext cx="6383684" cy="33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4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Dokümanlar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5950527" cy="4876357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disiplini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gerektirir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çalışmalarında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izlenen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yaklaşımlar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geçerlidir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sırasında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birçok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üretimlere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belli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düzende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belgelenmelidirler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ENSTİTÜ İSTANBUL İSMEK :. Çevrim İçi Kelime İşlemci Uygulaması: Google  Dokümanlar Kullanımı">
            <a:extLst>
              <a:ext uri="{FF2B5EF4-FFF2-40B4-BE49-F238E27FC236}">
                <a16:creationId xmlns:a16="http://schemas.microsoft.com/office/drawing/2014/main" id="{13E6E956-D8AA-5B88-61FD-4CF6E7CE9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87" y="1889806"/>
            <a:ext cx="4865688" cy="323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8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İnsan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geliştirici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628086" cy="4876357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boyutludur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geliştirenler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kullananlar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geliştirmekten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söz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edilmemektedir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oluşturulmakta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uyumlu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çalışabilmesi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çeşitli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geliştirilmektedir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24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Kullanıcı arayüzü - Vikipedi">
            <a:extLst>
              <a:ext uri="{FF2B5EF4-FFF2-40B4-BE49-F238E27FC236}">
                <a16:creationId xmlns:a16="http://schemas.microsoft.com/office/drawing/2014/main" id="{8D9F03D8-51E9-F4FA-1BD6-7DE58E4C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13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86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1315</Words>
  <Application>Microsoft Office PowerPoint</Application>
  <PresentationFormat>Widescreen</PresentationFormat>
  <Paragraphs>209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Times New Roman</vt:lpstr>
      <vt:lpstr>Office Theme</vt:lpstr>
      <vt:lpstr>Yazılım Mimarileri  Bölüm - I</vt:lpstr>
      <vt:lpstr>Ajanda</vt:lpstr>
      <vt:lpstr>Amaçlar</vt:lpstr>
      <vt:lpstr>Yazılım Nedir?</vt:lpstr>
      <vt:lpstr>Mantık (Algoritma)</vt:lpstr>
      <vt:lpstr>Veri (Bilgi)</vt:lpstr>
      <vt:lpstr>Belge (Dokümanlar)</vt:lpstr>
      <vt:lpstr>İnsan (Kullanıcı, geliştirici)</vt:lpstr>
      <vt:lpstr>PowerPoint Presentation</vt:lpstr>
      <vt:lpstr>Program (Kod)</vt:lpstr>
      <vt:lpstr>Yazılım Donanım Karşılaştırması</vt:lpstr>
      <vt:lpstr>Yazılım Donanım Karşılaştırması</vt:lpstr>
      <vt:lpstr>Yazılım Donanım Karşılaştırması</vt:lpstr>
      <vt:lpstr>Yazılım Üretim Ortamı</vt:lpstr>
      <vt:lpstr>Yazılım Mühendisliği</vt:lpstr>
      <vt:lpstr>Yazılım Mühendisliği</vt:lpstr>
      <vt:lpstr>Yazılım Mühendisliği</vt:lpstr>
      <vt:lpstr>Yazılım Mühendisliği</vt:lpstr>
      <vt:lpstr>Yazılım Mühendisi</vt:lpstr>
      <vt:lpstr>Yazılım Hataları</vt:lpstr>
      <vt:lpstr>Yazılımların Sınanması</vt:lpstr>
      <vt:lpstr>Hataların “Yayılma” Özelliği</vt:lpstr>
      <vt:lpstr>Yazılım Maliyetleri</vt:lpstr>
      <vt:lpstr>Yazılım Sistemlerin Sınıflandırılması</vt:lpstr>
      <vt:lpstr>İşlevlerine Göre Sınıflandırma</vt:lpstr>
      <vt:lpstr>Zamana Dayalı Özelliklere Göre Sınıflandırma</vt:lpstr>
      <vt:lpstr>Boyuta Göre Sınıflandırma</vt:lpstr>
      <vt:lpstr>Yazılımda Kalite</vt:lpstr>
      <vt:lpstr>Yazılımda Kalite</vt:lpstr>
      <vt:lpstr>Yazılımda Kalite</vt:lpstr>
      <vt:lpstr>Özet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553</cp:revision>
  <dcterms:created xsi:type="dcterms:W3CDTF">2023-05-01T21:41:46Z</dcterms:created>
  <dcterms:modified xsi:type="dcterms:W3CDTF">2023-10-03T21:24:56Z</dcterms:modified>
</cp:coreProperties>
</file>