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1" r:id="rId4"/>
    <p:sldId id="302" r:id="rId5"/>
    <p:sldId id="303" r:id="rId6"/>
    <p:sldId id="460" r:id="rId7"/>
    <p:sldId id="392" r:id="rId8"/>
    <p:sldId id="461" r:id="rId9"/>
    <p:sldId id="397" r:id="rId10"/>
    <p:sldId id="398" r:id="rId11"/>
    <p:sldId id="399" r:id="rId12"/>
    <p:sldId id="401" r:id="rId13"/>
    <p:sldId id="402" r:id="rId14"/>
    <p:sldId id="403" r:id="rId15"/>
    <p:sldId id="441" r:id="rId16"/>
    <p:sldId id="404" r:id="rId17"/>
    <p:sldId id="405" r:id="rId18"/>
    <p:sldId id="406" r:id="rId19"/>
    <p:sldId id="462" r:id="rId20"/>
    <p:sldId id="463" r:id="rId21"/>
    <p:sldId id="407" r:id="rId22"/>
    <p:sldId id="408" r:id="rId23"/>
    <p:sldId id="410" r:id="rId24"/>
    <p:sldId id="413" r:id="rId25"/>
    <p:sldId id="414" r:id="rId26"/>
    <p:sldId id="442" r:id="rId27"/>
    <p:sldId id="415" r:id="rId28"/>
    <p:sldId id="416" r:id="rId29"/>
    <p:sldId id="443" r:id="rId30"/>
    <p:sldId id="418" r:id="rId31"/>
    <p:sldId id="417" r:id="rId32"/>
    <p:sldId id="423" r:id="rId33"/>
    <p:sldId id="446" r:id="rId34"/>
    <p:sldId id="424" r:id="rId35"/>
    <p:sldId id="425" r:id="rId36"/>
    <p:sldId id="426" r:id="rId37"/>
    <p:sldId id="429" r:id="rId38"/>
    <p:sldId id="448" r:id="rId39"/>
    <p:sldId id="432" r:id="rId40"/>
    <p:sldId id="433" r:id="rId41"/>
    <p:sldId id="434" r:id="rId42"/>
    <p:sldId id="449" r:id="rId43"/>
    <p:sldId id="450" r:id="rId44"/>
    <p:sldId id="451" r:id="rId45"/>
    <p:sldId id="452" r:id="rId46"/>
    <p:sldId id="453" r:id="rId47"/>
    <p:sldId id="29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490" autoAdjust="0"/>
  </p:normalViewPr>
  <p:slideViewPr>
    <p:cSldViewPr snapToGrid="0">
      <p:cViewPr varScale="1">
        <p:scale>
          <a:sx n="96" d="100"/>
          <a:sy n="96" d="100"/>
        </p:scale>
        <p:origin x="3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Yazılım Mimarileri</a:t>
            </a:r>
            <a:br>
              <a:rPr lang="tr-TR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- 7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 Nitelikleri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73499"/>
            <a:ext cx="10515600" cy="2303463"/>
          </a:xfrm>
        </p:spPr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İşlevsel olmayan gereksinimler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Mimarilerin kalite nitelikleri üzerinde büyük etkisi vardır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Geliştirmeye veya operasyona yönelik nitelikler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Kalite niteliklerini kullanmak için teknikler (daha sonra)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3DD5DE2-6C6C-99E7-CD89-3ED80245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322" y="1358740"/>
            <a:ext cx="637257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Geliştirme Nitelikleri (Development </a:t>
            </a:r>
            <a:r>
              <a:rPr lang="tr-TR" sz="4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Bakım Yapılabilirlik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Ürünün hatalarının düzeltilebilme, iyileştirilebilme ve başka platforma taşınabilme (port) kolaylığı,</a:t>
            </a:r>
          </a:p>
          <a:p>
            <a:pPr marL="12065" indent="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None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Genellikle altbölümlere ayrılır.</a:t>
            </a:r>
          </a:p>
          <a:p>
            <a:pPr marL="354965" indent="-34290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Yeniden Kullanılabilirlik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Ürünün parçalarının başka ürünlerin geliştirilmesinde kullanılabilirliğinin derecesi</a:t>
            </a:r>
          </a:p>
          <a:p>
            <a:pPr marL="354965" indent="-342900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766557-4BD2-C578-12CD-B9574E585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843" y="3528565"/>
            <a:ext cx="2344886" cy="253415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AFF2B64-4FB7-F397-7AE6-3D94B0EF9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4083" y="4795645"/>
            <a:ext cx="113363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Operasyonel Nitelikler (</a:t>
            </a:r>
            <a:r>
              <a:rPr lang="tr-TR" sz="4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AF7EAFA-F00B-AAC6-02ED-556B63DB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 işlevlerinin zaman ve kaynak limitleri içerisinde sağlanabilme becerisi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Uygunluk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Kullanıma hazır bulunma durumu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Güvenilirlik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çalışma koşullarında gereksinimlere uygun davranabilme becerisi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(Security)—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Kötü niyetli uygulamalar ve etkiler karşısında zarar görmeye ya da zarar vermeye karşı koyabilme becerisi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9D0C49D-DE65-3586-B8F6-7D0C477F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8666" y="5011620"/>
            <a:ext cx="244826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Spesifikasyon Notasyonları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5510222-6CC9-2FC9-F965-83F96118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6900" y="1368819"/>
            <a:ext cx="8125574" cy="5022456"/>
          </a:xfrm>
        </p:spPr>
      </p:pic>
    </p:spTree>
    <p:extLst>
      <p:ext uri="{BB962C8B-B14F-4D97-AF65-F5344CB8AC3E}">
        <p14:creationId xmlns:p14="http://schemas.microsoft.com/office/powerpoint/2010/main" val="248682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Arabirimler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544B0A1E-F442-DF79-7D95-1691A8BEF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1690688"/>
            <a:ext cx="5861409" cy="4265803"/>
          </a:xfrm>
        </p:spPr>
      </p:pic>
    </p:spTree>
    <p:extLst>
      <p:ext uri="{BB962C8B-B14F-4D97-AF65-F5344CB8AC3E}">
        <p14:creationId xmlns:p14="http://schemas.microsoft.com/office/powerpoint/2010/main" val="61836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022ABA-7857-2CEB-1AFD-815A2B0F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 Spesifikasyonları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6FDB1DF6-55B0-3844-0540-A329AD25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Sözdizim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İletişim ortamının elemanları ve bunların mesaj oluşturmak için nasıl kombine edildiği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Semantik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Mesajların anlamları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Pragmatik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Pragmatics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Mesajların ilgili bağlam içerisinde görevleri yerine getirmek için nasıl kullanıldığı</a:t>
            </a:r>
          </a:p>
          <a:p>
            <a:pPr marL="12065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Arabirim spesifikasyonları bir modül ve onun içinde bulunduğu ortamla yaptığı iletişimin sözdizim, semantik, ve pragmatiklerini içermelidir.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248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 Spesifikasyonu Şablonu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6D457C6B-29C6-7082-3DFD-7AD93CF0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Sağlanan Servisler (Services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65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Sağlanan her bir servis için belirtilmelidir:</a:t>
            </a:r>
          </a:p>
          <a:p>
            <a:pPr marL="926465" lvl="1" indent="-4572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lphaLcParenR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Sözdizim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26465" lvl="1" indent="-4572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lphaLcParenR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Semantik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26465" lvl="1" indent="-4572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lphaLcParenR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Pragmatik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Pragmatics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 startAt="2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Gereksinilen Servisler (Services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9265" lvl="1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Gereksinilen her bir servis adıyla belirtilmelidir.</a:t>
            </a:r>
          </a:p>
          <a:p>
            <a:pPr marL="469265" lvl="1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Servis açıklaması da eklenebilir.</a:t>
            </a:r>
          </a:p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 startAt="2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Kılavuzu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Guide)</a:t>
            </a:r>
          </a:p>
          <a:p>
            <a:pPr marL="526415" indent="-51435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+mj-lt"/>
              <a:buAutoNum type="arabicPeriod" startAt="2"/>
              <a:tabLst>
                <a:tab pos="271145" algn="l"/>
              </a:tabLst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Gerekçesi (Design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B7AD34-0F86-5F66-301A-BB0D6933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2925" y="2641461"/>
            <a:ext cx="2211952" cy="22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Semantik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Spesifikasyonu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DB0E3E3-57C4-4F00-FA4E-9D86A535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690688"/>
            <a:ext cx="10033000" cy="3838575"/>
          </a:xfrm>
        </p:spPr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önkoşul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aktivite veya operasyonun başlangıcında sağlanması (doğru olması) gereken bir koşuldur.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sonkoşul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aktivite veya operasyonun bitiminde sağlanması (doğru olması) gereken bir koşuldur.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Önkoşullar ve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sonkoşullar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operasyon gerçekleştiğinde ne olması gerektiğini yani operasyonun semantiklerini belirtirler.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5608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 Notasyonları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1FEC403-2103-771B-9F41-D1F57216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500" y="1640485"/>
            <a:ext cx="5077135" cy="4194628"/>
          </a:xfrm>
        </p:spPr>
      </p:pic>
    </p:spTree>
    <p:extLst>
      <p:ext uri="{BB962C8B-B14F-4D97-AF65-F5344CB8AC3E}">
        <p14:creationId xmlns:p14="http://schemas.microsoft.com/office/powerpoint/2010/main" val="25510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b="1" u="none" spc="-50" dirty="0">
                <a:solidFill>
                  <a:srgbClr val="002060"/>
                </a:solidFill>
              </a:rPr>
              <a:t>Amaçlar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5090958"/>
          </a:xfrm>
        </p:spPr>
        <p:txBody>
          <a:bodyPr>
            <a:normAutofit/>
          </a:bodyPr>
          <a:lstStyle/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0510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modellemede kullanılan çeşitli notasyonları göstermek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0510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UML notasyonlarını göstermek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0510" algn="l"/>
              </a:tabLst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Stereotypes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6DA5B0DD-5054-562A-FE52-E8504FD4CD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775" y="1975121"/>
            <a:ext cx="2138172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 Bir Yazılım Mühendislik Tasarımı Süreci</a:t>
            </a:r>
          </a:p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 Notasyonları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CF691C-4D69-FF6B-D895-3EC7CAF3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3C82B-ED14-297E-A8B7-CA2FCACC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diyagramları (Box-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UML notasyonları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Paketler ve paket diyagramları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 ve bileşen diyagramları (Components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0510" algn="l"/>
              </a:tabLst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B242ED-E02A-29C9-7099-7BF1CFB4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187" y="3762219"/>
            <a:ext cx="32294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Diyagramları (Box-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andLine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7A932C7-D24B-A5D6-ABBC-90651A04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Çizgilerle birleştirilen simgeler (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kutular,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icon’lar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şeklindedir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Oluşuma ilişkin kurallar yoktur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de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modelleme için kullanılırlar</a:t>
            </a:r>
          </a:p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Lejant (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gösterge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eklenmesi iyi olur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0131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Diyagramı Örneği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33AAD16-BB63-69DC-61A2-B969C807C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9850" y="1458698"/>
            <a:ext cx="5132299" cy="5282807"/>
          </a:xfrm>
        </p:spPr>
      </p:pic>
    </p:spTree>
    <p:extLst>
      <p:ext uri="{BB962C8B-B14F-4D97-AF65-F5344CB8AC3E}">
        <p14:creationId xmlns:p14="http://schemas.microsoft.com/office/powerpoint/2010/main" val="83214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Diyagramı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1100" cy="4351338"/>
          </a:xfrm>
        </p:spPr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Kutu-ve-çizgi diyagramlarını yalnızca standart notasyonların yetersiz kaldığı durumlarda kullanın.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Kutuları ve çizgileri basit ve sade tutun.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şeyler için farklı semboller/simgeler kullanın.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diyagramlarda sembolleri tutarlı bir şekilde kullanın.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Elemanları isimlendirirken gramer kurallarına uyun.</a:t>
            </a:r>
          </a:p>
          <a:p>
            <a:pPr marL="354965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 ve dinamik elemanları birlikte kullanmayın.</a:t>
            </a:r>
          </a:p>
        </p:txBody>
      </p:sp>
    </p:spTree>
    <p:extLst>
      <p:ext uri="{BB962C8B-B14F-4D97-AF65-F5344CB8AC3E}">
        <p14:creationId xmlns:p14="http://schemas.microsoft.com/office/powerpoint/2010/main" val="302975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UML’de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Notlar ve Kısıtlar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" marR="52705" indent="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None/>
              <a:tabLst>
                <a:tab pos="355600" algn="l"/>
                <a:tab pos="356235" algn="l"/>
              </a:tabLst>
            </a:pPr>
            <a:r>
              <a:rPr lang="tr-TR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(Note)—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elemanlarına kesik çizgiyle bağlanan, bir köşesi kıvrılmış bir kutu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İsteğe bağlı herhangi bir metin içerebilir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Yorumlar ve belirtimler için kullanılır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endParaRPr lang="tr-T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2705" indent="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None/>
              <a:tabLst>
                <a:tab pos="355600" algn="l"/>
                <a:tab pos="356235" algn="l"/>
              </a:tabLst>
            </a:pPr>
            <a:r>
              <a:rPr lang="tr-TR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Kısıt (Constraint)—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elemanları tarafından belirtilen varlıklar için sağlanması gereken koşulu belirten bir ifade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 parantezi içinde yazılır { }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elemanlarının yanında</a:t>
            </a:r>
          </a:p>
          <a:p>
            <a:pPr marL="812165" marR="5270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355600" algn="l"/>
                <a:tab pos="35623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 model elemanlarını bağlayan kesik çizgilerin yanında</a:t>
            </a:r>
          </a:p>
        </p:txBody>
      </p:sp>
    </p:spTree>
    <p:extLst>
      <p:ext uri="{BB962C8B-B14F-4D97-AF65-F5344CB8AC3E}">
        <p14:creationId xmlns:p14="http://schemas.microsoft.com/office/powerpoint/2010/main" val="197678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UML’de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Özellikler ve Stereotipler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659152" cy="4351338"/>
          </a:xfrm>
        </p:spPr>
        <p:txBody>
          <a:bodyPr>
            <a:normAutofit fontScale="92500" lnSpcReduction="10000"/>
          </a:bodyPr>
          <a:lstStyle/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 (</a:t>
            </a:r>
            <a:r>
              <a:rPr lang="tr-TR" sz="24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model elemanı tarafından belirtilen bir varlığın</a:t>
            </a:r>
          </a:p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karakteristiği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 parantezi içinde etiketli değerlerin listesi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Etiketli değer: etiket = değer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olan </a:t>
            </a:r>
            <a:r>
              <a:rPr lang="tr-TR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özellikler için değer ve eşittir simgesi yazılmayabilir.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endParaRPr lang="tr-TR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Stereotip (</a:t>
            </a:r>
            <a:r>
              <a:rPr lang="tr-TR" sz="24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Stereotype</a:t>
            </a: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spesifik anlam verilen bir model elemanı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Simgeler, renkler, ve grafiklerle gösterilir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Stereotip anahtar sözcükleri özel çift tırnaklar arasına yazılır, örneğin</a:t>
            </a:r>
          </a:p>
          <a:p>
            <a:pPr marL="12065" indent="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None/>
              <a:tabLst>
                <a:tab pos="269875" algn="l"/>
                <a:tab pos="271145" algn="l"/>
              </a:tabLst>
            </a:pP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4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D436DE-75D2-A97F-615B-968DB98D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8567" y="1825625"/>
            <a:ext cx="5525992" cy="29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3C012F-ED40-EFC5-DB32-E1FBB0C5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Ortak Elemanlara Örnek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A6F7C0F-6AEC-7445-7439-4DFE7046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1404" y="1335718"/>
            <a:ext cx="8029191" cy="5437090"/>
          </a:xfrm>
        </p:spPr>
      </p:pic>
    </p:spTree>
    <p:extLst>
      <p:ext uri="{BB962C8B-B14F-4D97-AF65-F5344CB8AC3E}">
        <p14:creationId xmlns:p14="http://schemas.microsoft.com/office/powerpoint/2010/main" val="326125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Bağımlılık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İlişkileri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368799"/>
            <a:ext cx="10721454" cy="1808163"/>
          </a:xfrm>
        </p:spPr>
        <p:txBody>
          <a:bodyPr>
            <a:normAutofit lnSpcReduction="10000"/>
          </a:bodyPr>
          <a:lstStyle/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Örneğin: D ve I’yı kullanır, D derlenebilmek için I’ya bağımlıdır, D I’yı import eder.</a:t>
            </a:r>
          </a:p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Bağımlılık oklarıyla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temsil edilir: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kesik çizgili oklar.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3FD8C6-19EF-7385-E388-96B4B5DA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9973" y="1488520"/>
            <a:ext cx="5371511" cy="24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6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Bağımlılık İlişkisine Örnek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9564B32-8D43-6BFB-00D7-8E61BF75C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785" y="1361277"/>
            <a:ext cx="7006430" cy="5385600"/>
          </a:xfrm>
        </p:spPr>
      </p:pic>
    </p:spTree>
    <p:extLst>
      <p:ext uri="{BB962C8B-B14F-4D97-AF65-F5344CB8AC3E}">
        <p14:creationId xmlns:p14="http://schemas.microsoft.com/office/powerpoint/2010/main" val="55873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Paketleri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815" indent="-28575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paketi (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paket üyeleri (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olarak adlandırılan model elemanlarının bir koleksiyonudur.</a:t>
            </a:r>
          </a:p>
          <a:p>
            <a:pPr marL="297815" indent="-28575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Paket </a:t>
            </a:r>
            <a:r>
              <a:rPr lang="tr-TR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sembolu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dosya klasörü kullanılır.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gövde kısmı doluysa paket adı sekmeye, gövde dolu değilse gövde içinde değilse gövdeye yazılır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Üyeler gövde içinde ya da bir kapsama sembolü (çember içinde artı işareti) kullanılarak gösterilir</a:t>
            </a:r>
          </a:p>
          <a:p>
            <a:pPr marL="812165" lvl="1" indent="-342900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</a:t>
            </a:r>
            <a:r>
              <a:rPr lang="tr-TR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bağımlılık oklarıyla bağlanırlar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74362"/>
            <a:ext cx="10515600" cy="551397"/>
          </a:xfrm>
        </p:spPr>
        <p:txBody>
          <a:bodyPr>
            <a:normAutofit fontScale="90000"/>
          </a:bodyPr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 Bir Yazılım Mühendislik Tasarımı Süreci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4AB7F852-2A7C-0DAD-2A89-BEE11BB4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9871" y="840966"/>
            <a:ext cx="5115457" cy="5965919"/>
          </a:xfrm>
        </p:spPr>
      </p:pic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459961" cy="4351338"/>
          </a:xfrm>
        </p:spPr>
        <p:txBody>
          <a:bodyPr>
            <a:norm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olarak paket sembolleri kullanılarak oluşturulan diyagramlara UML paket diyagramı denir.</a:t>
            </a:r>
          </a:p>
          <a:p>
            <a:pPr marL="469265" indent="-4572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 panose="05000000000000000000" pitchFamily="2" charset="2"/>
              <a:buChar char="Ø"/>
              <a:tabLst>
                <a:tab pos="269875" algn="l"/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alanı:</a:t>
            </a:r>
          </a:p>
          <a:p>
            <a:pPr marL="81216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Modüllerin, parçalarının, ve onların ilişkilerinin statik modellerinin gösterimi</a:t>
            </a:r>
          </a:p>
          <a:p>
            <a:pPr marL="812165" lvl="1" indent="-34290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Courier New" panose="02070309020205020404" pitchFamily="49" charset="0"/>
              <a:buChar char="o"/>
              <a:tabLst>
                <a:tab pos="269875" algn="l"/>
                <a:tab pos="271145" algn="l"/>
              </a:tabLst>
            </a:pP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361B4D-4554-DE4C-ABEA-BC5CB376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00" y="1825625"/>
            <a:ext cx="4062090" cy="35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 Diyagramı Örneği</a:t>
            </a:r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9B641B66-3235-3222-6573-668A0B3C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0186" y="1484669"/>
            <a:ext cx="6011628" cy="5240540"/>
          </a:xfrm>
        </p:spPr>
      </p:pic>
    </p:spTree>
    <p:extLst>
      <p:ext uri="{BB962C8B-B14F-4D97-AF65-F5344CB8AC3E}">
        <p14:creationId xmlns:p14="http://schemas.microsoft.com/office/powerpoint/2010/main" val="285765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Bileşenleri (Components)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585318" cy="4351338"/>
          </a:xfrm>
        </p:spPr>
        <p:txBody>
          <a:bodyPr>
            <a:normAutofit/>
          </a:bodyPr>
          <a:lstStyle/>
          <a:p>
            <a:pPr marL="297815" indent="-28575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yazılım bileşeni yeniden kullanılabilir ve değiştirilebilir bir yazılım parçasıdır.</a:t>
            </a:r>
          </a:p>
          <a:p>
            <a:pPr marL="297815" indent="-28575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Bileşen-tabanlı yazılım geliştirme, ürünlerin satın alınabilir ya da özel olarak geliştirilmiş yazılım bileşenleri kullanılarak tasarlandığı ve geliştirildiği bir yaklaşımdır.</a:t>
            </a:r>
          </a:p>
          <a:p>
            <a:pPr marL="297815" indent="-28575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3F86132-C534-D6B0-3119-4C07D4B7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3518" y="1825625"/>
            <a:ext cx="5585318" cy="35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Bileşen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bileşeni, iyi tanımlanmış arabirimlere sahip, modüler, ve başkasıyla değiştirilebilir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replacable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bir birimdir.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 sembolü isim içeren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dikdörgendir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sağ üst köşesinde bileşen sembolü olabilir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bileşen diyagramı bileşenleri, ortamlarıyla ilişkilerini, ve iç yapılarını gösterir.</a:t>
            </a:r>
          </a:p>
        </p:txBody>
      </p:sp>
    </p:spTree>
    <p:extLst>
      <p:ext uri="{BB962C8B-B14F-4D97-AF65-F5344CB8AC3E}">
        <p14:creationId xmlns:p14="http://schemas.microsoft.com/office/powerpoint/2010/main" val="39086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Arabirimleri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</a:t>
            </a:r>
            <a:r>
              <a:rPr lang="tr-TR" sz="28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arabirimi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tanımlı özellikler ve soyut (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operasyonların adlandırılmış bir koleksiyonudur.</a:t>
            </a:r>
          </a:p>
          <a:p>
            <a:pPr marL="926465" lvl="1" indent="-4572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sınıf sembolüyle temsil edilir (daha sonra)</a:t>
            </a:r>
          </a:p>
          <a:p>
            <a:pPr marL="926465" lvl="1" indent="-4572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 top ve soket sembolleriyle temsil edilir.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Not: arabirim (</a:t>
            </a:r>
            <a:r>
              <a:rPr lang="tr-TR" sz="28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sözcüğünün buradaki anlamı daha önce gördüğümüz iletişim sınırı anlamından farklıdır.</a:t>
            </a:r>
          </a:p>
        </p:txBody>
      </p:sp>
    </p:spTree>
    <p:extLst>
      <p:ext uri="{BB962C8B-B14F-4D97-AF65-F5344CB8AC3E}">
        <p14:creationId xmlns:p14="http://schemas.microsoft.com/office/powerpoint/2010/main" val="4150550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Sağlanan ve Gereksinilen Arabirimler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sınıf veya bileşen bir arabirimin tüm özelliklerini kendine dahil eder ve arabirimin tüm operasyonlarını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ederse, bu sınıf veya bileşen bu arabirimi gerçekliyor/gerçekleştiriyor (realize) demektir.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Sağlanan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arabirim—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 veya bileşen tarafından gerçeklenir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top veya lolipop sembolüyle temsil edilir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Gereksinilen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arabirim—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sınıf veya bileşen tarafından ihtiyaç duyulur</a:t>
            </a:r>
          </a:p>
          <a:p>
            <a:pPr marL="812165" lvl="1" indent="-34290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soket sembolüyle temsil edilir</a:t>
            </a:r>
          </a:p>
          <a:p>
            <a:pPr marL="12065" indent="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Montaj konnektörü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arabirimleri birbirine bağlar.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0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Arabirim Sembollerine Örnekler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736155A-769F-2874-8FB2-8C71ABC0D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0780" y="1277436"/>
            <a:ext cx="8830440" cy="5313622"/>
          </a:xfrm>
        </p:spPr>
      </p:pic>
    </p:spTree>
    <p:extLst>
      <p:ext uri="{BB962C8B-B14F-4D97-AF65-F5344CB8AC3E}">
        <p14:creationId xmlns:p14="http://schemas.microsoft.com/office/powerpoint/2010/main" val="148761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 İç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5940" marR="5080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8130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 başka bileşenleri veya sınıfları içerebilirler ve içsel yapılarını gösterebilirler.</a:t>
            </a:r>
          </a:p>
          <a:p>
            <a:pPr marL="535940" marR="5080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8130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delegasyon konnektörü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bir bileşen arabirimini bu arabirimi gerçekleyen veya kullanan bir veya daha fazla içsel sınıfa veya bileşene bağlar.</a:t>
            </a:r>
          </a:p>
          <a:p>
            <a:pPr marL="993140" marR="5080" lvl="1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8130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 çizgili oklar</a:t>
            </a:r>
          </a:p>
          <a:p>
            <a:pPr marL="993140" marR="5080" lvl="1" indent="-51435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8130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3D2766-FE6D-8311-B076-94C30425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551830"/>
            <a:ext cx="2927445" cy="23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2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 İç Yapısına Örnek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FD80BF8-7D88-2646-36CF-A4B6366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626" y="1599856"/>
            <a:ext cx="10644748" cy="4893019"/>
          </a:xfrm>
        </p:spPr>
      </p:pic>
    </p:spTree>
    <p:extLst>
      <p:ext uri="{BB962C8B-B14F-4D97-AF65-F5344CB8AC3E}">
        <p14:creationId xmlns:p14="http://schemas.microsoft.com/office/powerpoint/2010/main" val="3223701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 Diyagramı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bileşenlerinin statik modellerinin gösteriminde (yeniden kullanılabilir ve başkasıyla değiştirilebilir parçalar)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bileşenlerinin modellenmesinde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Ayrıntılı tasarım modelleri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Ortam ile ilişkiler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 içsel yapısının modellenmesinde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2929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>
            <a:normAutofit/>
          </a:bodyPr>
          <a:lstStyle/>
          <a:p>
            <a:r>
              <a:rPr lang="tr-TR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(</a:t>
            </a:r>
            <a:r>
              <a:rPr lang="tr-TR" spc="-4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tr-TR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Design)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7581CBD5-CBC2-C4ED-AB61-74DA9194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40" y="1888699"/>
            <a:ext cx="7490533" cy="28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 ve Fiziksel 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2602"/>
          </a:xfrm>
        </p:spPr>
        <p:txBody>
          <a:bodyPr>
            <a:normAutofit lnSpcReduction="10000"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mimari—Bir ürünün temel parçalarının ve onların ilişkilerinin çalışan kod halinde gerçek bir makinede implementasyonundan daha soyut bir konfigürasyonu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Fiziksel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mimari—Bir ürünün işlemsel kaynaklar üzerinde kod ve veri dosyaları halinde bulunmasının ve çalışmasının gerçekleştirilmesi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kurulum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diyagramı fiziksel mimariyi modeller.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2EFAE1-8DC8-6418-23CB-86FF7465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3522" y="4408227"/>
            <a:ext cx="4514441" cy="23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Artefaktları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artefaktı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geliştirme veya işletim sırasında kullanılan veya üretilen verinin herhangi bir fiziksel temsilidir.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Örneğin: dosyalar, dokümanlar, program kodları,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tabloları, vb.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Artefaktların tipleri ve örnekleri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İsim içeren dikdörtgenle temsil edilir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stereotiplidir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sağ üst köşesinde artefakt sembolü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Örneklerin isimlerinin altı çizgilidir, tiplerin isimlerini altı çizgili değildir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Artefaktlar mantıksal varlıkların gerçeklenmiş şekilleridir (sınıflar, bileşenler, vb.)</a:t>
            </a:r>
          </a:p>
        </p:txBody>
      </p:sp>
    </p:spTree>
    <p:extLst>
      <p:ext uri="{BB962C8B-B14F-4D97-AF65-F5344CB8AC3E}">
        <p14:creationId xmlns:p14="http://schemas.microsoft.com/office/powerpoint/2010/main" val="1884982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Düğümleri (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</a:t>
            </a:r>
            <a:r>
              <a:rPr lang="tr-TR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düğümü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işlemsel (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bir kaynaktır.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(Device)—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bilgisayar gibi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fiziklsel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işlem birimidir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ortamı (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sistemi veya bir dil yorumlayıcısı gibi bir sanal makineyi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eden bir yazılım sistemidir.</a:t>
            </a:r>
          </a:p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UML’de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kutu veya kütük (slab) sembolüyle temsil edilir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veya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stereotiplidir</a:t>
            </a:r>
            <a:endParaRPr lang="tr-T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Tipler ve örnekler (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Tiplerin isimleri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Örneklerin name :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formunda altı çizgili etiketleri vardır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İsim veya tipten biri yazılmayabilir, ama ikisi birden değil</a:t>
            </a:r>
          </a:p>
        </p:txBody>
      </p:sp>
    </p:spTree>
    <p:extLst>
      <p:ext uri="{BB962C8B-B14F-4D97-AF65-F5344CB8AC3E}">
        <p14:creationId xmlns:p14="http://schemas.microsoft.com/office/powerpoint/2010/main" val="1607977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135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Düğüm Sembolü Örnekleri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2228AE2-814A-5C65-F2DB-02BFDEC3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4199" y="1081258"/>
            <a:ext cx="5163602" cy="5681362"/>
          </a:xfrm>
        </p:spPr>
      </p:pic>
    </p:spTree>
    <p:extLst>
      <p:ext uri="{BB962C8B-B14F-4D97-AF65-F5344CB8AC3E}">
        <p14:creationId xmlns:p14="http://schemas.microsoft.com/office/powerpoint/2010/main" val="132646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Kurulum (Deployment)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644525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UML kurulum diyagramı, işlemsel kaynakları, aralarındaki iletişim yollarını, ve üzerlerinde bulunan ve işletilen artefaktları modeller. </a:t>
            </a:r>
          </a:p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Kullanım yeri: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Sistemde kullanılan gerçek ve sanal makineleri göstermek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Makineler arasındaki iletişim yolunu göstermek</a:t>
            </a:r>
          </a:p>
          <a:p>
            <a:pPr marL="926465" marR="644525" lvl="1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 oluşturan program ve veri dosyalarını göstermek</a:t>
            </a:r>
          </a:p>
          <a:p>
            <a:pPr marL="1383665" marR="644525" lvl="2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Yerleşim (</a:t>
            </a:r>
            <a:r>
              <a:rPr lang="tr-TR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Residence</a:t>
            </a: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83665" marR="644525" lvl="2" indent="-4572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İşletim (</a:t>
            </a:r>
            <a:r>
              <a:rPr lang="tr-TR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tr-TR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127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Kurulum Diyagramı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İşlemsel kaynaklar düğümlerdir</a:t>
            </a:r>
          </a:p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İletişim yolları düğümler arasındaki düz çizgilerdir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Etiketlenebilir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Çoklukları ve rol isimleri olabilir</a:t>
            </a:r>
          </a:p>
          <a:p>
            <a:pPr marL="12065" marR="644525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Artefakt sembolleri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Düğüm sembollerinin içinde görünebilir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Düğüm sembollerinin içinde listelenebilir</a:t>
            </a:r>
          </a:p>
          <a:p>
            <a:pPr marL="812165" marR="644525" lvl="1" indent="-34290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stereotipli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bağımlılık oklarıyla düğüm sembollerine </a:t>
            </a:r>
          </a:p>
          <a:p>
            <a:pPr marL="469265" marR="644525" lvl="1" indent="0" algn="just">
              <a:lnSpc>
                <a:spcPct val="120000"/>
              </a:lnSpc>
              <a:spcBef>
                <a:spcPts val="310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bağlanabilir</a:t>
            </a:r>
          </a:p>
        </p:txBody>
      </p:sp>
    </p:spTree>
    <p:extLst>
      <p:ext uri="{BB962C8B-B14F-4D97-AF65-F5344CB8AC3E}">
        <p14:creationId xmlns:p14="http://schemas.microsoft.com/office/powerpoint/2010/main" val="2359767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34D6F4-1B1A-CD45-153D-62604DA9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019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Kurulum Diyagramı Örneği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0E1B3E-C7AB-4253-6091-DFC2552B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756" y="1181336"/>
            <a:ext cx="7284487" cy="5355772"/>
          </a:xfrm>
        </p:spPr>
      </p:pic>
    </p:spTree>
    <p:extLst>
      <p:ext uri="{BB962C8B-B14F-4D97-AF65-F5344CB8AC3E}">
        <p14:creationId xmlns:p14="http://schemas.microsoft.com/office/powerpoint/2010/main" val="3867977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Ürün Tasarımında Mimari Tasarım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7DF4DC5F-F24A-3109-7067-D69DC4C2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065" indent="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None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Mimariye ürün tasarımı sırasında da gereksinim duyulur.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Fizibiliteyi değerlendirmek için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Paydaşları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gereksinimlerinin karşılanabileceğine ikna etmek için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Fayda-maliyet analizi yapmak için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Projeyi planlamak için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DC4D644B-3CAA-D01B-C17E-C064A725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8371" y="3429000"/>
            <a:ext cx="273405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C486FD-1286-B0FF-C4C9-625E2741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ve Ayrıntılı Tasarım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73A8FE-14C6-BF1A-CEF0-DF8E4B81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ve ayrıntılı tasarım arasındaki ayrım bazen yeterince belirgin olmayabilir.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“Büyük” bir program parçası ne demek?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spesifikasyonları ne kadar soyut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olmalı?</a:t>
            </a:r>
          </a:p>
          <a:p>
            <a:pPr marL="812165" lvl="1" indent="-342900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küçük bir programın mimarisi nedir/nasıldır?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9FC661-A076-09B1-B120-EFDC2CA3A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0098" y="4287607"/>
            <a:ext cx="2713202" cy="1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9162"/>
            <a:ext cx="10515600" cy="1317489"/>
          </a:xfrm>
          <a:prstGeom prst="rect">
            <a:avLst/>
          </a:prstGeom>
        </p:spPr>
        <p:txBody>
          <a:bodyPr vert="horz" wrap="square" lIns="0" tIns="634187" rIns="0" bIns="0" rtlCol="0" anchor="ctr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lang="fi-FI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Tasarıma Etki Eden Faktörler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E8ADD89-B437-9A1A-7250-5157374C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205"/>
            <a:ext cx="10515600" cy="2699195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kütüphaneleri ve diğer kullanılabilir varlıklar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Kurumsal yapı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Tasarımcıların bilgi ve deneyimi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Mimariler de kişileri ve kurumları etkileyebilir.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DE363FC-072D-6F1D-E5D9-E19165C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0798" y="2617913"/>
            <a:ext cx="2587760" cy="26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74362"/>
            <a:ext cx="10515600" cy="579795"/>
          </a:xfrm>
        </p:spPr>
        <p:txBody>
          <a:bodyPr>
            <a:normAutofit fontScale="90000"/>
          </a:bodyPr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Süreci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1EFEE98-32D6-6020-EB1F-760C21DEE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364" y="954157"/>
            <a:ext cx="4715272" cy="5786925"/>
          </a:xfrm>
        </p:spPr>
      </p:pic>
    </p:spTree>
    <p:extLst>
      <p:ext uri="{BB962C8B-B14F-4D97-AF65-F5344CB8AC3E}">
        <p14:creationId xmlns:p14="http://schemas.microsoft.com/office/powerpoint/2010/main" val="93068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 Dokümanı (SAD)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Ürüne Genel Bakış (Product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Ürün vizyonu, paydaşlar, hedeflenen pazar, vs.</a:t>
            </a:r>
          </a:p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Modeller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 ve dinamik çeşitli modellere ilişkin spesifikasyonlar,</a:t>
            </a:r>
          </a:p>
          <a:p>
            <a:pPr marL="812165" marR="5080" lvl="1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Courier New" panose="02070309020205020404" pitchFamily="49" charset="0"/>
              <a:buChar char="o"/>
              <a:tabLst>
                <a:tab pos="271145" algn="l"/>
              </a:tabLst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DeSCRIPTR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Modellerin Nasıl Eşleştiği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Modellere ilişkin tablolar ve yazılı bilgiler</a:t>
            </a:r>
          </a:p>
          <a:p>
            <a:pPr marL="354965" marR="5080" indent="-342900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Mimari Tasarımın Gerekçesi (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Zor, çok önemli, kafa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karıştıcı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 değiştirilmesi zor tasarım kararlarına dair açıklamalar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1635</Words>
  <Application>Microsoft Office PowerPoint</Application>
  <PresentationFormat>Widescreen</PresentationFormat>
  <Paragraphs>218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Yazılım Mimarileri  Bölüm - 7</vt:lpstr>
      <vt:lpstr>Ajanda</vt:lpstr>
      <vt:lpstr>Genel Bir Yazılım Mühendislik Tasarımı Süreci</vt:lpstr>
      <vt:lpstr>Mimari Tasarım (Architectural Design)</vt:lpstr>
      <vt:lpstr>Ürün Tasarımında Mimari Tasarım</vt:lpstr>
      <vt:lpstr>Mimari Tasarım ve Ayrıntılı Tasarım</vt:lpstr>
      <vt:lpstr>Mimari Tasarıma Etki Eden Faktörler</vt:lpstr>
      <vt:lpstr>Mimari Tasarım Süreci</vt:lpstr>
      <vt:lpstr>Mimari Tasarım Dokümanı (SAD)</vt:lpstr>
      <vt:lpstr>Kalite Nitelikleri (Quality Attributes)</vt:lpstr>
      <vt:lpstr>Geliştirme Nitelikleri (Development Attributes)</vt:lpstr>
      <vt:lpstr>Operasyonel Nitelikler (Operational Attributes)</vt:lpstr>
      <vt:lpstr>Mimari Spesifikasyon Notasyonları</vt:lpstr>
      <vt:lpstr>Arabirimler (Interfaces)</vt:lpstr>
      <vt:lpstr>Arabirim Spesifikasyonları</vt:lpstr>
      <vt:lpstr>Arabirim Spesifikasyonu Şablonu</vt:lpstr>
      <vt:lpstr>Semantik (Semantic) Spesifikasyonu</vt:lpstr>
      <vt:lpstr>Mimari Modelleme Notasyonları</vt:lpstr>
      <vt:lpstr>Amaçlar</vt:lpstr>
      <vt:lpstr>İçerik</vt:lpstr>
      <vt:lpstr>Kutu-ve-Çizgi Diyagramları (Box-andLine)</vt:lpstr>
      <vt:lpstr>Kutu-ve-Çizgi Diyagramı Örneği</vt:lpstr>
      <vt:lpstr>Kutu-ve-Çizgi Diyagramı Kuralları</vt:lpstr>
      <vt:lpstr>UML’de Notlar ve Kısıtlar</vt:lpstr>
      <vt:lpstr>UML’de Özellikler ve Stereotipler</vt:lpstr>
      <vt:lpstr>Ortak Elemanlara Örnek</vt:lpstr>
      <vt:lpstr>UML Bağımlılık (Dependency) İlişkileri</vt:lpstr>
      <vt:lpstr>Bağımlılık İlişkisine Örnek</vt:lpstr>
      <vt:lpstr>UML Paketleri (Packages)</vt:lpstr>
      <vt:lpstr>Paket Diyagramları</vt:lpstr>
      <vt:lpstr>Paket Diyagramı Örneği</vt:lpstr>
      <vt:lpstr>Yazılım Bileşenleri (Components)</vt:lpstr>
      <vt:lpstr>UML Bileşen Diyagramları</vt:lpstr>
      <vt:lpstr>UML Arabirimleri (Interfaces)</vt:lpstr>
      <vt:lpstr>Sağlanan ve Gereksinilen Arabirimler</vt:lpstr>
      <vt:lpstr>Arabirim Sembollerine Örnekler</vt:lpstr>
      <vt:lpstr>Bileşenlerin İç Yapısı</vt:lpstr>
      <vt:lpstr>Bileşenlerin İç Yapısına Örnek</vt:lpstr>
      <vt:lpstr>Bileşen Diyagramı Kullanımı</vt:lpstr>
      <vt:lpstr>Mantıksal ve Fiziksel Mimari</vt:lpstr>
      <vt:lpstr>UML Artefaktları (Artifacts)</vt:lpstr>
      <vt:lpstr>UML Düğümleri (Nodes)</vt:lpstr>
      <vt:lpstr>Düğüm Sembolü Örnekleri</vt:lpstr>
      <vt:lpstr>Kurulum (Deployment) Diyagramları</vt:lpstr>
      <vt:lpstr>Kurulum Diyagramı Kuralları</vt:lpstr>
      <vt:lpstr>Kurulum Diyagramı Örneği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479</cp:revision>
  <dcterms:created xsi:type="dcterms:W3CDTF">2023-05-01T21:41:46Z</dcterms:created>
  <dcterms:modified xsi:type="dcterms:W3CDTF">2023-12-21T08:59:57Z</dcterms:modified>
</cp:coreProperties>
</file>