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7" r:id="rId38"/>
    <p:sldId id="338" r:id="rId39"/>
    <p:sldId id="339" r:id="rId40"/>
    <p:sldId id="340" r:id="rId41"/>
    <p:sldId id="341" r:id="rId42"/>
    <p:sldId id="336" r:id="rId43"/>
    <p:sldId id="342" r:id="rId44"/>
    <p:sldId id="343" r:id="rId45"/>
    <p:sldId id="344" r:id="rId46"/>
    <p:sldId id="345" r:id="rId47"/>
    <p:sldId id="346" r:id="rId48"/>
    <p:sldId id="347" r:id="rId49"/>
    <p:sldId id="348" r:id="rId50"/>
    <p:sldId id="349" r:id="rId51"/>
    <p:sldId id="350" r:id="rId52"/>
    <p:sldId id="352" r:id="rId53"/>
    <p:sldId id="353" r:id="rId54"/>
    <p:sldId id="354" r:id="rId55"/>
    <p:sldId id="29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DBFA"/>
    <a:srgbClr val="6DC9F7"/>
    <a:srgbClr val="8491F0"/>
    <a:srgbClr val="7FF5F2"/>
    <a:srgbClr val="11D5D0"/>
    <a:srgbClr val="12E0DB"/>
    <a:srgbClr val="31EF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4" autoAdjust="0"/>
    <p:restoredTop sz="90490" autoAdjust="0"/>
  </p:normalViewPr>
  <p:slideViewPr>
    <p:cSldViewPr snapToGrid="0">
      <p:cViewPr varScale="1">
        <p:scale>
          <a:sx n="96" d="100"/>
          <a:sy n="96" d="100"/>
        </p:scale>
        <p:origin x="30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C5312-AC23-4532-98A3-D1F14AD8D612}" type="datetimeFigureOut">
              <a:rPr lang="en-US" smtClean="0"/>
              <a:t>10/18/2023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66E8F-81DD-4168-A2D1-7041F0A2FD49}" type="slidenum">
              <a:rPr lang="en-US" smtClean="0"/>
              <a:t>‹#›</a:t>
            </a:fld>
            <a:endParaRPr lang="en-US"/>
          </a:p>
        </p:txBody>
      </p:sp>
    </p:spTree>
    <p:extLst>
      <p:ext uri="{BB962C8B-B14F-4D97-AF65-F5344CB8AC3E}">
        <p14:creationId xmlns:p14="http://schemas.microsoft.com/office/powerpoint/2010/main" val="3177974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C11F-ED59-FB4D-9393-A5AED7CFE9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5598DC-F2A5-F851-451C-01A846285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A31786-D8D0-2A3A-44E9-0AFE5FB9D2CB}"/>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5" name="Footer Placeholder 4">
            <a:extLst>
              <a:ext uri="{FF2B5EF4-FFF2-40B4-BE49-F238E27FC236}">
                <a16:creationId xmlns:a16="http://schemas.microsoft.com/office/drawing/2014/main" id="{17C9912A-EF90-31AE-E393-45F88003E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CC363-0E0F-9460-288A-AEC7E399701C}"/>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08403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80D9-09DA-7755-19F7-62369B44ED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07C681-BD01-CA98-BE4C-CD7618AB10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FA906-B12B-B4AF-85DA-B4276D57D848}"/>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5" name="Footer Placeholder 4">
            <a:extLst>
              <a:ext uri="{FF2B5EF4-FFF2-40B4-BE49-F238E27FC236}">
                <a16:creationId xmlns:a16="http://schemas.microsoft.com/office/drawing/2014/main" id="{98039901-4344-44DD-ADB9-FC62BF371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3ECCA-8B72-154E-6C55-437AFBA0ECB7}"/>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71124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A7D50-91F6-A600-A143-A865A17D50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BF56B7-65E4-3245-2CA6-5FA3E661A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CD790-B6AF-671B-4116-85986AC505FC}"/>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5" name="Footer Placeholder 4">
            <a:extLst>
              <a:ext uri="{FF2B5EF4-FFF2-40B4-BE49-F238E27FC236}">
                <a16:creationId xmlns:a16="http://schemas.microsoft.com/office/drawing/2014/main" id="{C2D8A4A2-ED94-F588-6E98-11B01A468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8B585-2B07-8C0D-074F-270D654B405E}"/>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6013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42EF-9D67-384D-6616-A505437204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F5DC5-E18C-77F2-4503-C1DA92C88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098BB-9006-3654-AEB7-29892CDF5BDF}"/>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5" name="Footer Placeholder 4">
            <a:extLst>
              <a:ext uri="{FF2B5EF4-FFF2-40B4-BE49-F238E27FC236}">
                <a16:creationId xmlns:a16="http://schemas.microsoft.com/office/drawing/2014/main" id="{48D0FFC6-B28C-B7F1-9786-8AD95A8A0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10E72-0CBB-1443-B681-258867E06EF0}"/>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425925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5F9A-4783-6037-4B63-EE0E273BE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C375E9-2111-A633-107E-025C2D5982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AC0990-81F8-88F2-874B-27801DA20C8C}"/>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5" name="Footer Placeholder 4">
            <a:extLst>
              <a:ext uri="{FF2B5EF4-FFF2-40B4-BE49-F238E27FC236}">
                <a16:creationId xmlns:a16="http://schemas.microsoft.com/office/drawing/2014/main" id="{AF0731EA-D2D5-B6A0-66F7-505C1DD21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15B0E-8AC5-3CB4-5F15-A42AACC279D5}"/>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03916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E572-DDFD-45BF-3921-83078DABA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A60C4-DB6A-5D01-19BD-A8303336B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FFB7DA-F03D-1D6F-3F7C-A270FCD34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AA1A08-E224-F7C4-5AFF-D346C736F963}"/>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6" name="Footer Placeholder 5">
            <a:extLst>
              <a:ext uri="{FF2B5EF4-FFF2-40B4-BE49-F238E27FC236}">
                <a16:creationId xmlns:a16="http://schemas.microsoft.com/office/drawing/2014/main" id="{CF3F98D6-9E41-C017-64A4-0ABB5E635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D44A5-D281-D2AC-1155-231D51F57FA9}"/>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211104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EA1E-2F72-3FB3-F583-090721E660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4F95BA-21BB-282F-1B5F-8D18770431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4D88A-E0EE-9A5C-8AD2-0DDDF2AC24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017624-86E0-948B-133C-039278857E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67FA83-3227-1FB8-B86C-2DC9AA3FBA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276443-2923-2F45-46D5-39163EFE0CD3}"/>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8" name="Footer Placeholder 7">
            <a:extLst>
              <a:ext uri="{FF2B5EF4-FFF2-40B4-BE49-F238E27FC236}">
                <a16:creationId xmlns:a16="http://schemas.microsoft.com/office/drawing/2014/main" id="{B9B7CA58-92A4-CB74-C44C-1FA6C4FB3F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0AC179-C049-6F7A-21CB-E352482DD936}"/>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255437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F95B-C1DF-725F-3936-44E0B25536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CE784B-A66A-8E25-B10A-A9E1E3264546}"/>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4" name="Footer Placeholder 3">
            <a:extLst>
              <a:ext uri="{FF2B5EF4-FFF2-40B4-BE49-F238E27FC236}">
                <a16:creationId xmlns:a16="http://schemas.microsoft.com/office/drawing/2014/main" id="{00F28B82-1750-DDF1-67AB-78E56195D2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768F23-4791-E02B-4925-8325A5B2B15A}"/>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387956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4A4545-5A01-3E5A-4944-79F595E89877}"/>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3" name="Footer Placeholder 2">
            <a:extLst>
              <a:ext uri="{FF2B5EF4-FFF2-40B4-BE49-F238E27FC236}">
                <a16:creationId xmlns:a16="http://schemas.microsoft.com/office/drawing/2014/main" id="{550EA87E-024B-AA46-9082-E28823D271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0BCFDB-CB0E-79F2-F7CD-A2741B189BC2}"/>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360667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4BFB-6939-6581-1603-9D9E6F18A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FCC455-1FB0-4CF8-AEA1-45B78D3751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B68884-F06F-11B7-0A66-FAEC53CAC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A9652-6985-0B4D-45CC-D909F2F54808}"/>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6" name="Footer Placeholder 5">
            <a:extLst>
              <a:ext uri="{FF2B5EF4-FFF2-40B4-BE49-F238E27FC236}">
                <a16:creationId xmlns:a16="http://schemas.microsoft.com/office/drawing/2014/main" id="{AA766AD1-9207-2BC6-D1C8-472FF6D91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C18E6-5675-0194-7B93-AC7476A2922C}"/>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76726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FC53-2467-6D70-1F0C-C7BFC1952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56199D-38F4-5A76-9236-B8BB0B42C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BF1289-B98F-DFB1-330B-F675AD7F7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06E98-DA86-D750-9288-8241C19D5313}"/>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6" name="Footer Placeholder 5">
            <a:extLst>
              <a:ext uri="{FF2B5EF4-FFF2-40B4-BE49-F238E27FC236}">
                <a16:creationId xmlns:a16="http://schemas.microsoft.com/office/drawing/2014/main" id="{FDE74DEF-1704-1A74-4AEF-14951AFB6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6D4F9-E8BB-2AB8-B127-C1A071A0DB9B}"/>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51443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6C0CE9-664B-B1EA-A977-081F250FF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DCAF78-DC40-8FA6-11C5-75DC31808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EA425-9013-70DF-85B8-FF5CA8F85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65BA3-D42C-4D83-83AF-D4390FDCAD1F}" type="datetimeFigureOut">
              <a:rPr lang="en-US" smtClean="0"/>
              <a:t>10/18/2023</a:t>
            </a:fld>
            <a:endParaRPr lang="en-US"/>
          </a:p>
        </p:txBody>
      </p:sp>
      <p:sp>
        <p:nvSpPr>
          <p:cNvPr id="5" name="Footer Placeholder 4">
            <a:extLst>
              <a:ext uri="{FF2B5EF4-FFF2-40B4-BE49-F238E27FC236}">
                <a16:creationId xmlns:a16="http://schemas.microsoft.com/office/drawing/2014/main" id="{63B29DF6-29D4-F171-A557-F24CCA7A1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ECD566-33B7-4841-5FDD-F2DC97F6BA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4CF5D-09B3-4895-9CAB-3FDFB23CC835}" type="slidenum">
              <a:rPr lang="en-US" smtClean="0"/>
              <a:t>‹#›</a:t>
            </a:fld>
            <a:endParaRPr lang="en-US"/>
          </a:p>
        </p:txBody>
      </p:sp>
    </p:spTree>
    <p:extLst>
      <p:ext uri="{BB962C8B-B14F-4D97-AF65-F5344CB8AC3E}">
        <p14:creationId xmlns:p14="http://schemas.microsoft.com/office/powerpoint/2010/main" val="394866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dsdm.or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79C6-53CC-499B-25C5-19424E24D8EE}"/>
              </a:ext>
            </a:extLst>
          </p:cNvPr>
          <p:cNvSpPr>
            <a:spLocks noGrp="1"/>
          </p:cNvSpPr>
          <p:nvPr>
            <p:ph type="ctrTitle"/>
          </p:nvPr>
        </p:nvSpPr>
        <p:spPr/>
        <p:txBody>
          <a:bodyPr>
            <a:normAutofit/>
          </a:bodyPr>
          <a:lstStyle/>
          <a:p>
            <a:r>
              <a:rPr lang="tr-TR" b="1" dirty="0">
                <a:solidFill>
                  <a:srgbClr val="002060"/>
                </a:solidFill>
              </a:rPr>
              <a:t>Yazılım Mimarileri</a:t>
            </a:r>
            <a:br>
              <a:rPr lang="tr-TR" b="1" dirty="0">
                <a:solidFill>
                  <a:srgbClr val="002060"/>
                </a:solidFill>
              </a:rPr>
            </a:br>
            <a:br>
              <a:rPr lang="en-US" b="1" dirty="0">
                <a:solidFill>
                  <a:srgbClr val="002060"/>
                </a:solidFill>
              </a:rPr>
            </a:br>
            <a:r>
              <a:rPr lang="en-US" sz="3200" b="1" dirty="0">
                <a:solidFill>
                  <a:srgbClr val="002060"/>
                </a:solidFill>
              </a:rPr>
              <a:t>B</a:t>
            </a:r>
            <a:r>
              <a:rPr lang="tr-TR" sz="3200" b="1" dirty="0">
                <a:solidFill>
                  <a:srgbClr val="002060"/>
                </a:solidFill>
              </a:rPr>
              <a:t>ölüm - 3</a:t>
            </a:r>
            <a:endParaRPr lang="en-US" b="1" dirty="0">
              <a:solidFill>
                <a:srgbClr val="002060"/>
              </a:solidFill>
            </a:endParaRPr>
          </a:p>
        </p:txBody>
      </p:sp>
      <p:sp>
        <p:nvSpPr>
          <p:cNvPr id="3" name="Subtitle 2">
            <a:extLst>
              <a:ext uri="{FF2B5EF4-FFF2-40B4-BE49-F238E27FC236}">
                <a16:creationId xmlns:a16="http://schemas.microsoft.com/office/drawing/2014/main" id="{8E94F0E5-560C-5BEA-67DE-1A23AFFD6968}"/>
              </a:ext>
            </a:extLst>
          </p:cNvPr>
          <p:cNvSpPr>
            <a:spLocks noGrp="1"/>
          </p:cNvSpPr>
          <p:nvPr>
            <p:ph type="subTitle" idx="1"/>
          </p:nvPr>
        </p:nvSpPr>
        <p:spPr/>
        <p:txBody>
          <a:bodyPr>
            <a:normAutofit lnSpcReduction="10000"/>
          </a:bodyPr>
          <a:lstStyle/>
          <a:p>
            <a:endParaRPr lang="tr-TR" b="1" dirty="0">
              <a:solidFill>
                <a:srgbClr val="002060"/>
              </a:solidFill>
            </a:endParaRPr>
          </a:p>
          <a:p>
            <a:endParaRPr lang="tr-TR" b="1" dirty="0">
              <a:solidFill>
                <a:srgbClr val="002060"/>
              </a:solidFill>
            </a:endParaRPr>
          </a:p>
          <a:p>
            <a:r>
              <a:rPr lang="en-US" b="1" dirty="0">
                <a:solidFill>
                  <a:srgbClr val="002060"/>
                </a:solidFill>
              </a:rPr>
              <a:t>Dr. </a:t>
            </a:r>
            <a:r>
              <a:rPr lang="tr-TR" b="1" dirty="0">
                <a:solidFill>
                  <a:srgbClr val="002060"/>
                </a:solidFill>
              </a:rPr>
              <a:t>Öğr. Üyesi Sevdanur GENÇ</a:t>
            </a:r>
          </a:p>
          <a:p>
            <a:r>
              <a:rPr lang="en-US" sz="1800" b="1" dirty="0">
                <a:solidFill>
                  <a:srgbClr val="002060"/>
                </a:solidFill>
              </a:rPr>
              <a:t>sgenc@kastamonu.edu.tr</a:t>
            </a:r>
          </a:p>
        </p:txBody>
      </p:sp>
    </p:spTree>
    <p:extLst>
      <p:ext uri="{BB962C8B-B14F-4D97-AF65-F5344CB8AC3E}">
        <p14:creationId xmlns:p14="http://schemas.microsoft.com/office/powerpoint/2010/main" val="139978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(Agile) </a:t>
            </a:r>
            <a:r>
              <a:rPr lang="en-US" b="1" dirty="0" err="1">
                <a:solidFill>
                  <a:srgbClr val="002060"/>
                </a:solidFill>
                <a:latin typeface="Times New Roman" panose="02020603050405020304" pitchFamily="18" charset="0"/>
                <a:cs typeface="Times New Roman" panose="02020603050405020304" pitchFamily="18" charset="0"/>
              </a:rPr>
              <a:t>Yaklaşım</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6" name="Resim 5"/>
          <p:cNvPicPr>
            <a:picLocks noChangeAspect="1"/>
          </p:cNvPicPr>
          <p:nvPr/>
        </p:nvPicPr>
        <p:blipFill>
          <a:blip r:embed="rId2"/>
          <a:stretch>
            <a:fillRect/>
          </a:stretch>
        </p:blipFill>
        <p:spPr>
          <a:xfrm>
            <a:off x="2495596" y="1226774"/>
            <a:ext cx="7200807" cy="5508532"/>
          </a:xfrm>
          <a:prstGeom prst="rect">
            <a:avLst/>
          </a:prstGeom>
        </p:spPr>
      </p:pic>
    </p:spTree>
    <p:extLst>
      <p:ext uri="{BB962C8B-B14F-4D97-AF65-F5344CB8AC3E}">
        <p14:creationId xmlns:p14="http://schemas.microsoft.com/office/powerpoint/2010/main" val="1273628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(Agile) </a:t>
            </a:r>
            <a:r>
              <a:rPr lang="en-US" b="1" dirty="0" err="1">
                <a:solidFill>
                  <a:srgbClr val="002060"/>
                </a:solidFill>
                <a:latin typeface="Times New Roman" panose="02020603050405020304" pitchFamily="18" charset="0"/>
                <a:cs typeface="Times New Roman" panose="02020603050405020304" pitchFamily="18" charset="0"/>
              </a:rPr>
              <a:t>Modelleme</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Scott Ambler </a:t>
            </a:r>
            <a:r>
              <a:rPr lang="en-US" sz="3200" dirty="0" err="1">
                <a:latin typeface="Times New Roman" panose="02020603050405020304" pitchFamily="18" charset="0"/>
                <a:cs typeface="Times New Roman" panose="02020603050405020304" pitchFamily="18" charset="0"/>
              </a:rPr>
              <a:t>tarafından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önerilmiştir</a:t>
            </a:r>
            <a:r>
              <a:rPr lang="en-US" sz="3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Çevik</a:t>
            </a:r>
            <a:r>
              <a:rPr lang="en-US" sz="3200" dirty="0">
                <a:latin typeface="Times New Roman" panose="02020603050405020304" pitchFamily="18" charset="0"/>
                <a:cs typeface="Times New Roman" panose="02020603050405020304" pitchFamily="18" charset="0"/>
              </a:rPr>
              <a:t> model </a:t>
            </a:r>
            <a:r>
              <a:rPr lang="en-US" sz="3200" dirty="0" err="1">
                <a:latin typeface="Times New Roman" panose="02020603050405020304" pitchFamily="18" charset="0"/>
                <a:cs typeface="Times New Roman" panose="02020603050405020304" pitchFamily="18" charset="0"/>
              </a:rPr>
              <a:t>prensiplerinin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kümesini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önerir</a:t>
            </a:r>
            <a:r>
              <a:rPr lang="en-US" sz="32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Bir </a:t>
            </a:r>
            <a:r>
              <a:rPr lang="en-US" sz="2800" b="1" dirty="0" err="1">
                <a:latin typeface="Times New Roman" panose="02020603050405020304" pitchFamily="18" charset="0"/>
                <a:cs typeface="Times New Roman" panose="02020603050405020304" pitchFamily="18" charset="0"/>
              </a:rPr>
              <a:t>amaç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ile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modelle</a:t>
            </a:r>
            <a:r>
              <a:rPr lang="en-US" sz="28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b="1" dirty="0" err="1">
                <a:latin typeface="Times New Roman" panose="02020603050405020304" pitchFamily="18" charset="0"/>
                <a:cs typeface="Times New Roman" panose="02020603050405020304" pitchFamily="18" charset="0"/>
              </a:rPr>
              <a:t>Çoklu</a:t>
            </a:r>
            <a:r>
              <a:rPr lang="en-US" sz="2800" b="1" dirty="0">
                <a:latin typeface="Times New Roman" panose="02020603050405020304" pitchFamily="18" charset="0"/>
                <a:cs typeface="Times New Roman" panose="02020603050405020304" pitchFamily="18" charset="0"/>
              </a:rPr>
              <a:t> model </a:t>
            </a:r>
            <a:r>
              <a:rPr lang="en-US" sz="2800" dirty="0" err="1">
                <a:latin typeface="Times New Roman" panose="02020603050405020304" pitchFamily="18" charset="0"/>
                <a:cs typeface="Times New Roman" panose="02020603050405020304" pitchFamily="18" charset="0"/>
              </a:rPr>
              <a:t>kullan</a:t>
            </a:r>
            <a:r>
              <a:rPr lang="en-US" sz="28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Travel light</a:t>
            </a:r>
            <a:r>
              <a:rPr lang="en-US" sz="28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b="1" dirty="0" err="1">
                <a:latin typeface="Times New Roman" panose="02020603050405020304" pitchFamily="18" charset="0"/>
                <a:cs typeface="Times New Roman" panose="02020603050405020304" pitchFamily="18" charset="0"/>
              </a:rPr>
              <a:t>İçerik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gösterimden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daha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önemlidir</a:t>
            </a:r>
            <a:r>
              <a:rPr lang="en-US" sz="28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b="1" dirty="0" err="1">
                <a:latin typeface="Times New Roman" panose="02020603050405020304" pitchFamily="18" charset="0"/>
                <a:cs typeface="Times New Roman" panose="02020603050405020304" pitchFamily="18" charset="0"/>
              </a:rPr>
              <a:t>İçeriği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oluşturmada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kullandığın</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model </a:t>
            </a:r>
            <a:r>
              <a:rPr lang="en-US" sz="2800" b="1" dirty="0" err="1">
                <a:latin typeface="Times New Roman" panose="02020603050405020304" pitchFamily="18" charset="0"/>
                <a:cs typeface="Times New Roman" panose="02020603050405020304" pitchFamily="18" charset="0"/>
              </a:rPr>
              <a:t>ve</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araçları</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bilmek</a:t>
            </a:r>
            <a:r>
              <a:rPr lang="en-US" sz="28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Adapt locally</a:t>
            </a:r>
          </a:p>
        </p:txBody>
      </p:sp>
    </p:spTree>
    <p:extLst>
      <p:ext uri="{BB962C8B-B14F-4D97-AF65-F5344CB8AC3E}">
        <p14:creationId xmlns:p14="http://schemas.microsoft.com/office/powerpoint/2010/main" val="370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(Agile)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Süreç</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Modelleri</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mevcut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geleneksel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alternatif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1990</a:t>
            </a:r>
            <a:r>
              <a:rPr lang="en-US" dirty="0">
                <a:latin typeface="Times New Roman" panose="02020603050405020304" pitchFamily="18" charset="0"/>
                <a:cs typeface="Times New Roman" panose="02020603050405020304" pitchFamily="18" charset="0"/>
              </a:rPr>
              <a:t>’larda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çıkmaya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başlamıştır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Kolaylık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çabuklukla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davranan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tetik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atik</a:t>
            </a:r>
            <a:r>
              <a:rPr lang="en-US" dirty="0">
                <a:latin typeface="Times New Roman" panose="02020603050405020304" pitchFamily="18" charset="0"/>
                <a:cs typeface="Times New Roman" panose="02020603050405020304" pitchFamily="18" charset="0"/>
              </a:rPr>
              <a:t>. [TDK]</a:t>
            </a: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1950’lerdeki </a:t>
            </a:r>
            <a:r>
              <a:rPr lang="en-US" dirty="0" err="1">
                <a:latin typeface="Times New Roman" panose="02020603050405020304" pitchFamily="18" charset="0"/>
                <a:cs typeface="Times New Roman" panose="02020603050405020304" pitchFamily="18" charset="0"/>
              </a:rPr>
              <a:t>üretim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alanında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verimliliğin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artırılması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yalın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yaklaşımların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sektöründe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uzantısı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çıkmıştır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kapsamında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sistemlerini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etkili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verimli</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modellemeye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belgelendirmeye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pratiğe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dayalı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yöntemler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 </a:t>
            </a:r>
            <a:r>
              <a:rPr lang="en-US" dirty="0" err="1">
                <a:latin typeface="Times New Roman" panose="02020603050405020304" pitchFamily="18" charset="0"/>
                <a:cs typeface="Times New Roman" panose="02020603050405020304" pitchFamily="18" charset="0"/>
              </a:rPr>
              <a:t>modelleme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biçiminin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kapsadığı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değerler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prensipler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pratikler</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sayesinde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geleneksel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modellemelere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metotlarına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yazılımlara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esnek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kullanışlı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biçimde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uygulanabileceği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savunulmaktadır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79965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(Agile)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Süreç</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Modelleri</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1826308" y="1324746"/>
            <a:ext cx="8539383" cy="5448126"/>
          </a:xfrm>
          <a:prstGeom prst="rect">
            <a:avLst/>
          </a:prstGeom>
        </p:spPr>
      </p:pic>
    </p:spTree>
    <p:extLst>
      <p:ext uri="{BB962C8B-B14F-4D97-AF65-F5344CB8AC3E}">
        <p14:creationId xmlns:p14="http://schemas.microsoft.com/office/powerpoint/2010/main" val="2557335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tr-TR"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Manifestosu</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2001</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yılında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dünyanın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temsilcileri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zeminde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buluşabilmek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gelerek</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çevik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yazılım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geliştirme</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manifestosu</a:t>
            </a:r>
            <a:r>
              <a:rPr lang="en-US" dirty="0" err="1">
                <a:latin typeface="Times New Roman" panose="02020603050405020304" pitchFamily="18" charset="0"/>
                <a:cs typeface="Times New Roman" panose="02020603050405020304" pitchFamily="18" charset="0"/>
              </a:rPr>
              <a:t>”nu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yayınlamışlardır</a:t>
            </a:r>
            <a:r>
              <a:rPr lang="en-US" dirty="0">
                <a:latin typeface="Times New Roman" panose="02020603050405020304" pitchFamily="18" charset="0"/>
                <a:cs typeface="Times New Roman" panose="02020603050405020304" pitchFamily="18" charset="0"/>
              </a:rPr>
              <a:t>. Bu </a:t>
            </a:r>
            <a:r>
              <a:rPr lang="en-US" dirty="0" err="1">
                <a:latin typeface="Times New Roman" panose="02020603050405020304" pitchFamily="18" charset="0"/>
                <a:cs typeface="Times New Roman" panose="02020603050405020304" pitchFamily="18" charset="0"/>
              </a:rPr>
              <a:t>manifestoya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göre</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Bireyler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aralarındaki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etkileşim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kullanılan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araç</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süreçlerden</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Çalışan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detaylı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belgelerden</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b="1" dirty="0" err="1">
                <a:latin typeface="Times New Roman" panose="02020603050405020304" pitchFamily="18" charset="0"/>
                <a:cs typeface="Times New Roman" panose="02020603050405020304" pitchFamily="18" charset="0"/>
              </a:rPr>
              <a:t>Müşteri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ile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işbirliği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sözleşmedeki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kesin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kurallardan</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Değişikliklere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uyum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sağlayabilmek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mevcut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planı</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takip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etmekten</a:t>
            </a:r>
            <a:r>
              <a:rPr lang="en-US" dirty="0">
                <a:latin typeface="Times New Roman" panose="02020603050405020304" pitchFamily="18" charset="0"/>
                <a:cs typeface="Times New Roman" panose="02020603050405020304" pitchFamily="18" charset="0"/>
              </a:rPr>
              <a:t>;</a:t>
            </a:r>
          </a:p>
          <a:p>
            <a:pPr marL="0" indent="0" algn="just">
              <a:buNone/>
            </a:pP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önceliklidir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76819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Geliştirme</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Manifestosu</a:t>
            </a:r>
            <a:r>
              <a:rPr lang="tr-TR" sz="3600" b="1" dirty="0">
                <a:solidFill>
                  <a:srgbClr val="002060"/>
                </a:solidFill>
                <a:latin typeface="Times New Roman" panose="02020603050405020304" pitchFamily="18" charset="0"/>
                <a:cs typeface="Times New Roman" panose="02020603050405020304" pitchFamily="18" charset="0"/>
              </a:rPr>
              <a:t> </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Prensipler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fontScale="92500" lnSpcReduction="10000"/>
          </a:bodyPr>
          <a:lstStyle/>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önceliğimiz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müşteriyi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değerli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yazılımı</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erken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zamanda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sürekli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şekilde</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sunarak</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memnun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etmektir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sürecinde</a:t>
            </a:r>
            <a:r>
              <a:rPr lang="en-US" dirty="0">
                <a:latin typeface="Times New Roman" panose="02020603050405020304" pitchFamily="18" charset="0"/>
                <a:cs typeface="Times New Roman" panose="02020603050405020304" pitchFamily="18" charset="0"/>
              </a:rPr>
              <a:t> son </a:t>
            </a:r>
            <a:r>
              <a:rPr lang="en-US" dirty="0" err="1">
                <a:latin typeface="Times New Roman" panose="02020603050405020304" pitchFamily="18" charset="0"/>
                <a:cs typeface="Times New Roman" panose="02020603050405020304" pitchFamily="18" charset="0"/>
              </a:rPr>
              <a:t>zamanlarda</a:t>
            </a:r>
            <a:r>
              <a:rPr lang="en-US" dirty="0">
                <a:latin typeface="Times New Roman" panose="02020603050405020304" pitchFamily="18" charset="0"/>
                <a:cs typeface="Times New Roman" panose="02020603050405020304" pitchFamily="18" charset="0"/>
              </a:rPr>
              <a:t> da </a:t>
            </a:r>
            <a:r>
              <a:rPr lang="en-US" dirty="0" err="1">
                <a:latin typeface="Times New Roman" panose="02020603050405020304" pitchFamily="18" charset="0"/>
                <a:cs typeface="Times New Roman" panose="02020603050405020304" pitchFamily="18" charset="0"/>
              </a:rPr>
              <a:t>gelse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gereksinimler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hoş</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karşılanmalıdır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süreçler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rekabetçi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avantajı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kullanırlar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Çalışan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iki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haftadan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iki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mümkün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kısa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sürelerde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sunulmalıdır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Geliştiriciler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insanları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boyunca</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beraber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çalışmalıdırlar</a:t>
            </a:r>
            <a:r>
              <a:rPr lang="en-US" dirty="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Projeleri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motivasyonu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yüksek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bireylerin</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çevresinde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geliştirilmelidir</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Onlara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ihtiyaçları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destek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ortamı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sağlayın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yapabileceklerine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güvenin</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Bilginin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takımlar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a:t>
            </a:r>
            <a:r>
              <a:rPr lang="en-US" dirty="0">
                <a:latin typeface="Times New Roman" panose="02020603050405020304" pitchFamily="18" charset="0"/>
                <a:cs typeface="Times New Roman" panose="02020603050405020304" pitchFamily="18" charset="0"/>
              </a:rPr>
              <a:t> da </a:t>
            </a:r>
            <a:r>
              <a:rPr lang="en-US" dirty="0" err="1">
                <a:latin typeface="Times New Roman" panose="02020603050405020304" pitchFamily="18" charset="0"/>
                <a:cs typeface="Times New Roman" panose="02020603050405020304" pitchFamily="18" charset="0"/>
              </a:rPr>
              <a:t>takımlar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iyi </a:t>
            </a:r>
            <a:r>
              <a:rPr lang="en-US" dirty="0" err="1">
                <a:latin typeface="Times New Roman" panose="02020603050405020304" pitchFamily="18" charset="0"/>
                <a:cs typeface="Times New Roman" panose="02020603050405020304" pitchFamily="18" charset="0"/>
              </a:rPr>
              <a:t>paylaşılması</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anlaşılmasının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yüze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iletişimdir</a:t>
            </a:r>
            <a:r>
              <a:rPr lang="en-US" dirty="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591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Geliştirme</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Manifestosu</a:t>
            </a:r>
            <a:r>
              <a:rPr lang="tr-TR" sz="3600" b="1" dirty="0">
                <a:solidFill>
                  <a:srgbClr val="002060"/>
                </a:solidFill>
                <a:latin typeface="Times New Roman" panose="02020603050405020304" pitchFamily="18" charset="0"/>
                <a:cs typeface="Times New Roman" panose="02020603050405020304" pitchFamily="18" charset="0"/>
              </a:rPr>
              <a:t> </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Prensipler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lnSpcReduction="10000"/>
          </a:bodyPr>
          <a:lstStyle/>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İlerlemenin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iyi </a:t>
            </a:r>
            <a:r>
              <a:rPr lang="en-US" dirty="0" err="1">
                <a:latin typeface="Times New Roman" panose="02020603050405020304" pitchFamily="18" charset="0"/>
                <a:cs typeface="Times New Roman" panose="02020603050405020304" pitchFamily="18" charset="0"/>
              </a:rPr>
              <a:t>göstergesi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çalışan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yazılımdır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süreçler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süründürülebilir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sağlar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Sponsorlar</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geliştiriciler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kullanıcılar</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sabit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hızlarını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sonsuz</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şekilde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koruyabilirler</a:t>
            </a:r>
            <a:endParaRPr lang="tr-TR"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t>Teknik </a:t>
            </a:r>
            <a:r>
              <a:rPr lang="en-US" dirty="0" err="1"/>
              <a:t>mükemmellik</a:t>
            </a:r>
            <a:r>
              <a:rPr lang="en-US" dirty="0"/>
              <a:t> </a:t>
            </a:r>
            <a:r>
              <a:rPr lang="en-US" dirty="0" err="1"/>
              <a:t>ve</a:t>
            </a:r>
            <a:r>
              <a:rPr lang="en-US" dirty="0"/>
              <a:t> iyi </a:t>
            </a:r>
            <a:r>
              <a:rPr lang="en-US" dirty="0" err="1"/>
              <a:t>tasarıma</a:t>
            </a:r>
            <a:r>
              <a:rPr lang="en-US" dirty="0"/>
              <a:t> </a:t>
            </a:r>
            <a:r>
              <a:rPr lang="en-US" dirty="0" err="1"/>
              <a:t>verilen</a:t>
            </a:r>
            <a:r>
              <a:rPr lang="en-US" dirty="0"/>
              <a:t> </a:t>
            </a:r>
            <a:r>
              <a:rPr lang="en-US" dirty="0" err="1"/>
              <a:t>sürekli</a:t>
            </a:r>
            <a:r>
              <a:rPr lang="en-US" dirty="0"/>
              <a:t> </a:t>
            </a:r>
            <a:r>
              <a:rPr lang="en-US" dirty="0" err="1"/>
              <a:t>önem</a:t>
            </a:r>
            <a:r>
              <a:rPr lang="en-US" dirty="0"/>
              <a:t> </a:t>
            </a:r>
            <a:r>
              <a:rPr lang="en-US" dirty="0" err="1"/>
              <a:t>çevikliği</a:t>
            </a:r>
            <a:r>
              <a:rPr lang="tr-TR" dirty="0"/>
              <a:t> </a:t>
            </a:r>
            <a:r>
              <a:rPr lang="en-US" dirty="0" err="1"/>
              <a:t>arttırır</a:t>
            </a:r>
            <a:r>
              <a:rPr lang="en-US" dirty="0"/>
              <a:t>.</a:t>
            </a:r>
          </a:p>
          <a:p>
            <a:pPr algn="just">
              <a:buFont typeface="Wingdings" panose="05000000000000000000" pitchFamily="2" charset="2"/>
              <a:buChar char="Ø"/>
            </a:pPr>
            <a:r>
              <a:rPr lang="en-US" b="1" dirty="0" err="1"/>
              <a:t>Basitlik</a:t>
            </a:r>
            <a:r>
              <a:rPr lang="en-US" dirty="0"/>
              <a:t> </a:t>
            </a:r>
            <a:r>
              <a:rPr lang="en-US" dirty="0" err="1"/>
              <a:t>önemlidir</a:t>
            </a:r>
            <a:r>
              <a:rPr lang="en-US" dirty="0"/>
              <a:t> (</a:t>
            </a:r>
            <a:r>
              <a:rPr lang="en-US" dirty="0" err="1"/>
              <a:t>Yapılmaması</a:t>
            </a:r>
            <a:r>
              <a:rPr lang="en-US" dirty="0"/>
              <a:t> </a:t>
            </a:r>
            <a:r>
              <a:rPr lang="en-US" dirty="0" err="1"/>
              <a:t>gereken</a:t>
            </a:r>
            <a:r>
              <a:rPr lang="en-US" dirty="0"/>
              <a:t> </a:t>
            </a:r>
            <a:r>
              <a:rPr lang="en-US" dirty="0" err="1"/>
              <a:t>tüm</a:t>
            </a:r>
            <a:r>
              <a:rPr lang="en-US" dirty="0"/>
              <a:t> </a:t>
            </a:r>
            <a:r>
              <a:rPr lang="en-US" dirty="0" err="1"/>
              <a:t>işleri</a:t>
            </a:r>
            <a:r>
              <a:rPr lang="en-US" dirty="0"/>
              <a:t> </a:t>
            </a:r>
            <a:r>
              <a:rPr lang="en-US" dirty="0" err="1"/>
              <a:t>önlemek</a:t>
            </a:r>
            <a:r>
              <a:rPr lang="en-US" dirty="0"/>
              <a:t>).</a:t>
            </a:r>
            <a:endParaRPr lang="tr-TR" dirty="0"/>
          </a:p>
          <a:p>
            <a:pPr algn="just">
              <a:buFont typeface="Wingdings" panose="05000000000000000000" pitchFamily="2" charset="2"/>
              <a:buChar char="Ø"/>
            </a:pPr>
            <a:r>
              <a:rPr lang="en-US" dirty="0"/>
              <a:t>En iyi </a:t>
            </a:r>
            <a:r>
              <a:rPr lang="en-US" dirty="0" err="1"/>
              <a:t>mimari</a:t>
            </a:r>
            <a:r>
              <a:rPr lang="en-US" dirty="0"/>
              <a:t>, </a:t>
            </a:r>
            <a:r>
              <a:rPr lang="en-US" dirty="0" err="1"/>
              <a:t>gereksinimler</a:t>
            </a:r>
            <a:r>
              <a:rPr lang="en-US" dirty="0"/>
              <a:t> </a:t>
            </a:r>
            <a:r>
              <a:rPr lang="en-US" dirty="0" err="1"/>
              <a:t>ve</a:t>
            </a:r>
            <a:r>
              <a:rPr lang="en-US" dirty="0"/>
              <a:t> </a:t>
            </a:r>
            <a:r>
              <a:rPr lang="en-US" dirty="0" err="1"/>
              <a:t>tasarımlar</a:t>
            </a:r>
            <a:r>
              <a:rPr lang="en-US" dirty="0"/>
              <a:t> </a:t>
            </a:r>
            <a:r>
              <a:rPr lang="en-US" dirty="0" err="1"/>
              <a:t>kendi</a:t>
            </a:r>
            <a:r>
              <a:rPr lang="en-US" dirty="0"/>
              <a:t> </a:t>
            </a:r>
            <a:r>
              <a:rPr lang="en-US" dirty="0" err="1"/>
              <a:t>kendilerine</a:t>
            </a:r>
            <a:r>
              <a:rPr lang="en-US" dirty="0"/>
              <a:t> organize</a:t>
            </a:r>
            <a:r>
              <a:rPr lang="tr-TR" dirty="0"/>
              <a:t> </a:t>
            </a:r>
            <a:r>
              <a:rPr lang="en-US" dirty="0" err="1"/>
              <a:t>olabilen</a:t>
            </a:r>
            <a:r>
              <a:rPr lang="en-US" dirty="0"/>
              <a:t> </a:t>
            </a:r>
            <a:r>
              <a:rPr lang="en-US" dirty="0" err="1"/>
              <a:t>takımlardan</a:t>
            </a:r>
            <a:r>
              <a:rPr lang="en-US" dirty="0"/>
              <a:t> </a:t>
            </a:r>
            <a:r>
              <a:rPr lang="en-US" dirty="0" err="1"/>
              <a:t>çıkar</a:t>
            </a:r>
            <a:r>
              <a:rPr lang="en-US" dirty="0"/>
              <a:t>.</a:t>
            </a:r>
            <a:endParaRPr lang="tr-TR" dirty="0"/>
          </a:p>
          <a:p>
            <a:pPr algn="just">
              <a:buFont typeface="Wingdings" panose="05000000000000000000" pitchFamily="2" charset="2"/>
              <a:buChar char="Ø"/>
            </a:pPr>
            <a:r>
              <a:rPr lang="en-US" dirty="0" err="1"/>
              <a:t>Düzenli</a:t>
            </a:r>
            <a:r>
              <a:rPr lang="en-US" dirty="0"/>
              <a:t> </a:t>
            </a:r>
            <a:r>
              <a:rPr lang="en-US" dirty="0" err="1"/>
              <a:t>aralıklarla</a:t>
            </a:r>
            <a:r>
              <a:rPr lang="en-US" dirty="0"/>
              <a:t>, </a:t>
            </a:r>
            <a:r>
              <a:rPr lang="en-US" dirty="0" err="1"/>
              <a:t>takımlar</a:t>
            </a:r>
            <a:r>
              <a:rPr lang="en-US" dirty="0"/>
              <a:t> </a:t>
            </a:r>
            <a:r>
              <a:rPr lang="en-US" dirty="0" err="1"/>
              <a:t>nasıl</a:t>
            </a:r>
            <a:r>
              <a:rPr lang="en-US" dirty="0"/>
              <a:t> </a:t>
            </a:r>
            <a:r>
              <a:rPr lang="en-US" dirty="0" err="1"/>
              <a:t>daha</a:t>
            </a:r>
            <a:r>
              <a:rPr lang="en-US" dirty="0"/>
              <a:t> </a:t>
            </a:r>
            <a:r>
              <a:rPr lang="en-US" dirty="0" err="1"/>
              <a:t>etkili</a:t>
            </a:r>
            <a:r>
              <a:rPr lang="en-US" dirty="0"/>
              <a:t> </a:t>
            </a:r>
            <a:r>
              <a:rPr lang="en-US" dirty="0" err="1"/>
              <a:t>olacaklarına</a:t>
            </a:r>
            <a:r>
              <a:rPr lang="en-US" dirty="0"/>
              <a:t> </a:t>
            </a:r>
            <a:r>
              <a:rPr lang="en-US" dirty="0" err="1"/>
              <a:t>bakar</a:t>
            </a:r>
            <a:r>
              <a:rPr lang="en-US" dirty="0"/>
              <a:t>,</a:t>
            </a:r>
            <a:r>
              <a:rPr lang="tr-TR" dirty="0"/>
              <a:t> </a:t>
            </a:r>
            <a:r>
              <a:rPr lang="en-US" dirty="0" err="1"/>
              <a:t>davranışlarını</a:t>
            </a:r>
            <a:r>
              <a:rPr lang="en-US" dirty="0"/>
              <a:t> </a:t>
            </a:r>
            <a:r>
              <a:rPr lang="en-US" dirty="0" err="1"/>
              <a:t>düzenler</a:t>
            </a:r>
            <a:r>
              <a:rPr lang="en-US" dirty="0"/>
              <a:t> </a:t>
            </a:r>
            <a:r>
              <a:rPr lang="en-US" dirty="0" err="1"/>
              <a:t>ve</a:t>
            </a:r>
            <a:r>
              <a:rPr lang="en-US" dirty="0"/>
              <a:t> </a:t>
            </a:r>
            <a:r>
              <a:rPr lang="en-US" dirty="0" err="1"/>
              <a:t>ona</a:t>
            </a:r>
            <a:r>
              <a:rPr lang="en-US" dirty="0"/>
              <a:t> </a:t>
            </a:r>
            <a:r>
              <a:rPr lang="en-US" dirty="0" err="1"/>
              <a:t>göre</a:t>
            </a:r>
            <a:r>
              <a:rPr lang="en-US" dirty="0"/>
              <a:t> </a:t>
            </a:r>
            <a:r>
              <a:rPr lang="en-US" dirty="0" err="1"/>
              <a:t>hareket</a:t>
            </a:r>
            <a:r>
              <a:rPr lang="en-US" dirty="0"/>
              <a:t> </a:t>
            </a:r>
            <a:r>
              <a:rPr lang="en-US" dirty="0" err="1"/>
              <a:t>eder</a:t>
            </a:r>
            <a:r>
              <a:rPr lang="en-US" dirty="0"/>
              <a:t>.</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556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Modellemenin</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Başlıca</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Özelliği</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Veri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yüzü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tekniklerinin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neler</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olduğunu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ayrıntılarını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söylemek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yerine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tekniklerin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nasıl</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uygulanması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gerektiğini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söylemesidir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Mesela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projelerin</a:t>
            </a:r>
            <a:r>
              <a:rPr lang="en-US" dirty="0">
                <a:latin typeface="Times New Roman" panose="02020603050405020304" pitchFamily="18" charset="0"/>
                <a:cs typeface="Times New Roman" panose="02020603050405020304" pitchFamily="18" charset="0"/>
              </a:rPr>
              <a:t> test </a:t>
            </a:r>
            <a:r>
              <a:rPr lang="en-US" dirty="0" err="1">
                <a:latin typeface="Times New Roman" panose="02020603050405020304" pitchFamily="18" charset="0"/>
                <a:cs typeface="Times New Roman" panose="02020603050405020304" pitchFamily="18" charset="0"/>
              </a:rPr>
              <a:t>edilmesi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gerektiğini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belirtse</a:t>
            </a:r>
            <a:r>
              <a:rPr lang="en-US" dirty="0">
                <a:latin typeface="Times New Roman" panose="02020603050405020304" pitchFamily="18" charset="0"/>
                <a:cs typeface="Times New Roman" panose="02020603050405020304" pitchFamily="18" charset="0"/>
              </a:rPr>
              <a:t> bile </a:t>
            </a:r>
            <a:r>
              <a:rPr lang="en-US" b="1" dirty="0" err="1">
                <a:latin typeface="Times New Roman" panose="02020603050405020304" pitchFamily="18" charset="0"/>
                <a:cs typeface="Times New Roman" panose="02020603050405020304" pitchFamily="18" charset="0"/>
              </a:rPr>
              <a:t>nasıl</a:t>
            </a:r>
            <a:r>
              <a:rPr lang="tr-TR"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test </a:t>
            </a:r>
            <a:r>
              <a:rPr lang="en-US" b="1" dirty="0" err="1">
                <a:latin typeface="Times New Roman" panose="02020603050405020304" pitchFamily="18" charset="0"/>
                <a:cs typeface="Times New Roman" panose="02020603050405020304" pitchFamily="18" charset="0"/>
              </a:rPr>
              <a:t>hazırlanacağına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değinmemesi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gibi</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 </a:t>
            </a:r>
            <a:r>
              <a:rPr lang="en-US" dirty="0" err="1">
                <a:latin typeface="Times New Roman" panose="02020603050405020304" pitchFamily="18" charset="0"/>
                <a:cs typeface="Times New Roman" panose="02020603050405020304" pitchFamily="18" charset="0"/>
              </a:rPr>
              <a:t>sadece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yöntemler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biçimidir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etkili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hızlı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çıkarılmasında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ihtiyaçlarını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karşılamasında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aynı</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zamanda</a:t>
            </a:r>
            <a:r>
              <a:rPr lang="en-US" dirty="0">
                <a:latin typeface="Times New Roman" panose="02020603050405020304" pitchFamily="18" charset="0"/>
                <a:cs typeface="Times New Roman" panose="02020603050405020304" pitchFamily="18" charset="0"/>
              </a:rPr>
              <a:t> da </a:t>
            </a:r>
            <a:r>
              <a:rPr lang="en-US" b="1" dirty="0">
                <a:latin typeface="Times New Roman" panose="02020603050405020304" pitchFamily="18" charset="0"/>
                <a:cs typeface="Times New Roman" panose="02020603050405020304" pitchFamily="18" charset="0"/>
              </a:rPr>
              <a:t>her </a:t>
            </a:r>
            <a:r>
              <a:rPr lang="en-US" b="1" dirty="0" err="1">
                <a:latin typeface="Times New Roman" panose="02020603050405020304" pitchFamily="18" charset="0"/>
                <a:cs typeface="Times New Roman" panose="02020603050405020304" pitchFamily="18" charset="0"/>
              </a:rPr>
              <a:t>türlü</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değişikliğe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kolayca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adapte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olabilmesinde</a:t>
            </a:r>
            <a:r>
              <a:rPr lang="tr-TR"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geliştiricilere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gösterir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20415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Hangi</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Durumlarda</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Kullanılabilir</a:t>
            </a:r>
            <a:r>
              <a:rPr lang="en-US" b="1" dirty="0">
                <a:solidFill>
                  <a:srgbClr val="00206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Bu </a:t>
            </a:r>
            <a:r>
              <a:rPr lang="en-US" dirty="0" err="1">
                <a:latin typeface="Times New Roman" panose="02020603050405020304" pitchFamily="18" charset="0"/>
                <a:cs typeface="Times New Roman" panose="02020603050405020304" pitchFamily="18" charset="0"/>
              </a:rPr>
              <a:t>metotların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kullanılmasının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durumlar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şunlardır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Projenin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yazılım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evresinde</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gelebilecek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talep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değişikliklerinin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tahmin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edilemez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olması</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Projenin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parçalarının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önce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tasarlanıp</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ardından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hemen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geliştirilmesinin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gerekmesi</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önceden</a:t>
            </a:r>
            <a:r>
              <a:rPr lang="en-US" dirty="0">
                <a:latin typeface="Times New Roman" panose="02020603050405020304" pitchFamily="18" charset="0"/>
                <a:cs typeface="Times New Roman" panose="02020603050405020304" pitchFamily="18" charset="0"/>
              </a:rPr>
              <a:t> ne </a:t>
            </a:r>
            <a:r>
              <a:rPr lang="en-US" dirty="0" err="1">
                <a:latin typeface="Times New Roman" panose="02020603050405020304" pitchFamily="18" charset="0"/>
                <a:cs typeface="Times New Roman" panose="02020603050405020304" pitchFamily="18" charset="0"/>
              </a:rPr>
              <a:t>yapılacağını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detaylı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haritasını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tahmin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etmenin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olması</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Analiz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test </a:t>
            </a:r>
            <a:r>
              <a:rPr lang="en-US" dirty="0" err="1">
                <a:latin typeface="Times New Roman" panose="02020603050405020304" pitchFamily="18" charset="0"/>
                <a:cs typeface="Times New Roman" panose="02020603050405020304" pitchFamily="18" charset="0"/>
              </a:rPr>
              <a:t>etme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süreçlerinin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 </a:t>
            </a:r>
            <a:r>
              <a:rPr lang="en-US" b="1" dirty="0" err="1">
                <a:latin typeface="Times New Roman" panose="02020603050405020304" pitchFamily="18" charset="0"/>
                <a:cs typeface="Times New Roman" panose="02020603050405020304" pitchFamily="18" charset="0"/>
              </a:rPr>
              <a:t>kadar</a:t>
            </a:r>
            <a:r>
              <a:rPr lang="en-US" b="1" dirty="0">
                <a:latin typeface="Times New Roman" panose="02020603050405020304" pitchFamily="18" charset="0"/>
                <a:cs typeface="Times New Roman" panose="02020603050405020304" pitchFamily="18" charset="0"/>
              </a:rPr>
              <a:t> zaman </a:t>
            </a:r>
            <a:r>
              <a:rPr lang="en-US" dirty="0" err="1">
                <a:latin typeface="Times New Roman" panose="02020603050405020304" pitchFamily="18" charset="0"/>
                <a:cs typeface="Times New Roman" panose="02020603050405020304" pitchFamily="18" charset="0"/>
              </a:rPr>
              <a:t>alacağının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önceden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bilinememesi</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ekibinin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birlikte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çalışmak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hiyerarşiye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vermemek</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sağlam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iletişim</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kurmak</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özelliklere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sahip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olması</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6567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Çözüm</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5" name="İçerik Yer Tutucusu 4"/>
          <p:cNvPicPr>
            <a:picLocks noGrp="1" noChangeAspect="1"/>
          </p:cNvPicPr>
          <p:nvPr>
            <p:ph idx="1"/>
          </p:nvPr>
        </p:nvPicPr>
        <p:blipFill>
          <a:blip r:embed="rId2"/>
          <a:stretch>
            <a:fillRect/>
          </a:stretch>
        </p:blipFill>
        <p:spPr>
          <a:xfrm>
            <a:off x="1479534" y="1226774"/>
            <a:ext cx="9232931" cy="5405809"/>
          </a:xfrm>
          <a:prstGeom prst="rect">
            <a:avLst/>
          </a:prstGeom>
        </p:spPr>
      </p:pic>
    </p:spTree>
    <p:extLst>
      <p:ext uri="{BB962C8B-B14F-4D97-AF65-F5344CB8AC3E}">
        <p14:creationId xmlns:p14="http://schemas.microsoft.com/office/powerpoint/2010/main" val="116354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6AF7-3E25-DC81-D153-246522170A28}"/>
              </a:ext>
            </a:extLst>
          </p:cNvPr>
          <p:cNvSpPr>
            <a:spLocks noGrp="1"/>
          </p:cNvSpPr>
          <p:nvPr>
            <p:ph type="title"/>
          </p:nvPr>
        </p:nvSpPr>
        <p:spPr/>
        <p:txBody>
          <a:bodyPr/>
          <a:lstStyle/>
          <a:p>
            <a:r>
              <a:rPr lang="tr-TR" b="1" dirty="0">
                <a:solidFill>
                  <a:srgbClr val="002060"/>
                </a:solidFill>
              </a:rPr>
              <a:t>Ajanda</a:t>
            </a:r>
            <a:endParaRPr lang="en-US" b="1" dirty="0">
              <a:solidFill>
                <a:srgbClr val="002060"/>
              </a:solidFill>
            </a:endParaRPr>
          </a:p>
        </p:txBody>
      </p:sp>
      <p:sp>
        <p:nvSpPr>
          <p:cNvPr id="3" name="Content Placeholder 2">
            <a:extLst>
              <a:ext uri="{FF2B5EF4-FFF2-40B4-BE49-F238E27FC236}">
                <a16:creationId xmlns:a16="http://schemas.microsoft.com/office/drawing/2014/main" id="{6FF1F17F-483A-4A84-2D68-4816F6D7D761}"/>
              </a:ext>
            </a:extLst>
          </p:cNvPr>
          <p:cNvSpPr>
            <a:spLocks noGrp="1"/>
          </p:cNvSpPr>
          <p:nvPr>
            <p:ph idx="1"/>
          </p:nvPr>
        </p:nvSpPr>
        <p:spPr/>
        <p:txBody>
          <a:bodyPr/>
          <a:lstStyle/>
          <a:p>
            <a:r>
              <a:rPr lang="tr-TR" b="1" dirty="0"/>
              <a:t>Birleşik Süreç – Unified Process</a:t>
            </a:r>
          </a:p>
          <a:p>
            <a:r>
              <a:rPr lang="tr-TR" b="1" dirty="0"/>
              <a:t>Çevik Yazılım Süreç Modelleri - Agile</a:t>
            </a:r>
          </a:p>
          <a:p>
            <a:r>
              <a:rPr lang="tr-TR" b="1" dirty="0"/>
              <a:t>Scrum Süreci</a:t>
            </a:r>
          </a:p>
          <a:p>
            <a:r>
              <a:rPr lang="tr-TR" b="1" dirty="0"/>
              <a:t>Yazılım Süreçleri - IEEE / IEA 12207</a:t>
            </a:r>
            <a:endParaRPr lang="en-US" b="1" dirty="0"/>
          </a:p>
        </p:txBody>
      </p:sp>
    </p:spTree>
    <p:extLst>
      <p:ext uri="{BB962C8B-B14F-4D97-AF65-F5344CB8AC3E}">
        <p14:creationId xmlns:p14="http://schemas.microsoft.com/office/powerpoint/2010/main" val="303165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Süreci</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2315981" y="1351235"/>
            <a:ext cx="7560037" cy="5213819"/>
          </a:xfrm>
          <a:prstGeom prst="rect">
            <a:avLst/>
          </a:prstGeom>
        </p:spPr>
      </p:pic>
    </p:spTree>
    <p:extLst>
      <p:ext uri="{BB962C8B-B14F-4D97-AF65-F5344CB8AC3E}">
        <p14:creationId xmlns:p14="http://schemas.microsoft.com/office/powerpoint/2010/main" val="3018280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661542"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Modelinin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Diğer</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Modellerden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Farkı</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dirty="0" err="1"/>
              <a:t>Çevik</a:t>
            </a:r>
            <a:r>
              <a:rPr lang="en-US" dirty="0"/>
              <a:t> </a:t>
            </a:r>
            <a:r>
              <a:rPr lang="en-US" dirty="0" err="1"/>
              <a:t>modeller</a:t>
            </a:r>
            <a:r>
              <a:rPr lang="en-US" dirty="0"/>
              <a:t> </a:t>
            </a:r>
            <a:r>
              <a:rPr lang="en-US" dirty="0" err="1"/>
              <a:t>bazen</a:t>
            </a:r>
            <a:r>
              <a:rPr lang="en-US" dirty="0"/>
              <a:t> </a:t>
            </a:r>
            <a:r>
              <a:rPr lang="en-US" dirty="0" err="1"/>
              <a:t>planlı</a:t>
            </a:r>
            <a:r>
              <a:rPr lang="en-US" dirty="0"/>
              <a:t> </a:t>
            </a:r>
            <a:r>
              <a:rPr lang="en-US" dirty="0" err="1"/>
              <a:t>ve</a:t>
            </a:r>
            <a:r>
              <a:rPr lang="en-US" dirty="0"/>
              <a:t> </a:t>
            </a:r>
            <a:r>
              <a:rPr lang="en-US" dirty="0" err="1"/>
              <a:t>disiplinli</a:t>
            </a:r>
            <a:r>
              <a:rPr lang="en-US" dirty="0"/>
              <a:t> </a:t>
            </a:r>
            <a:r>
              <a:rPr lang="en-US" dirty="0" err="1"/>
              <a:t>olmaması</a:t>
            </a:r>
            <a:r>
              <a:rPr lang="en-US" dirty="0"/>
              <a:t> </a:t>
            </a:r>
            <a:r>
              <a:rPr lang="en-US" dirty="0" err="1"/>
              <a:t>ile</a:t>
            </a:r>
            <a:r>
              <a:rPr lang="en-US" dirty="0"/>
              <a:t> </a:t>
            </a:r>
            <a:r>
              <a:rPr lang="en-US" dirty="0" err="1"/>
              <a:t>eleştirilse</a:t>
            </a:r>
            <a:r>
              <a:rPr lang="en-US" dirty="0"/>
              <a:t> de </a:t>
            </a:r>
            <a:r>
              <a:rPr lang="en-US" dirty="0" err="1"/>
              <a:t>bu</a:t>
            </a:r>
            <a:r>
              <a:rPr lang="en-US" dirty="0"/>
              <a:t> </a:t>
            </a:r>
            <a:r>
              <a:rPr lang="en-US" dirty="0" err="1"/>
              <a:t>doğru</a:t>
            </a:r>
            <a:r>
              <a:rPr lang="tr-TR" dirty="0"/>
              <a:t> </a:t>
            </a:r>
            <a:r>
              <a:rPr lang="en-US" dirty="0" err="1"/>
              <a:t>değildir</a:t>
            </a:r>
            <a:r>
              <a:rPr lang="en-US" dirty="0"/>
              <a:t>.</a:t>
            </a:r>
          </a:p>
          <a:p>
            <a:pPr algn="just">
              <a:buFont typeface="Wingdings" panose="05000000000000000000" pitchFamily="2" charset="2"/>
              <a:buChar char="Ø"/>
            </a:pPr>
            <a:r>
              <a:rPr lang="en-US" dirty="0" err="1"/>
              <a:t>Açıklamak</a:t>
            </a:r>
            <a:r>
              <a:rPr lang="en-US" dirty="0"/>
              <a:t> </a:t>
            </a:r>
            <a:r>
              <a:rPr lang="en-US" dirty="0" err="1"/>
              <a:t>gerekirse</a:t>
            </a:r>
            <a:r>
              <a:rPr lang="en-US" dirty="0"/>
              <a:t>; </a:t>
            </a:r>
            <a:r>
              <a:rPr lang="en-US" dirty="0" err="1"/>
              <a:t>bir</a:t>
            </a:r>
            <a:r>
              <a:rPr lang="en-US" dirty="0"/>
              <a:t> </a:t>
            </a:r>
            <a:r>
              <a:rPr lang="en-US" dirty="0" err="1"/>
              <a:t>projenin</a:t>
            </a:r>
            <a:r>
              <a:rPr lang="en-US" dirty="0"/>
              <a:t> </a:t>
            </a:r>
            <a:r>
              <a:rPr lang="en-US" dirty="0" err="1"/>
              <a:t>ortaya</a:t>
            </a:r>
            <a:r>
              <a:rPr lang="en-US" dirty="0"/>
              <a:t> </a:t>
            </a:r>
            <a:r>
              <a:rPr lang="en-US" dirty="0" err="1"/>
              <a:t>çıkarılmasında</a:t>
            </a:r>
            <a:r>
              <a:rPr lang="en-US" dirty="0"/>
              <a:t> </a:t>
            </a:r>
            <a:r>
              <a:rPr lang="en-US" b="1" dirty="0"/>
              <a:t>2 tip model</a:t>
            </a:r>
            <a:r>
              <a:rPr lang="tr-TR" b="1" dirty="0"/>
              <a:t> </a:t>
            </a:r>
            <a:r>
              <a:rPr lang="en-US" dirty="0" err="1"/>
              <a:t>kullanılabilir</a:t>
            </a:r>
            <a:r>
              <a:rPr lang="en-US" dirty="0"/>
              <a:t>. </a:t>
            </a:r>
            <a:r>
              <a:rPr lang="en-US" dirty="0">
                <a:solidFill>
                  <a:schemeClr val="accent1">
                    <a:lumMod val="75000"/>
                  </a:schemeClr>
                </a:solidFill>
              </a:rPr>
              <a:t>Biri </a:t>
            </a:r>
            <a:r>
              <a:rPr lang="en-US" b="1" dirty="0" err="1">
                <a:solidFill>
                  <a:schemeClr val="accent1">
                    <a:lumMod val="75000"/>
                  </a:schemeClr>
                </a:solidFill>
              </a:rPr>
              <a:t>uyarlanabilir</a:t>
            </a:r>
            <a:r>
              <a:rPr lang="en-US" dirty="0">
                <a:solidFill>
                  <a:schemeClr val="accent1">
                    <a:lumMod val="75000"/>
                  </a:schemeClr>
                </a:solidFill>
              </a:rPr>
              <a:t> </a:t>
            </a:r>
            <a:r>
              <a:rPr lang="en-US" dirty="0" err="1">
                <a:solidFill>
                  <a:schemeClr val="accent1">
                    <a:lumMod val="75000"/>
                  </a:schemeClr>
                </a:solidFill>
              </a:rPr>
              <a:t>olan</a:t>
            </a:r>
            <a:r>
              <a:rPr lang="en-US" dirty="0">
                <a:solidFill>
                  <a:schemeClr val="accent1">
                    <a:lumMod val="75000"/>
                  </a:schemeClr>
                </a:solidFill>
              </a:rPr>
              <a:t>, </a:t>
            </a:r>
            <a:r>
              <a:rPr lang="en-US" dirty="0" err="1">
                <a:solidFill>
                  <a:schemeClr val="accent1">
                    <a:lumMod val="75000"/>
                  </a:schemeClr>
                </a:solidFill>
              </a:rPr>
              <a:t>bir</a:t>
            </a:r>
            <a:r>
              <a:rPr lang="en-US" dirty="0">
                <a:solidFill>
                  <a:schemeClr val="accent1">
                    <a:lumMod val="75000"/>
                  </a:schemeClr>
                </a:solidFill>
              </a:rPr>
              <a:t> </a:t>
            </a:r>
            <a:r>
              <a:rPr lang="en-US" dirty="0" err="1">
                <a:solidFill>
                  <a:schemeClr val="accent1">
                    <a:lumMod val="75000"/>
                  </a:schemeClr>
                </a:solidFill>
              </a:rPr>
              <a:t>diğeri</a:t>
            </a:r>
            <a:r>
              <a:rPr lang="en-US" dirty="0">
                <a:solidFill>
                  <a:schemeClr val="accent1">
                    <a:lumMod val="75000"/>
                  </a:schemeClr>
                </a:solidFill>
              </a:rPr>
              <a:t> de </a:t>
            </a:r>
            <a:r>
              <a:rPr lang="en-US" b="1" dirty="0" err="1">
                <a:solidFill>
                  <a:schemeClr val="accent1">
                    <a:lumMod val="75000"/>
                  </a:schemeClr>
                </a:solidFill>
              </a:rPr>
              <a:t>tahmin</a:t>
            </a:r>
            <a:r>
              <a:rPr lang="en-US" dirty="0">
                <a:solidFill>
                  <a:schemeClr val="accent1">
                    <a:lumMod val="75000"/>
                  </a:schemeClr>
                </a:solidFill>
              </a:rPr>
              <a:t> </a:t>
            </a:r>
            <a:r>
              <a:rPr lang="en-US" b="1" dirty="0" err="1">
                <a:solidFill>
                  <a:schemeClr val="accent1">
                    <a:lumMod val="75000"/>
                  </a:schemeClr>
                </a:solidFill>
              </a:rPr>
              <a:t>edilebilir</a:t>
            </a:r>
            <a:r>
              <a:rPr lang="en-US" dirty="0">
                <a:solidFill>
                  <a:schemeClr val="accent1">
                    <a:lumMod val="75000"/>
                  </a:schemeClr>
                </a:solidFill>
              </a:rPr>
              <a:t> </a:t>
            </a:r>
            <a:r>
              <a:rPr lang="en-US" dirty="0" err="1"/>
              <a:t>olandır</a:t>
            </a:r>
            <a:r>
              <a:rPr lang="en-US" dirty="0"/>
              <a:t>.</a:t>
            </a:r>
          </a:p>
          <a:p>
            <a:pPr algn="just">
              <a:buFont typeface="Wingdings" panose="05000000000000000000" pitchFamily="2" charset="2"/>
              <a:buChar char="Ø"/>
            </a:pPr>
            <a:r>
              <a:rPr lang="en-US" dirty="0" err="1"/>
              <a:t>Değişime</a:t>
            </a:r>
            <a:r>
              <a:rPr lang="en-US" dirty="0"/>
              <a:t> </a:t>
            </a:r>
            <a:r>
              <a:rPr lang="en-US" dirty="0" err="1"/>
              <a:t>tepki</a:t>
            </a:r>
            <a:r>
              <a:rPr lang="en-US" dirty="0"/>
              <a:t> </a:t>
            </a:r>
            <a:r>
              <a:rPr lang="en-US" dirty="0" err="1"/>
              <a:t>verebilecek</a:t>
            </a:r>
            <a:r>
              <a:rPr lang="en-US" dirty="0"/>
              <a:t> </a:t>
            </a:r>
            <a:r>
              <a:rPr lang="en-US" dirty="0" err="1"/>
              <a:t>şekilde</a:t>
            </a:r>
            <a:r>
              <a:rPr lang="en-US" dirty="0"/>
              <a:t> </a:t>
            </a:r>
            <a:r>
              <a:rPr lang="en-US" dirty="0" err="1"/>
              <a:t>tasarlanmıştır</a:t>
            </a:r>
            <a:r>
              <a:rPr lang="en-US" dirty="0"/>
              <a:t>. </a:t>
            </a:r>
            <a:r>
              <a:rPr lang="en-US" dirty="0" err="1"/>
              <a:t>Mesela</a:t>
            </a:r>
            <a:r>
              <a:rPr lang="en-US" dirty="0"/>
              <a:t>, </a:t>
            </a:r>
            <a:r>
              <a:rPr lang="en-US" dirty="0" err="1"/>
              <a:t>projenin</a:t>
            </a:r>
            <a:r>
              <a:rPr lang="tr-TR" dirty="0"/>
              <a:t> </a:t>
            </a:r>
            <a:r>
              <a:rPr lang="en-US" b="1" dirty="0" err="1"/>
              <a:t>gereksinimleri</a:t>
            </a:r>
            <a:r>
              <a:rPr lang="en-US" b="1" dirty="0"/>
              <a:t> </a:t>
            </a:r>
            <a:r>
              <a:rPr lang="en-US" b="1" dirty="0" err="1"/>
              <a:t>değişirse</a:t>
            </a:r>
            <a:r>
              <a:rPr lang="en-US" dirty="0"/>
              <a:t>, </a:t>
            </a:r>
            <a:r>
              <a:rPr lang="en-US" b="1" dirty="0" err="1"/>
              <a:t>projenin</a:t>
            </a:r>
            <a:r>
              <a:rPr lang="en-US" b="1" dirty="0"/>
              <a:t> </a:t>
            </a:r>
            <a:r>
              <a:rPr lang="en-US" b="1" dirty="0" err="1"/>
              <a:t>takımı</a:t>
            </a:r>
            <a:r>
              <a:rPr lang="en-US" b="1" dirty="0"/>
              <a:t> da </a:t>
            </a:r>
            <a:r>
              <a:rPr lang="en-US" b="1" dirty="0" err="1"/>
              <a:t>bu</a:t>
            </a:r>
            <a:r>
              <a:rPr lang="en-US" b="1" dirty="0"/>
              <a:t> </a:t>
            </a:r>
            <a:r>
              <a:rPr lang="en-US" b="1" dirty="0" err="1"/>
              <a:t>değişikliğe</a:t>
            </a:r>
            <a:r>
              <a:rPr lang="en-US" b="1" dirty="0"/>
              <a:t> </a:t>
            </a:r>
            <a:r>
              <a:rPr lang="en-US" b="1" dirty="0" err="1"/>
              <a:t>ayak</a:t>
            </a:r>
            <a:r>
              <a:rPr lang="en-US" b="1" dirty="0"/>
              <a:t> </a:t>
            </a:r>
            <a:r>
              <a:rPr lang="en-US" b="1" dirty="0" err="1"/>
              <a:t>uydurur</a:t>
            </a:r>
            <a:r>
              <a:rPr lang="en-US" b="1" dirty="0"/>
              <a:t> </a:t>
            </a:r>
            <a:r>
              <a:rPr lang="en-US" b="1" dirty="0" err="1"/>
              <a:t>ve</a:t>
            </a:r>
            <a:r>
              <a:rPr lang="tr-TR" b="1" dirty="0"/>
              <a:t> </a:t>
            </a:r>
            <a:r>
              <a:rPr lang="en-US" b="1" dirty="0" err="1"/>
              <a:t>değişir</a:t>
            </a:r>
            <a:r>
              <a:rPr lang="en-US" dirty="0"/>
              <a:t>.</a:t>
            </a:r>
          </a:p>
          <a:p>
            <a:pPr algn="just">
              <a:buFont typeface="Wingdings" panose="05000000000000000000" pitchFamily="2" charset="2"/>
              <a:buChar char="Ø"/>
            </a:pPr>
            <a:r>
              <a:rPr lang="en-US" dirty="0"/>
              <a:t>Bu </a:t>
            </a:r>
            <a:r>
              <a:rPr lang="en-US" dirty="0" err="1"/>
              <a:t>takım</a:t>
            </a:r>
            <a:r>
              <a:rPr lang="en-US" dirty="0"/>
              <a:t> </a:t>
            </a:r>
            <a:r>
              <a:rPr lang="en-US" dirty="0" err="1"/>
              <a:t>bize</a:t>
            </a:r>
            <a:r>
              <a:rPr lang="en-US" dirty="0"/>
              <a:t> 1 </a:t>
            </a:r>
            <a:r>
              <a:rPr lang="en-US" dirty="0" err="1"/>
              <a:t>hafta</a:t>
            </a:r>
            <a:r>
              <a:rPr lang="en-US" dirty="0"/>
              <a:t> </a:t>
            </a:r>
            <a:r>
              <a:rPr lang="en-US" dirty="0" err="1"/>
              <a:t>sonra</a:t>
            </a:r>
            <a:r>
              <a:rPr lang="en-US" dirty="0"/>
              <a:t> </a:t>
            </a:r>
            <a:r>
              <a:rPr lang="en-US" dirty="0" err="1"/>
              <a:t>hangi</a:t>
            </a:r>
            <a:r>
              <a:rPr lang="en-US" dirty="0"/>
              <a:t> </a:t>
            </a:r>
            <a:r>
              <a:rPr lang="en-US" dirty="0" err="1"/>
              <a:t>işlerin</a:t>
            </a:r>
            <a:r>
              <a:rPr lang="en-US" dirty="0"/>
              <a:t> </a:t>
            </a:r>
            <a:r>
              <a:rPr lang="en-US" dirty="0" err="1"/>
              <a:t>yapılacağını</a:t>
            </a:r>
            <a:r>
              <a:rPr lang="en-US" dirty="0"/>
              <a:t> </a:t>
            </a:r>
            <a:r>
              <a:rPr lang="en-US" dirty="0" err="1"/>
              <a:t>söyleyebilir</a:t>
            </a:r>
            <a:r>
              <a:rPr lang="en-US" dirty="0"/>
              <a:t> </a:t>
            </a:r>
            <a:r>
              <a:rPr lang="en-US" dirty="0" err="1"/>
              <a:t>ancak</a:t>
            </a:r>
            <a:r>
              <a:rPr lang="en-US" dirty="0"/>
              <a:t> 1 ay</a:t>
            </a:r>
            <a:r>
              <a:rPr lang="tr-TR" dirty="0"/>
              <a:t> </a:t>
            </a:r>
            <a:r>
              <a:rPr lang="en-US" dirty="0" err="1"/>
              <a:t>sonra</a:t>
            </a:r>
            <a:r>
              <a:rPr lang="en-US" dirty="0"/>
              <a:t> ne </a:t>
            </a:r>
            <a:r>
              <a:rPr lang="en-US" dirty="0" err="1"/>
              <a:t>yapacaklarını</a:t>
            </a:r>
            <a:r>
              <a:rPr lang="en-US" dirty="0"/>
              <a:t> </a:t>
            </a:r>
            <a:r>
              <a:rPr lang="en-US" dirty="0" err="1"/>
              <a:t>belirtemez</a:t>
            </a:r>
            <a:r>
              <a:rPr lang="en-US" dirty="0"/>
              <a:t>.</a:t>
            </a:r>
          </a:p>
        </p:txBody>
      </p:sp>
    </p:spTree>
    <p:extLst>
      <p:ext uri="{BB962C8B-B14F-4D97-AF65-F5344CB8AC3E}">
        <p14:creationId xmlns:p14="http://schemas.microsoft.com/office/powerpoint/2010/main" val="3068390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630546"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Modelinin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Diğer</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Modellerden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Farkı</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fontScale="92500" lnSpcReduction="10000"/>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rojede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planlanan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tarih</a:t>
            </a:r>
            <a:r>
              <a:rPr lang="en-US" dirty="0">
                <a:latin typeface="Times New Roman" panose="02020603050405020304" pitchFamily="18" charset="0"/>
                <a:cs typeface="Times New Roman" panose="02020603050405020304" pitchFamily="18" charset="0"/>
              </a:rPr>
              <a:t> ne </a:t>
            </a:r>
            <a:r>
              <a:rPr lang="en-US"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uzaksa</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tarihte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yapılacak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işler</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o</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belirsizdir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Tahmin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edilebilir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takımları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tamamlanma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süresi</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içindeki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tüm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değişikliklerin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gelişmelerin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tarihini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plan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çerçevesinde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yapar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Değişiklik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tüm</a:t>
            </a:r>
            <a:r>
              <a:rPr lang="en-US" dirty="0">
                <a:latin typeface="Times New Roman" panose="02020603050405020304" pitchFamily="18" charset="0"/>
                <a:cs typeface="Times New Roman" panose="02020603050405020304" pitchFamily="18" charset="0"/>
              </a:rPr>
              <a:t> plan </a:t>
            </a:r>
            <a:r>
              <a:rPr lang="en-US" dirty="0" err="1">
                <a:latin typeface="Times New Roman" panose="02020603050405020304" pitchFamily="18" charset="0"/>
                <a:cs typeface="Times New Roman" panose="02020603050405020304" pitchFamily="18" charset="0"/>
              </a:rPr>
              <a:t>iptal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yeni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program </a:t>
            </a:r>
            <a:r>
              <a:rPr lang="en-US" b="1" dirty="0" err="1">
                <a:latin typeface="Times New Roman" panose="02020603050405020304" pitchFamily="18" charset="0"/>
                <a:cs typeface="Times New Roman" panose="02020603050405020304" pitchFamily="18" charset="0"/>
              </a:rPr>
              <a:t>yapılır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Yeni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programda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sadece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değişikler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seçilip</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projeye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dahil</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edilir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solidFill>
                  <a:srgbClr val="FF0000"/>
                </a:solidFill>
                <a:latin typeface="Times New Roman" panose="02020603050405020304" pitchFamily="18" charset="0"/>
                <a:cs typeface="Times New Roman" panose="02020603050405020304" pitchFamily="18" charset="0"/>
              </a:rPr>
              <a:t>Çevik</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modeller</a:t>
            </a:r>
            <a:r>
              <a:rPr lang="en-US"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uyarlanabilir</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olanlara</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dahildir</a:t>
            </a:r>
            <a:r>
              <a:rPr lang="en-US" dirty="0">
                <a:solidFill>
                  <a:srgbClr val="FF000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Yani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değişime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açıktır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uyarlanabilirdir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Uyarlanabilir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net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planlanmayan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isteklerine</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g</a:t>
            </a:r>
            <a:r>
              <a:rPr lang="en-US" dirty="0" err="1">
                <a:latin typeface="Times New Roman" panose="02020603050405020304" pitchFamily="18" charset="0"/>
                <a:cs typeface="Times New Roman" panose="02020603050405020304" pitchFamily="18" charset="0"/>
              </a:rPr>
              <a:t>öre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istenilen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başarıyı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gösterir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81942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754532"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Modelinin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Diğer</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Modellerden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Farkı</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marL="0" indent="0" algn="just">
              <a:buNone/>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diğer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özelliği</a:t>
            </a:r>
            <a:r>
              <a:rPr lang="en-US" dirty="0">
                <a:latin typeface="Times New Roman" panose="02020603050405020304" pitchFamily="18" charset="0"/>
                <a:cs typeface="Times New Roman" panose="02020603050405020304" pitchFamily="18" charset="0"/>
              </a:rPr>
              <a:t> de;</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Diğer</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yinelemeli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geliştirme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modellerin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(iterative development models)</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zaman </a:t>
            </a:r>
            <a:r>
              <a:rPr lang="en-US" dirty="0" err="1">
                <a:latin typeface="Times New Roman" panose="02020603050405020304" pitchFamily="18" charset="0"/>
                <a:cs typeface="Times New Roman" panose="02020603050405020304" pitchFamily="18" charset="0"/>
              </a:rPr>
              <a:t>dilimi</a:t>
            </a:r>
            <a:r>
              <a:rPr lang="en-US" dirty="0">
                <a:latin typeface="Times New Roman" panose="02020603050405020304" pitchFamily="18" charset="0"/>
                <a:cs typeface="Times New Roman" panose="02020603050405020304" pitchFamily="18" charset="0"/>
              </a:rPr>
              <a:t> ay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alınırken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çevik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modellerde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haftaya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kadar</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düşer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Bu </a:t>
            </a:r>
            <a:r>
              <a:rPr lang="en-US" dirty="0" err="1">
                <a:latin typeface="Times New Roman" panose="02020603050405020304" pitchFamily="18" charset="0"/>
                <a:cs typeface="Times New Roman" panose="02020603050405020304" pitchFamily="18" charset="0"/>
              </a:rPr>
              <a:t>kısa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içinde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küçük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ilerlemeler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şeklinde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her </a:t>
            </a:r>
            <a:r>
              <a:rPr lang="en-US" dirty="0" err="1">
                <a:latin typeface="Times New Roman" panose="02020603050405020304" pitchFamily="18" charset="0"/>
                <a:cs typeface="Times New Roman" panose="02020603050405020304" pitchFamily="18" charset="0"/>
              </a:rPr>
              <a:t>adımda</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müşteriden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geri</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bildirim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alınarak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yazılım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ortaya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çıkarılır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53928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Modelleri</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marL="0" indent="0" algn="just">
              <a:buNone/>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a:t>
            </a:r>
            <a:r>
              <a:rPr lang="en-US" dirty="0">
                <a:latin typeface="Times New Roman" panose="02020603050405020304" pitchFamily="18" charset="0"/>
                <a:cs typeface="Times New Roman" panose="02020603050405020304" pitchFamily="18" charset="0"/>
              </a:rPr>
              <a:t> tam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değildir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kapsamlı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yöntemlerini</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tamamlayıcı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niteliktedir</a:t>
            </a:r>
            <a:r>
              <a:rPr lang="en-US" dirty="0">
                <a:latin typeface="Times New Roman" panose="02020603050405020304" pitchFamily="18" charset="0"/>
                <a:cs typeface="Times New Roman" panose="02020603050405020304" pitchFamily="18" charset="0"/>
              </a:rPr>
              <a:t>.</a:t>
            </a:r>
          </a:p>
          <a:p>
            <a:pPr marL="0" indent="0" algn="just">
              <a:buNone/>
            </a:pPr>
            <a:r>
              <a:rPr lang="en-US" b="1" dirty="0" err="1">
                <a:latin typeface="Times New Roman" panose="02020603050405020304" pitchFamily="18" charset="0"/>
                <a:cs typeface="Times New Roman" panose="02020603050405020304" pitchFamily="18" charset="0"/>
              </a:rPr>
              <a:t>Başlıca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çevik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yazılım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geliştirme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süreç</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modelleri</a:t>
            </a:r>
            <a:r>
              <a:rPr lang="en-US" b="1"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Uçdeger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Programlama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Extreme Programming </a:t>
            </a:r>
            <a:r>
              <a:rPr lang="en-US" dirty="0">
                <a:latin typeface="Times New Roman" panose="02020603050405020304" pitchFamily="18" charset="0"/>
                <a:cs typeface="Times New Roman" panose="02020603050405020304" pitchFamily="18" charset="0"/>
              </a:rPr>
              <a:t>– XP”)</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Adaptif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(”Adaptive Software Development -ASD”)</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Dinamik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Metodu</a:t>
            </a:r>
            <a:r>
              <a:rPr lang="en-US" dirty="0">
                <a:latin typeface="Times New Roman" panose="02020603050405020304" pitchFamily="18" charset="0"/>
                <a:cs typeface="Times New Roman" panose="02020603050405020304" pitchFamily="18" charset="0"/>
              </a:rPr>
              <a:t> (”Dynamic System Development Method”)</a:t>
            </a:r>
          </a:p>
          <a:p>
            <a:pPr lvl="1"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SCRUM</a:t>
            </a: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CRYSTAL</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Özellik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Güdümlü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Gelistirme</a:t>
            </a:r>
            <a:r>
              <a:rPr lang="en-US" dirty="0">
                <a:latin typeface="Times New Roman" panose="02020603050405020304" pitchFamily="18" charset="0"/>
                <a:cs typeface="Times New Roman" panose="02020603050405020304" pitchFamily="18" charset="0"/>
              </a:rPr>
              <a:t> (“Feature-Driven Development – FDD”)</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Tümlesik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Süreç</a:t>
            </a:r>
            <a:r>
              <a:rPr lang="en-US" dirty="0">
                <a:latin typeface="Times New Roman" panose="02020603050405020304" pitchFamily="18" charset="0"/>
                <a:cs typeface="Times New Roman" panose="02020603050405020304" pitchFamily="18" charset="0"/>
              </a:rPr>
              <a:t> (“Agile Unified Process – AUP”)</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Metodu</a:t>
            </a:r>
            <a:r>
              <a:rPr lang="en-US" dirty="0">
                <a:latin typeface="Times New Roman" panose="02020603050405020304" pitchFamily="18" charset="0"/>
                <a:cs typeface="Times New Roman" panose="02020603050405020304" pitchFamily="18" charset="0"/>
              </a:rPr>
              <a:t> (Agile Data Method)</a:t>
            </a:r>
          </a:p>
        </p:txBody>
      </p:sp>
    </p:spTree>
    <p:extLst>
      <p:ext uri="{BB962C8B-B14F-4D97-AF65-F5344CB8AC3E}">
        <p14:creationId xmlns:p14="http://schemas.microsoft.com/office/powerpoint/2010/main" val="1410913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199" y="365126"/>
            <a:ext cx="10909516"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Uçdeğer</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Programlama</a:t>
            </a:r>
            <a:r>
              <a:rPr lang="en-US" sz="3600" b="1" dirty="0">
                <a:solidFill>
                  <a:srgbClr val="002060"/>
                </a:solidFill>
                <a:latin typeface="Times New Roman" panose="02020603050405020304" pitchFamily="18" charset="0"/>
                <a:cs typeface="Times New Roman" panose="02020603050405020304" pitchFamily="18" charset="0"/>
              </a:rPr>
              <a:t> (Extreme</a:t>
            </a:r>
            <a:r>
              <a:rPr lang="tr-TR" sz="3600" b="1" dirty="0">
                <a:solidFill>
                  <a:srgbClr val="002060"/>
                </a:solidFill>
                <a:latin typeface="Times New Roman" panose="02020603050405020304" pitchFamily="18" charset="0"/>
                <a:cs typeface="Times New Roman" panose="02020603050405020304" pitchFamily="18" charset="0"/>
              </a:rPr>
              <a:t> </a:t>
            </a:r>
            <a:r>
              <a:rPr lang="en-US" sz="3600" b="1" dirty="0">
                <a:solidFill>
                  <a:srgbClr val="002060"/>
                </a:solidFill>
                <a:latin typeface="Times New Roman" panose="02020603050405020304" pitchFamily="18" charset="0"/>
                <a:cs typeface="Times New Roman" panose="02020603050405020304" pitchFamily="18" charset="0"/>
              </a:rPr>
              <a:t>Programming</a:t>
            </a:r>
            <a:r>
              <a:rPr lang="tr-TR" sz="3600" b="1" dirty="0">
                <a:solidFill>
                  <a:srgbClr val="002060"/>
                </a:solidFill>
                <a:latin typeface="Times New Roman" panose="02020603050405020304" pitchFamily="18" charset="0"/>
                <a:cs typeface="Times New Roman" panose="02020603050405020304" pitchFamily="18" charset="0"/>
              </a:rPr>
              <a:t>-</a:t>
            </a:r>
            <a:r>
              <a:rPr lang="en-US" sz="3600" b="1" dirty="0">
                <a:solidFill>
                  <a:srgbClr val="002060"/>
                </a:solidFill>
                <a:latin typeface="Times New Roman" panose="02020603050405020304" pitchFamily="18" charset="0"/>
                <a:cs typeface="Times New Roman" panose="02020603050405020304" pitchFamily="18" charset="0"/>
              </a:rPr>
              <a:t>XP)</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fontScale="92500" lnSpcReduction="20000"/>
          </a:bodyPr>
          <a:lstStyle/>
          <a:p>
            <a:pPr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Uçdeğer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programlama</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Kent Beck </a:t>
            </a:r>
            <a:r>
              <a:rPr lang="en-US" sz="3200" dirty="0" err="1">
                <a:latin typeface="Times New Roman" panose="02020603050405020304" pitchFamily="18" charset="0"/>
                <a:cs typeface="Times New Roman" panose="02020603050405020304" pitchFamily="18" charset="0"/>
              </a:rPr>
              <a:t>tarafından</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1999</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yılında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yazılım</a:t>
            </a:r>
            <a:r>
              <a:rPr lang="tr-TR"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geliştirme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disiplini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olarak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ortaya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çıkarılmıştır</a:t>
            </a:r>
            <a:r>
              <a:rPr lang="en-US" sz="3200" dirty="0">
                <a:latin typeface="Times New Roman" panose="02020603050405020304" pitchFamily="18" charset="0"/>
                <a:cs typeface="Times New Roman" panose="02020603050405020304" pitchFamily="18" charset="0"/>
              </a:rPr>
              <a:t>.</a:t>
            </a:r>
            <a:r>
              <a:rPr lang="tr-TR" sz="3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Tüm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gereksinimler</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senaryolar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şeklinde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oluşturulur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Daha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sonra</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senaryolar</a:t>
            </a:r>
            <a:r>
              <a:rPr lang="tr-TR"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işlere</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bölünür</a:t>
            </a:r>
            <a:r>
              <a:rPr lang="en-US" sz="3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3200" b="1" dirty="0" err="1">
                <a:latin typeface="Times New Roman" panose="02020603050405020304" pitchFamily="18" charset="0"/>
                <a:cs typeface="Times New Roman" panose="02020603050405020304" pitchFamily="18" charset="0"/>
              </a:rPr>
              <a:t>Yazılımcılar</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çiftler</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halinde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çalışır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her </a:t>
            </a:r>
            <a:r>
              <a:rPr lang="en-US" sz="3200" b="1" dirty="0" err="1">
                <a:latin typeface="Times New Roman" panose="02020603050405020304" pitchFamily="18" charset="0"/>
                <a:cs typeface="Times New Roman" panose="02020603050405020304" pitchFamily="18" charset="0"/>
              </a:rPr>
              <a:t>iş</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için</a:t>
            </a:r>
            <a:r>
              <a:rPr lang="en-US" sz="3200" b="1" dirty="0">
                <a:latin typeface="Times New Roman" panose="02020603050405020304" pitchFamily="18" charset="0"/>
                <a:cs typeface="Times New Roman" panose="02020603050405020304" pitchFamily="18" charset="0"/>
              </a:rPr>
              <a:t> test de </a:t>
            </a:r>
            <a:r>
              <a:rPr lang="en-US" sz="3200" b="1" dirty="0" err="1">
                <a:latin typeface="Times New Roman" panose="02020603050405020304" pitchFamily="18" charset="0"/>
                <a:cs typeface="Times New Roman" panose="02020603050405020304" pitchFamily="18" charset="0"/>
              </a:rPr>
              <a:t>geliştirir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İşleri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sonra</a:t>
            </a:r>
            <a:r>
              <a:rPr lang="tr-TR"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tümleştirir</a:t>
            </a:r>
            <a:r>
              <a:rPr lang="en-US" sz="3200" dirty="0">
                <a:latin typeface="Times New Roman" panose="02020603050405020304" pitchFamily="18" charset="0"/>
                <a:cs typeface="Times New Roman" panose="02020603050405020304" pitchFamily="18" charset="0"/>
              </a:rPr>
              <a:t>.</a:t>
            </a:r>
            <a:r>
              <a:rPr lang="tr-TR" sz="3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Sistemin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müşterisi</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geliştirici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takımın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devamlı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parçasıdır</a:t>
            </a:r>
            <a:r>
              <a:rPr lang="en-US" sz="3200" dirty="0">
                <a:latin typeface="Times New Roman" panose="02020603050405020304" pitchFamily="18" charset="0"/>
                <a:cs typeface="Times New Roman" panose="02020603050405020304" pitchFamily="18" charset="0"/>
              </a:rPr>
              <a:t>.</a:t>
            </a:r>
          </a:p>
          <a:p>
            <a:pPr marL="0" indent="0" algn="just">
              <a:buNone/>
            </a:pPr>
            <a:r>
              <a:rPr lang="tr-TR" sz="3200" b="1" dirty="0">
                <a:solidFill>
                  <a:schemeClr val="accent1">
                    <a:lumMod val="75000"/>
                  </a:schemeClr>
                </a:solidFill>
                <a:latin typeface="Times New Roman" panose="02020603050405020304" pitchFamily="18" charset="0"/>
                <a:cs typeface="Times New Roman" panose="02020603050405020304" pitchFamily="18" charset="0"/>
              </a:rPr>
              <a:t>	</a:t>
            </a:r>
            <a:r>
              <a:rPr lang="en-US" sz="3200" b="1" dirty="0">
                <a:solidFill>
                  <a:schemeClr val="accent1">
                    <a:lumMod val="75000"/>
                  </a:schemeClr>
                </a:solidFill>
                <a:latin typeface="Times New Roman" panose="02020603050405020304" pitchFamily="18" charset="0"/>
                <a:cs typeface="Times New Roman" panose="02020603050405020304" pitchFamily="18" charset="0"/>
              </a:rPr>
              <a:t>4 </a:t>
            </a:r>
            <a:r>
              <a:rPr lang="en-US" sz="3200" b="1" dirty="0" err="1">
                <a:solidFill>
                  <a:schemeClr val="accent1">
                    <a:lumMod val="75000"/>
                  </a:schemeClr>
                </a:solidFill>
                <a:latin typeface="Times New Roman" panose="02020603050405020304" pitchFamily="18" charset="0"/>
                <a:cs typeface="Times New Roman" panose="02020603050405020304" pitchFamily="18" charset="0"/>
              </a:rPr>
              <a:t>prensip</a:t>
            </a:r>
            <a:r>
              <a:rPr lang="en-US" sz="3200" b="1" dirty="0">
                <a:solidFill>
                  <a:schemeClr val="accent1">
                    <a:lumMod val="75000"/>
                  </a:schemeClr>
                </a:solidFill>
                <a:latin typeface="Times New Roman" panose="02020603050405020304" pitchFamily="18" charset="0"/>
                <a:cs typeface="Times New Roman" panose="02020603050405020304" pitchFamily="18" charset="0"/>
              </a:rPr>
              <a:t> </a:t>
            </a:r>
            <a:r>
              <a:rPr lang="en-US" sz="3200" b="1" dirty="0" err="1">
                <a:solidFill>
                  <a:schemeClr val="accent1">
                    <a:lumMod val="75000"/>
                  </a:schemeClr>
                </a:solidFill>
                <a:latin typeface="Times New Roman" panose="02020603050405020304" pitchFamily="18" charset="0"/>
                <a:cs typeface="Times New Roman" panose="02020603050405020304" pitchFamily="18" charset="0"/>
              </a:rPr>
              <a:t>etrafında</a:t>
            </a:r>
            <a:r>
              <a:rPr lang="en-US" sz="3200" b="1" dirty="0">
                <a:solidFill>
                  <a:schemeClr val="accent1">
                    <a:lumMod val="75000"/>
                  </a:schemeClr>
                </a:solidFill>
                <a:latin typeface="Times New Roman" panose="02020603050405020304" pitchFamily="18" charset="0"/>
                <a:cs typeface="Times New Roman" panose="02020603050405020304" pitchFamily="18" charset="0"/>
              </a:rPr>
              <a:t> </a:t>
            </a:r>
            <a:r>
              <a:rPr lang="en-US" sz="3200" b="1" dirty="0" err="1">
                <a:solidFill>
                  <a:schemeClr val="accent1">
                    <a:lumMod val="75000"/>
                  </a:schemeClr>
                </a:solidFill>
                <a:latin typeface="Times New Roman" panose="02020603050405020304" pitchFamily="18" charset="0"/>
                <a:cs typeface="Times New Roman" panose="02020603050405020304" pitchFamily="18" charset="0"/>
              </a:rPr>
              <a:t>toplanır</a:t>
            </a:r>
            <a:r>
              <a:rPr lang="en-US" sz="3200" b="1" dirty="0">
                <a:solidFill>
                  <a:schemeClr val="accent1">
                    <a:lumMod val="75000"/>
                  </a:schemeClr>
                </a:solidFill>
                <a:latin typeface="Times New Roman" panose="02020603050405020304" pitchFamily="18" charset="0"/>
                <a:cs typeface="Times New Roman" panose="02020603050405020304" pitchFamily="18" charset="0"/>
              </a:rPr>
              <a:t>:</a:t>
            </a:r>
          </a:p>
          <a:p>
            <a:pPr lvl="3" algn="just">
              <a:buFont typeface="Courier New" panose="02070309020205020404" pitchFamily="49" charset="0"/>
              <a:buChar char="o"/>
            </a:pPr>
            <a:r>
              <a:rPr lang="en-US" sz="3000" b="1" dirty="0" err="1">
                <a:latin typeface="Times New Roman" panose="02020603050405020304" pitchFamily="18" charset="0"/>
                <a:cs typeface="Times New Roman" panose="02020603050405020304" pitchFamily="18" charset="0"/>
              </a:rPr>
              <a:t>Basitlik</a:t>
            </a:r>
            <a:r>
              <a:rPr lang="en-US" sz="3000" b="1" dirty="0">
                <a:latin typeface="Times New Roman" panose="02020603050405020304" pitchFamily="18" charset="0"/>
                <a:cs typeface="Times New Roman" panose="02020603050405020304" pitchFamily="18" charset="0"/>
              </a:rPr>
              <a:t>,</a:t>
            </a:r>
          </a:p>
          <a:p>
            <a:pPr lvl="3" algn="just">
              <a:buFont typeface="Courier New" panose="02070309020205020404" pitchFamily="49" charset="0"/>
              <a:buChar char="o"/>
            </a:pPr>
            <a:r>
              <a:rPr lang="en-US" sz="3000" b="1" dirty="0" err="1">
                <a:latin typeface="Times New Roman" panose="02020603050405020304" pitchFamily="18" charset="0"/>
                <a:cs typeface="Times New Roman" panose="02020603050405020304" pitchFamily="18" charset="0"/>
              </a:rPr>
              <a:t>İletişim</a:t>
            </a:r>
            <a:r>
              <a:rPr lang="en-US" sz="3000" b="1" dirty="0">
                <a:latin typeface="Times New Roman" panose="02020603050405020304" pitchFamily="18" charset="0"/>
                <a:cs typeface="Times New Roman" panose="02020603050405020304" pitchFamily="18" charset="0"/>
              </a:rPr>
              <a:t>,</a:t>
            </a:r>
          </a:p>
          <a:p>
            <a:pPr lvl="3" algn="just">
              <a:buFont typeface="Courier New" panose="02070309020205020404" pitchFamily="49" charset="0"/>
              <a:buChar char="o"/>
            </a:pPr>
            <a:r>
              <a:rPr lang="en-US" sz="3000" b="1" dirty="0">
                <a:latin typeface="Times New Roman" panose="02020603050405020304" pitchFamily="18" charset="0"/>
                <a:cs typeface="Times New Roman" panose="02020603050405020304" pitchFamily="18" charset="0"/>
              </a:rPr>
              <a:t>Geri </a:t>
            </a:r>
            <a:r>
              <a:rPr lang="en-US" sz="3000" b="1" dirty="0" err="1">
                <a:latin typeface="Times New Roman" panose="02020603050405020304" pitchFamily="18" charset="0"/>
                <a:cs typeface="Times New Roman" panose="02020603050405020304" pitchFamily="18" charset="0"/>
              </a:rPr>
              <a:t>bildirim</a:t>
            </a:r>
            <a:r>
              <a:rPr lang="en-US" sz="3000" b="1" dirty="0">
                <a:latin typeface="Times New Roman" panose="02020603050405020304" pitchFamily="18" charset="0"/>
                <a:cs typeface="Times New Roman" panose="02020603050405020304" pitchFamily="18" charset="0"/>
              </a:rPr>
              <a:t>,</a:t>
            </a:r>
          </a:p>
          <a:p>
            <a:pPr lvl="3" algn="just">
              <a:buFont typeface="Courier New" panose="02070309020205020404" pitchFamily="49" charset="0"/>
              <a:buChar char="o"/>
            </a:pPr>
            <a:r>
              <a:rPr lang="en-US" sz="3000" b="1" dirty="0" err="1">
                <a:latin typeface="Times New Roman" panose="02020603050405020304" pitchFamily="18" charset="0"/>
                <a:cs typeface="Times New Roman" panose="02020603050405020304" pitchFamily="18" charset="0"/>
              </a:rPr>
              <a:t>Cesaret</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382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Uçdeğer</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Programlama</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lnSpcReduction="10000"/>
          </a:bodyPr>
          <a:lstStyle/>
          <a:p>
            <a:pPr marL="0" indent="0" algn="just">
              <a:buNone/>
            </a:pPr>
            <a:r>
              <a:rPr lang="en-US" b="1" dirty="0">
                <a:solidFill>
                  <a:schemeClr val="accent1">
                    <a:lumMod val="75000"/>
                  </a:schemeClr>
                </a:solidFill>
                <a:latin typeface="Times New Roman" panose="02020603050405020304" pitchFamily="18" charset="0"/>
                <a:cs typeface="Times New Roman" panose="02020603050405020304" pitchFamily="18" charset="0"/>
              </a:rPr>
              <a:t>12 </a:t>
            </a:r>
            <a:r>
              <a:rPr lang="en-US" b="1" dirty="0" err="1">
                <a:solidFill>
                  <a:schemeClr val="accent1">
                    <a:lumMod val="75000"/>
                  </a:schemeClr>
                </a:solidFill>
                <a:latin typeface="Times New Roman" panose="02020603050405020304" pitchFamily="18" charset="0"/>
                <a:cs typeface="Times New Roman" panose="02020603050405020304" pitchFamily="18" charset="0"/>
              </a:rPr>
              <a:t>temel</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pratiğin</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birlikte</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uygulanmasını</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gerektirir</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oyunu</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Kısa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aralıklı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sürümler</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katılımı</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Yeniden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yapılandırma</a:t>
            </a:r>
            <a:r>
              <a:rPr lang="en-US" dirty="0">
                <a:latin typeface="Times New Roman" panose="02020603050405020304" pitchFamily="18" charset="0"/>
                <a:cs typeface="Times New Roman" panose="02020603050405020304" pitchFamily="18" charset="0"/>
              </a:rPr>
              <a:t> (“refactoring”)</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test (“test first”)</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sahiplenme</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Basit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Metafor</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Eşli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programlama</a:t>
            </a:r>
            <a:r>
              <a:rPr lang="en-US" dirty="0">
                <a:latin typeface="Times New Roman" panose="02020603050405020304" pitchFamily="18" charset="0"/>
                <a:cs typeface="Times New Roman" panose="02020603050405020304" pitchFamily="18" charset="0"/>
              </a:rPr>
              <a:t> (“pair programming”)</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standardı</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Sürekli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entegrasyon</a:t>
            </a:r>
            <a:r>
              <a:rPr lang="en-US" dirty="0">
                <a:latin typeface="Times New Roman" panose="02020603050405020304" pitchFamily="18" charset="0"/>
                <a:cs typeface="Times New Roman" panose="02020603050405020304" pitchFamily="18" charset="0"/>
              </a:rPr>
              <a:t> (“continuous integration”)</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Haftada</a:t>
            </a:r>
            <a:r>
              <a:rPr lang="en-US" dirty="0">
                <a:latin typeface="Times New Roman" panose="02020603050405020304" pitchFamily="18" charset="0"/>
                <a:cs typeface="Times New Roman" panose="02020603050405020304" pitchFamily="18" charset="0"/>
              </a:rPr>
              <a:t> 40 </a:t>
            </a:r>
            <a:r>
              <a:rPr lang="en-US" dirty="0" err="1">
                <a:latin typeface="Times New Roman" panose="02020603050405020304" pitchFamily="18" charset="0"/>
                <a:cs typeface="Times New Roman" panose="02020603050405020304" pitchFamily="18" charset="0"/>
              </a:rPr>
              <a:t>saat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çalışma</a:t>
            </a:r>
            <a:endParaRPr lang="en-US"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6980884" y="1840639"/>
            <a:ext cx="4605390" cy="4689125"/>
          </a:xfrm>
          <a:prstGeom prst="rect">
            <a:avLst/>
          </a:prstGeom>
        </p:spPr>
      </p:pic>
    </p:spTree>
    <p:extLst>
      <p:ext uri="{BB962C8B-B14F-4D97-AF65-F5344CB8AC3E}">
        <p14:creationId xmlns:p14="http://schemas.microsoft.com/office/powerpoint/2010/main" val="407285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Uçdeğer</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Programlama</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2326165" y="1045029"/>
            <a:ext cx="7539669" cy="5715000"/>
          </a:xfrm>
          <a:prstGeom prst="rect">
            <a:avLst/>
          </a:prstGeom>
        </p:spPr>
      </p:pic>
    </p:spTree>
    <p:extLst>
      <p:ext uri="{BB962C8B-B14F-4D97-AF65-F5344CB8AC3E}">
        <p14:creationId xmlns:p14="http://schemas.microsoft.com/office/powerpoint/2010/main" val="2866666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Uçdeğer</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Programlama</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2663955" y="1297616"/>
            <a:ext cx="6864089" cy="5560384"/>
          </a:xfrm>
          <a:prstGeom prst="rect">
            <a:avLst/>
          </a:prstGeom>
        </p:spPr>
      </p:pic>
    </p:spTree>
    <p:extLst>
      <p:ext uri="{BB962C8B-B14F-4D97-AF65-F5344CB8AC3E}">
        <p14:creationId xmlns:p14="http://schemas.microsoft.com/office/powerpoint/2010/main" val="28593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Uçdeğer</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Programlama</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5084696"/>
          </a:xfrm>
        </p:spPr>
        <p:txBody>
          <a:bodyPr>
            <a:normAutofit/>
          </a:bodyPr>
          <a:lstStyle/>
          <a:p>
            <a:pPr marL="0" indent="0" algn="just">
              <a:buNone/>
            </a:pPr>
            <a:r>
              <a:rPr lang="en-US" b="1" dirty="0" err="1">
                <a:latin typeface="Times New Roman" panose="02020603050405020304" pitchFamily="18" charset="0"/>
                <a:cs typeface="Times New Roman" panose="02020603050405020304" pitchFamily="18" charset="0"/>
              </a:rPr>
              <a:t>Bazı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özellikleri</a:t>
            </a:r>
            <a:endParaRPr lang="en-US"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Takımın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bilgisayarları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kübiklerle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bölünmüş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büyük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odanın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Bir </a:t>
            </a:r>
            <a:r>
              <a:rPr lang="en-US" dirty="0" err="1">
                <a:latin typeface="Times New Roman" panose="02020603050405020304" pitchFamily="18" charset="0"/>
                <a:cs typeface="Times New Roman" panose="02020603050405020304" pitchFamily="18" charset="0"/>
              </a:rPr>
              <a:t>müşteri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temsilcisi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takımlarla</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devamlı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beraber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çalışır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Hiç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kimse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aynı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iş</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için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peşpeşe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iki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haftadan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fazla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çalışamaz</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Takım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özelleşme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yoktur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Herkes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test</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aşamalarında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görev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yapar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Parçalar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geliştirilmeden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ayrı</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büyük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tasarım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aşaması</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yoktur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yerine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parçalar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geliştirilirken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a:t>
            </a:r>
            <a:r>
              <a:rPr lang="en-US" dirty="0">
                <a:latin typeface="Times New Roman" panose="02020603050405020304" pitchFamily="18" charset="0"/>
                <a:cs typeface="Times New Roman" panose="02020603050405020304" pitchFamily="18" charset="0"/>
              </a:rPr>
              <a:t> da </a:t>
            </a:r>
            <a:r>
              <a:rPr lang="en-US" dirty="0" err="1">
                <a:latin typeface="Times New Roman" panose="02020603050405020304" pitchFamily="18" charset="0"/>
                <a:cs typeface="Times New Roman" panose="02020603050405020304" pitchFamily="18" charset="0"/>
              </a:rPr>
              <a:t>değiştirilir</a:t>
            </a:r>
            <a:r>
              <a:rPr lang="en-US" dirty="0">
                <a:latin typeface="Times New Roman" panose="02020603050405020304" pitchFamily="18" charset="0"/>
                <a:cs typeface="Times New Roman" panose="02020603050405020304" pitchFamily="18" charset="0"/>
              </a:rPr>
              <a:t>.</a:t>
            </a:r>
          </a:p>
          <a:p>
            <a:pPr marL="0" indent="0" algn="just">
              <a:buNone/>
            </a:pPr>
            <a:r>
              <a:rPr lang="en-US" b="1" dirty="0" err="1">
                <a:latin typeface="Times New Roman" panose="02020603050405020304" pitchFamily="18" charset="0"/>
                <a:cs typeface="Times New Roman" panose="02020603050405020304" pitchFamily="18" charset="0"/>
              </a:rPr>
              <a:t>Küçük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orta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ölçekli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projelerde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kullanılırlar</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err="1">
                <a:latin typeface="Times New Roman" panose="02020603050405020304" pitchFamily="18" charset="0"/>
                <a:cs typeface="Times New Roman" panose="02020603050405020304" pitchFamily="18" charset="0"/>
              </a:rPr>
              <a:t>Kullanıcın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gereksinimleri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belirsiz</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a:t>
            </a:r>
            <a:r>
              <a:rPr lang="en-US" b="1" dirty="0">
                <a:latin typeface="Times New Roman" panose="02020603050405020304" pitchFamily="18" charset="0"/>
                <a:cs typeface="Times New Roman" panose="02020603050405020304" pitchFamily="18" charset="0"/>
              </a:rPr>
              <a:t> da </a:t>
            </a:r>
            <a:r>
              <a:rPr lang="en-US" b="1" dirty="0" err="1">
                <a:latin typeface="Times New Roman" panose="02020603050405020304" pitchFamily="18" charset="0"/>
                <a:cs typeface="Times New Roman" panose="02020603050405020304" pitchFamily="18" charset="0"/>
              </a:rPr>
              <a:t>değişkense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kullanışlıdırlar</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327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latin typeface="Times New Roman" panose="02020603050405020304" pitchFamily="18" charset="0"/>
                <a:cs typeface="Times New Roman" panose="02020603050405020304" pitchFamily="18" charset="0"/>
              </a:rPr>
              <a:t>Birleşik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Süreç</a:t>
            </a:r>
            <a:r>
              <a:rPr lang="en-US" b="1"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Unified Process</a:t>
            </a:r>
            <a:r>
              <a:rPr lang="en-US"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5394107"/>
          </a:xfrm>
        </p:spPr>
        <p:txBody>
          <a:bodyPr>
            <a:normAutofit fontScale="92500" lnSpcReduction="20000"/>
          </a:bodyPr>
          <a:lstStyle/>
          <a:p>
            <a:pPr algn="just">
              <a:buFont typeface="Wingdings" panose="05000000000000000000" pitchFamily="2" charset="2"/>
              <a:buChar char="Ø"/>
            </a:pPr>
            <a:r>
              <a:rPr lang="en-US" dirty="0" err="1"/>
              <a:t>Nesneye</a:t>
            </a:r>
            <a:r>
              <a:rPr lang="en-US" dirty="0"/>
              <a:t> </a:t>
            </a:r>
            <a:r>
              <a:rPr lang="en-US" dirty="0" err="1"/>
              <a:t>dayalı</a:t>
            </a:r>
            <a:r>
              <a:rPr lang="en-US" dirty="0"/>
              <a:t> </a:t>
            </a:r>
            <a:r>
              <a:rPr lang="en-US" dirty="0" err="1"/>
              <a:t>yazılım</a:t>
            </a:r>
            <a:r>
              <a:rPr lang="en-US" dirty="0"/>
              <a:t> </a:t>
            </a:r>
            <a:r>
              <a:rPr lang="en-US" dirty="0" err="1"/>
              <a:t>geliştirmek</a:t>
            </a:r>
            <a:r>
              <a:rPr lang="en-US" dirty="0"/>
              <a:t> </a:t>
            </a:r>
            <a:r>
              <a:rPr lang="en-US" dirty="0" err="1"/>
              <a:t>için</a:t>
            </a:r>
            <a:r>
              <a:rPr lang="en-US" dirty="0"/>
              <a:t> var </a:t>
            </a:r>
            <a:r>
              <a:rPr lang="en-US" dirty="0" err="1"/>
              <a:t>olan</a:t>
            </a:r>
            <a:r>
              <a:rPr lang="en-US" dirty="0"/>
              <a:t> </a:t>
            </a:r>
            <a:r>
              <a:rPr lang="en-US" dirty="0" err="1"/>
              <a:t>yöntemlerin</a:t>
            </a:r>
            <a:r>
              <a:rPr lang="en-US" dirty="0"/>
              <a:t> </a:t>
            </a:r>
            <a:r>
              <a:rPr lang="en-US" dirty="0" err="1"/>
              <a:t>deneyimler</a:t>
            </a:r>
            <a:r>
              <a:rPr lang="en-US" dirty="0"/>
              <a:t> </a:t>
            </a:r>
            <a:r>
              <a:rPr lang="en-US" dirty="0" err="1"/>
              <a:t>sonucu</a:t>
            </a:r>
            <a:r>
              <a:rPr lang="en-US" dirty="0"/>
              <a:t> </a:t>
            </a:r>
            <a:r>
              <a:rPr lang="en-US" dirty="0" err="1"/>
              <a:t>kabul</a:t>
            </a:r>
            <a:r>
              <a:rPr lang="en-US" dirty="0"/>
              <a:t> </a:t>
            </a:r>
            <a:r>
              <a:rPr lang="en-US" dirty="0" err="1"/>
              <a:t>gören</a:t>
            </a:r>
            <a:r>
              <a:rPr lang="en-US" dirty="0"/>
              <a:t> </a:t>
            </a:r>
            <a:r>
              <a:rPr lang="en-US" dirty="0" err="1"/>
              <a:t>en</a:t>
            </a:r>
            <a:r>
              <a:rPr lang="en-US" dirty="0"/>
              <a:t> iyi </a:t>
            </a:r>
            <a:r>
              <a:rPr lang="en-US" dirty="0" err="1"/>
              <a:t>özellikleri</a:t>
            </a:r>
            <a:r>
              <a:rPr lang="en-US" dirty="0"/>
              <a:t> </a:t>
            </a:r>
            <a:r>
              <a:rPr lang="en-US" dirty="0" err="1"/>
              <a:t>bir</a:t>
            </a:r>
            <a:r>
              <a:rPr lang="en-US" dirty="0"/>
              <a:t> </a:t>
            </a:r>
            <a:r>
              <a:rPr lang="en-US" dirty="0" err="1"/>
              <a:t>araya</a:t>
            </a:r>
            <a:r>
              <a:rPr lang="en-US" dirty="0"/>
              <a:t> </a:t>
            </a:r>
            <a:r>
              <a:rPr lang="en-US" dirty="0" err="1"/>
              <a:t>getirilerek</a:t>
            </a:r>
            <a:r>
              <a:rPr lang="en-US" dirty="0"/>
              <a:t> </a:t>
            </a:r>
            <a:r>
              <a:rPr lang="en-US" dirty="0" err="1"/>
              <a:t>tümleştirilmiş</a:t>
            </a:r>
            <a:r>
              <a:rPr lang="en-US" dirty="0"/>
              <a:t> </a:t>
            </a:r>
            <a:r>
              <a:rPr lang="en-US" dirty="0" err="1"/>
              <a:t>yazılım</a:t>
            </a:r>
            <a:r>
              <a:rPr lang="en-US" dirty="0"/>
              <a:t> </a:t>
            </a:r>
            <a:r>
              <a:rPr lang="en-US" dirty="0" err="1"/>
              <a:t>geliştirme</a:t>
            </a:r>
            <a:r>
              <a:rPr lang="en-US" dirty="0"/>
              <a:t> </a:t>
            </a:r>
            <a:r>
              <a:rPr lang="en-US" dirty="0" err="1"/>
              <a:t>süreci</a:t>
            </a:r>
            <a:r>
              <a:rPr lang="en-US" dirty="0"/>
              <a:t> (The Unified Process - UP) </a:t>
            </a:r>
            <a:r>
              <a:rPr lang="en-US" dirty="0" err="1"/>
              <a:t>oluşturulmuştur</a:t>
            </a:r>
            <a:r>
              <a:rPr lang="en-US" dirty="0"/>
              <a:t>. </a:t>
            </a:r>
            <a:endParaRPr lang="tr-TR" dirty="0"/>
          </a:p>
          <a:p>
            <a:pPr marL="0" indent="0" algn="just">
              <a:buNone/>
            </a:pPr>
            <a:r>
              <a:rPr lang="tr-TR" sz="2800" dirty="0">
                <a:solidFill>
                  <a:schemeClr val="tx1"/>
                </a:solidFill>
                <a:latin typeface="Times New Roman" panose="02020603050405020304" pitchFamily="18" charset="0"/>
                <a:cs typeface="Times New Roman" panose="02020603050405020304" pitchFamily="18" charset="0"/>
              </a:rPr>
              <a:t>• </a:t>
            </a:r>
            <a:r>
              <a:rPr lang="tr-TR" sz="2800" b="1" dirty="0">
                <a:solidFill>
                  <a:schemeClr val="tx1"/>
                </a:solidFill>
                <a:latin typeface="Times New Roman" panose="02020603050405020304" pitchFamily="18" charset="0"/>
                <a:cs typeface="Times New Roman" panose="02020603050405020304" pitchFamily="18" charset="0"/>
              </a:rPr>
              <a:t>Yinelemeli (iterative): </a:t>
            </a:r>
            <a:r>
              <a:rPr lang="tr-TR" sz="2800" dirty="0">
                <a:solidFill>
                  <a:schemeClr val="tx1"/>
                </a:solidFill>
                <a:latin typeface="Times New Roman" panose="02020603050405020304" pitchFamily="18" charset="0"/>
                <a:cs typeface="Times New Roman" panose="02020603050405020304" pitchFamily="18" charset="0"/>
              </a:rPr>
              <a:t>Problemdeki istekler (requirements) bir bütün olarak yerine getirilmeye çalışılmaz. </a:t>
            </a:r>
            <a:r>
              <a:rPr lang="tr-TR" sz="2800" b="1" dirty="0">
                <a:solidFill>
                  <a:schemeClr val="tx1"/>
                </a:solidFill>
                <a:latin typeface="Times New Roman" panose="02020603050405020304" pitchFamily="18" charset="0"/>
                <a:cs typeface="Times New Roman" panose="02020603050405020304" pitchFamily="18" charset="0"/>
              </a:rPr>
              <a:t>Önce problemin bir kısmı </a:t>
            </a:r>
            <a:r>
              <a:rPr lang="tr-TR" sz="2800" dirty="0">
                <a:solidFill>
                  <a:schemeClr val="tx1"/>
                </a:solidFill>
                <a:latin typeface="Times New Roman" panose="02020603050405020304" pitchFamily="18" charset="0"/>
                <a:cs typeface="Times New Roman" panose="02020603050405020304" pitchFamily="18" charset="0"/>
              </a:rPr>
              <a:t>ele alınır. Problemin bu kısmı bağımsız bir proje olarak ele alınır ve hedeflenen istekleri yerine getiren sınanmış tam bir ürün ortaya çıkartılır. Ardından bir sonraki yinelemeye geçilir ve yeni istekler ele alınır. Her iterasyon sonunda hedefe daha yakın bir ürün elde edilir.</a:t>
            </a:r>
          </a:p>
          <a:p>
            <a:pPr marL="0" indent="0" algn="just">
              <a:buNone/>
            </a:pPr>
            <a:r>
              <a:rPr lang="tr-TR" sz="2800" dirty="0">
                <a:solidFill>
                  <a:schemeClr val="tx1"/>
                </a:solidFill>
                <a:latin typeface="Times New Roman" panose="02020603050405020304" pitchFamily="18" charset="0"/>
                <a:cs typeface="Times New Roman" panose="02020603050405020304" pitchFamily="18" charset="0"/>
              </a:rPr>
              <a:t>• </a:t>
            </a:r>
            <a:r>
              <a:rPr lang="tr-TR" sz="2800" b="1" dirty="0">
                <a:solidFill>
                  <a:schemeClr val="tx1"/>
                </a:solidFill>
                <a:latin typeface="Times New Roman" panose="02020603050405020304" pitchFamily="18" charset="0"/>
                <a:cs typeface="Times New Roman" panose="02020603050405020304" pitchFamily="18" charset="0"/>
              </a:rPr>
              <a:t>Arttırmalı ve evrimsel (incremental, evolutionary): Her iterasyon </a:t>
            </a:r>
            <a:r>
              <a:rPr lang="tr-TR" sz="2800" dirty="0">
                <a:solidFill>
                  <a:schemeClr val="tx1"/>
                </a:solidFill>
                <a:latin typeface="Times New Roman" panose="02020603050405020304" pitchFamily="18" charset="0"/>
                <a:cs typeface="Times New Roman" panose="02020603050405020304" pitchFamily="18" charset="0"/>
              </a:rPr>
              <a:t>adımında </a:t>
            </a:r>
            <a:r>
              <a:rPr lang="tr-TR" sz="2800" b="1" dirty="0">
                <a:solidFill>
                  <a:schemeClr val="tx1"/>
                </a:solidFill>
                <a:latin typeface="Times New Roman" panose="02020603050405020304" pitchFamily="18" charset="0"/>
                <a:cs typeface="Times New Roman" panose="02020603050405020304" pitchFamily="18" charset="0"/>
              </a:rPr>
              <a:t>yeni istekler </a:t>
            </a:r>
            <a:r>
              <a:rPr lang="tr-TR" sz="2800" dirty="0">
                <a:solidFill>
                  <a:schemeClr val="tx1"/>
                </a:solidFill>
                <a:latin typeface="Times New Roman" panose="02020603050405020304" pitchFamily="18" charset="0"/>
                <a:cs typeface="Times New Roman" panose="02020603050405020304" pitchFamily="18" charset="0"/>
              </a:rPr>
              <a:t>ele aldığında iterasyonlar sonucunda elde edilen ürünlerin özellikleri artar ve hedeflenen yazılım ürününe yaklaşırlar.</a:t>
            </a:r>
          </a:p>
          <a:p>
            <a:pPr marL="0" indent="0" algn="just">
              <a:buNone/>
            </a:pPr>
            <a:r>
              <a:rPr lang="tr-TR" sz="2800" dirty="0">
                <a:solidFill>
                  <a:schemeClr val="tx1"/>
                </a:solidFill>
                <a:latin typeface="Times New Roman" panose="02020603050405020304" pitchFamily="18" charset="0"/>
                <a:cs typeface="Times New Roman" panose="02020603050405020304" pitchFamily="18" charset="0"/>
              </a:rPr>
              <a:t>• </a:t>
            </a:r>
            <a:r>
              <a:rPr lang="tr-TR" sz="2800" b="1" dirty="0">
                <a:solidFill>
                  <a:schemeClr val="tx1"/>
                </a:solidFill>
                <a:latin typeface="Times New Roman" panose="02020603050405020304" pitchFamily="18" charset="0"/>
                <a:cs typeface="Times New Roman" panose="02020603050405020304" pitchFamily="18" charset="0"/>
              </a:rPr>
              <a:t>Risk güdümlü (Risk-driven):</a:t>
            </a:r>
            <a:r>
              <a:rPr lang="tr-TR" sz="2800" dirty="0">
                <a:solidFill>
                  <a:schemeClr val="tx1"/>
                </a:solidFill>
                <a:latin typeface="Times New Roman" panose="02020603050405020304" pitchFamily="18" charset="0"/>
                <a:cs typeface="Times New Roman" panose="02020603050405020304" pitchFamily="18" charset="0"/>
              </a:rPr>
              <a:t> ilk iterasyonlarda </a:t>
            </a:r>
            <a:r>
              <a:rPr lang="tr-TR" sz="2800" b="1" dirty="0">
                <a:solidFill>
                  <a:schemeClr val="tx1"/>
                </a:solidFill>
                <a:latin typeface="Times New Roman" panose="02020603050405020304" pitchFamily="18" charset="0"/>
                <a:cs typeface="Times New Roman" panose="02020603050405020304" pitchFamily="18" charset="0"/>
              </a:rPr>
              <a:t>en riskli kısımlar </a:t>
            </a:r>
            <a:r>
              <a:rPr lang="tr-TR" sz="2800" dirty="0">
                <a:solidFill>
                  <a:schemeClr val="tx1"/>
                </a:solidFill>
                <a:latin typeface="Times New Roman" panose="02020603050405020304" pitchFamily="18" charset="0"/>
                <a:cs typeface="Times New Roman" panose="02020603050405020304" pitchFamily="18" charset="0"/>
              </a:rPr>
              <a:t>gerçeklenmelidir. Böylece daha projenin ilk aşamalarında ortaya çıkabilecek problemler görülebilir ve gerekli önlemler alınabile. Örnegin zaman planı gözden geçirilir, ekibe yeni elamanlar alınabilir, bütçe güncellenebilir.</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547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593726"/>
            <a:ext cx="10515600" cy="861648"/>
          </a:xfrm>
        </p:spPr>
        <p:txBody>
          <a:bodyPr>
            <a:normAutofit fontScale="90000"/>
          </a:bodyPr>
          <a:lstStyle/>
          <a:p>
            <a:r>
              <a:rPr lang="en-US" b="1" dirty="0" err="1">
                <a:solidFill>
                  <a:srgbClr val="002060"/>
                </a:solidFill>
                <a:latin typeface="Times New Roman" panose="02020603050405020304" pitchFamily="18" charset="0"/>
                <a:cs typeface="Times New Roman" panose="02020603050405020304" pitchFamily="18" charset="0"/>
              </a:rPr>
              <a:t>Adaptif</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br>
              <a:rPr lang="en-US" b="1" dirty="0">
                <a:solidFill>
                  <a:srgbClr val="002060"/>
                </a:solidFill>
                <a:latin typeface="Times New Roman" panose="02020603050405020304" pitchFamily="18" charset="0"/>
                <a:cs typeface="Times New Roman" panose="02020603050405020304" pitchFamily="18" charset="0"/>
              </a:rPr>
            </a:br>
            <a:r>
              <a:rPr lang="en-US" b="1" dirty="0">
                <a:solidFill>
                  <a:srgbClr val="002060"/>
                </a:solidFill>
                <a:latin typeface="Times New Roman" panose="02020603050405020304" pitchFamily="18" charset="0"/>
                <a:cs typeface="Times New Roman" panose="02020603050405020304" pitchFamily="18" charset="0"/>
              </a:rPr>
              <a:t>(Adaptive Software Development -ASD)</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872343"/>
            <a:ext cx="10515600" cy="4304620"/>
          </a:xfrm>
        </p:spPr>
        <p:txBody>
          <a:bodyPr/>
          <a:lstStyle/>
          <a:p>
            <a:pPr marL="0" indent="0" algn="just">
              <a:buNone/>
            </a:pPr>
            <a:r>
              <a:rPr lang="en-US" dirty="0" err="1">
                <a:latin typeface="Times New Roman" panose="02020603050405020304" pitchFamily="18" charset="0"/>
                <a:cs typeface="Times New Roman" panose="02020603050405020304" pitchFamily="18" charset="0"/>
              </a:rPr>
              <a:t>ASJim</a:t>
            </a:r>
            <a:r>
              <a:rPr lang="en-US" dirty="0">
                <a:latin typeface="Times New Roman" panose="02020603050405020304" pitchFamily="18" charset="0"/>
                <a:cs typeface="Times New Roman" panose="02020603050405020304" pitchFamily="18" charset="0"/>
              </a:rPr>
              <a:t> Highsmith </a:t>
            </a:r>
            <a:r>
              <a:rPr lang="en-US" dirty="0" err="1">
                <a:latin typeface="Times New Roman" panose="02020603050405020304" pitchFamily="18" charset="0"/>
                <a:cs typeface="Times New Roman" panose="02020603050405020304" pitchFamily="18" charset="0"/>
              </a:rPr>
              <a:t>tarafından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önerilmiştir</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D — </a:t>
            </a:r>
            <a:r>
              <a:rPr lang="en-US" dirty="0" err="1">
                <a:latin typeface="Times New Roman" panose="02020603050405020304" pitchFamily="18" charset="0"/>
                <a:cs typeface="Times New Roman" panose="02020603050405020304" pitchFamily="18" charset="0"/>
              </a:rPr>
              <a:t>ayırt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özellikleri</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Göreve-dayalı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planlama</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Bileşene-dayalı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odak</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“zaman </a:t>
            </a:r>
            <a:r>
              <a:rPr lang="en-US" dirty="0" err="1">
                <a:latin typeface="Times New Roman" panose="02020603050405020304" pitchFamily="18" charset="0"/>
                <a:cs typeface="Times New Roman" panose="02020603050405020304" pitchFamily="18" charset="0"/>
              </a:rPr>
              <a:t>aralıkları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kullanır</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Riskleri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açık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önünde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bulundurur</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Gereksinim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toplamada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işbirliğini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vurgular</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Süreç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boyunca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öğrenme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vurgular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221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Adaptif</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3004088" y="1226774"/>
            <a:ext cx="6183824" cy="5373852"/>
          </a:xfrm>
          <a:prstGeom prst="rect">
            <a:avLst/>
          </a:prstGeom>
        </p:spPr>
      </p:pic>
    </p:spTree>
    <p:extLst>
      <p:ext uri="{BB962C8B-B14F-4D97-AF65-F5344CB8AC3E}">
        <p14:creationId xmlns:p14="http://schemas.microsoft.com/office/powerpoint/2010/main" val="2152963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fontScale="90000"/>
          </a:bodyPr>
          <a:lstStyle/>
          <a:p>
            <a:r>
              <a:rPr lang="en-US" b="1" dirty="0" err="1">
                <a:solidFill>
                  <a:srgbClr val="002060"/>
                </a:solidFill>
                <a:latin typeface="Times New Roman" panose="02020603050405020304" pitchFamily="18" charset="0"/>
                <a:cs typeface="Times New Roman" panose="02020603050405020304" pitchFamily="18" charset="0"/>
              </a:rPr>
              <a:t>Dinamik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Sistem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br>
              <a:rPr lang="en-US" b="1" dirty="0">
                <a:solidFill>
                  <a:srgbClr val="002060"/>
                </a:solidFill>
                <a:latin typeface="Times New Roman" panose="02020603050405020304" pitchFamily="18" charset="0"/>
                <a:cs typeface="Times New Roman" panose="02020603050405020304" pitchFamily="18" charset="0"/>
              </a:rPr>
            </a:br>
            <a:r>
              <a:rPr lang="en-US" b="1" dirty="0">
                <a:solidFill>
                  <a:srgbClr val="002060"/>
                </a:solidFill>
                <a:latin typeface="Times New Roman" panose="02020603050405020304" pitchFamily="18" charset="0"/>
                <a:cs typeface="Times New Roman" panose="02020603050405020304" pitchFamily="18" charset="0"/>
              </a:rPr>
              <a:t>(”Dynamic System Development”)</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611086"/>
            <a:ext cx="10515600" cy="4565877"/>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DSDM </a:t>
            </a:r>
            <a:r>
              <a:rPr lang="en-US" dirty="0" err="1">
                <a:latin typeface="Times New Roman" panose="02020603050405020304" pitchFamily="18" charset="0"/>
                <a:cs typeface="Times New Roman" panose="02020603050405020304" pitchFamily="18" charset="0"/>
              </a:rPr>
              <a:t>Konsorsiyum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tarafından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önerilmiştir</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www.dsdm.org</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DSDM—</a:t>
            </a:r>
            <a:r>
              <a:rPr lang="en-US" dirty="0" err="1">
                <a:latin typeface="Times New Roman" panose="02020603050405020304" pitchFamily="18" charset="0"/>
                <a:cs typeface="Times New Roman" panose="02020603050405020304" pitchFamily="18" charset="0"/>
              </a:rPr>
              <a:t>ayırt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özellikleri</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Pek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yönden</a:t>
            </a:r>
            <a:r>
              <a:rPr lang="en-US" dirty="0">
                <a:latin typeface="Times New Roman" panose="02020603050405020304" pitchFamily="18" charset="0"/>
                <a:cs typeface="Times New Roman" panose="02020603050405020304" pitchFamily="18" charset="0"/>
              </a:rPr>
              <a:t> XP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veya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ASD’ye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benzer</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Dokuz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yönlendirici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prensip</a:t>
            </a:r>
            <a:endParaRPr lang="en-US" dirty="0">
              <a:latin typeface="Times New Roman" panose="02020603050405020304" pitchFamily="18" charset="0"/>
              <a:cs typeface="Times New Roman" panose="02020603050405020304" pitchFamily="18" charset="0"/>
            </a:endParaRP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Kullanıcıların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aktif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katılımı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önemlidir</a:t>
            </a:r>
            <a:r>
              <a:rPr lang="en-US" dirty="0">
                <a:latin typeface="Times New Roman" panose="02020603050405020304" pitchFamily="18" charset="0"/>
                <a:cs typeface="Times New Roman" panose="02020603050405020304" pitchFamily="18" charset="0"/>
              </a:rPr>
              <a:t>.</a:t>
            </a:r>
          </a:p>
          <a:p>
            <a:pPr lvl="2"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DSDM </a:t>
            </a:r>
            <a:r>
              <a:rPr lang="en-US" dirty="0" err="1">
                <a:latin typeface="Times New Roman" panose="02020603050405020304" pitchFamily="18" charset="0"/>
                <a:cs typeface="Times New Roman" panose="02020603050405020304" pitchFamily="18" charset="0"/>
              </a:rPr>
              <a:t>takımları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vermede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yetkilidirler</a:t>
            </a:r>
            <a:endParaRPr lang="en-US" dirty="0">
              <a:latin typeface="Times New Roman" panose="02020603050405020304" pitchFamily="18" charset="0"/>
              <a:cs typeface="Times New Roman" panose="02020603050405020304" pitchFamily="18" charset="0"/>
            </a:endParaRP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Sık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teslim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ürünlere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odaklanılır</a:t>
            </a:r>
            <a:r>
              <a:rPr lang="en-US" dirty="0">
                <a:latin typeface="Times New Roman" panose="02020603050405020304" pitchFamily="18" charset="0"/>
                <a:cs typeface="Times New Roman" panose="02020603050405020304" pitchFamily="18" charset="0"/>
              </a:rPr>
              <a:t>.</a:t>
            </a: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Teslim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edilebilirliğin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kabul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kriteri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amacına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uygunluk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kullanılır</a:t>
            </a:r>
            <a:endParaRPr lang="en-US" dirty="0">
              <a:latin typeface="Times New Roman" panose="02020603050405020304" pitchFamily="18" charset="0"/>
              <a:cs typeface="Times New Roman" panose="02020603050405020304" pitchFamily="18" charset="0"/>
            </a:endParaRP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Tekrarlanan</a:t>
            </a:r>
            <a:r>
              <a:rPr lang="en-US" dirty="0">
                <a:latin typeface="Times New Roman" panose="02020603050405020304" pitchFamily="18" charset="0"/>
                <a:cs typeface="Times New Roman" panose="02020603050405020304" pitchFamily="18" charset="0"/>
              </a:rPr>
              <a:t> (iterative)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artımlı</a:t>
            </a:r>
            <a:r>
              <a:rPr lang="en-US" dirty="0">
                <a:latin typeface="Times New Roman" panose="02020603050405020304" pitchFamily="18" charset="0"/>
                <a:cs typeface="Times New Roman" panose="02020603050405020304" pitchFamily="18" charset="0"/>
              </a:rPr>
              <a:t> (incremental)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doğru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sonucuna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ulaşmak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gereklidir</a:t>
            </a:r>
            <a:r>
              <a:rPr lang="en-US" dirty="0">
                <a:latin typeface="Times New Roman" panose="02020603050405020304" pitchFamily="18" charset="0"/>
                <a:cs typeface="Times New Roman" panose="02020603050405020304" pitchFamily="18" charset="0"/>
              </a:rPr>
              <a:t>.</a:t>
            </a: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sırasında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gerçekleştirilen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tüm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değişikler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alınabilirdir</a:t>
            </a:r>
            <a:r>
              <a:rPr lang="en-US" dirty="0">
                <a:latin typeface="Times New Roman" panose="02020603050405020304" pitchFamily="18" charset="0"/>
                <a:cs typeface="Times New Roman" panose="02020603050405020304" pitchFamily="18" charset="0"/>
              </a:rPr>
              <a:t>..</a:t>
            </a: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Gereksinimler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yüksek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seviyede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temellendirilirler</a:t>
            </a:r>
            <a:endParaRPr lang="en-US" dirty="0">
              <a:latin typeface="Times New Roman" panose="02020603050405020304" pitchFamily="18" charset="0"/>
              <a:cs typeface="Times New Roman" panose="02020603050405020304" pitchFamily="18" charset="0"/>
            </a:endParaRPr>
          </a:p>
          <a:p>
            <a:pPr lvl="2"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Test </a:t>
            </a:r>
            <a:r>
              <a:rPr lang="en-US" dirty="0" err="1">
                <a:latin typeface="Times New Roman" panose="02020603050405020304" pitchFamily="18" charset="0"/>
                <a:cs typeface="Times New Roman" panose="02020603050405020304" pitchFamily="18" charset="0"/>
              </a:rPr>
              <a:t>tüm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yaşam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döngüsü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boyunca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entegredir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593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Dinamik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Sistem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714264"/>
            <a:ext cx="4865176" cy="4464763"/>
          </a:xfrm>
        </p:spPr>
        <p:txBody>
          <a:bodyPr/>
          <a:lstStyle/>
          <a:p>
            <a:pPr algn="just">
              <a:buFont typeface="Wingdings" panose="05000000000000000000" pitchFamily="2" charset="2"/>
              <a:buChar char="Ø"/>
            </a:pPr>
            <a:r>
              <a:rPr lang="en-US" dirty="0"/>
              <a:t>Basit.</a:t>
            </a:r>
          </a:p>
          <a:p>
            <a:pPr algn="just">
              <a:buFont typeface="Wingdings" panose="05000000000000000000" pitchFamily="2" charset="2"/>
              <a:buChar char="Ø"/>
            </a:pPr>
            <a:r>
              <a:rPr lang="en-US" dirty="0" err="1"/>
              <a:t>Genişletilebilir</a:t>
            </a:r>
            <a:r>
              <a:rPr lang="en-US" dirty="0"/>
              <a:t>.</a:t>
            </a:r>
          </a:p>
          <a:p>
            <a:pPr algn="just">
              <a:buFont typeface="Wingdings" panose="05000000000000000000" pitchFamily="2" charset="2"/>
              <a:buChar char="Ø"/>
            </a:pPr>
            <a:r>
              <a:rPr lang="en-US" dirty="0" err="1"/>
              <a:t>Düz</a:t>
            </a:r>
            <a:r>
              <a:rPr lang="en-US" dirty="0"/>
              <a:t> </a:t>
            </a:r>
            <a:r>
              <a:rPr lang="en-US" dirty="0" err="1"/>
              <a:t>ileri</a:t>
            </a:r>
            <a:r>
              <a:rPr lang="en-US" dirty="0"/>
              <a:t> Framework</a:t>
            </a:r>
            <a:r>
              <a:rPr lang="tr-TR" dirty="0"/>
              <a:t> </a:t>
            </a:r>
            <a:r>
              <a:rPr lang="en-US" dirty="0" err="1"/>
              <a:t>tabanlı</a:t>
            </a:r>
            <a:r>
              <a:rPr lang="en-US" dirty="0"/>
              <a:t>.</a:t>
            </a:r>
          </a:p>
          <a:p>
            <a:pPr algn="just">
              <a:buFont typeface="Wingdings" panose="05000000000000000000" pitchFamily="2" charset="2"/>
              <a:buChar char="Ø"/>
            </a:pPr>
            <a:r>
              <a:rPr lang="en-US" dirty="0" err="1"/>
              <a:t>Tüm</a:t>
            </a:r>
            <a:r>
              <a:rPr lang="en-US" dirty="0"/>
              <a:t> </a:t>
            </a:r>
            <a:r>
              <a:rPr lang="en-US" dirty="0" err="1"/>
              <a:t>proje</a:t>
            </a:r>
            <a:r>
              <a:rPr lang="en-US" dirty="0"/>
              <a:t> </a:t>
            </a:r>
            <a:r>
              <a:rPr lang="en-US" dirty="0" err="1"/>
              <a:t>türlerinde</a:t>
            </a:r>
            <a:r>
              <a:rPr lang="tr-TR" dirty="0"/>
              <a:t> </a:t>
            </a:r>
            <a:r>
              <a:rPr lang="en-US" dirty="0" err="1"/>
              <a:t>çözüm</a:t>
            </a:r>
            <a:r>
              <a:rPr lang="en-US" dirty="0"/>
              <a:t> </a:t>
            </a:r>
            <a:r>
              <a:rPr lang="en-US" dirty="0" err="1"/>
              <a:t>sağlayıcı</a:t>
            </a:r>
            <a:r>
              <a:rPr lang="en-US" dirty="0"/>
              <a:t> </a:t>
            </a:r>
            <a:r>
              <a:rPr lang="en-US" dirty="0" err="1"/>
              <a:t>değildir</a:t>
            </a:r>
            <a:r>
              <a:rPr lang="en-US" dirty="0"/>
              <a:t>.</a:t>
            </a:r>
          </a:p>
        </p:txBody>
      </p:sp>
      <p:pic>
        <p:nvPicPr>
          <p:cNvPr id="4" name="Resim 3"/>
          <p:cNvPicPr>
            <a:picLocks noChangeAspect="1"/>
          </p:cNvPicPr>
          <p:nvPr/>
        </p:nvPicPr>
        <p:blipFill>
          <a:blip r:embed="rId2"/>
          <a:stretch>
            <a:fillRect/>
          </a:stretch>
        </p:blipFill>
        <p:spPr>
          <a:xfrm>
            <a:off x="5703376" y="1855592"/>
            <a:ext cx="6215472" cy="3696122"/>
          </a:xfrm>
          <a:prstGeom prst="rect">
            <a:avLst/>
          </a:prstGeom>
        </p:spPr>
      </p:pic>
    </p:spTree>
    <p:extLst>
      <p:ext uri="{BB962C8B-B14F-4D97-AF65-F5344CB8AC3E}">
        <p14:creationId xmlns:p14="http://schemas.microsoft.com/office/powerpoint/2010/main" val="3451990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a:bodyPr>
          <a:lstStyle/>
          <a:p>
            <a:r>
              <a:rPr lang="en-US" b="1" dirty="0" err="1">
                <a:solidFill>
                  <a:srgbClr val="002060"/>
                </a:solidFill>
                <a:latin typeface="Times New Roman" panose="02020603050405020304" pitchFamily="18" charset="0"/>
                <a:cs typeface="Times New Roman" panose="02020603050405020304" pitchFamily="18" charset="0"/>
              </a:rPr>
              <a:t>Dinamik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Sistem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tr-TR"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Proje</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Yapısı</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DSDM </a:t>
            </a:r>
            <a:r>
              <a:rPr lang="en-US" dirty="0" err="1">
                <a:latin typeface="Times New Roman" panose="02020603050405020304" pitchFamily="18" charset="0"/>
                <a:cs typeface="Times New Roman" panose="02020603050405020304" pitchFamily="18" charset="0"/>
              </a:rPr>
              <a:t>projesi</a:t>
            </a:r>
            <a:r>
              <a:rPr lang="en-US" dirty="0">
                <a:latin typeface="Times New Roman" panose="02020603050405020304" pitchFamily="18" charset="0"/>
                <a:cs typeface="Times New Roman" panose="02020603050405020304" pitchFamily="18" charset="0"/>
              </a:rPr>
              <a:t>, organize </a:t>
            </a:r>
            <a:r>
              <a:rPr lang="en-US" dirty="0" err="1">
                <a:latin typeface="Times New Roman" panose="02020603050405020304" pitchFamily="18" charset="0"/>
                <a:cs typeface="Times New Roman" panose="02020603050405020304" pitchFamily="18" charset="0"/>
              </a:rPr>
              <a:t>rolleri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gömülü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rolleri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sorumlulukları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zengin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küme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çeşitli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çekirdek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teknikleriyle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desteklenen</a:t>
            </a:r>
            <a:r>
              <a:rPr lang="en-US" dirty="0">
                <a:latin typeface="Times New Roman" panose="02020603050405020304" pitchFamily="18" charset="0"/>
                <a:cs typeface="Times New Roman" panose="02020603050405020304" pitchFamily="18" charset="0"/>
              </a:rPr>
              <a:t> 7 </a:t>
            </a:r>
            <a:r>
              <a:rPr lang="en-US" dirty="0" err="1">
                <a:latin typeface="Times New Roman" panose="02020603050405020304" pitchFamily="18" charset="0"/>
                <a:cs typeface="Times New Roman" panose="02020603050405020304" pitchFamily="18" charset="0"/>
              </a:rPr>
              <a:t>aşamalı</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adımdan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oluşur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Roller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Sorumluluklar</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Takım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Organizasyonu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Boyutu</a:t>
            </a: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Aşamalı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kurallar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Bunlar</a:t>
            </a:r>
            <a:r>
              <a:rPr lang="en-US" dirty="0">
                <a:latin typeface="Times New Roman" panose="02020603050405020304" pitchFamily="18" charset="0"/>
                <a:cs typeface="Times New Roman" panose="02020603050405020304" pitchFamily="18" charset="0"/>
              </a:rPr>
              <a:t>:</a:t>
            </a: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Ön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Fizibilite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Çalışması</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Çalışması</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Fonksiyonel</a:t>
            </a:r>
            <a:r>
              <a:rPr lang="en-US" dirty="0">
                <a:latin typeface="Times New Roman" panose="02020603050405020304" pitchFamily="18" charset="0"/>
                <a:cs typeface="Times New Roman" panose="02020603050405020304" pitchFamily="18" charset="0"/>
              </a:rPr>
              <a:t> Model </a:t>
            </a:r>
            <a:r>
              <a:rPr lang="en-US" dirty="0" err="1">
                <a:latin typeface="Times New Roman" panose="02020603050405020304" pitchFamily="18" charset="0"/>
                <a:cs typeface="Times New Roman" panose="02020603050405020304" pitchFamily="18" charset="0"/>
              </a:rPr>
              <a:t>Yineleme</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Tasarım</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Yapı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Yineleme</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Uygulama</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Proje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Sonrası</a:t>
            </a:r>
            <a:endParaRPr lang="en-US"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6744991" y="2493856"/>
            <a:ext cx="3700865" cy="3756939"/>
          </a:xfrm>
          <a:prstGeom prst="rect">
            <a:avLst/>
          </a:prstGeom>
        </p:spPr>
      </p:pic>
    </p:spTree>
    <p:extLst>
      <p:ext uri="{BB962C8B-B14F-4D97-AF65-F5344CB8AC3E}">
        <p14:creationId xmlns:p14="http://schemas.microsoft.com/office/powerpoint/2010/main" val="2759771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a:bodyPr>
          <a:lstStyle/>
          <a:p>
            <a:r>
              <a:rPr lang="en-US" b="1" dirty="0" err="1">
                <a:solidFill>
                  <a:srgbClr val="002060"/>
                </a:solidFill>
                <a:latin typeface="Times New Roman" panose="02020603050405020304" pitchFamily="18" charset="0"/>
                <a:cs typeface="Times New Roman" panose="02020603050405020304" pitchFamily="18" charset="0"/>
              </a:rPr>
              <a:t>Dinamik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Sistem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tr-TR"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Süreci</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1240602" y="1226774"/>
            <a:ext cx="9710795" cy="5388755"/>
          </a:xfrm>
          <a:prstGeom prst="rect">
            <a:avLst/>
          </a:prstGeom>
        </p:spPr>
      </p:pic>
    </p:spTree>
    <p:extLst>
      <p:ext uri="{BB962C8B-B14F-4D97-AF65-F5344CB8AC3E}">
        <p14:creationId xmlns:p14="http://schemas.microsoft.com/office/powerpoint/2010/main" val="2389078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a:solidFill>
                  <a:srgbClr val="002060"/>
                </a:solidFill>
                <a:latin typeface="Times New Roman" panose="02020603050405020304" pitchFamily="18" charset="0"/>
                <a:cs typeface="Times New Roman" panose="02020603050405020304" pitchFamily="18" charset="0"/>
              </a:rPr>
              <a:t>Scrum</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Jeff </a:t>
            </a:r>
            <a:r>
              <a:rPr lang="en-US" dirty="0" err="1">
                <a:latin typeface="Times New Roman" panose="02020603050405020304" pitchFamily="18" charset="0"/>
                <a:cs typeface="Times New Roman" panose="02020603050405020304" pitchFamily="18" charset="0"/>
              </a:rPr>
              <a:t>Sutjerland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Ken </a:t>
            </a:r>
            <a:r>
              <a:rPr lang="en-US" dirty="0" err="1">
                <a:latin typeface="Times New Roman" panose="02020603050405020304" pitchFamily="18" charset="0"/>
                <a:cs typeface="Times New Roman" panose="02020603050405020304" pitchFamily="18" charset="0"/>
              </a:rPr>
              <a:t>Schawaber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tarafından</a:t>
            </a:r>
            <a:r>
              <a:rPr lang="en-US" dirty="0">
                <a:latin typeface="Times New Roman" panose="02020603050405020304" pitchFamily="18" charset="0"/>
                <a:cs typeface="Times New Roman" panose="02020603050405020304" pitchFamily="18" charset="0"/>
              </a:rPr>
              <a:t> 1990’ların </a:t>
            </a:r>
            <a:r>
              <a:rPr lang="en-US" dirty="0" err="1">
                <a:latin typeface="Times New Roman" panose="02020603050405020304" pitchFamily="18" charset="0"/>
                <a:cs typeface="Times New Roman" panose="02020603050405020304" pitchFamily="18" charset="0"/>
              </a:rPr>
              <a:t>ortalarında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yönetimi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ilgili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yöntemlere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odaklı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mühendislik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detayları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içermeyen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modeldir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Yazılımı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küçük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birimlere</a:t>
            </a:r>
            <a:r>
              <a:rPr lang="en-US" dirty="0">
                <a:latin typeface="Times New Roman" panose="02020603050405020304" pitchFamily="18" charset="0"/>
                <a:cs typeface="Times New Roman" panose="02020603050405020304" pitchFamily="18" charset="0"/>
              </a:rPr>
              <a:t> (sprint) </a:t>
            </a:r>
            <a:r>
              <a:rPr lang="en-US" dirty="0" err="1">
                <a:latin typeface="Times New Roman" panose="02020603050405020304" pitchFamily="18" charset="0"/>
                <a:cs typeface="Times New Roman" panose="02020603050405020304" pitchFamily="18" charset="0"/>
              </a:rPr>
              <a:t>bölerek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yinelemeli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geliştirmeyi</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öngörür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yinelemenin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tanımlanması</a:t>
            </a:r>
            <a:r>
              <a:rPr lang="en-US" dirty="0">
                <a:latin typeface="Times New Roman" panose="02020603050405020304" pitchFamily="18" charset="0"/>
                <a:cs typeface="Times New Roman" panose="02020603050405020304" pitchFamily="18" charset="0"/>
              </a:rPr>
              <a:t> 30 </a:t>
            </a:r>
            <a:r>
              <a:rPr lang="en-US" dirty="0" err="1">
                <a:latin typeface="Times New Roman" panose="02020603050405020304" pitchFamily="18" charset="0"/>
                <a:cs typeface="Times New Roman" panose="02020603050405020304" pitchFamily="18" charset="0"/>
              </a:rPr>
              <a:t>günden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fazla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sürmemekte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günlük</a:t>
            </a:r>
            <a:r>
              <a:rPr lang="en-US" dirty="0">
                <a:latin typeface="Times New Roman" panose="02020603050405020304" pitchFamily="18" charset="0"/>
                <a:cs typeface="Times New Roman" panose="02020603050405020304" pitchFamily="18" charset="0"/>
              </a:rPr>
              <a:t> 15</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dakikalık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toplantılarla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sürekli</a:t>
            </a:r>
            <a:r>
              <a:rPr lang="en-US" dirty="0">
                <a:latin typeface="Times New Roman" panose="02020603050405020304" pitchFamily="18" charset="0"/>
                <a:cs typeface="Times New Roman" panose="02020603050405020304" pitchFamily="18" charset="0"/>
              </a:rPr>
              <a:t> is </a:t>
            </a:r>
            <a:r>
              <a:rPr lang="en-US" dirty="0" err="1">
                <a:latin typeface="Times New Roman" panose="02020603050405020304" pitchFamily="18" charset="0"/>
                <a:cs typeface="Times New Roman" panose="02020603050405020304" pitchFamily="18" charset="0"/>
              </a:rPr>
              <a:t>takibi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Karmaşık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ortamlarda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küçük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ekipler</a:t>
            </a:r>
            <a:r>
              <a:rPr lang="en-US" dirty="0">
                <a:latin typeface="Times New Roman" panose="02020603050405020304" pitchFamily="18" charset="0"/>
                <a:cs typeface="Times New Roman" panose="02020603050405020304" pitchFamily="18" charset="0"/>
              </a:rPr>
              <a:t> (&lt;20) </a:t>
            </a:r>
            <a:r>
              <a:rPr lang="en-US" dirty="0" err="1">
                <a:latin typeface="Times New Roman" panose="02020603050405020304" pitchFamily="18" charset="0"/>
                <a:cs typeface="Times New Roman" panose="02020603050405020304" pitchFamily="18" charset="0"/>
              </a:rPr>
              <a:t>için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uygundur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Yüksek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seviyede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belirsizlik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projelerde</a:t>
            </a:r>
            <a:r>
              <a:rPr lang="en-US" dirty="0">
                <a:latin typeface="Times New Roman" panose="02020603050405020304" pitchFamily="18" charset="0"/>
                <a:cs typeface="Times New Roman" panose="02020603050405020304" pitchFamily="18" charset="0"/>
              </a:rPr>
              <a:t>, son </a:t>
            </a:r>
            <a:r>
              <a:rPr lang="en-US" dirty="0" err="1">
                <a:latin typeface="Times New Roman" panose="02020603050405020304" pitchFamily="18" charset="0"/>
                <a:cs typeface="Times New Roman" panose="02020603050405020304" pitchFamily="18" charset="0"/>
              </a:rPr>
              <a:t>yıllarda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yaygın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biçimde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uygulandığı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başarılı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sonuçlar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ürettiği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bildirilmiştir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46845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Ayırt Edici Özellikleri</a:t>
            </a:r>
          </a:p>
        </p:txBody>
      </p:sp>
      <p:sp>
        <p:nvSpPr>
          <p:cNvPr id="3" name="İçerik Yer Tutucusu 2"/>
          <p:cNvSpPr>
            <a:spLocks noGrp="1"/>
          </p:cNvSpPr>
          <p:nvPr>
            <p:ph idx="1"/>
          </p:nvPr>
        </p:nvSpPr>
        <p:spPr/>
        <p:txBody>
          <a:bodyPr>
            <a:normAutofit/>
          </a:bodyPr>
          <a:lstStyle/>
          <a:p>
            <a:pPr marL="0" indent="0" algn="just">
              <a:buNone/>
            </a:pPr>
            <a:r>
              <a:rPr lang="tr-TR" b="1" dirty="0">
                <a:latin typeface="Times New Roman" panose="02020603050405020304" pitchFamily="18" charset="0"/>
                <a:cs typeface="Times New Roman" panose="02020603050405020304" pitchFamily="18" charset="0"/>
              </a:rPr>
              <a:t>Scrum</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Geliştirme işi “paket”lere bölümlenmiştir.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Test ve belgelendirme ürün oluşturuldukça süregelendir.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İş “sprint” </a:t>
            </a:r>
            <a:r>
              <a:rPr lang="tr-TR" dirty="0" err="1">
                <a:latin typeface="Times New Roman" panose="02020603050405020304" pitchFamily="18" charset="0"/>
                <a:cs typeface="Times New Roman" panose="02020603050405020304" pitchFamily="18" charset="0"/>
              </a:rPr>
              <a:t>ler</a:t>
            </a:r>
            <a:r>
              <a:rPr lang="tr-TR" dirty="0">
                <a:latin typeface="Times New Roman" panose="02020603050405020304" pitchFamily="18" charset="0"/>
                <a:cs typeface="Times New Roman" panose="02020603050405020304" pitchFamily="18" charset="0"/>
              </a:rPr>
              <a:t> halinde gerçekleştirilir ve var olan gereksinimlerin “</a:t>
            </a:r>
            <a:r>
              <a:rPr lang="tr-TR" dirty="0" err="1">
                <a:latin typeface="Times New Roman" panose="02020603050405020304" pitchFamily="18" charset="0"/>
                <a:cs typeface="Times New Roman" panose="02020603050405020304" pitchFamily="18" charset="0"/>
              </a:rPr>
              <a:t>backlog</a:t>
            </a:r>
            <a:r>
              <a:rPr lang="tr-TR" dirty="0">
                <a:latin typeface="Times New Roman" panose="02020603050405020304" pitchFamily="18" charset="0"/>
                <a:cs typeface="Times New Roman" panose="02020603050405020304" pitchFamily="18" charset="0"/>
              </a:rPr>
              <a:t>” u olarak çıkarılır.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Toplantılar çok kısadır ve bazen başkan bile içermez.</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Zaman aralıklı olarak müşteriye “</a:t>
            </a:r>
            <a:r>
              <a:rPr lang="tr-TR" dirty="0" err="1">
                <a:latin typeface="Times New Roman" panose="02020603050405020304" pitchFamily="18" charset="0"/>
                <a:cs typeface="Times New Roman" panose="02020603050405020304" pitchFamily="18" charset="0"/>
              </a:rPr>
              <a:t>demo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lar</a:t>
            </a:r>
            <a:r>
              <a:rPr lang="tr-TR" dirty="0">
                <a:latin typeface="Times New Roman" panose="02020603050405020304" pitchFamily="18" charset="0"/>
                <a:cs typeface="Times New Roman" panose="02020603050405020304" pitchFamily="18" charset="0"/>
              </a:rPr>
              <a:t> sunulur.</a:t>
            </a:r>
          </a:p>
        </p:txBody>
      </p:sp>
    </p:spTree>
    <p:extLst>
      <p:ext uri="{BB962C8B-B14F-4D97-AF65-F5344CB8AC3E}">
        <p14:creationId xmlns:p14="http://schemas.microsoft.com/office/powerpoint/2010/main" val="1352160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Süreci</a:t>
            </a:r>
          </a:p>
        </p:txBody>
      </p:sp>
      <p:pic>
        <p:nvPicPr>
          <p:cNvPr id="4" name="İçerik Yer Tutucusu 3"/>
          <p:cNvPicPr>
            <a:picLocks noGrp="1" noChangeAspect="1"/>
          </p:cNvPicPr>
          <p:nvPr>
            <p:ph idx="1"/>
          </p:nvPr>
        </p:nvPicPr>
        <p:blipFill>
          <a:blip r:embed="rId2"/>
          <a:stretch>
            <a:fillRect/>
          </a:stretch>
        </p:blipFill>
        <p:spPr>
          <a:xfrm>
            <a:off x="1682950" y="1372147"/>
            <a:ext cx="8826099" cy="5120728"/>
          </a:xfrm>
          <a:prstGeom prst="rect">
            <a:avLst/>
          </a:prstGeom>
        </p:spPr>
      </p:pic>
    </p:spTree>
    <p:extLst>
      <p:ext uri="{BB962C8B-B14F-4D97-AF65-F5344CB8AC3E}">
        <p14:creationId xmlns:p14="http://schemas.microsoft.com/office/powerpoint/2010/main" val="1354623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Rolleri</a:t>
            </a:r>
          </a:p>
        </p:txBody>
      </p:sp>
      <p:pic>
        <p:nvPicPr>
          <p:cNvPr id="4" name="İçerik Yer Tutucusu 3"/>
          <p:cNvPicPr>
            <a:picLocks noGrp="1" noChangeAspect="1"/>
          </p:cNvPicPr>
          <p:nvPr>
            <p:ph idx="1"/>
          </p:nvPr>
        </p:nvPicPr>
        <p:blipFill>
          <a:blip r:embed="rId2"/>
          <a:stretch>
            <a:fillRect/>
          </a:stretch>
        </p:blipFill>
        <p:spPr>
          <a:xfrm>
            <a:off x="1160435" y="1350013"/>
            <a:ext cx="9871130" cy="5307851"/>
          </a:xfrm>
          <a:prstGeom prst="rect">
            <a:avLst/>
          </a:prstGeom>
        </p:spPr>
      </p:pic>
    </p:spTree>
    <p:extLst>
      <p:ext uri="{BB962C8B-B14F-4D97-AF65-F5344CB8AC3E}">
        <p14:creationId xmlns:p14="http://schemas.microsoft.com/office/powerpoint/2010/main" val="2329871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Birleşik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Süreç</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Fazları</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1777154" y="1185260"/>
            <a:ext cx="8637692" cy="5672740"/>
          </a:xfrm>
          <a:prstGeom prst="rect">
            <a:avLst/>
          </a:prstGeom>
        </p:spPr>
      </p:pic>
    </p:spTree>
    <p:extLst>
      <p:ext uri="{BB962C8B-B14F-4D97-AF65-F5344CB8AC3E}">
        <p14:creationId xmlns:p14="http://schemas.microsoft.com/office/powerpoint/2010/main" val="3963241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Rolleri</a:t>
            </a:r>
          </a:p>
        </p:txBody>
      </p:sp>
      <p:pic>
        <p:nvPicPr>
          <p:cNvPr id="4" name="İçerik Yer Tutucusu 3"/>
          <p:cNvPicPr>
            <a:picLocks noGrp="1" noChangeAspect="1"/>
          </p:cNvPicPr>
          <p:nvPr>
            <p:ph idx="1"/>
          </p:nvPr>
        </p:nvPicPr>
        <p:blipFill>
          <a:blip r:embed="rId2"/>
          <a:stretch>
            <a:fillRect/>
          </a:stretch>
        </p:blipFill>
        <p:spPr>
          <a:xfrm>
            <a:off x="1222429" y="1468096"/>
            <a:ext cx="9747142" cy="5238427"/>
          </a:xfrm>
          <a:prstGeom prst="rect">
            <a:avLst/>
          </a:prstGeom>
        </p:spPr>
      </p:pic>
    </p:spTree>
    <p:extLst>
      <p:ext uri="{BB962C8B-B14F-4D97-AF65-F5344CB8AC3E}">
        <p14:creationId xmlns:p14="http://schemas.microsoft.com/office/powerpoint/2010/main" val="1049622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Rolleri</a:t>
            </a:r>
          </a:p>
        </p:txBody>
      </p:sp>
      <p:pic>
        <p:nvPicPr>
          <p:cNvPr id="4" name="İçerik Yer Tutucusu 3"/>
          <p:cNvPicPr>
            <a:picLocks noGrp="1" noChangeAspect="1"/>
          </p:cNvPicPr>
          <p:nvPr>
            <p:ph idx="1"/>
          </p:nvPr>
        </p:nvPicPr>
        <p:blipFill>
          <a:blip r:embed="rId2"/>
          <a:stretch>
            <a:fillRect/>
          </a:stretch>
        </p:blipFill>
        <p:spPr>
          <a:xfrm>
            <a:off x="388250" y="1269145"/>
            <a:ext cx="11415499" cy="5512655"/>
          </a:xfrm>
          <a:prstGeom prst="rect">
            <a:avLst/>
          </a:prstGeom>
        </p:spPr>
      </p:pic>
    </p:spTree>
    <p:extLst>
      <p:ext uri="{BB962C8B-B14F-4D97-AF65-F5344CB8AC3E}">
        <p14:creationId xmlns:p14="http://schemas.microsoft.com/office/powerpoint/2010/main" val="966628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a:solidFill>
                  <a:srgbClr val="002060"/>
                </a:solidFill>
                <a:latin typeface="Times New Roman" panose="02020603050405020304" pitchFamily="18" charset="0"/>
                <a:cs typeface="Times New Roman" panose="02020603050405020304" pitchFamily="18" charset="0"/>
              </a:rPr>
              <a:t>Scrum </a:t>
            </a:r>
            <a:r>
              <a:rPr lang="en-US" b="1" dirty="0" err="1">
                <a:solidFill>
                  <a:srgbClr val="002060"/>
                </a:solidFill>
                <a:latin typeface="Times New Roman" panose="02020603050405020304" pitchFamily="18" charset="0"/>
                <a:cs typeface="Times New Roman" panose="02020603050405020304" pitchFamily="18" charset="0"/>
              </a:rPr>
              <a:t>Rolleri</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1480457" y="1226774"/>
            <a:ext cx="9231086" cy="5496278"/>
          </a:xfrm>
          <a:prstGeom prst="rect">
            <a:avLst/>
          </a:prstGeom>
        </p:spPr>
      </p:pic>
    </p:spTree>
    <p:extLst>
      <p:ext uri="{BB962C8B-B14F-4D97-AF65-F5344CB8AC3E}">
        <p14:creationId xmlns:p14="http://schemas.microsoft.com/office/powerpoint/2010/main" val="1294306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Örnek</a:t>
            </a:r>
          </a:p>
        </p:txBody>
      </p:sp>
      <p:sp>
        <p:nvSpPr>
          <p:cNvPr id="4" name="Dikdörtgen 3"/>
          <p:cNvSpPr/>
          <p:nvPr/>
        </p:nvSpPr>
        <p:spPr>
          <a:xfrm>
            <a:off x="838200" y="1690688"/>
            <a:ext cx="9855200" cy="1938992"/>
          </a:xfrm>
          <a:prstGeom prst="rect">
            <a:avLst/>
          </a:prstGeom>
        </p:spPr>
        <p:txBody>
          <a:bodyPr wrap="square">
            <a:spAutoFit/>
          </a:bodyPr>
          <a:lstStyle/>
          <a:p>
            <a:pPr algn="just"/>
            <a:r>
              <a:rPr lang="tr-TR" sz="2400" dirty="0">
                <a:latin typeface="Times New Roman" panose="02020603050405020304" pitchFamily="18" charset="0"/>
                <a:cs typeface="Times New Roman" panose="02020603050405020304" pitchFamily="18" charset="0"/>
              </a:rPr>
              <a:t>Firma bir proje alıyor ve proje tarihi sabit değil. Proje sahibinin beklentileri yüksek ancak istekleri yeterince net değil. Ayrıca süreçler içinde yeterli zaman bulunmamakta. Proje ekipleri arasında iletişim problemleri de var. Proje ise Kredi Kartı Taahhüt Programı. Sonunda iş birliği ile 8 ay olarak yer alan proje, 3’er haftalık 6 Sprint ile 18 haftada tamamlanıyor.</a:t>
            </a:r>
          </a:p>
        </p:txBody>
      </p:sp>
      <p:pic>
        <p:nvPicPr>
          <p:cNvPr id="5" name="Resim 4"/>
          <p:cNvPicPr>
            <a:picLocks noChangeAspect="1"/>
          </p:cNvPicPr>
          <p:nvPr/>
        </p:nvPicPr>
        <p:blipFill>
          <a:blip r:embed="rId2"/>
          <a:stretch>
            <a:fillRect/>
          </a:stretch>
        </p:blipFill>
        <p:spPr>
          <a:xfrm>
            <a:off x="4123863" y="4060372"/>
            <a:ext cx="3944274" cy="2558143"/>
          </a:xfrm>
          <a:prstGeom prst="rect">
            <a:avLst/>
          </a:prstGeom>
        </p:spPr>
      </p:pic>
    </p:spTree>
    <p:extLst>
      <p:ext uri="{BB962C8B-B14F-4D97-AF65-F5344CB8AC3E}">
        <p14:creationId xmlns:p14="http://schemas.microsoft.com/office/powerpoint/2010/main" val="1289215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Özellik Güdümlü </a:t>
            </a:r>
            <a:r>
              <a:rPr lang="tr-TR" b="1" dirty="0" err="1">
                <a:solidFill>
                  <a:srgbClr val="002060"/>
                </a:solidFill>
                <a:latin typeface="Times New Roman" panose="02020603050405020304" pitchFamily="18" charset="0"/>
                <a:cs typeface="Times New Roman" panose="02020603050405020304" pitchFamily="18" charset="0"/>
              </a:rPr>
              <a:t>Gelistirme</a:t>
            </a:r>
            <a:br>
              <a:rPr lang="tr-TR" b="1" dirty="0">
                <a:solidFill>
                  <a:srgbClr val="002060"/>
                </a:solidFill>
                <a:latin typeface="Times New Roman" panose="02020603050405020304" pitchFamily="18" charset="0"/>
                <a:cs typeface="Times New Roman" panose="02020603050405020304" pitchFamily="18" charset="0"/>
              </a:rPr>
            </a:br>
            <a:r>
              <a:rPr lang="tr-TR" b="1" dirty="0">
                <a:solidFill>
                  <a:srgbClr val="002060"/>
                </a:solidFill>
                <a:latin typeface="Times New Roman" panose="02020603050405020304" pitchFamily="18" charset="0"/>
                <a:cs typeface="Times New Roman" panose="02020603050405020304" pitchFamily="18" charset="0"/>
              </a:rPr>
              <a:t>(</a:t>
            </a:r>
            <a:r>
              <a:rPr lang="tr-TR" b="1" dirty="0" err="1">
                <a:solidFill>
                  <a:srgbClr val="002060"/>
                </a:solidFill>
                <a:latin typeface="Times New Roman" panose="02020603050405020304" pitchFamily="18" charset="0"/>
                <a:cs typeface="Times New Roman" panose="02020603050405020304" pitchFamily="18" charset="0"/>
              </a:rPr>
              <a:t>Feature-Driven</a:t>
            </a:r>
            <a:r>
              <a:rPr lang="tr-TR" b="1" dirty="0">
                <a:solidFill>
                  <a:srgbClr val="002060"/>
                </a:solidFill>
                <a:latin typeface="Times New Roman" panose="02020603050405020304" pitchFamily="18" charset="0"/>
                <a:cs typeface="Times New Roman" panose="02020603050405020304" pitchFamily="18" charset="0"/>
              </a:rPr>
              <a:t> Development – FDD)</a:t>
            </a:r>
          </a:p>
        </p:txBody>
      </p:sp>
      <p:sp>
        <p:nvSpPr>
          <p:cNvPr id="3" name="İçerik Yer Tutucusu 2"/>
          <p:cNvSpPr>
            <a:spLocks noGrp="1"/>
          </p:cNvSpPr>
          <p:nvPr>
            <p:ph idx="1"/>
          </p:nvPr>
        </p:nvSpPr>
        <p:spPr/>
        <p:txBody>
          <a:bodyPr>
            <a:normAutofit lnSpcReduction="10000"/>
          </a:bodyPr>
          <a:lstStyle/>
          <a:p>
            <a:pPr algn="just">
              <a:buFont typeface="Wingdings" panose="05000000000000000000" pitchFamily="2" charset="2"/>
              <a:buChar char="Ø"/>
            </a:pPr>
            <a:r>
              <a:rPr lang="tr-TR" dirty="0" err="1">
                <a:latin typeface="Times New Roman" panose="02020603050405020304" pitchFamily="18" charset="0"/>
                <a:cs typeface="Times New Roman" panose="02020603050405020304" pitchFamily="18" charset="0"/>
              </a:rPr>
              <a:t>Jeff</a:t>
            </a:r>
            <a:r>
              <a:rPr lang="tr-TR" dirty="0">
                <a:latin typeface="Times New Roman" panose="02020603050405020304" pitchFamily="18" charset="0"/>
                <a:cs typeface="Times New Roman" panose="02020603050405020304" pitchFamily="18" charset="0"/>
              </a:rPr>
              <a:t> De Luca ve Peter </a:t>
            </a:r>
            <a:r>
              <a:rPr lang="tr-TR" dirty="0" err="1">
                <a:latin typeface="Times New Roman" panose="02020603050405020304" pitchFamily="18" charset="0"/>
                <a:cs typeface="Times New Roman" panose="02020603050405020304" pitchFamily="18" charset="0"/>
              </a:rPr>
              <a:t>Coad</a:t>
            </a:r>
            <a:r>
              <a:rPr lang="tr-TR" dirty="0">
                <a:latin typeface="Times New Roman" panose="02020603050405020304" pitchFamily="18" charset="0"/>
                <a:cs typeface="Times New Roman" panose="02020603050405020304" pitchFamily="18" charset="0"/>
              </a:rPr>
              <a:t> tarafından 1997’de geliştirilen ve özellik tabanlı gerçekleştirimi esas alan bir modeldir. </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Süreç beş ana basamaktan oluşur; her bir basamak için çıkış şartları tanımlanır ve bunlara uyulur.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Genel sistem modelinin geliştirilmesi,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Özellik listesinin oluşturulması,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Özellik güdümlü bir planlama yapılması,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Özellik güdümlü tasarımın oluşturulması,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Özellik güdümlü geliştirmenin yapılması.</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Sisteme yeni bir özellik kazandırılmadan önce, detaylı bir tasarım çalışması yapılarak bu özelliği kapsayan mimari yapı oluşturulur.</a:t>
            </a:r>
          </a:p>
        </p:txBody>
      </p:sp>
      <p:pic>
        <p:nvPicPr>
          <p:cNvPr id="4" name="Resim 3"/>
          <p:cNvPicPr>
            <a:picLocks noChangeAspect="1"/>
          </p:cNvPicPr>
          <p:nvPr/>
        </p:nvPicPr>
        <p:blipFill>
          <a:blip r:embed="rId2"/>
          <a:stretch>
            <a:fillRect/>
          </a:stretch>
        </p:blipFill>
        <p:spPr>
          <a:xfrm>
            <a:off x="7045778" y="3041763"/>
            <a:ext cx="3970564" cy="1996960"/>
          </a:xfrm>
          <a:prstGeom prst="rect">
            <a:avLst/>
          </a:prstGeom>
        </p:spPr>
      </p:pic>
    </p:spTree>
    <p:extLst>
      <p:ext uri="{BB962C8B-B14F-4D97-AF65-F5344CB8AC3E}">
        <p14:creationId xmlns:p14="http://schemas.microsoft.com/office/powerpoint/2010/main" val="10904418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Tümlesik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Süreç</a:t>
            </a:r>
            <a:r>
              <a:rPr lang="en-US" b="1" dirty="0">
                <a:solidFill>
                  <a:srgbClr val="002060"/>
                </a:solidFill>
                <a:latin typeface="Times New Roman" panose="02020603050405020304" pitchFamily="18" charset="0"/>
                <a:cs typeface="Times New Roman" panose="02020603050405020304" pitchFamily="18" charset="0"/>
              </a:rPr>
              <a:t> (Agile Unified</a:t>
            </a:r>
            <a:br>
              <a:rPr lang="en-US" b="1" dirty="0">
                <a:solidFill>
                  <a:srgbClr val="002060"/>
                </a:solidFill>
                <a:latin typeface="Times New Roman" panose="02020603050405020304" pitchFamily="18" charset="0"/>
                <a:cs typeface="Times New Roman" panose="02020603050405020304" pitchFamily="18" charset="0"/>
              </a:rPr>
            </a:br>
            <a:r>
              <a:rPr lang="en-US" b="1" dirty="0">
                <a:solidFill>
                  <a:srgbClr val="002060"/>
                </a:solidFill>
                <a:latin typeface="Times New Roman" panose="02020603050405020304" pitchFamily="18" charset="0"/>
                <a:cs typeface="Times New Roman" panose="02020603050405020304" pitchFamily="18" charset="0"/>
              </a:rPr>
              <a:t>Process – AUP)</a:t>
            </a:r>
            <a:endParaRPr lang="tr-TR" b="1" dirty="0">
              <a:solidFill>
                <a:srgbClr val="00206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1825626"/>
            <a:ext cx="10515600" cy="2499631"/>
          </a:xfrm>
        </p:spPr>
        <p:txBody>
          <a:bodyPr>
            <a:normAutofit fontScale="92500" lnSpcReduction="20000"/>
          </a:bodyPr>
          <a:lstStyle/>
          <a:p>
            <a:pPr marL="0" indent="0" algn="just">
              <a:buNone/>
            </a:pPr>
            <a:r>
              <a:rPr lang="tr-TR" dirty="0">
                <a:latin typeface="Times New Roman" panose="02020603050405020304" pitchFamily="18" charset="0"/>
                <a:cs typeface="Times New Roman" panose="02020603050405020304" pitchFamily="18" charset="0"/>
              </a:rPr>
              <a:t>Çevik Tümleşik Süreç (</a:t>
            </a:r>
            <a:r>
              <a:rPr lang="tr-TR" dirty="0" err="1">
                <a:latin typeface="Times New Roman" panose="02020603050405020304" pitchFamily="18" charset="0"/>
                <a:cs typeface="Times New Roman" panose="02020603050405020304" pitchFamily="18" charset="0"/>
              </a:rPr>
              <a:t>Agile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Unified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Process</a:t>
            </a:r>
            <a:r>
              <a:rPr lang="tr-TR" dirty="0">
                <a:latin typeface="Times New Roman" panose="02020603050405020304" pitchFamily="18" charset="0"/>
                <a:cs typeface="Times New Roman" panose="02020603050405020304" pitchFamily="18" charset="0"/>
              </a:rPr>
              <a:t> – AUP”); </a:t>
            </a:r>
            <a:r>
              <a:rPr lang="tr-TR" dirty="0" err="1">
                <a:latin typeface="Times New Roman" panose="02020603050405020304" pitchFamily="18" charset="0"/>
                <a:cs typeface="Times New Roman" panose="02020603050405020304" pitchFamily="18" charset="0"/>
              </a:rPr>
              <a:t>Rational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Unified</a:t>
            </a:r>
            <a:endParaRPr lang="tr-TR" dirty="0">
              <a:latin typeface="Times New Roman" panose="02020603050405020304" pitchFamily="18" charset="0"/>
              <a:cs typeface="Times New Roman" panose="02020603050405020304" pitchFamily="18" charset="0"/>
            </a:endParaRPr>
          </a:p>
          <a:p>
            <a:pPr marL="0" indent="0" algn="just">
              <a:buNone/>
            </a:pPr>
            <a:r>
              <a:rPr lang="tr-TR" dirty="0" err="1">
                <a:latin typeface="Times New Roman" panose="02020603050405020304" pitchFamily="18" charset="0"/>
                <a:cs typeface="Times New Roman" panose="02020603050405020304" pitchFamily="18" charset="0"/>
              </a:rPr>
              <a:t>Process</a:t>
            </a:r>
            <a:r>
              <a:rPr lang="tr-TR" dirty="0">
                <a:latin typeface="Times New Roman" panose="02020603050405020304" pitchFamily="18" charset="0"/>
                <a:cs typeface="Times New Roman" panose="02020603050405020304" pitchFamily="18" charset="0"/>
              </a:rPr>
              <a:t> (RUP)’un, çevik yaklaşıma göre adapte edilerek basitleştirilmiş</a:t>
            </a:r>
          </a:p>
          <a:p>
            <a:pPr marL="0" indent="0" algn="just">
              <a:buNone/>
            </a:pPr>
            <a:r>
              <a:rPr lang="tr-TR" dirty="0">
                <a:latin typeface="Times New Roman" panose="02020603050405020304" pitchFamily="18" charset="0"/>
                <a:cs typeface="Times New Roman" panose="02020603050405020304" pitchFamily="18" charset="0"/>
              </a:rPr>
              <a:t>halidir.</a:t>
            </a:r>
          </a:p>
          <a:p>
            <a:pPr marL="0" indent="0" algn="just">
              <a:buNone/>
            </a:pPr>
            <a:r>
              <a:rPr lang="tr-TR" dirty="0">
                <a:latin typeface="Times New Roman" panose="02020603050405020304" pitchFamily="18" charset="0"/>
                <a:cs typeface="Times New Roman" panose="02020603050405020304" pitchFamily="18" charset="0"/>
              </a:rPr>
              <a:t>Test-güdümlü geliştirme (“test </a:t>
            </a:r>
            <a:r>
              <a:rPr lang="tr-TR" dirty="0" err="1">
                <a:latin typeface="Times New Roman" panose="02020603050405020304" pitchFamily="18" charset="0"/>
                <a:cs typeface="Times New Roman" panose="02020603050405020304" pitchFamily="18" charset="0"/>
              </a:rPr>
              <a:t>driven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development</a:t>
            </a:r>
            <a:r>
              <a:rPr lang="tr-TR" dirty="0">
                <a:latin typeface="Times New Roman" panose="02020603050405020304" pitchFamily="18" charset="0"/>
                <a:cs typeface="Times New Roman" panose="02020603050405020304" pitchFamily="18" charset="0"/>
              </a:rPr>
              <a:t> – TDD”), çevik değişiklik yönetimi, veri tabanını yeniden yapılandırma gibi çevik pratikleri uygulatır.</a:t>
            </a:r>
          </a:p>
          <a:p>
            <a:pPr marL="0" indent="0" algn="just">
              <a:buNone/>
            </a:pPr>
            <a:r>
              <a:rPr lang="tr-TR" dirty="0" err="1">
                <a:latin typeface="Times New Roman" panose="02020603050405020304" pitchFamily="18" charset="0"/>
                <a:cs typeface="Times New Roman" panose="02020603050405020304" pitchFamily="18" charset="0"/>
              </a:rPr>
              <a:t>RUP’dan</a:t>
            </a:r>
            <a:r>
              <a:rPr lang="tr-TR" dirty="0">
                <a:latin typeface="Times New Roman" panose="02020603050405020304" pitchFamily="18" charset="0"/>
                <a:cs typeface="Times New Roman" panose="02020603050405020304" pitchFamily="18" charset="0"/>
              </a:rPr>
              <a:t> farklı olarak, 7 adet disiplin içerir.</a:t>
            </a:r>
          </a:p>
        </p:txBody>
      </p:sp>
      <p:pic>
        <p:nvPicPr>
          <p:cNvPr id="4" name="Resim 3"/>
          <p:cNvPicPr>
            <a:picLocks noChangeAspect="1"/>
          </p:cNvPicPr>
          <p:nvPr/>
        </p:nvPicPr>
        <p:blipFill>
          <a:blip r:embed="rId2"/>
          <a:stretch>
            <a:fillRect/>
          </a:stretch>
        </p:blipFill>
        <p:spPr>
          <a:xfrm>
            <a:off x="3670299" y="4460195"/>
            <a:ext cx="4007757" cy="2166355"/>
          </a:xfrm>
          <a:prstGeom prst="rect">
            <a:avLst/>
          </a:prstGeom>
        </p:spPr>
      </p:pic>
    </p:spTree>
    <p:extLst>
      <p:ext uri="{BB962C8B-B14F-4D97-AF65-F5344CB8AC3E}">
        <p14:creationId xmlns:p14="http://schemas.microsoft.com/office/powerpoint/2010/main" val="693870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Çevik </a:t>
            </a:r>
            <a:r>
              <a:rPr lang="tr-TR" b="1" dirty="0" err="1">
                <a:solidFill>
                  <a:srgbClr val="002060"/>
                </a:solidFill>
                <a:latin typeface="Times New Roman" panose="02020603050405020304" pitchFamily="18" charset="0"/>
                <a:cs typeface="Times New Roman" panose="02020603050405020304" pitchFamily="18" charset="0"/>
              </a:rPr>
              <a:t>Tümlesik</a:t>
            </a:r>
            <a:r>
              <a:rPr lang="tr-TR" b="1" dirty="0">
                <a:solidFill>
                  <a:srgbClr val="002060"/>
                </a:solidFill>
                <a:latin typeface="Times New Roman" panose="02020603050405020304" pitchFamily="18" charset="0"/>
                <a:cs typeface="Times New Roman" panose="02020603050405020304" pitchFamily="18" charset="0"/>
              </a:rPr>
              <a:t> Süreç</a:t>
            </a:r>
          </a:p>
        </p:txBody>
      </p:sp>
      <p:pic>
        <p:nvPicPr>
          <p:cNvPr id="4" name="İçerik Yer Tutucusu 3"/>
          <p:cNvPicPr>
            <a:picLocks noGrp="1" noChangeAspect="1"/>
          </p:cNvPicPr>
          <p:nvPr>
            <p:ph idx="1"/>
          </p:nvPr>
        </p:nvPicPr>
        <p:blipFill>
          <a:blip r:embed="rId2"/>
          <a:stretch>
            <a:fillRect/>
          </a:stretch>
        </p:blipFill>
        <p:spPr>
          <a:xfrm>
            <a:off x="1280670" y="1466615"/>
            <a:ext cx="9630659" cy="5184556"/>
          </a:xfrm>
          <a:prstGeom prst="rect">
            <a:avLst/>
          </a:prstGeom>
        </p:spPr>
      </p:pic>
    </p:spTree>
    <p:extLst>
      <p:ext uri="{BB962C8B-B14F-4D97-AF65-F5344CB8AC3E}">
        <p14:creationId xmlns:p14="http://schemas.microsoft.com/office/powerpoint/2010/main" val="1000283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Yazılım Süreç Modeli Seçimi</a:t>
            </a:r>
          </a:p>
        </p:txBody>
      </p:sp>
      <p:sp>
        <p:nvSpPr>
          <p:cNvPr id="3" name="İçerik Yer Tutucusu 2"/>
          <p:cNvSpPr>
            <a:spLocks noGrp="1"/>
          </p:cNvSpPr>
          <p:nvPr>
            <p:ph idx="1"/>
          </p:nvPr>
        </p:nvSpPr>
        <p:spPr/>
        <p:txBody>
          <a:bodyPr>
            <a:normAutofit/>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Yazılım süreç modelleri birbirinden tümüyle ayrı değildir ve çoğu zaman aslında beraber kullanılırlar.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Hangi modelin ve model içerisindeki hangi adımların gerçekleştirileceğini seçmekle görevli olan kişiye “süreç mimarı” denir.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Her modelin güçlü ve zayıf yanlarını değerlendirdikten sonra süreç mimarı proje için en iyi modeli seçmelidir.</a:t>
            </a:r>
          </a:p>
        </p:txBody>
      </p:sp>
    </p:spTree>
    <p:extLst>
      <p:ext uri="{BB962C8B-B14F-4D97-AF65-F5344CB8AC3E}">
        <p14:creationId xmlns:p14="http://schemas.microsoft.com/office/powerpoint/2010/main" val="3750887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Yazılım Süreç Modeli Seçimi</a:t>
            </a:r>
          </a:p>
        </p:txBody>
      </p:sp>
      <p:sp>
        <p:nvSpPr>
          <p:cNvPr id="3" name="İçerik Yer Tutucusu 2"/>
          <p:cNvSpPr>
            <a:spLocks noGrp="1"/>
          </p:cNvSpPr>
          <p:nvPr>
            <p:ph idx="1"/>
          </p:nvPr>
        </p:nvSpPr>
        <p:spPr/>
        <p:txBody>
          <a:bodyPr>
            <a:normAutofit/>
          </a:bodyPr>
          <a:lstStyle/>
          <a:p>
            <a:pPr marL="0" indent="0" algn="just">
              <a:buNone/>
            </a:pPr>
            <a:r>
              <a:rPr lang="tr-TR" dirty="0">
                <a:latin typeface="Times New Roman" panose="02020603050405020304" pitchFamily="18" charset="0"/>
                <a:cs typeface="Times New Roman" panose="02020603050405020304" pitchFamily="18" charset="0"/>
              </a:rPr>
              <a:t>Süreç modeli seçiminde yararlı olabilecek bazı kriterler;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Modelin oluşabilecek riskleri </a:t>
            </a:r>
            <a:r>
              <a:rPr lang="tr-TR" dirty="0" err="1">
                <a:latin typeface="Times New Roman" panose="02020603050405020304" pitchFamily="18" charset="0"/>
                <a:cs typeface="Times New Roman" panose="02020603050405020304" pitchFamily="18" charset="0"/>
              </a:rPr>
              <a:t>tolere</a:t>
            </a:r>
            <a:r>
              <a:rPr lang="tr-TR" dirty="0">
                <a:latin typeface="Times New Roman" panose="02020603050405020304" pitchFamily="18" charset="0"/>
                <a:cs typeface="Times New Roman" panose="02020603050405020304" pitchFamily="18" charset="0"/>
              </a:rPr>
              <a:t> edebilme kapasitesi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Geliştirici kurumun son kullanıcılara erişim imkanı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Bilinen gereksinimlerin ne kadar iyi tanımlanabildiği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Erken işlevlerin önemi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Problemin karmaşıklığı ve çözüm için olası adaylar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Gereksinim değişikliğinin tahmin edilen sıklığı ve oranı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Kurumun yönetimsel kapasitesi</a:t>
            </a:r>
          </a:p>
        </p:txBody>
      </p:sp>
    </p:spTree>
    <p:extLst>
      <p:ext uri="{BB962C8B-B14F-4D97-AF65-F5344CB8AC3E}">
        <p14:creationId xmlns:p14="http://schemas.microsoft.com/office/powerpoint/2010/main" val="4302069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Yazılım Süreçleri – IEEE/IEA 12207 nedir?</a:t>
            </a:r>
          </a:p>
        </p:txBody>
      </p:sp>
      <p:sp>
        <p:nvSpPr>
          <p:cNvPr id="3" name="İçerik Yer Tutucusu 2"/>
          <p:cNvSpPr>
            <a:spLocks noGrp="1"/>
          </p:cNvSpPr>
          <p:nvPr>
            <p:ph idx="1"/>
          </p:nvPr>
        </p:nvSpPr>
        <p:spPr/>
        <p:txBody>
          <a:bodyPr>
            <a:normAutofit fontScale="85000" lnSpcReduction="20000"/>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Bilgi Teknolojileri-Yazılım Yaşam Döngüsü Süreçleri için Standard.</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Bir yazılım sisteminin tüm yaşam döngüsünü kapsayan süreçler kümesini tanımlar.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Kavramsal fikrin ortaya çıkışından</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Yazılımın emekli oluşuna kadar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Yazılım süreç modelleri için ortak bir çerçeve sağlar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Bir organizasyon kendi iç kullanımı için ya da birden çok organizasyon kontrata bağlı çalışmak için kendine adapte edebilir.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Projeye göre uydurulabilir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Genel, büyük ve karmaşık projeler için yazılmıştır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İhtiyaç, büyüklük, karmaşıklık, maliyet, zaman ve performansa uydurulabilecek şekilde tasarlanmıştır.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Uygulamalar için bir kılavuzdur</a:t>
            </a:r>
          </a:p>
        </p:txBody>
      </p:sp>
    </p:spTree>
    <p:extLst>
      <p:ext uri="{BB962C8B-B14F-4D97-AF65-F5344CB8AC3E}">
        <p14:creationId xmlns:p14="http://schemas.microsoft.com/office/powerpoint/2010/main" val="90265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fontScale="90000"/>
          </a:bodyPr>
          <a:lstStyle/>
          <a:p>
            <a:r>
              <a:rPr lang="en-US" b="1" dirty="0">
                <a:solidFill>
                  <a:srgbClr val="002060"/>
                </a:solidFill>
                <a:latin typeface="Times New Roman" panose="02020603050405020304" pitchFamily="18" charset="0"/>
                <a:cs typeface="Times New Roman" panose="02020603050405020304" pitchFamily="18" charset="0"/>
              </a:rPr>
              <a:t>UP: </a:t>
            </a:r>
            <a:r>
              <a:rPr lang="en-US" b="1" dirty="0" err="1">
                <a:solidFill>
                  <a:srgbClr val="002060"/>
                </a:solidFill>
                <a:latin typeface="Times New Roman" panose="02020603050405020304" pitchFamily="18" charset="0"/>
                <a:cs typeface="Times New Roman" panose="02020603050405020304" pitchFamily="18" charset="0"/>
              </a:rPr>
              <a:t>Yinelemeli</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ve</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evrimsel</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4" name="Dikdörtgen 3"/>
          <p:cNvSpPr/>
          <p:nvPr/>
        </p:nvSpPr>
        <p:spPr>
          <a:xfrm>
            <a:off x="907942" y="1397256"/>
            <a:ext cx="10445858" cy="830997"/>
          </a:xfrm>
          <a:prstGeom prst="rect">
            <a:avLst/>
          </a:prstGeom>
        </p:spPr>
        <p:txBody>
          <a:bodyPr wrap="square">
            <a:spAutoFit/>
          </a:bodyPr>
          <a:lstStyle/>
          <a:p>
            <a:pPr algn="just"/>
            <a:r>
              <a:rPr lang="tr-TR" sz="2400" dirty="0">
                <a:latin typeface="Times New Roman" panose="02020603050405020304" pitchFamily="18" charset="0"/>
                <a:cs typeface="Times New Roman" panose="02020603050405020304" pitchFamily="18" charset="0"/>
              </a:rPr>
              <a:t>Her yineleme (</a:t>
            </a:r>
            <a:r>
              <a:rPr lang="tr-TR" sz="2400" dirty="0" err="1">
                <a:latin typeface="Times New Roman" panose="02020603050405020304" pitchFamily="18" charset="0"/>
                <a:cs typeface="Times New Roman" panose="02020603050405020304" pitchFamily="18" charset="0"/>
              </a:rPr>
              <a:t>iterasyon</a:t>
            </a:r>
            <a:r>
              <a:rPr lang="tr-TR" sz="2400" dirty="0">
                <a:latin typeface="Times New Roman" panose="02020603050405020304" pitchFamily="18" charset="0"/>
                <a:cs typeface="Times New Roman" panose="02020603050405020304" pitchFamily="18" charset="0"/>
              </a:rPr>
              <a:t>) adımında bütün bir yazılım projesi varmış gibi davranılır.</a:t>
            </a:r>
          </a:p>
          <a:p>
            <a:pPr algn="just"/>
            <a:r>
              <a:rPr lang="tr-TR" sz="2400" dirty="0">
                <a:latin typeface="Times New Roman" panose="02020603050405020304" pitchFamily="18" charset="0"/>
                <a:cs typeface="Times New Roman" panose="02020603050405020304" pitchFamily="18" charset="0"/>
              </a:rPr>
              <a:t>Gerekli tüm aşamalardan geçilerek sınanmış, çalışır bir ürün elde edilir.</a:t>
            </a:r>
          </a:p>
        </p:txBody>
      </p:sp>
      <p:pic>
        <p:nvPicPr>
          <p:cNvPr id="5" name="Resim 4"/>
          <p:cNvPicPr>
            <a:picLocks noChangeAspect="1"/>
          </p:cNvPicPr>
          <p:nvPr/>
        </p:nvPicPr>
        <p:blipFill>
          <a:blip r:embed="rId2"/>
          <a:stretch>
            <a:fillRect/>
          </a:stretch>
        </p:blipFill>
        <p:spPr>
          <a:xfrm>
            <a:off x="2251043" y="2228253"/>
            <a:ext cx="7759656" cy="4488233"/>
          </a:xfrm>
          <a:prstGeom prst="rect">
            <a:avLst/>
          </a:prstGeom>
        </p:spPr>
      </p:pic>
    </p:spTree>
    <p:extLst>
      <p:ext uri="{BB962C8B-B14F-4D97-AF65-F5344CB8AC3E}">
        <p14:creationId xmlns:p14="http://schemas.microsoft.com/office/powerpoint/2010/main" val="2818083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12207 ne değildir?</a:t>
            </a:r>
          </a:p>
        </p:txBody>
      </p:sp>
      <p:sp>
        <p:nvSpPr>
          <p:cNvPr id="3" name="İçerik Yer Tutucusu 2"/>
          <p:cNvSpPr>
            <a:spLocks noGrp="1"/>
          </p:cNvSpPr>
          <p:nvPr>
            <p:ph idx="1"/>
          </p:nvPr>
        </p:nvSpPr>
        <p:spPr/>
        <p:txBody>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Yazılım geliştirme için bir reçete değildir.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Yönetim ya da mühendisliğin yerine geçmez.</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Ürün ya da ölçme standardı da değildir.</a:t>
            </a:r>
          </a:p>
        </p:txBody>
      </p:sp>
      <p:pic>
        <p:nvPicPr>
          <p:cNvPr id="4" name="Resim 3"/>
          <p:cNvPicPr>
            <a:picLocks noChangeAspect="1"/>
          </p:cNvPicPr>
          <p:nvPr/>
        </p:nvPicPr>
        <p:blipFill>
          <a:blip r:embed="rId2"/>
          <a:stretch>
            <a:fillRect/>
          </a:stretch>
        </p:blipFill>
        <p:spPr>
          <a:xfrm>
            <a:off x="7953828" y="240166"/>
            <a:ext cx="3726543" cy="6252709"/>
          </a:xfrm>
          <a:prstGeom prst="rect">
            <a:avLst/>
          </a:prstGeom>
        </p:spPr>
      </p:pic>
    </p:spTree>
    <p:extLst>
      <p:ext uri="{BB962C8B-B14F-4D97-AF65-F5344CB8AC3E}">
        <p14:creationId xmlns:p14="http://schemas.microsoft.com/office/powerpoint/2010/main" val="1939290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Kullanımı</a:t>
            </a:r>
          </a:p>
        </p:txBody>
      </p:sp>
      <p:sp>
        <p:nvSpPr>
          <p:cNvPr id="3" name="İçerik Yer Tutucusu 2"/>
          <p:cNvSpPr>
            <a:spLocks noGrp="1"/>
          </p:cNvSpPr>
          <p:nvPr>
            <p:ph idx="1"/>
          </p:nvPr>
        </p:nvSpPr>
        <p:spPr/>
        <p:txBody>
          <a:bodyPr>
            <a:normAutofit fontScale="92500" lnSpcReduction="10000"/>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Birincil yaşam döngüsü süreçleri:</a:t>
            </a:r>
          </a:p>
          <a:p>
            <a:pPr lvl="1" algn="just">
              <a:buFont typeface="Courier New" panose="02070309020205020404" pitchFamily="49" charset="0"/>
              <a:buChar char="o"/>
            </a:pPr>
            <a:r>
              <a:rPr lang="tr-TR" dirty="0" err="1">
                <a:latin typeface="Times New Roman" panose="02020603050405020304" pitchFamily="18" charset="0"/>
                <a:cs typeface="Times New Roman" panose="02020603050405020304" pitchFamily="18" charset="0"/>
              </a:rPr>
              <a:t>Acquire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supply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develop</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operate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maintain</a:t>
            </a:r>
            <a:r>
              <a:rPr lang="tr-TR" dirty="0">
                <a:latin typeface="Times New Roman" panose="02020603050405020304" pitchFamily="18" charset="0"/>
                <a:cs typeface="Times New Roman" panose="02020603050405020304" pitchFamily="18" charset="0"/>
              </a:rPr>
              <a:t> software – Yazılım kazanma, tedarik, geliştirme, işletim ve sürdürme.</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Destekleyici yaşam döngüsü süreçleri: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Yukarıdaki fonksiyonları, kalite güvencesi, konfigürasyon yönetimi, ortak gözden geçirme, denetleme, geçerleme, doğrulama, problem çözme ve belgelendirme ile destekler.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Kurumsal yaşam döngüsü süreçleri: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Organizasyonun süreçleri ve personelini yönetmesini ve geliştirmesini sağlar.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Yazılım ürün yaşam döngüsünde yer alan müşteri, sağlayıcı ve tüm</a:t>
            </a:r>
          </a:p>
          <a:p>
            <a:pPr marL="0" indent="0" algn="just">
              <a:buNone/>
            </a:pPr>
            <a:r>
              <a:rPr lang="tr-TR" dirty="0">
                <a:latin typeface="Times New Roman" panose="02020603050405020304" pitchFamily="18" charset="0"/>
                <a:cs typeface="Times New Roman" panose="02020603050405020304" pitchFamily="18" charset="0"/>
              </a:rPr>
              <a:t>iştirakçiler arasında anlaşmayı artırır.</a:t>
            </a:r>
          </a:p>
        </p:txBody>
      </p:sp>
    </p:spTree>
    <p:extLst>
      <p:ext uri="{BB962C8B-B14F-4D97-AF65-F5344CB8AC3E}">
        <p14:creationId xmlns:p14="http://schemas.microsoft.com/office/powerpoint/2010/main" val="28765594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Yaşam döngüsünü bölümlendirme</a:t>
            </a:r>
          </a:p>
        </p:txBody>
      </p:sp>
      <p:sp>
        <p:nvSpPr>
          <p:cNvPr id="3" name="İçerik Yer Tutucusu 2"/>
          <p:cNvSpPr>
            <a:spLocks noGrp="1"/>
          </p:cNvSpPr>
          <p:nvPr>
            <p:ph idx="1"/>
          </p:nvPr>
        </p:nvSpPr>
        <p:spPr/>
        <p:txBody>
          <a:bodyPr>
            <a:normAutofit lnSpcReduction="10000"/>
          </a:bodyPr>
          <a:lstStyle/>
          <a:p>
            <a:pPr marL="0" indent="0" algn="just">
              <a:buNone/>
            </a:pPr>
            <a:r>
              <a:rPr lang="tr-TR" b="1" dirty="0" err="1">
                <a:solidFill>
                  <a:schemeClr val="accent6">
                    <a:lumMod val="50000"/>
                  </a:schemeClr>
                </a:solidFill>
                <a:latin typeface="Times New Roman" panose="02020603050405020304" pitchFamily="18" charset="0"/>
                <a:cs typeface="Times New Roman" panose="02020603050405020304" pitchFamily="18" charset="0"/>
              </a:rPr>
              <a:t>Modularity</a:t>
            </a:r>
            <a:r>
              <a:rPr lang="tr-TR" b="1" dirty="0">
                <a:solidFill>
                  <a:schemeClr val="accent6">
                    <a:lumMod val="50000"/>
                  </a:schemeClr>
                </a:solidFill>
                <a:latin typeface="Times New Roman" panose="02020603050405020304" pitchFamily="18" charset="0"/>
                <a:cs typeface="Times New Roman" panose="02020603050405020304" pitchFamily="18" charset="0"/>
              </a:rPr>
              <a:t> (modülerlik)</a:t>
            </a:r>
          </a:p>
          <a:p>
            <a:pPr lvl="1" algn="just">
              <a:buFont typeface="Courier New" panose="02070309020205020404" pitchFamily="49" charset="0"/>
              <a:buChar char="o"/>
            </a:pPr>
            <a:r>
              <a:rPr lang="tr-TR" dirty="0" err="1">
                <a:solidFill>
                  <a:schemeClr val="accent6">
                    <a:lumMod val="75000"/>
                  </a:schemeClr>
                </a:solidFill>
                <a:latin typeface="Times New Roman" panose="02020603050405020304" pitchFamily="18" charset="0"/>
                <a:cs typeface="Times New Roman" panose="02020603050405020304" pitchFamily="18" charset="0"/>
              </a:rPr>
              <a:t>Strongly</a:t>
            </a:r>
            <a:r>
              <a:rPr lang="tr-TR" dirty="0">
                <a:solidFill>
                  <a:schemeClr val="accent6">
                    <a:lumMod val="75000"/>
                  </a:schemeClr>
                </a:solidFill>
                <a:latin typeface="Times New Roman" panose="02020603050405020304" pitchFamily="18" charset="0"/>
                <a:cs typeface="Times New Roman" panose="02020603050405020304" pitchFamily="18" charset="0"/>
              </a:rPr>
              <a:t> </a:t>
            </a:r>
            <a:r>
              <a:rPr lang="tr-TR" dirty="0" err="1">
                <a:solidFill>
                  <a:schemeClr val="accent6">
                    <a:lumMod val="75000"/>
                  </a:schemeClr>
                </a:solidFill>
                <a:latin typeface="Times New Roman" panose="02020603050405020304" pitchFamily="18" charset="0"/>
                <a:cs typeface="Times New Roman" panose="02020603050405020304" pitchFamily="18" charset="0"/>
              </a:rPr>
              <a:t>cohesive</a:t>
            </a:r>
            <a:r>
              <a:rPr lang="tr-TR" dirty="0">
                <a:solidFill>
                  <a:schemeClr val="accent6">
                    <a:lumMod val="75000"/>
                  </a:schemeClr>
                </a:solidFill>
                <a:latin typeface="Times New Roman" panose="02020603050405020304" pitchFamily="18" charset="0"/>
                <a:cs typeface="Times New Roman" panose="02020603050405020304" pitchFamily="18" charset="0"/>
              </a:rPr>
              <a:t> (güçlü bağlı): süreç içindeki işler (</a:t>
            </a:r>
            <a:r>
              <a:rPr lang="tr-TR" dirty="0" err="1">
                <a:solidFill>
                  <a:schemeClr val="accent6">
                    <a:lumMod val="75000"/>
                  </a:schemeClr>
                </a:solidFill>
                <a:latin typeface="Times New Roman" panose="02020603050405020304" pitchFamily="18" charset="0"/>
                <a:cs typeface="Times New Roman" panose="02020603050405020304" pitchFamily="18" charset="0"/>
              </a:rPr>
              <a:t>task</a:t>
            </a:r>
            <a:r>
              <a:rPr lang="tr-TR" dirty="0">
                <a:solidFill>
                  <a:schemeClr val="accent6">
                    <a:lumMod val="75000"/>
                  </a:schemeClr>
                </a:solidFill>
                <a:latin typeface="Times New Roman" panose="02020603050405020304" pitchFamily="18" charset="0"/>
                <a:cs typeface="Times New Roman" panose="02020603050405020304" pitchFamily="18" charset="0"/>
              </a:rPr>
              <a:t>) fonksiyonel olarak birbirine bağlı olmalı</a:t>
            </a:r>
          </a:p>
          <a:p>
            <a:pPr lvl="1" algn="just">
              <a:buFont typeface="Courier New" panose="02070309020205020404" pitchFamily="49" charset="0"/>
              <a:buChar char="o"/>
            </a:pPr>
            <a:r>
              <a:rPr lang="tr-TR" dirty="0" err="1">
                <a:solidFill>
                  <a:schemeClr val="accent6">
                    <a:lumMod val="75000"/>
                  </a:schemeClr>
                </a:solidFill>
                <a:latin typeface="Times New Roman" panose="02020603050405020304" pitchFamily="18" charset="0"/>
                <a:cs typeface="Times New Roman" panose="02020603050405020304" pitchFamily="18" charset="0"/>
              </a:rPr>
              <a:t>Loosely</a:t>
            </a:r>
            <a:r>
              <a:rPr lang="tr-TR" dirty="0">
                <a:solidFill>
                  <a:schemeClr val="accent6">
                    <a:lumMod val="75000"/>
                  </a:schemeClr>
                </a:solidFill>
                <a:latin typeface="Times New Roman" panose="02020603050405020304" pitchFamily="18" charset="0"/>
                <a:cs typeface="Times New Roman" panose="02020603050405020304" pitchFamily="18" charset="0"/>
              </a:rPr>
              <a:t> </a:t>
            </a:r>
            <a:r>
              <a:rPr lang="tr-TR" dirty="0" err="1">
                <a:solidFill>
                  <a:schemeClr val="accent6">
                    <a:lumMod val="75000"/>
                  </a:schemeClr>
                </a:solidFill>
                <a:latin typeface="Times New Roman" panose="02020603050405020304" pitchFamily="18" charset="0"/>
                <a:cs typeface="Times New Roman" panose="02020603050405020304" pitchFamily="18" charset="0"/>
              </a:rPr>
              <a:t>coupled</a:t>
            </a:r>
            <a:r>
              <a:rPr lang="tr-TR" dirty="0">
                <a:solidFill>
                  <a:schemeClr val="accent6">
                    <a:lumMod val="75000"/>
                  </a:schemeClr>
                </a:solidFill>
                <a:latin typeface="Times New Roman" panose="02020603050405020304" pitchFamily="18" charset="0"/>
                <a:cs typeface="Times New Roman" panose="02020603050405020304" pitchFamily="18" charset="0"/>
              </a:rPr>
              <a:t> (zayıf birleşme) Süreçler arasındaki bağlar en az olmalı</a:t>
            </a:r>
          </a:p>
          <a:p>
            <a:pPr lvl="1" algn="just">
              <a:buFont typeface="Courier New" panose="02070309020205020404" pitchFamily="49" charset="0"/>
              <a:buChar char="o"/>
            </a:pPr>
            <a:r>
              <a:rPr lang="tr-TR" dirty="0" err="1">
                <a:solidFill>
                  <a:schemeClr val="accent6">
                    <a:lumMod val="75000"/>
                  </a:schemeClr>
                </a:solidFill>
                <a:latin typeface="Times New Roman" panose="02020603050405020304" pitchFamily="18" charset="0"/>
                <a:cs typeface="Times New Roman" panose="02020603050405020304" pitchFamily="18" charset="0"/>
              </a:rPr>
              <a:t>Association</a:t>
            </a:r>
            <a:r>
              <a:rPr lang="tr-TR" dirty="0">
                <a:solidFill>
                  <a:schemeClr val="accent6">
                    <a:lumMod val="75000"/>
                  </a:schemeClr>
                </a:solidFill>
                <a:latin typeface="Times New Roman" panose="02020603050405020304" pitchFamily="18" charset="0"/>
                <a:cs typeface="Times New Roman" panose="02020603050405020304" pitchFamily="18" charset="0"/>
              </a:rPr>
              <a:t> </a:t>
            </a:r>
            <a:r>
              <a:rPr lang="tr-TR" dirty="0" err="1">
                <a:solidFill>
                  <a:schemeClr val="accent6">
                    <a:lumMod val="75000"/>
                  </a:schemeClr>
                </a:solidFill>
                <a:latin typeface="Times New Roman" panose="02020603050405020304" pitchFamily="18" charset="0"/>
                <a:cs typeface="Times New Roman" panose="02020603050405020304" pitchFamily="18" charset="0"/>
              </a:rPr>
              <a:t>rules</a:t>
            </a:r>
            <a:r>
              <a:rPr lang="tr-TR" dirty="0">
                <a:solidFill>
                  <a:schemeClr val="accent6">
                    <a:lumMod val="75000"/>
                  </a:schemeClr>
                </a:solidFill>
                <a:latin typeface="Times New Roman" panose="02020603050405020304" pitchFamily="18" charset="0"/>
                <a:cs typeface="Times New Roman" panose="02020603050405020304" pitchFamily="18" charset="0"/>
              </a:rPr>
              <a:t> (İlişkilendirme kuralları)</a:t>
            </a:r>
          </a:p>
          <a:p>
            <a:pPr lvl="2" algn="just">
              <a:buFont typeface="Courier New" panose="02070309020205020404" pitchFamily="49" charset="0"/>
              <a:buChar char="o"/>
            </a:pPr>
            <a:r>
              <a:rPr lang="tr-TR" dirty="0">
                <a:solidFill>
                  <a:schemeClr val="accent6">
                    <a:lumMod val="75000"/>
                  </a:schemeClr>
                </a:solidFill>
                <a:latin typeface="Times New Roman" panose="02020603050405020304" pitchFamily="18" charset="0"/>
                <a:cs typeface="Times New Roman" panose="02020603050405020304" pitchFamily="18" charset="0"/>
              </a:rPr>
              <a:t>Bir fonksiyon birden fazla süreç tarafından </a:t>
            </a:r>
            <a:r>
              <a:rPr lang="tr-TR" dirty="0" err="1">
                <a:solidFill>
                  <a:schemeClr val="accent6">
                    <a:lumMod val="75000"/>
                  </a:schemeClr>
                </a:solidFill>
                <a:latin typeface="Times New Roman" panose="02020603050405020304" pitchFamily="18" charset="0"/>
                <a:cs typeface="Times New Roman" panose="02020603050405020304" pitchFamily="18" charset="0"/>
              </a:rPr>
              <a:t>kulanılıyorsa</a:t>
            </a:r>
            <a:r>
              <a:rPr lang="tr-TR" dirty="0">
                <a:solidFill>
                  <a:schemeClr val="accent6">
                    <a:lumMod val="75000"/>
                  </a:schemeClr>
                </a:solidFill>
                <a:latin typeface="Times New Roman" panose="02020603050405020304" pitchFamily="18" charset="0"/>
                <a:cs typeface="Times New Roman" panose="02020603050405020304" pitchFamily="18" charset="0"/>
              </a:rPr>
              <a:t>, o durumda fonksiyon kendi başına bir süreç haline gelir</a:t>
            </a:r>
          </a:p>
          <a:p>
            <a:pPr lvl="2" algn="just">
              <a:buFont typeface="Courier New" panose="02070309020205020404" pitchFamily="49" charset="0"/>
              <a:buChar char="o"/>
            </a:pPr>
            <a:r>
              <a:rPr lang="tr-TR" dirty="0">
                <a:solidFill>
                  <a:schemeClr val="accent6">
                    <a:lumMod val="75000"/>
                  </a:schemeClr>
                </a:solidFill>
                <a:latin typeface="Times New Roman" panose="02020603050405020304" pitchFamily="18" charset="0"/>
                <a:cs typeface="Times New Roman" panose="02020603050405020304" pitchFamily="18" charset="0"/>
              </a:rPr>
              <a:t>Eğer süreç A sadece ve sadece süreç B tarafından çağrılıyorsa, süreç A B’ye aittir.</a:t>
            </a:r>
          </a:p>
          <a:p>
            <a:pPr marL="0" indent="0" algn="just">
              <a:buNone/>
            </a:pPr>
            <a:r>
              <a:rPr lang="tr-TR" b="1" dirty="0">
                <a:solidFill>
                  <a:schemeClr val="accent6">
                    <a:lumMod val="50000"/>
                  </a:schemeClr>
                </a:solidFill>
                <a:latin typeface="Times New Roman" panose="02020603050405020304" pitchFamily="18" charset="0"/>
                <a:cs typeface="Times New Roman" panose="02020603050405020304" pitchFamily="18" charset="0"/>
              </a:rPr>
              <a:t>Sorumluluk</a:t>
            </a:r>
          </a:p>
          <a:p>
            <a:pPr lvl="1" algn="just">
              <a:buFont typeface="Courier New" panose="02070309020205020404" pitchFamily="49" charset="0"/>
              <a:buChar char="o"/>
            </a:pPr>
            <a:r>
              <a:rPr lang="tr-TR" dirty="0">
                <a:solidFill>
                  <a:schemeClr val="accent6">
                    <a:lumMod val="75000"/>
                  </a:schemeClr>
                </a:solidFill>
                <a:latin typeface="Times New Roman" panose="02020603050405020304" pitchFamily="18" charset="0"/>
                <a:cs typeface="Times New Roman" panose="02020603050405020304" pitchFamily="18" charset="0"/>
              </a:rPr>
              <a:t>Bir süreç yazılım yaşam döngüsündeki bir organizasyon ya da bir tarafın sorumluluğuna verilir</a:t>
            </a:r>
          </a:p>
          <a:p>
            <a:pPr lvl="2"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Parçaları farklı organizasyonların sorumluluğunda olan fonksiyonlar süreç olamaz.</a:t>
            </a:r>
          </a:p>
        </p:txBody>
      </p:sp>
    </p:spTree>
    <p:extLst>
      <p:ext uri="{BB962C8B-B14F-4D97-AF65-F5344CB8AC3E}">
        <p14:creationId xmlns:p14="http://schemas.microsoft.com/office/powerpoint/2010/main" val="2900610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IEEE/EIA 12207 Yaşam Döngüsü</a:t>
            </a:r>
            <a:br>
              <a:rPr lang="tr-TR" b="1" dirty="0">
                <a:latin typeface="Times New Roman" panose="02020603050405020304" pitchFamily="18" charset="0"/>
                <a:cs typeface="Times New Roman" panose="02020603050405020304" pitchFamily="18" charset="0"/>
              </a:rPr>
            </a:br>
            <a:r>
              <a:rPr lang="tr-TR" b="1" dirty="0">
                <a:latin typeface="Times New Roman" panose="02020603050405020304" pitchFamily="18" charset="0"/>
                <a:cs typeface="Times New Roman" panose="02020603050405020304" pitchFamily="18" charset="0"/>
              </a:rPr>
              <a:t>(Yazılım Süreçleri)</a:t>
            </a:r>
          </a:p>
        </p:txBody>
      </p:sp>
      <p:pic>
        <p:nvPicPr>
          <p:cNvPr id="4" name="İçerik Yer Tutucusu 3"/>
          <p:cNvPicPr>
            <a:picLocks noGrp="1" noChangeAspect="1"/>
          </p:cNvPicPr>
          <p:nvPr>
            <p:ph idx="1"/>
          </p:nvPr>
        </p:nvPicPr>
        <p:blipFill>
          <a:blip r:embed="rId2"/>
          <a:stretch>
            <a:fillRect/>
          </a:stretch>
        </p:blipFill>
        <p:spPr>
          <a:xfrm>
            <a:off x="2485171" y="1690688"/>
            <a:ext cx="7221657" cy="5198348"/>
          </a:xfrm>
          <a:prstGeom prst="rect">
            <a:avLst/>
          </a:prstGeom>
        </p:spPr>
      </p:pic>
    </p:spTree>
    <p:extLst>
      <p:ext uri="{BB962C8B-B14F-4D97-AF65-F5344CB8AC3E}">
        <p14:creationId xmlns:p14="http://schemas.microsoft.com/office/powerpoint/2010/main" val="21287430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Uygulama</a:t>
            </a:r>
          </a:p>
        </p:txBody>
      </p:sp>
      <p:sp>
        <p:nvSpPr>
          <p:cNvPr id="3" name="İçerik Yer Tutucusu 2"/>
          <p:cNvSpPr>
            <a:spLocks noGrp="1"/>
          </p:cNvSpPr>
          <p:nvPr>
            <p:ph idx="1"/>
          </p:nvPr>
        </p:nvSpPr>
        <p:spPr/>
        <p:txBody>
          <a:bodyPr>
            <a:normAutofit/>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Bir BS(Bilgisayar Sistemi) organizasyonunda proje yöneticisi olarak</a:t>
            </a:r>
          </a:p>
          <a:p>
            <a:pPr marL="0" indent="0" algn="just">
              <a:buNone/>
            </a:pPr>
            <a:r>
              <a:rPr lang="tr-TR" dirty="0">
                <a:latin typeface="Times New Roman" panose="02020603050405020304" pitchFamily="18" charset="0"/>
                <a:cs typeface="Times New Roman" panose="02020603050405020304" pitchFamily="18" charset="0"/>
              </a:rPr>
              <a:t>görevlendirildiniz.</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İşiniz daha önce geliştirdiklerinize benzer bir sistem geliştirmek olan</a:t>
            </a:r>
          </a:p>
          <a:p>
            <a:pPr marL="0" indent="0" algn="just">
              <a:buNone/>
            </a:pPr>
            <a:r>
              <a:rPr lang="tr-TR" dirty="0">
                <a:latin typeface="Times New Roman" panose="02020603050405020304" pitchFamily="18" charset="0"/>
                <a:cs typeface="Times New Roman" panose="02020603050405020304" pitchFamily="18" charset="0"/>
              </a:rPr>
              <a:t>sözleşmeli bir projeyi yönetmek. Yalnız bu defaki proje daha öncekilere</a:t>
            </a:r>
          </a:p>
          <a:p>
            <a:pPr marL="0" indent="0" algn="just">
              <a:buNone/>
            </a:pPr>
            <a:r>
              <a:rPr lang="tr-TR" dirty="0">
                <a:latin typeface="Times New Roman" panose="02020603050405020304" pitchFamily="18" charset="0"/>
                <a:cs typeface="Times New Roman" panose="02020603050405020304" pitchFamily="18" charset="0"/>
              </a:rPr>
              <a:t>göre daha büyük ve daha karmaşık</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Gereksinimler müşteri tarafından baştan sona belgelendirilmiş.</a:t>
            </a:r>
          </a:p>
          <a:p>
            <a:pPr marL="0" indent="0" algn="just">
              <a:buNone/>
            </a:pPr>
            <a:r>
              <a:rPr lang="tr-TR" dirty="0">
                <a:latin typeface="Times New Roman" panose="02020603050405020304" pitchFamily="18" charset="0"/>
                <a:cs typeface="Times New Roman" panose="02020603050405020304" pitchFamily="18" charset="0"/>
              </a:rPr>
              <a:t>	</a:t>
            </a:r>
            <a:r>
              <a:rPr lang="tr-TR" b="1" dirty="0">
                <a:latin typeface="Times New Roman" panose="02020603050405020304" pitchFamily="18" charset="0"/>
                <a:cs typeface="Times New Roman" panose="02020603050405020304" pitchFamily="18" charset="0"/>
              </a:rPr>
              <a:t>Hangi süreç modelini kullanırsınız? Neden?</a:t>
            </a:r>
          </a:p>
        </p:txBody>
      </p:sp>
      <p:sp>
        <p:nvSpPr>
          <p:cNvPr id="4" name="Sağ Ok 3"/>
          <p:cNvSpPr/>
          <p:nvPr/>
        </p:nvSpPr>
        <p:spPr>
          <a:xfrm>
            <a:off x="1171228" y="5038059"/>
            <a:ext cx="541149" cy="232474"/>
          </a:xfrm>
          <a:prstGeom prst="right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3755291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5B10FEEE-DEDE-E4E9-8759-B88CCFDEDF42}"/>
              </a:ext>
            </a:extLst>
          </p:cNvPr>
          <p:cNvSpPr txBox="1">
            <a:spLocks/>
          </p:cNvSpPr>
          <p:nvPr/>
        </p:nvSpPr>
        <p:spPr>
          <a:xfrm>
            <a:off x="1487488" y="2924175"/>
            <a:ext cx="9577387" cy="25209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Font typeface="Arial" panose="020B0604020202020204" pitchFamily="34" charset="0"/>
              <a:buNone/>
            </a:pPr>
            <a:r>
              <a:rPr lang="tr-TR" altLang="en-US" sz="3400" b="1" dirty="0">
                <a:solidFill>
                  <a:srgbClr val="002060"/>
                </a:solidFill>
              </a:rPr>
              <a:t>keyifli çalışmalar...</a:t>
            </a: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p:txBody>
      </p:sp>
    </p:spTree>
    <p:extLst>
      <p:ext uri="{BB962C8B-B14F-4D97-AF65-F5344CB8AC3E}">
        <p14:creationId xmlns:p14="http://schemas.microsoft.com/office/powerpoint/2010/main" val="321777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Yinelemeli</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Sürecin</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Yararları</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1286590" y="1117917"/>
            <a:ext cx="9618820" cy="5631226"/>
          </a:xfrm>
          <a:prstGeom prst="rect">
            <a:avLst/>
          </a:prstGeom>
        </p:spPr>
      </p:pic>
    </p:spTree>
    <p:extLst>
      <p:ext uri="{BB962C8B-B14F-4D97-AF65-F5344CB8AC3E}">
        <p14:creationId xmlns:p14="http://schemas.microsoft.com/office/powerpoint/2010/main" val="166058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UP'nin</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Kullanılmasına</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Yönelik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Öneriler</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2 - 6 </a:t>
            </a:r>
            <a:r>
              <a:rPr lang="en-US" b="1" dirty="0" err="1">
                <a:latin typeface="Times New Roman" panose="02020603050405020304" pitchFamily="18" charset="0"/>
                <a:cs typeface="Times New Roman" panose="02020603050405020304" pitchFamily="18" charset="0"/>
              </a:rPr>
              <a:t>haftalık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sabit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iterasyonlar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uygulanmalı</a:t>
            </a:r>
            <a:endParaRPr lang="tr-TR"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Deney</a:t>
            </a:r>
            <a:r>
              <a:rPr lang="tr-TR" dirty="0">
                <a:latin typeface="Times New Roman" panose="02020603050405020304" pitchFamily="18" charset="0"/>
                <a:cs typeface="Times New Roman" panose="02020603050405020304" pitchFamily="18" charset="0"/>
              </a:rPr>
              <a:t>i</a:t>
            </a:r>
            <a:r>
              <a:rPr lang="en-US" dirty="0" err="1">
                <a:latin typeface="Times New Roman" panose="02020603050405020304" pitchFamily="18" charset="0"/>
                <a:cs typeface="Times New Roman" panose="02020603050405020304" pitchFamily="18" charset="0"/>
              </a:rPr>
              <a:t>mlere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iterasyonun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süresinin</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ya</a:t>
            </a:r>
            <a:r>
              <a:rPr lang="en-US" dirty="0">
                <a:latin typeface="Times New Roman" panose="02020603050405020304" pitchFamily="18" charset="0"/>
                <a:cs typeface="Times New Roman" panose="02020603050405020304" pitchFamily="18" charset="0"/>
              </a:rPr>
              <a:t> da 4 </a:t>
            </a:r>
            <a:r>
              <a:rPr lang="en-US" dirty="0" err="1">
                <a:latin typeface="Times New Roman" panose="02020603050405020304" pitchFamily="18" charset="0"/>
                <a:cs typeface="Times New Roman" panose="02020603050405020304" pitchFamily="18" charset="0"/>
              </a:rPr>
              <a:t>hafta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seçilmesi</a:t>
            </a:r>
            <a:r>
              <a:rPr lang="en-US" dirty="0">
                <a:latin typeface="Times New Roman" panose="02020603050405020304" pitchFamily="18" charset="0"/>
                <a:cs typeface="Times New Roman" panose="02020603050405020304" pitchFamily="18" charset="0"/>
              </a:rPr>
              <a:t> iyi </a:t>
            </a:r>
            <a:r>
              <a:rPr lang="en-US" dirty="0" err="1">
                <a:latin typeface="Times New Roman" panose="02020603050405020304" pitchFamily="18" charset="0"/>
                <a:cs typeface="Times New Roman" panose="02020603050405020304" pitchFamily="18" charset="0"/>
              </a:rPr>
              <a:t>sonuçlar</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vermektedir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İterasyon</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haftadan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kısa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olursa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çıkarmak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mümkün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olmaz</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Altı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haftadan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uzun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iterasyonlarda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erken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besleme</a:t>
            </a:r>
            <a:r>
              <a:rPr lang="en-US" dirty="0">
                <a:latin typeface="Times New Roman" panose="02020603050405020304" pitchFamily="18" charset="0"/>
                <a:cs typeface="Times New Roman" panose="02020603050405020304" pitchFamily="18" charset="0"/>
              </a:rPr>
              <a:t> alma </a:t>
            </a:r>
            <a:r>
              <a:rPr lang="en-US" dirty="0" err="1">
                <a:latin typeface="Times New Roman" panose="02020603050405020304" pitchFamily="18" charset="0"/>
                <a:cs typeface="Times New Roman" panose="02020603050405020304" pitchFamily="18" charset="0"/>
              </a:rPr>
              <a:t>olanağı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ortadan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kalkar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fazla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sayıda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uğraşmak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gerekir</a:t>
            </a:r>
            <a:r>
              <a:rPr lang="en-US" dirty="0">
                <a:latin typeface="Times New Roman" panose="02020603050405020304" pitchFamily="18" charset="0"/>
                <a:cs typeface="Times New Roman" panose="02020603050405020304" pitchFamily="18" charset="0"/>
              </a:rPr>
              <a:t>.</a:t>
            </a:r>
          </a:p>
          <a:p>
            <a:pPr marL="0" indent="0" algn="just">
              <a:buNone/>
            </a:pPr>
            <a:r>
              <a:rPr lang="en-US" b="1" dirty="0" err="1">
                <a:latin typeface="Times New Roman" panose="02020603050405020304" pitchFamily="18" charset="0"/>
                <a:cs typeface="Times New Roman" panose="02020603050405020304" pitchFamily="18" charset="0"/>
              </a:rPr>
              <a:t>Yüksek</a:t>
            </a:r>
            <a:r>
              <a:rPr lang="en-US" b="1" dirty="0">
                <a:latin typeface="Times New Roman" panose="02020603050405020304" pitchFamily="18" charset="0"/>
                <a:cs typeface="Times New Roman" panose="02020603050405020304" pitchFamily="18" charset="0"/>
              </a:rPr>
              <a:t> risk </a:t>
            </a:r>
            <a:r>
              <a:rPr lang="en-US" b="1" dirty="0" err="1">
                <a:latin typeface="Times New Roman" panose="02020603050405020304" pitchFamily="18" charset="0"/>
                <a:cs typeface="Times New Roman" panose="02020603050405020304" pitchFamily="18" charset="0"/>
              </a:rPr>
              <a:t>taşıyan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kısımlar</a:t>
            </a:r>
            <a:r>
              <a:rPr lang="en-US" b="1" dirty="0">
                <a:latin typeface="Times New Roman" panose="02020603050405020304" pitchFamily="18" charset="0"/>
                <a:cs typeface="Times New Roman" panose="02020603050405020304" pitchFamily="18" charset="0"/>
              </a:rPr>
              <a:t> ilk </a:t>
            </a:r>
            <a:r>
              <a:rPr lang="en-US" b="1" dirty="0" err="1">
                <a:latin typeface="Times New Roman" panose="02020603050405020304" pitchFamily="18" charset="0"/>
                <a:cs typeface="Times New Roman" panose="02020603050405020304" pitchFamily="18" charset="0"/>
              </a:rPr>
              <a:t>iterasyonlarda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gerçeklenmeli</a:t>
            </a:r>
            <a:endParaRPr lang="en-US"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açıklandığı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çıkabilecek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problemleri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mümkün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erken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fark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bunlara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önlem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alabilmek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zorlu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görünen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istekler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alınmalı</a:t>
            </a:r>
            <a:r>
              <a:rPr lang="en-US" dirty="0">
                <a:latin typeface="Times New Roman" panose="02020603050405020304" pitchFamily="18" charset="0"/>
                <a:cs typeface="Times New Roman" panose="02020603050405020304" pitchFamily="18" charset="0"/>
              </a:rPr>
              <a:t>.</a:t>
            </a:r>
          </a:p>
          <a:p>
            <a:pPr marL="0" indent="0" algn="just">
              <a:buNone/>
            </a:pPr>
            <a:r>
              <a:rPr lang="en-US" b="1" dirty="0" err="1">
                <a:latin typeface="Times New Roman" panose="02020603050405020304" pitchFamily="18" charset="0"/>
                <a:cs typeface="Times New Roman" panose="02020603050405020304" pitchFamily="18" charset="0"/>
              </a:rPr>
              <a:t>Temel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oluşturan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yapılar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çekirdek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önce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gerçeklenmeli</a:t>
            </a:r>
            <a:endParaRPr lang="en-US"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Yüksek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riskli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kısımlardan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alınması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modüller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temelini</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iskeletini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oluşturan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yapılardır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2517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UP'nin</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Kullanılmasına</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Yönelik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Öneriler</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lnSpcReduction="10000"/>
          </a:bodyPr>
          <a:lstStyle/>
          <a:p>
            <a:pPr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Sürekli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kullanıcılardan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besleme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alınmalı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isteklere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uyulmaya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dikkat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edilmeli</a:t>
            </a: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Her </a:t>
            </a:r>
            <a:r>
              <a:rPr lang="en-US" b="1" dirty="0" err="1">
                <a:latin typeface="Times New Roman" panose="02020603050405020304" pitchFamily="18" charset="0"/>
                <a:cs typeface="Times New Roman" panose="02020603050405020304" pitchFamily="18" charset="0"/>
              </a:rPr>
              <a:t>iterasyondan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sonra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ürün</a:t>
            </a:r>
            <a:r>
              <a:rPr lang="en-US" b="1" dirty="0">
                <a:latin typeface="Times New Roman" panose="02020603050405020304" pitchFamily="18" charset="0"/>
                <a:cs typeface="Times New Roman" panose="02020603050405020304" pitchFamily="18" charset="0"/>
              </a:rPr>
              <a:t> tam </a:t>
            </a:r>
            <a:r>
              <a:rPr lang="en-US" b="1" dirty="0" err="1">
                <a:latin typeface="Times New Roman" panose="02020603050405020304" pitchFamily="18" charset="0"/>
                <a:cs typeface="Times New Roman" panose="02020603050405020304" pitchFamily="18" charset="0"/>
              </a:rPr>
              <a:t>olarak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sınanmalı</a:t>
            </a:r>
            <a:endParaRPr lang="en-US"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Her </a:t>
            </a:r>
            <a:r>
              <a:rPr lang="en-US" dirty="0" err="1">
                <a:latin typeface="Times New Roman" panose="02020603050405020304" pitchFamily="18" charset="0"/>
                <a:cs typeface="Times New Roman" panose="02020603050405020304" pitchFamily="18" charset="0"/>
              </a:rPr>
              <a:t>iterasyonda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oluşturulduğu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unutulmamalı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ürün</a:t>
            </a:r>
            <a:r>
              <a:rPr lang="en-US" dirty="0">
                <a:latin typeface="Times New Roman" panose="02020603050405020304" pitchFamily="18" charset="0"/>
                <a:cs typeface="Times New Roman" panose="02020603050405020304" pitchFamily="18" charset="0"/>
              </a:rPr>
              <a:t> tam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sınanmalıdır</a:t>
            </a:r>
            <a:r>
              <a:rPr lang="en-US" dirty="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Aksi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durumda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hatalar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fark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düzeltme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maliyeti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yüksek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Kullanım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senaryoları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yöntemi</a:t>
            </a:r>
            <a:r>
              <a:rPr lang="en-US" b="1" dirty="0">
                <a:latin typeface="Times New Roman" panose="02020603050405020304" pitchFamily="18" charset="0"/>
                <a:cs typeface="Times New Roman" panose="02020603050405020304" pitchFamily="18" charset="0"/>
              </a:rPr>
              <a:t> (use case) </a:t>
            </a:r>
            <a:r>
              <a:rPr lang="en-US" b="1" dirty="0" err="1">
                <a:latin typeface="Times New Roman" panose="02020603050405020304" pitchFamily="18" charset="0"/>
                <a:cs typeface="Times New Roman" panose="02020603050405020304" pitchFamily="18" charset="0"/>
              </a:rPr>
              <a:t>uygulanmalı</a:t>
            </a: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Görsel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modelleme</a:t>
            </a:r>
            <a:r>
              <a:rPr lang="en-US" b="1" dirty="0">
                <a:latin typeface="Times New Roman" panose="02020603050405020304" pitchFamily="18" charset="0"/>
                <a:cs typeface="Times New Roman" panose="02020603050405020304" pitchFamily="18" charset="0"/>
              </a:rPr>
              <a:t> (UML) </a:t>
            </a:r>
            <a:r>
              <a:rPr lang="en-US" b="1" dirty="0" err="1">
                <a:latin typeface="Times New Roman" panose="02020603050405020304" pitchFamily="18" charset="0"/>
                <a:cs typeface="Times New Roman" panose="02020603050405020304" pitchFamily="18" charset="0"/>
              </a:rPr>
              <a:t>kullanılmalı</a:t>
            </a:r>
            <a:endParaRPr lang="en-US"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UML </a:t>
            </a:r>
            <a:r>
              <a:rPr lang="en-US" dirty="0" err="1">
                <a:latin typeface="Times New Roman" panose="02020603050405020304" pitchFamily="18" charset="0"/>
                <a:cs typeface="Times New Roman" panose="02020603050405020304" pitchFamily="18" charset="0"/>
              </a:rPr>
              <a:t>tasarımların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ifade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edilmesini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takım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elemanları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iletişimi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kolaylaştırır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Bir </a:t>
            </a:r>
            <a:r>
              <a:rPr lang="en-US" b="1" dirty="0" err="1">
                <a:latin typeface="Times New Roman" panose="02020603050405020304" pitchFamily="18" charset="0"/>
                <a:cs typeface="Times New Roman" panose="02020603050405020304" pitchFamily="18" charset="0"/>
              </a:rPr>
              <a:t>iterasyonda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elde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edilen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deneyim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diğer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iterasyonda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kullanılmalı</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241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Agile</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Yaklaşım</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4" name="Dikdörtgen 3"/>
          <p:cNvSpPr/>
          <p:nvPr/>
        </p:nvSpPr>
        <p:spPr>
          <a:xfrm>
            <a:off x="838200" y="1433003"/>
            <a:ext cx="10344742" cy="707886"/>
          </a:xfrm>
          <a:prstGeom prst="rect">
            <a:avLst/>
          </a:prstGeom>
        </p:spPr>
        <p:txBody>
          <a:bodyPr wrap="square">
            <a:spAutoFit/>
          </a:bodyPr>
          <a:lstStyle/>
          <a:p>
            <a:pPr algn="just"/>
            <a:r>
              <a:rPr lang="tr-TR" sz="2000" dirty="0"/>
              <a:t>Bir yazılım projesi, 6 ay içerisinde tamamlanmazsa ve projeye müşterinizi dahil etmezseniz, başarıya ulaşma ihtimaliniz zayıftır.</a:t>
            </a:r>
          </a:p>
        </p:txBody>
      </p:sp>
      <p:pic>
        <p:nvPicPr>
          <p:cNvPr id="8" name="Picture 7">
            <a:extLst>
              <a:ext uri="{FF2B5EF4-FFF2-40B4-BE49-F238E27FC236}">
                <a16:creationId xmlns:a16="http://schemas.microsoft.com/office/drawing/2014/main" id="{5683BD7D-7198-BD03-6FF0-719FC39A044E}"/>
              </a:ext>
            </a:extLst>
          </p:cNvPr>
          <p:cNvPicPr>
            <a:picLocks noChangeAspect="1"/>
          </p:cNvPicPr>
          <p:nvPr/>
        </p:nvPicPr>
        <p:blipFill>
          <a:blip r:embed="rId2"/>
          <a:stretch>
            <a:fillRect/>
          </a:stretch>
        </p:blipFill>
        <p:spPr>
          <a:xfrm>
            <a:off x="2770159" y="2140889"/>
            <a:ext cx="6651682" cy="4516341"/>
          </a:xfrm>
          <a:prstGeom prst="rect">
            <a:avLst/>
          </a:prstGeom>
        </p:spPr>
      </p:pic>
    </p:spTree>
    <p:extLst>
      <p:ext uri="{BB962C8B-B14F-4D97-AF65-F5344CB8AC3E}">
        <p14:creationId xmlns:p14="http://schemas.microsoft.com/office/powerpoint/2010/main" val="4142838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2694</Words>
  <Application>Microsoft Office PowerPoint</Application>
  <PresentationFormat>Widescreen</PresentationFormat>
  <Paragraphs>288</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Courier New</vt:lpstr>
      <vt:lpstr>Times New Roman</vt:lpstr>
      <vt:lpstr>Wingdings</vt:lpstr>
      <vt:lpstr>Office Theme</vt:lpstr>
      <vt:lpstr>Yazılım Mimarileri  Bölüm - 3</vt:lpstr>
      <vt:lpstr>Ajanda</vt:lpstr>
      <vt:lpstr>Birleşik Süreç (Unified Process)</vt:lpstr>
      <vt:lpstr>Birleşik Süreç Fazları</vt:lpstr>
      <vt:lpstr>UP: Yinelemeli ve evrimsel yazılım geliştirme</vt:lpstr>
      <vt:lpstr>Yinelemeli Sürecin Yararları</vt:lpstr>
      <vt:lpstr>UP'nin Kullanılmasına Yönelik Öneriler</vt:lpstr>
      <vt:lpstr>UP'nin Kullanılmasına Yönelik Öneriler</vt:lpstr>
      <vt:lpstr>Çevik (Agile) Yaklaşım</vt:lpstr>
      <vt:lpstr>Çevik (Agile) Yaklaşım</vt:lpstr>
      <vt:lpstr>Çevik (Agile) Modelleme</vt:lpstr>
      <vt:lpstr>Çevik (Agile) Yazılım Süreç Modelleri</vt:lpstr>
      <vt:lpstr>Çevik (Agile) Yazılım Süreç Modelleri</vt:lpstr>
      <vt:lpstr>Çevik Yazılım Geliştirme Manifestosu</vt:lpstr>
      <vt:lpstr>Çevik Yazılım Geliştirme Manifestosu - Prensipler</vt:lpstr>
      <vt:lpstr>Çevik Yazılım Geliştirme Manifestosu - Prensipler</vt:lpstr>
      <vt:lpstr>Çevik Modellemenin Başlıca Özelliği</vt:lpstr>
      <vt:lpstr>Hangi Durumlarda Kullanılabilir?</vt:lpstr>
      <vt:lpstr>Çözüm</vt:lpstr>
      <vt:lpstr>Çevik Yazılım Geliştirme Süreci</vt:lpstr>
      <vt:lpstr>Çevik Yazılım Modelinin Diğer Modellerden Farkı</vt:lpstr>
      <vt:lpstr>Çevik Yazılım Modelinin Diğer Modellerden Farkı</vt:lpstr>
      <vt:lpstr>Çevik Yazılım Modelinin Diğer Modellerden Farkı</vt:lpstr>
      <vt:lpstr>Çevik Yazılım Geliştirme Modelleri</vt:lpstr>
      <vt:lpstr>Uçdeğer Programlama (Extreme Programming-XP)</vt:lpstr>
      <vt:lpstr>Uçdeğer Programlama</vt:lpstr>
      <vt:lpstr>Uçdeğer Programlama</vt:lpstr>
      <vt:lpstr>Uçdeğer Programlama</vt:lpstr>
      <vt:lpstr>Uçdeğer Programlama</vt:lpstr>
      <vt:lpstr>Adaptif Yazılım Geliştirme (Adaptive Software Development -ASD)</vt:lpstr>
      <vt:lpstr>Adaptif Yazılım Geliştirme</vt:lpstr>
      <vt:lpstr>Dinamik Sistem Geliştirme (”Dynamic System Development”)</vt:lpstr>
      <vt:lpstr>Dinamik Sistem Geliştirme</vt:lpstr>
      <vt:lpstr>Dinamik Sistem Geliştirme Proje Yapısı</vt:lpstr>
      <vt:lpstr>Dinamik Sistem Geliştirme Süreci</vt:lpstr>
      <vt:lpstr>Scrum</vt:lpstr>
      <vt:lpstr>Scrum Ayırt Edici Özellikleri</vt:lpstr>
      <vt:lpstr>Scrum Süreci</vt:lpstr>
      <vt:lpstr>Scrum Rolleri</vt:lpstr>
      <vt:lpstr>Scrum Rolleri</vt:lpstr>
      <vt:lpstr>Scrum Rolleri</vt:lpstr>
      <vt:lpstr>Scrum Rolleri</vt:lpstr>
      <vt:lpstr>Scrum Örnek</vt:lpstr>
      <vt:lpstr>Özellik Güdümlü Gelistirme (Feature-Driven Development – FDD)</vt:lpstr>
      <vt:lpstr>Çevik Tümlesik Süreç (Agile Unified Process – AUP)</vt:lpstr>
      <vt:lpstr>Çevik Tümlesik Süreç</vt:lpstr>
      <vt:lpstr>Yazılım Süreç Modeli Seçimi</vt:lpstr>
      <vt:lpstr>Yazılım Süreç Modeli Seçimi</vt:lpstr>
      <vt:lpstr>Yazılım Süreçleri – IEEE/IEA 12207 nedir?</vt:lpstr>
      <vt:lpstr>12207 ne değildir?</vt:lpstr>
      <vt:lpstr>Kullanımı</vt:lpstr>
      <vt:lpstr>Yaşam döngüsünü bölümlendirme</vt:lpstr>
      <vt:lpstr>IEEE/EIA 12207 Yaşam Döngüsü (Yazılım Süreçleri)</vt:lpstr>
      <vt:lpstr>Uygulama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install Oracle Database 21c Express Edition and SQL Developer</dc:title>
  <dc:creator>Nano</dc:creator>
  <cp:lastModifiedBy>Nano</cp:lastModifiedBy>
  <cp:revision>496</cp:revision>
  <dcterms:created xsi:type="dcterms:W3CDTF">2023-05-01T21:41:46Z</dcterms:created>
  <dcterms:modified xsi:type="dcterms:W3CDTF">2023-10-18T07:00:53Z</dcterms:modified>
</cp:coreProperties>
</file>