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301" r:id="rId4"/>
    <p:sldId id="302" r:id="rId5"/>
    <p:sldId id="303" r:id="rId6"/>
    <p:sldId id="390" r:id="rId7"/>
    <p:sldId id="391" r:id="rId8"/>
    <p:sldId id="392" r:id="rId9"/>
    <p:sldId id="306" r:id="rId10"/>
    <p:sldId id="393" r:id="rId11"/>
    <p:sldId id="394" r:id="rId12"/>
    <p:sldId id="396" r:id="rId13"/>
    <p:sldId id="397" r:id="rId14"/>
    <p:sldId id="398" r:id="rId15"/>
    <p:sldId id="399" r:id="rId16"/>
    <p:sldId id="401" r:id="rId17"/>
    <p:sldId id="402" r:id="rId18"/>
    <p:sldId id="403" r:id="rId19"/>
    <p:sldId id="404" r:id="rId20"/>
    <p:sldId id="405" r:id="rId21"/>
    <p:sldId id="406" r:id="rId22"/>
    <p:sldId id="407" r:id="rId23"/>
    <p:sldId id="408" r:id="rId24"/>
    <p:sldId id="409" r:id="rId25"/>
    <p:sldId id="410" r:id="rId26"/>
    <p:sldId id="411" r:id="rId27"/>
    <p:sldId id="412" r:id="rId28"/>
    <p:sldId id="413" r:id="rId29"/>
    <p:sldId id="400" r:id="rId30"/>
    <p:sldId id="414" r:id="rId31"/>
    <p:sldId id="415" r:id="rId32"/>
    <p:sldId id="416" r:id="rId33"/>
    <p:sldId id="417" r:id="rId34"/>
    <p:sldId id="418" r:id="rId35"/>
    <p:sldId id="419" r:id="rId36"/>
    <p:sldId id="420" r:id="rId37"/>
    <p:sldId id="421" r:id="rId38"/>
    <p:sldId id="422" r:id="rId39"/>
    <p:sldId id="423" r:id="rId40"/>
    <p:sldId id="424" r:id="rId41"/>
    <p:sldId id="425" r:id="rId42"/>
    <p:sldId id="426" r:id="rId43"/>
    <p:sldId id="427" r:id="rId44"/>
    <p:sldId id="428" r:id="rId45"/>
    <p:sldId id="429" r:id="rId46"/>
    <p:sldId id="430" r:id="rId47"/>
    <p:sldId id="431" r:id="rId48"/>
    <p:sldId id="432" r:id="rId49"/>
    <p:sldId id="433" r:id="rId50"/>
    <p:sldId id="434" r:id="rId51"/>
    <p:sldId id="435" r:id="rId52"/>
    <p:sldId id="438" r:id="rId53"/>
    <p:sldId id="436" r:id="rId54"/>
    <p:sldId id="437" r:id="rId55"/>
    <p:sldId id="297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8" autoAdjust="0"/>
    <p:restoredTop sz="90490" autoAdjust="0"/>
  </p:normalViewPr>
  <p:slideViewPr>
    <p:cSldViewPr snapToGrid="0">
      <p:cViewPr varScale="1">
        <p:scale>
          <a:sx n="96" d="100"/>
          <a:sy n="96" d="100"/>
        </p:scale>
        <p:origin x="36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C5312-AC23-4532-98A3-D1F14AD8D612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466E8F-81DD-4168-A2D1-7041F0A2F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74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8C11F-ED59-FB4D-9393-A5AED7CFE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598DC-F2A5-F851-451C-01A846285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31786-D8D0-2A3A-44E9-0AFE5FB9D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9912A-EF90-31AE-E393-45F88003E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CC363-0E0F-9460-288A-AEC7E3997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3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580D9-09DA-7755-19F7-62369B44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7C681-BD01-CA98-BE4C-CD7618AB1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FA906-B12B-B4AF-85DA-B4276D57D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39901-4344-44DD-ADB9-FC62BF371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3ECCA-8B72-154E-6C55-437AFBA0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4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5A7D50-91F6-A600-A143-A865A17D5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F56B7-65E4-3245-2CA6-5FA3E661A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CD790-B6AF-671B-4116-85986AC50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8A4A2-ED94-F588-6E98-11B01A468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8B585-2B07-8C0D-074F-270D654B4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142EF-9D67-384D-6616-A50543720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F5DC5-E18C-77F2-4503-C1DA92C88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098BB-9006-3654-AEB7-29892CDF5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0FFC6-B28C-B7F1-9786-8AD95A8A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10E72-0CBB-1443-B681-258867E06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58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5F9A-4783-6037-4B63-EE0E273BE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375E9-2111-A633-107E-025C2D59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C0990-81F8-88F2-874B-27801DA20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731EA-D2D5-B6A0-66F7-505C1DD2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15B0E-8AC5-3CB4-5F15-A42AACC27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6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6E572-DDFD-45BF-3921-83078DABA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A60C4-DB6A-5D01-19BD-A8303336B5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FB7DA-F03D-1D6F-3F7C-A270FCD34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A1A08-E224-F7C4-5AFF-D346C736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F98D6-9E41-C017-64A4-0ABB5E635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D44A5-D281-D2AC-1155-231D51F57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40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7EA1E-2F72-3FB3-F583-090721E66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F95BA-21BB-282F-1B5F-8D1877043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4D88A-E0EE-9A5C-8AD2-0DDDF2AC2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017624-86E0-948B-133C-039278857E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67FA83-3227-1FB8-B86C-2DC9AA3FB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276443-2923-2F45-46D5-39163EFE0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B7CA58-92A4-CB74-C44C-1FA6C4FB3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0AC179-C049-6F7A-21CB-E352482DD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77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3F95B-C1DF-725F-3936-44E0B2553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CE784B-A66A-8E25-B10A-A9E1E326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28B82-1750-DDF1-67AB-78E56195D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68F23-4791-E02B-4925-8325A5B2B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6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4A4545-5A01-3E5A-4944-79F595E8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0EA87E-024B-AA46-9082-E28823D27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BCFDB-CB0E-79F2-F7CD-A2741B18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7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C4BFB-6939-6581-1603-9D9E6F18A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CC455-1FB0-4CF8-AEA1-45B78D375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68884-F06F-11B7-0A66-FAEC53CAC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A9652-6985-0B4D-45CC-D909F2F54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66AD1-9207-2BC6-D1C8-472FF6D9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C18E6-5675-0194-7B93-AC7476A29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66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4FC53-2467-6D70-1F0C-C7BFC1952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56199D-38F4-5A76-9236-B8BB0B42C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F1289-B98F-DFB1-330B-F675AD7F7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06E98-DA86-D750-9288-8241C19D5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74DEF-1704-1A74-4AEF-14951AFB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6D4F9-E8BB-2AB8-B127-C1A071A0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3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6C0CE9-664B-B1EA-A977-081F250FF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CAF78-DC40-8FA6-11C5-75DC31808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EA425-9013-70DF-85B8-FF5CA8F85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65BA3-D42C-4D83-83AF-D4390FDCAD1F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29DF6-29D4-F171-A557-F24CCA7A1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CD566-33B7-4841-5FDD-F2DC97F6B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6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479C6-53CC-499B-25C5-19424E24D8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b="1" dirty="0">
                <a:solidFill>
                  <a:srgbClr val="002060"/>
                </a:solidFill>
              </a:rPr>
              <a:t>Yazılım Mimarileri</a:t>
            </a:r>
            <a:br>
              <a:rPr lang="tr-TR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sz="3200" b="1" dirty="0">
                <a:solidFill>
                  <a:srgbClr val="002060"/>
                </a:solidFill>
              </a:rPr>
              <a:t>B</a:t>
            </a:r>
            <a:r>
              <a:rPr lang="tr-TR" sz="3200" b="1" dirty="0">
                <a:solidFill>
                  <a:srgbClr val="002060"/>
                </a:solidFill>
              </a:rPr>
              <a:t>ölüm - 5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4F0E5-560C-5BEA-67DE-1A23AFFD69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tr-TR" b="1" dirty="0">
              <a:solidFill>
                <a:srgbClr val="002060"/>
              </a:solidFill>
            </a:endParaRPr>
          </a:p>
          <a:p>
            <a:endParaRPr lang="tr-TR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Dr. </a:t>
            </a:r>
            <a:r>
              <a:rPr lang="tr-TR" b="1" dirty="0">
                <a:solidFill>
                  <a:srgbClr val="002060"/>
                </a:solidFill>
              </a:rPr>
              <a:t>Öğr. Üyesi Sevdanur GENÇ</a:t>
            </a:r>
          </a:p>
          <a:p>
            <a:r>
              <a:rPr lang="en-US" sz="1800" b="1" dirty="0">
                <a:solidFill>
                  <a:srgbClr val="002060"/>
                </a:solidFill>
              </a:rPr>
              <a:t>sgenc@kastamonu.edu.tr</a:t>
            </a:r>
          </a:p>
        </p:txBody>
      </p:sp>
    </p:spTree>
    <p:extLst>
      <p:ext uri="{BB962C8B-B14F-4D97-AF65-F5344CB8AC3E}">
        <p14:creationId xmlns:p14="http://schemas.microsoft.com/office/powerpoint/2010/main" val="1399783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pc="-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İşlevsel</a:t>
            </a:r>
            <a:r>
              <a:rPr lang="tr-TR" spc="-10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Bağımsızlık	</a:t>
            </a:r>
            <a:endParaRPr lang="tr-TR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838200" y="1690688"/>
            <a:ext cx="6891604" cy="2716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0510" indent="-258445" algn="just">
              <a:spcBef>
                <a:spcPts val="100"/>
              </a:spcBef>
              <a:buClr>
                <a:srgbClr val="1CACE3"/>
              </a:buClr>
              <a:buSzPct val="79166"/>
              <a:buFont typeface="Wingdings"/>
              <a:buChar char=""/>
              <a:tabLst>
                <a:tab pos="271145" algn="l"/>
                <a:tab pos="1839595" algn="l"/>
                <a:tab pos="3456940" algn="l"/>
                <a:tab pos="3989070" algn="l"/>
                <a:tab pos="4710430" algn="l"/>
                <a:tab pos="6195060" algn="l"/>
              </a:tabLst>
            </a:pPr>
            <a:r>
              <a:rPr lang="tr-TR" sz="2400" dirty="0"/>
              <a:t>Modüllere </a:t>
            </a:r>
            <a:r>
              <a:rPr lang="tr-TR" sz="2400" b="1" dirty="0"/>
              <a:t>parametre ile veri gönderilir ve sonuç değer alınır</a:t>
            </a:r>
            <a:r>
              <a:rPr lang="tr-TR" sz="2400" dirty="0"/>
              <a:t>. </a:t>
            </a:r>
          </a:p>
          <a:p>
            <a:pPr marL="270510" indent="-258445" algn="just">
              <a:spcBef>
                <a:spcPts val="100"/>
              </a:spcBef>
              <a:buClr>
                <a:srgbClr val="1CACE3"/>
              </a:buClr>
              <a:buSzPct val="79166"/>
              <a:buFont typeface="Wingdings"/>
              <a:buChar char=""/>
              <a:tabLst>
                <a:tab pos="271145" algn="l"/>
                <a:tab pos="1839595" algn="l"/>
                <a:tab pos="3456940" algn="l"/>
                <a:tab pos="3989070" algn="l"/>
                <a:tab pos="4710430" algn="l"/>
                <a:tab pos="6195060" algn="l"/>
              </a:tabLst>
            </a:pPr>
            <a:r>
              <a:rPr lang="tr-TR" sz="2400" dirty="0"/>
              <a:t>Bu modülü çağıran program parçası sadece bu </a:t>
            </a:r>
            <a:r>
              <a:rPr lang="tr-TR" sz="2400" b="1" dirty="0"/>
              <a:t>sonucu</a:t>
            </a:r>
            <a:r>
              <a:rPr lang="tr-TR" sz="2400" dirty="0"/>
              <a:t> kullanabilir. </a:t>
            </a:r>
          </a:p>
          <a:p>
            <a:pPr marL="270510" indent="-258445" algn="just">
              <a:spcBef>
                <a:spcPts val="100"/>
              </a:spcBef>
              <a:buClr>
                <a:srgbClr val="1CACE3"/>
              </a:buClr>
              <a:buSzPct val="79166"/>
              <a:buFont typeface="Wingdings"/>
              <a:buChar char=""/>
              <a:tabLst>
                <a:tab pos="271145" algn="l"/>
                <a:tab pos="1839595" algn="l"/>
                <a:tab pos="3456940" algn="l"/>
                <a:tab pos="3989070" algn="l"/>
                <a:tab pos="4710430" algn="l"/>
                <a:tab pos="6195060" algn="l"/>
              </a:tabLst>
            </a:pPr>
            <a:r>
              <a:rPr lang="tr-TR" sz="2400" dirty="0"/>
              <a:t>Çağrılan modülün işlevsel olarak yaptıkları ile ilgili değildir.</a:t>
            </a:r>
          </a:p>
          <a:p>
            <a:pPr marL="270510" indent="-258445" algn="just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79166"/>
              <a:buFont typeface="Wingdings"/>
              <a:buChar char=""/>
              <a:tabLst>
                <a:tab pos="271145" algn="l"/>
                <a:tab pos="1839595" algn="l"/>
                <a:tab pos="3456940" algn="l"/>
                <a:tab pos="3989070" algn="l"/>
                <a:tab pos="4710430" algn="l"/>
                <a:tab pos="6195060" algn="l"/>
              </a:tabLst>
            </a:pPr>
            <a:endParaRPr lang="it-IT" sz="2400" dirty="0">
              <a:latin typeface="Arial MT"/>
              <a:cs typeface="Arial MT"/>
            </a:endParaRPr>
          </a:p>
        </p:txBody>
      </p:sp>
      <p:pic>
        <p:nvPicPr>
          <p:cNvPr id="5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5836" y="1796502"/>
            <a:ext cx="3070861" cy="29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96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 Tasarımı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0510" indent="-271145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79166"/>
              <a:buFont typeface="Wingdings"/>
              <a:buChar char=""/>
              <a:tabLst>
                <a:tab pos="271145" algn="l"/>
              </a:tabLst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Yapı Tasarımı,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arayüz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tasarımı ve süreç tasarımından önce yapılması gereken ilk tasarım veri tasarımıdır.</a:t>
            </a:r>
          </a:p>
          <a:p>
            <a:pPr marL="270510" indent="-258445">
              <a:lnSpc>
                <a:spcPct val="100000"/>
              </a:lnSpc>
              <a:buClr>
                <a:srgbClr val="1CACE3"/>
              </a:buClr>
              <a:buSzPct val="79166"/>
              <a:buFont typeface="Wingdings"/>
              <a:buChar char=""/>
              <a:tabLst>
                <a:tab pos="271145" algn="l"/>
              </a:tabLst>
            </a:pP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Bilgi saklama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 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soyutlama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 işlem için önemli kavramlardır.</a:t>
            </a: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36086" y="3894011"/>
            <a:ext cx="4719828" cy="228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191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 Tasarımında Dikkat Edilecek Konular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0510" indent="-258445" algn="just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Font typeface="Wingdings"/>
              <a:buChar char=""/>
              <a:tabLst>
                <a:tab pos="271145" algn="l"/>
              </a:tabLst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Değişik veri yapıları değerlendirilmelidir.</a:t>
            </a:r>
          </a:p>
          <a:p>
            <a:pPr marL="270510" marR="1400175" indent="-258445" algn="just">
              <a:lnSpc>
                <a:spcPts val="2050"/>
              </a:lnSpc>
              <a:buClr>
                <a:srgbClr val="1CACE3"/>
              </a:buClr>
              <a:buSzPct val="80555"/>
              <a:buFont typeface="Wingdings"/>
              <a:buChar char=""/>
              <a:tabLst>
                <a:tab pos="271145" algn="l"/>
              </a:tabLst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Bütün veri yapıları ve bunlar üzerinde yapılacak işlemler  tanımlanmalıdır.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0510" marR="1400175" indent="-258445" algn="just">
              <a:lnSpc>
                <a:spcPts val="2050"/>
              </a:lnSpc>
              <a:buClr>
                <a:srgbClr val="1CACE3"/>
              </a:buClr>
              <a:buSzPct val="80555"/>
              <a:buFont typeface="Wingdings"/>
              <a:buChar char=""/>
              <a:tabLst>
                <a:tab pos="271145" algn="l"/>
              </a:tabLst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 düzeyde tasarım kararları tasarım süreci içerisinde geciktirilmelidir.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0510" indent="-258445" algn="just">
              <a:lnSpc>
                <a:spcPct val="100000"/>
              </a:lnSpc>
              <a:buClr>
                <a:srgbClr val="1CACE3"/>
              </a:buClr>
              <a:buSzPct val="80555"/>
              <a:buFont typeface="Wingdings"/>
              <a:buChar char=""/>
              <a:tabLst>
                <a:tab pos="271145" algn="l"/>
              </a:tabLst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Bazı çok kullanılan veri yapıları için bir kütüphane oluşturulmalıdır.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0510" indent="-258445" algn="just">
              <a:lnSpc>
                <a:spcPct val="100000"/>
              </a:lnSpc>
              <a:buClr>
                <a:srgbClr val="1CACE3"/>
              </a:buClr>
              <a:buSzPct val="80555"/>
              <a:buFont typeface="Wingdings"/>
              <a:buChar char=""/>
              <a:tabLst>
                <a:tab pos="271145" algn="l"/>
              </a:tabLst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Kullanılacak programlama dili soyut veri tiplerini desteklemelidir.</a:t>
            </a:r>
          </a:p>
          <a:p>
            <a:pPr algn="just"/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902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Yapısal Tasarım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6397487" cy="4351338"/>
          </a:xfrm>
        </p:spPr>
        <p:txBody>
          <a:bodyPr>
            <a:normAutofit/>
          </a:bodyPr>
          <a:lstStyle/>
          <a:p>
            <a:pPr marL="270510" marR="5080" indent="-258445" algn="just">
              <a:lnSpc>
                <a:spcPts val="2280"/>
              </a:lnSpc>
              <a:spcBef>
                <a:spcPts val="280"/>
              </a:spcBef>
              <a:buClr>
                <a:srgbClr val="1CACE3"/>
              </a:buClr>
              <a:buSzPct val="80000"/>
              <a:buFont typeface="Wingdings"/>
              <a:buChar char=""/>
              <a:tabLst>
                <a:tab pos="271145" algn="l"/>
              </a:tabLst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Yapısal Tasarımın ana hedefi 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modüler bir yapı geliştirip modüller  arasındaki kontrol ilişkilerini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temsil etmektir.</a:t>
            </a:r>
          </a:p>
          <a:p>
            <a:pPr marL="270510" marR="218440" indent="-258445" algn="just">
              <a:lnSpc>
                <a:spcPts val="2280"/>
              </a:lnSpc>
              <a:spcBef>
                <a:spcPts val="1440"/>
              </a:spcBef>
              <a:buClr>
                <a:srgbClr val="1CACE3"/>
              </a:buClr>
              <a:buSzPct val="80555"/>
              <a:buFont typeface="Wingdings"/>
              <a:buChar char=""/>
              <a:tabLst>
                <a:tab pos="271145" algn="l"/>
              </a:tabLst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Ayrıca yapısal tasarım bazen de veri akışlarını gösteren biçime  dönüştürülebilir.</a:t>
            </a:r>
          </a:p>
          <a:p>
            <a:pPr marL="270510" indent="-258445" algn="just">
              <a:lnSpc>
                <a:spcPct val="100000"/>
              </a:lnSpc>
              <a:spcBef>
                <a:spcPts val="1270"/>
              </a:spcBef>
              <a:buClr>
                <a:srgbClr val="1CACE3"/>
              </a:buClr>
              <a:buSzPct val="80000"/>
              <a:buFont typeface="Wingdings"/>
              <a:buChar char=""/>
              <a:tabLst>
                <a:tab pos="271145" algn="l"/>
              </a:tabLst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 Akışları Üç parçada incelenebilir</a:t>
            </a:r>
          </a:p>
          <a:p>
            <a:pPr marL="570230" lvl="1" indent="-215265" algn="just">
              <a:lnSpc>
                <a:spcPct val="100000"/>
              </a:lnSpc>
              <a:buClr>
                <a:srgbClr val="9999FF"/>
              </a:buClr>
              <a:buSzPct val="69047"/>
              <a:buFont typeface="Wingdings"/>
              <a:buChar char=""/>
              <a:tabLst>
                <a:tab pos="570865" algn="l"/>
              </a:tabLst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Girdi Akışı</a:t>
            </a:r>
          </a:p>
          <a:p>
            <a:pPr marL="570230" lvl="1" indent="-215265" algn="just">
              <a:lnSpc>
                <a:spcPct val="100000"/>
              </a:lnSpc>
              <a:buClr>
                <a:srgbClr val="9999FF"/>
              </a:buClr>
              <a:buSzPct val="69047"/>
              <a:buFont typeface="Wingdings"/>
              <a:buChar char=""/>
              <a:tabLst>
                <a:tab pos="570865" algn="l"/>
              </a:tabLst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Çıktı Akışı</a:t>
            </a:r>
          </a:p>
          <a:p>
            <a:pPr marL="570230" lvl="1" indent="-215265" algn="just">
              <a:lnSpc>
                <a:spcPct val="100000"/>
              </a:lnSpc>
              <a:spcBef>
                <a:spcPts val="505"/>
              </a:spcBef>
              <a:buClr>
                <a:srgbClr val="9999FF"/>
              </a:buClr>
              <a:buSzPct val="69047"/>
              <a:buFont typeface="Wingdings"/>
              <a:buChar char=""/>
              <a:tabLst>
                <a:tab pos="570865" algn="l"/>
              </a:tabLst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İşlem Akışı</a:t>
            </a:r>
          </a:p>
          <a:p>
            <a:pPr algn="just"/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71900" y="2449086"/>
            <a:ext cx="4107821" cy="235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909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Ayrıntı Tasarım - Süreç Tasarımı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0510" indent="-258445" algn="just">
              <a:lnSpc>
                <a:spcPct val="100000"/>
              </a:lnSpc>
              <a:spcBef>
                <a:spcPts val="1290"/>
              </a:spcBef>
              <a:buClr>
                <a:srgbClr val="1CACE3"/>
              </a:buClr>
              <a:buSzPct val="80555"/>
              <a:buFont typeface="Wingdings"/>
              <a:buChar char=""/>
              <a:tabLst>
                <a:tab pos="271145" algn="l"/>
              </a:tabLst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Süreç tasarımı; 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veri, yapı ve ara yüz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tasarımından sonra yapılır.</a:t>
            </a:r>
          </a:p>
          <a:p>
            <a:pPr marL="270510" indent="-258445" algn="just">
              <a:lnSpc>
                <a:spcPct val="100000"/>
              </a:lnSpc>
              <a:spcBef>
                <a:spcPts val="1190"/>
              </a:spcBef>
              <a:buClr>
                <a:srgbClr val="1CACE3"/>
              </a:buClr>
              <a:buSzPct val="80555"/>
              <a:buFont typeface="Wingdings"/>
              <a:buChar char=""/>
              <a:tabLst>
                <a:tab pos="271145" algn="l"/>
              </a:tabLst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İdeal şartlarda bütün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algoritmik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detayın belirtilmesi amaçlanır.</a:t>
            </a:r>
          </a:p>
          <a:p>
            <a:pPr marL="270510" marR="60960" indent="-258445" algn="just">
              <a:lnSpc>
                <a:spcPts val="2050"/>
              </a:lnSpc>
              <a:spcBef>
                <a:spcPts val="1345"/>
              </a:spcBef>
              <a:buClr>
                <a:srgbClr val="1CACE3"/>
              </a:buClr>
              <a:buSzPct val="80555"/>
              <a:buFont typeface="Wingdings"/>
              <a:buChar char=""/>
              <a:tabLst>
                <a:tab pos="271145" algn="l"/>
              </a:tabLst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Ayrıca süreç belirtiminin tek anlamı olması gerekir, değişik şahıslar  tarafından farklı yorumlanmamalıdır.</a:t>
            </a:r>
          </a:p>
          <a:p>
            <a:pPr marL="270510" marR="5080" indent="-258445" algn="just">
              <a:lnSpc>
                <a:spcPts val="2050"/>
              </a:lnSpc>
              <a:spcBef>
                <a:spcPts val="1305"/>
              </a:spcBef>
              <a:buClr>
                <a:srgbClr val="1CACE3"/>
              </a:buClr>
              <a:buSzPct val="80555"/>
              <a:buFont typeface="Wingdings"/>
              <a:buChar char=""/>
              <a:tabLst>
                <a:tab pos="271145" algn="l"/>
              </a:tabLst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Doğal diller kullanılabilir (açıklamalarda, çünkü doğal dil tek anlamlı  değildir)</a:t>
            </a:r>
          </a:p>
          <a:p>
            <a:pPr marL="270510" indent="-258445" algn="just">
              <a:lnSpc>
                <a:spcPct val="100000"/>
              </a:lnSpc>
              <a:spcBef>
                <a:spcPts val="1140"/>
              </a:spcBef>
              <a:buClr>
                <a:srgbClr val="1CACE3"/>
              </a:buClr>
              <a:buSzPct val="80555"/>
              <a:buFont typeface="Wingdings"/>
              <a:buChar char=""/>
              <a:tabLst>
                <a:tab pos="271145" algn="l"/>
              </a:tabLst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Süreç Tanımlama Dili (Process Description Language - PDL)</a:t>
            </a:r>
          </a:p>
          <a:p>
            <a:pPr algn="just"/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1788" y="4152912"/>
            <a:ext cx="2382012" cy="238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842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Yapısal Program Yapıları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0510" indent="-258445" algn="just">
              <a:lnSpc>
                <a:spcPct val="100000"/>
              </a:lnSpc>
              <a:spcBef>
                <a:spcPts val="455"/>
              </a:spcBef>
              <a:buClr>
                <a:srgbClr val="1CACE3"/>
              </a:buClr>
              <a:buSzPct val="80000"/>
              <a:buFont typeface="Wingdings"/>
              <a:buChar char=""/>
              <a:tabLst>
                <a:tab pos="271145" algn="l"/>
              </a:tabLst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Yapısal programlamanın temel amacı;</a:t>
            </a:r>
          </a:p>
          <a:p>
            <a:pPr marL="570230" lvl="1" indent="-215265" algn="just">
              <a:lnSpc>
                <a:spcPct val="100000"/>
              </a:lnSpc>
              <a:spcBef>
                <a:spcPts val="385"/>
              </a:spcBef>
              <a:buClr>
                <a:srgbClr val="9999FF"/>
              </a:buClr>
              <a:buSzPct val="70000"/>
              <a:buFont typeface="Wingdings"/>
              <a:buChar char=""/>
              <a:tabLst>
                <a:tab pos="570865" algn="l"/>
              </a:tabLst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karmaşıklığını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aza indirmek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570230" lvl="1" indent="-215265" algn="just">
              <a:lnSpc>
                <a:spcPct val="100000"/>
              </a:lnSpc>
              <a:spcBef>
                <a:spcPts val="395"/>
              </a:spcBef>
              <a:buClr>
                <a:srgbClr val="9999FF"/>
              </a:buClr>
              <a:buSzPct val="70000"/>
              <a:buFont typeface="Wingdings"/>
              <a:buChar char=""/>
              <a:tabLst>
                <a:tab pos="570865" algn="l"/>
              </a:tabLst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anlaşılabilirliğini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artırmaktır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70510" indent="-258445" algn="just">
              <a:lnSpc>
                <a:spcPct val="100000"/>
              </a:lnSpc>
              <a:spcBef>
                <a:spcPts val="1335"/>
              </a:spcBef>
              <a:buClr>
                <a:srgbClr val="1CACE3"/>
              </a:buClr>
              <a:buSzPct val="80000"/>
              <a:buFont typeface="Wingdings"/>
              <a:buChar char=""/>
              <a:tabLst>
                <a:tab pos="271145" algn="l"/>
              </a:tabLst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amaçla şu yapıları kullanılır;</a:t>
            </a:r>
          </a:p>
          <a:p>
            <a:pPr marL="570230" lvl="1" indent="-215265" algn="just">
              <a:lnSpc>
                <a:spcPct val="100000"/>
              </a:lnSpc>
              <a:spcBef>
                <a:spcPts val="505"/>
              </a:spcBef>
              <a:buClr>
                <a:srgbClr val="9999FF"/>
              </a:buClr>
              <a:buSzPct val="70000"/>
              <a:buFont typeface="Wingdings"/>
              <a:buChar char=""/>
              <a:tabLst>
                <a:tab pos="570865" algn="l"/>
              </a:tabLst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Ardışıl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İşlem yapısı</a:t>
            </a:r>
          </a:p>
          <a:p>
            <a:pPr marL="570230" lvl="1" indent="-215265" algn="just">
              <a:lnSpc>
                <a:spcPct val="100000"/>
              </a:lnSpc>
              <a:spcBef>
                <a:spcPts val="515"/>
              </a:spcBef>
              <a:buClr>
                <a:srgbClr val="9999FF"/>
              </a:buClr>
              <a:buSzPct val="70000"/>
              <a:buFont typeface="Wingdings"/>
              <a:buChar char=""/>
              <a:tabLst>
                <a:tab pos="570865" algn="l"/>
              </a:tabLst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Koşullu işlem yapısı</a:t>
            </a:r>
          </a:p>
          <a:p>
            <a:pPr marL="570230" lvl="1" indent="-215265" algn="just">
              <a:lnSpc>
                <a:spcPct val="100000"/>
              </a:lnSpc>
              <a:spcBef>
                <a:spcPts val="520"/>
              </a:spcBef>
              <a:buClr>
                <a:srgbClr val="9999FF"/>
              </a:buClr>
              <a:buSzPct val="70000"/>
              <a:buFont typeface="Wingdings"/>
              <a:buChar char=""/>
              <a:tabLst>
                <a:tab pos="570865" algn="l"/>
              </a:tabLst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Döngü yapısı</a:t>
            </a:r>
          </a:p>
          <a:p>
            <a:pPr marL="270510" indent="-258445" algn="just">
              <a:lnSpc>
                <a:spcPct val="100000"/>
              </a:lnSpc>
              <a:spcBef>
                <a:spcPts val="1450"/>
              </a:spcBef>
              <a:buClr>
                <a:srgbClr val="1CACE3"/>
              </a:buClr>
              <a:buSzPct val="80000"/>
              <a:buFont typeface="Wingdings"/>
              <a:buChar char=""/>
              <a:tabLst>
                <a:tab pos="271145" algn="l"/>
              </a:tabLst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GOTO kullanımı uygun değildir.</a:t>
            </a:r>
          </a:p>
          <a:p>
            <a:pPr algn="just"/>
            <a:endParaRPr lang="tr-T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11209" y="1943917"/>
            <a:ext cx="3245777" cy="249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17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Akış Diyagramı Yapıları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9454" y="1999184"/>
            <a:ext cx="8793092" cy="423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484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Akış Diyagramı Yapıları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2540" y="1605495"/>
            <a:ext cx="9646920" cy="483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20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Akış Diyagramı Yapıları 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3588" y="1966014"/>
            <a:ext cx="10404823" cy="438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361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Akış Diyagramları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717" y="1510640"/>
            <a:ext cx="9762565" cy="521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115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D6AF7-3E25-DC81-D153-246522170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002060"/>
                </a:solidFill>
              </a:rPr>
              <a:t>Ajanda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1F17F-483A-4A84-2D68-4816F6D7D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Tasarımının</a:t>
            </a:r>
            <a:r>
              <a:rPr lang="en-US" dirty="0"/>
              <a:t> </a:t>
            </a:r>
            <a:r>
              <a:rPr lang="en-US" dirty="0" err="1"/>
              <a:t>Önemi</a:t>
            </a:r>
            <a:endParaRPr lang="en-US" dirty="0"/>
          </a:p>
          <a:p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Kavramları</a:t>
            </a:r>
            <a:endParaRPr lang="en-US" dirty="0"/>
          </a:p>
          <a:p>
            <a:r>
              <a:rPr lang="en-US" dirty="0" err="1"/>
              <a:t>Yapısal</a:t>
            </a:r>
            <a:r>
              <a:rPr lang="en-US" dirty="0"/>
              <a:t> </a:t>
            </a:r>
            <a:r>
              <a:rPr lang="en-US" dirty="0" err="1"/>
              <a:t>Tasarım</a:t>
            </a:r>
            <a:endParaRPr lang="en-US" dirty="0"/>
          </a:p>
          <a:p>
            <a:r>
              <a:rPr lang="en-US" dirty="0" err="1"/>
              <a:t>Tasarlanması</a:t>
            </a:r>
            <a:r>
              <a:rPr lang="en-US" dirty="0"/>
              <a:t> </a:t>
            </a:r>
            <a:r>
              <a:rPr lang="en-US" dirty="0" err="1"/>
              <a:t>Gereken</a:t>
            </a:r>
            <a:r>
              <a:rPr lang="en-US" dirty="0"/>
              <a:t> </a:t>
            </a:r>
            <a:r>
              <a:rPr lang="en-US" dirty="0" err="1"/>
              <a:t>Ortak</a:t>
            </a:r>
            <a:r>
              <a:rPr lang="en-US" dirty="0"/>
              <a:t> Alt </a:t>
            </a:r>
            <a:r>
              <a:rPr lang="en-US" dirty="0" err="1"/>
              <a:t>Sistemler</a:t>
            </a:r>
            <a:endParaRPr lang="en-US" dirty="0"/>
          </a:p>
          <a:p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Arayüz</a:t>
            </a:r>
            <a:r>
              <a:rPr lang="en-US" dirty="0"/>
              <a:t> </a:t>
            </a:r>
            <a:r>
              <a:rPr lang="en-US" dirty="0" err="1"/>
              <a:t>Tasarımı</a:t>
            </a:r>
            <a:endParaRPr lang="en-US" dirty="0"/>
          </a:p>
          <a:p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Kalite</a:t>
            </a:r>
            <a:r>
              <a:rPr lang="en-US" dirty="0"/>
              <a:t> </a:t>
            </a:r>
            <a:r>
              <a:rPr lang="en-US" dirty="0" err="1"/>
              <a:t>Ölçütleri</a:t>
            </a:r>
            <a:endParaRPr lang="en-US" dirty="0"/>
          </a:p>
          <a:p>
            <a:r>
              <a:rPr lang="en-US" dirty="0" err="1"/>
              <a:t>Yapışıklık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65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Kutu Diyagramları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9009" y="1474867"/>
            <a:ext cx="8073981" cy="516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084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Kutu Diyagramları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297" y="1789044"/>
            <a:ext cx="10941405" cy="475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01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Kutu Diyagramları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9210" y="1599815"/>
            <a:ext cx="9593579" cy="507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316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Karar Tabloları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199" y="1825625"/>
            <a:ext cx="5823858" cy="4667250"/>
          </a:xfrm>
        </p:spPr>
        <p:txBody>
          <a:bodyPr>
            <a:normAutofit/>
          </a:bodyPr>
          <a:lstStyle/>
          <a:p>
            <a:pPr marL="270510" marR="408940" indent="-258445" algn="just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Font typeface="Wingdings"/>
              <a:buChar char=""/>
              <a:tabLst>
                <a:tab pos="271145" algn="l"/>
              </a:tabLst>
            </a:pP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Bazen</a:t>
            </a:r>
            <a:r>
              <a:rPr lang="tr-TR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karmaşık</a:t>
            </a:r>
            <a:r>
              <a:rPr lang="tr-TR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koşul</a:t>
            </a:r>
            <a:r>
              <a:rPr lang="tr-TR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değerlendirmeleri</a:t>
            </a:r>
            <a:r>
              <a:rPr lang="tr-TR" sz="2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yapmak</a:t>
            </a:r>
            <a:r>
              <a:rPr lang="tr-TR"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gerekir.</a:t>
            </a:r>
            <a:r>
              <a:rPr lang="tr-TR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70510" marR="408940" indent="-258445" algn="just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Font typeface="Wingdings"/>
              <a:buChar char=""/>
              <a:tabLst>
                <a:tab pos="271145" algn="l"/>
              </a:tabLst>
            </a:pPr>
            <a:r>
              <a:rPr lang="tr-TR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Bunların </a:t>
            </a:r>
            <a:r>
              <a:rPr lang="tr-TR" sz="2400" spc="-4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düzenli</a:t>
            </a:r>
            <a:r>
              <a:rPr lang="tr-TR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gösterilimi</a:t>
            </a:r>
            <a:r>
              <a:rPr lang="tr-TR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karar</a:t>
            </a:r>
            <a:r>
              <a:rPr lang="tr-TR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tablolarında</a:t>
            </a:r>
            <a:r>
              <a:rPr lang="tr-TR"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yapılabilir.</a:t>
            </a:r>
          </a:p>
          <a:p>
            <a:pPr marL="270510" marR="408940" indent="-258445" algn="just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Font typeface="Wingdings"/>
              <a:buChar char=""/>
              <a:tabLst>
                <a:tab pos="271145" algn="l"/>
              </a:tabLst>
            </a:pP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Öncelikle,</a:t>
            </a:r>
            <a:r>
              <a:rPr lang="tr-TR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bütün</a:t>
            </a:r>
            <a:r>
              <a:rPr lang="tr-TR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işlemler</a:t>
            </a:r>
            <a:r>
              <a:rPr lang="tr-TR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saptanmalı,</a:t>
            </a:r>
            <a:r>
              <a:rPr lang="tr-TR"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sonra</a:t>
            </a:r>
            <a:r>
              <a:rPr lang="tr-TR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ön</a:t>
            </a:r>
            <a:r>
              <a:rPr lang="tr-TR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koşullar</a:t>
            </a:r>
            <a:r>
              <a:rPr lang="tr-TR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belirlenmelidir.</a:t>
            </a:r>
            <a:endParaRPr lang="tr-T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0510" indent="-258445" algn="just">
              <a:lnSpc>
                <a:spcPct val="100000"/>
              </a:lnSpc>
              <a:buClr>
                <a:srgbClr val="1CACE3"/>
              </a:buClr>
              <a:buSzPct val="80555"/>
              <a:buFont typeface="Wingdings"/>
              <a:buChar char=""/>
              <a:tabLst>
                <a:tab pos="271145" algn="l"/>
              </a:tabLst>
            </a:pP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Belirli</a:t>
            </a:r>
            <a:r>
              <a:rPr lang="tr-TR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işlemler</a:t>
            </a:r>
            <a:r>
              <a:rPr lang="tr-TR"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belirli</a:t>
            </a:r>
            <a:r>
              <a:rPr lang="tr-TR"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koşulları</a:t>
            </a:r>
            <a:r>
              <a:rPr lang="tr-TR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birleştirerek</a:t>
            </a:r>
            <a:r>
              <a:rPr lang="tr-TR"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tablo </a:t>
            </a:r>
            <a:r>
              <a:rPr lang="tr-TR"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oluşturulur.</a:t>
            </a:r>
            <a:endParaRPr lang="tr-T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0510" indent="-258445" algn="just">
              <a:lnSpc>
                <a:spcPct val="100000"/>
              </a:lnSpc>
              <a:buClr>
                <a:srgbClr val="1CACE3"/>
              </a:buClr>
              <a:buSzPct val="80555"/>
              <a:buFont typeface="Wingdings"/>
              <a:buChar char=""/>
              <a:tabLst>
                <a:tab pos="271145" algn="l"/>
              </a:tabLst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tr-TR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tarafta</a:t>
            </a:r>
            <a:r>
              <a:rPr lang="tr-TR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ise</a:t>
            </a:r>
            <a:r>
              <a:rPr lang="tr-TR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işlemler</a:t>
            </a:r>
            <a:r>
              <a:rPr lang="tr-TR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benzer</a:t>
            </a:r>
            <a:r>
              <a:rPr lang="tr-TR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satırlar</a:t>
            </a:r>
            <a:r>
              <a:rPr lang="tr-TR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tr-TR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gösterilir.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49240" y="2486110"/>
            <a:ext cx="5206694" cy="264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43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Karar Tabloları </a:t>
            </a:r>
          </a:p>
        </p:txBody>
      </p:sp>
      <p:pic>
        <p:nvPicPr>
          <p:cNvPr id="4" name="object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82565" y="1962079"/>
            <a:ext cx="7504233" cy="393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24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Tasarım Dili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0510" indent="-258445" algn="just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80000"/>
              <a:buFont typeface="Wingdings"/>
              <a:buChar char=""/>
              <a:tabLst>
                <a:tab pos="271145" algn="l"/>
              </a:tabLst>
            </a:pPr>
            <a:r>
              <a:rPr lang="tr-TR" sz="2400" dirty="0">
                <a:solidFill>
                  <a:srgbClr val="99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Tasarım Dilleri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süreç belirtiminde doğal dillerin programlama dili ile sentezlenmesi şeklinde ortaya çıkmıştır.</a:t>
            </a:r>
          </a:p>
          <a:p>
            <a:pPr marL="270510" marR="5080" indent="-258445" algn="just">
              <a:lnSpc>
                <a:spcPct val="100000"/>
              </a:lnSpc>
              <a:buClr>
                <a:srgbClr val="1CACE3"/>
              </a:buClr>
              <a:buSzPct val="80000"/>
              <a:buFont typeface="Wingdings"/>
              <a:buChar char=""/>
              <a:tabLst>
                <a:tab pos="271145" algn="l"/>
              </a:tabLst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Hangi programlama dilinin kullanılacağından bağımsız özellikler  bulunmalıdır.</a:t>
            </a:r>
          </a:p>
          <a:p>
            <a:pPr marL="270510" marR="5080" indent="-258445" algn="just">
              <a:lnSpc>
                <a:spcPct val="100000"/>
              </a:lnSpc>
              <a:buClr>
                <a:srgbClr val="1CACE3"/>
              </a:buClr>
              <a:buSzPct val="80000"/>
              <a:buFont typeface="Wingdings"/>
              <a:buChar char=""/>
              <a:tabLst>
                <a:tab pos="271145" algn="l"/>
              </a:tabLst>
            </a:pP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pPr marL="457200" lvl="1" indent="0" algn="just">
              <a:buNone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Hesap Numarasını Oku</a:t>
            </a:r>
          </a:p>
          <a:p>
            <a:pPr marL="457200" lvl="1" indent="0" algn="just">
              <a:buNone/>
            </a:pP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(hesap numarası geçerli değil) başlangıca dön  işlem türünü iste</a:t>
            </a:r>
          </a:p>
          <a:p>
            <a:pPr marL="457200" lvl="1" indent="0" algn="just">
              <a:buNone/>
            </a:pP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(para yatırma islemi) { para_yatir(); Başlangıca dön}</a:t>
            </a:r>
          </a:p>
          <a:p>
            <a:pPr marL="457200" lvl="1" indent="0" algn="just">
              <a:buNone/>
            </a:pP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(yeterli bakiye yok) başlangıca dön  </a:t>
            </a:r>
          </a:p>
          <a:p>
            <a:pPr marL="0" indent="0" algn="just">
              <a:buNone/>
            </a:pP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</a:p>
          <a:p>
            <a:pPr algn="just"/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751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Tasarlanması Gereken Ortak Alt Sistemler</a:t>
            </a:r>
            <a:endParaRPr lang="tr-TR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9875" indent="-25781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78571"/>
              <a:buFont typeface="Wingdings"/>
              <a:buChar char=""/>
              <a:tabLst>
                <a:tab pos="270510" algn="l"/>
              </a:tabLst>
            </a:pPr>
            <a:r>
              <a:rPr lang="tr-TR">
                <a:latin typeface="Arial MT"/>
                <a:cs typeface="Arial MT"/>
              </a:rPr>
              <a:t>Yetkilendirme altsistemi</a:t>
            </a:r>
          </a:p>
          <a:p>
            <a:pPr marL="269875" indent="-257810">
              <a:lnSpc>
                <a:spcPct val="100000"/>
              </a:lnSpc>
              <a:spcBef>
                <a:spcPts val="1515"/>
              </a:spcBef>
              <a:buClr>
                <a:srgbClr val="1CACE3"/>
              </a:buClr>
              <a:buSzPct val="78571"/>
              <a:buFont typeface="Wingdings"/>
              <a:buChar char=""/>
              <a:tabLst>
                <a:tab pos="270510" algn="l"/>
              </a:tabLst>
            </a:pPr>
            <a:r>
              <a:rPr lang="tr-TR">
                <a:latin typeface="Arial MT"/>
                <a:cs typeface="Arial MT"/>
              </a:rPr>
              <a:t>Güvenlik altsistemi</a:t>
            </a:r>
          </a:p>
          <a:p>
            <a:pPr marL="269875" indent="-257810">
              <a:lnSpc>
                <a:spcPct val="100000"/>
              </a:lnSpc>
              <a:spcBef>
                <a:spcPts val="1510"/>
              </a:spcBef>
              <a:buClr>
                <a:srgbClr val="1CACE3"/>
              </a:buClr>
              <a:buSzPct val="78571"/>
              <a:buFont typeface="Wingdings"/>
              <a:buChar char=""/>
              <a:tabLst>
                <a:tab pos="270510" algn="l"/>
              </a:tabLst>
            </a:pPr>
            <a:r>
              <a:rPr lang="tr-TR">
                <a:latin typeface="Arial MT"/>
                <a:cs typeface="Arial MT"/>
              </a:rPr>
              <a:t>Yedekleme altsistemi</a:t>
            </a:r>
          </a:p>
          <a:p>
            <a:pPr marL="269875" indent="-257810">
              <a:lnSpc>
                <a:spcPct val="100000"/>
              </a:lnSpc>
              <a:spcBef>
                <a:spcPts val="1515"/>
              </a:spcBef>
              <a:buClr>
                <a:srgbClr val="1CACE3"/>
              </a:buClr>
              <a:buSzPct val="78571"/>
              <a:buFont typeface="Wingdings"/>
              <a:buChar char=""/>
              <a:tabLst>
                <a:tab pos="270510" algn="l"/>
              </a:tabLst>
            </a:pPr>
            <a:r>
              <a:rPr lang="tr-TR">
                <a:latin typeface="Arial MT"/>
                <a:cs typeface="Arial MT"/>
              </a:rPr>
              <a:t>Veri transferi altsistemi</a:t>
            </a:r>
          </a:p>
          <a:p>
            <a:pPr marL="269875" indent="-257810">
              <a:lnSpc>
                <a:spcPct val="100000"/>
              </a:lnSpc>
              <a:spcBef>
                <a:spcPts val="1515"/>
              </a:spcBef>
              <a:buClr>
                <a:srgbClr val="1CACE3"/>
              </a:buClr>
              <a:buSzPct val="78571"/>
              <a:buFont typeface="Wingdings"/>
              <a:buChar char=""/>
              <a:tabLst>
                <a:tab pos="270510" algn="l"/>
              </a:tabLst>
            </a:pPr>
            <a:r>
              <a:rPr lang="tr-TR">
                <a:latin typeface="Arial MT"/>
                <a:cs typeface="Arial MT"/>
              </a:rPr>
              <a:t>Arşiv altsistemi</a:t>
            </a:r>
          </a:p>
          <a:p>
            <a:pPr marL="269875" indent="-257810">
              <a:lnSpc>
                <a:spcPct val="100000"/>
              </a:lnSpc>
              <a:spcBef>
                <a:spcPts val="1510"/>
              </a:spcBef>
              <a:buClr>
                <a:srgbClr val="1CACE3"/>
              </a:buClr>
              <a:buSzPct val="78571"/>
              <a:buFont typeface="Wingdings"/>
              <a:buChar char=""/>
              <a:tabLst>
                <a:tab pos="270510" algn="l"/>
              </a:tabLst>
            </a:pPr>
            <a:r>
              <a:rPr lang="tr-TR">
                <a:latin typeface="Arial MT"/>
                <a:cs typeface="Arial MT"/>
              </a:rPr>
              <a:t>Dönüştürme altsistemi</a:t>
            </a:r>
            <a:endParaRPr lang="tr-TR" dirty="0">
              <a:latin typeface="Arial MT"/>
              <a:cs typeface="Arial MT"/>
            </a:endParaRPr>
          </a:p>
        </p:txBody>
      </p:sp>
      <p:pic>
        <p:nvPicPr>
          <p:cNvPr id="4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5936" y="2693292"/>
            <a:ext cx="31877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395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Yetkilendirme Alt Sistemi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8231966" cy="4351338"/>
          </a:xfrm>
        </p:spPr>
        <p:txBody>
          <a:bodyPr>
            <a:normAutofit/>
          </a:bodyPr>
          <a:lstStyle/>
          <a:p>
            <a:pPr marL="270510" indent="-258445" algn="just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80000"/>
              <a:buFont typeface="Wingdings"/>
              <a:buChar char=""/>
              <a:tabLst>
                <a:tab pos="271145" algn="l"/>
              </a:tabLst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Özellikle kurumsal uygulamalarda farklı kullanıcıların kullanabilecekleri ve kullanamayacakları özellikleri ifade eder.</a:t>
            </a:r>
          </a:p>
          <a:p>
            <a:pPr marL="570230" lvl="1" indent="-215265" algn="just">
              <a:lnSpc>
                <a:spcPct val="100000"/>
              </a:lnSpc>
              <a:spcBef>
                <a:spcPts val="520"/>
              </a:spcBef>
              <a:buClr>
                <a:srgbClr val="9999FF"/>
              </a:buClr>
              <a:buSzPct val="70000"/>
              <a:buFont typeface="Wingdings"/>
              <a:buChar char=""/>
              <a:tabLst>
                <a:tab pos="570865" algn="l"/>
              </a:tabLst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İşlev bazında yetkilendirme</a:t>
            </a:r>
          </a:p>
          <a:p>
            <a:pPr marL="570230" lvl="1" indent="-215265" algn="just">
              <a:lnSpc>
                <a:spcPct val="100000"/>
              </a:lnSpc>
              <a:spcBef>
                <a:spcPts val="515"/>
              </a:spcBef>
              <a:buClr>
                <a:srgbClr val="9999FF"/>
              </a:buClr>
              <a:buSzPct val="70000"/>
              <a:buFont typeface="Wingdings"/>
              <a:buChar char=""/>
              <a:tabLst>
                <a:tab pos="570865" algn="l"/>
              </a:tabLst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Ekran bazında yetkilendirme</a:t>
            </a:r>
          </a:p>
          <a:p>
            <a:pPr marL="570230" lvl="1" indent="-215265" algn="just">
              <a:lnSpc>
                <a:spcPct val="100000"/>
              </a:lnSpc>
              <a:spcBef>
                <a:spcPts val="515"/>
              </a:spcBef>
              <a:buClr>
                <a:srgbClr val="9999FF"/>
              </a:buClr>
              <a:buSzPct val="70000"/>
              <a:buFont typeface="Wingdings"/>
              <a:buChar char=""/>
              <a:tabLst>
                <a:tab pos="570865" algn="l"/>
              </a:tabLst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Ekran alanları bazında yetkilendirme</a:t>
            </a:r>
          </a:p>
          <a:p>
            <a:pPr lvl="1" algn="just">
              <a:lnSpc>
                <a:spcPct val="100000"/>
              </a:lnSpc>
              <a:spcBef>
                <a:spcPts val="25"/>
              </a:spcBef>
              <a:buClr>
                <a:srgbClr val="9999FF"/>
              </a:buClr>
              <a:buFont typeface="Wingdings"/>
              <a:buChar char=""/>
            </a:pPr>
            <a:endParaRPr lang="tr-T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0510" marR="986790" indent="-258445" algn="just"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SzPct val="80000"/>
              <a:buFont typeface="Wingdings"/>
              <a:buChar char=""/>
              <a:tabLst>
                <a:tab pos="271145" algn="l"/>
              </a:tabLst>
            </a:pP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Oracle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veri tabanına erişim konusunda yetkilendirme  yapmaktadır.</a:t>
            </a:r>
          </a:p>
          <a:p>
            <a:pPr algn="just"/>
            <a:endParaRPr lang="tr-T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64918" y="2643378"/>
            <a:ext cx="1571243" cy="157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6861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Güvenlik Alt Sistemi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Güvenlik alt sistemi, bilgi sisteminde yapılan işlerin ve yapan  kullanıcıların izlerinin saklanması ve gereken durumlarda  sunulması ile ilgilidir.</a:t>
            </a:r>
          </a:p>
          <a:p>
            <a:pPr algn="just"/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çok yazılım geliştirme ortamı ve işletim sistemi, bu amaca yönelik olarak, "sistem günlüğü" olanakları sağlamaktadır.</a:t>
            </a:r>
          </a:p>
          <a:p>
            <a:pPr algn="just"/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 günlüğü ile sunulanın olanaklar yeterli olmadığı durumlarda ek yazılımlar geliştirilmesi gerekmektedir.</a:t>
            </a:r>
          </a:p>
          <a:p>
            <a:pPr algn="just"/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files (Sistem günlüğü)</a:t>
            </a:r>
          </a:p>
          <a:p>
            <a:pPr marL="0" indent="0" algn="just">
              <a:buNone/>
            </a:pP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7801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Yedekleme Alt Sistemi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 bilgi sisteminin olağandışı durumlara hazırlıklı olmak amacıyla  kullandıkları veri tabanı (sistem) yedekleme ve yedekten geri alma  işlemlerinin olması gerekmektedir.</a:t>
            </a:r>
          </a:p>
          <a:p>
            <a:pPr algn="just"/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Günümüzde tüm veri tabanı yönetim sistemi geliştirme platformları, oldukça zengin yedekleme ve yedekten geri alma olanakları sağlamaktadır. </a:t>
            </a:r>
          </a:p>
          <a:p>
            <a:pPr algn="just"/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konuda, tasarım bağlamında yapılması gereken, yedekleme işleminin  düzenlenmesini tasarlamak olmalıdır.</a:t>
            </a:r>
          </a:p>
          <a:p>
            <a:pPr algn="just"/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Yedeklemenin hangi sıklıkla yapılacağı, ne zaman, elle ya da otomatik  olarak yapılıp yapılmayacağı gibi planlamalar, tasarım aşamasında  yapılmalıdır.</a:t>
            </a:r>
          </a:p>
          <a:p>
            <a:pPr algn="just"/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455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00" y="374362"/>
            <a:ext cx="10515600" cy="861648"/>
          </a:xfrm>
        </p:spPr>
        <p:txBody>
          <a:bodyPr/>
          <a:lstStyle/>
          <a:p>
            <a:r>
              <a:rPr lang="tr-TR" spc="-7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Yazılım Ürünleri	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object 3"/>
          <p:cNvGrpSpPr/>
          <p:nvPr/>
        </p:nvGrpSpPr>
        <p:grpSpPr>
          <a:xfrm>
            <a:off x="2677731" y="1882792"/>
            <a:ext cx="7136450" cy="4012531"/>
            <a:chOff x="1741932" y="2055876"/>
            <a:chExt cx="6117590" cy="2717800"/>
          </a:xfrm>
        </p:grpSpPr>
        <p:sp>
          <p:nvSpPr>
            <p:cNvPr id="6" name="object 4"/>
            <p:cNvSpPr/>
            <p:nvPr/>
          </p:nvSpPr>
          <p:spPr>
            <a:xfrm>
              <a:off x="1749552" y="2063496"/>
              <a:ext cx="6102350" cy="2702560"/>
            </a:xfrm>
            <a:custGeom>
              <a:avLst/>
              <a:gdLst/>
              <a:ahLst/>
              <a:cxnLst/>
              <a:rect l="l" t="t" r="r" b="b"/>
              <a:pathLst>
                <a:path w="6102350" h="2702560">
                  <a:moveTo>
                    <a:pt x="5651754" y="0"/>
                  </a:moveTo>
                  <a:lnTo>
                    <a:pt x="450342" y="0"/>
                  </a:lnTo>
                  <a:lnTo>
                    <a:pt x="401281" y="2643"/>
                  </a:lnTo>
                  <a:lnTo>
                    <a:pt x="353748" y="10389"/>
                  </a:lnTo>
                  <a:lnTo>
                    <a:pt x="308018" y="22963"/>
                  </a:lnTo>
                  <a:lnTo>
                    <a:pt x="264367" y="40090"/>
                  </a:lnTo>
                  <a:lnTo>
                    <a:pt x="223068" y="61496"/>
                  </a:lnTo>
                  <a:lnTo>
                    <a:pt x="184397" y="86904"/>
                  </a:lnTo>
                  <a:lnTo>
                    <a:pt x="148630" y="116040"/>
                  </a:lnTo>
                  <a:lnTo>
                    <a:pt x="116040" y="148630"/>
                  </a:lnTo>
                  <a:lnTo>
                    <a:pt x="86904" y="184397"/>
                  </a:lnTo>
                  <a:lnTo>
                    <a:pt x="61496" y="223068"/>
                  </a:lnTo>
                  <a:lnTo>
                    <a:pt x="40090" y="264367"/>
                  </a:lnTo>
                  <a:lnTo>
                    <a:pt x="22963" y="308018"/>
                  </a:lnTo>
                  <a:lnTo>
                    <a:pt x="10389" y="353748"/>
                  </a:lnTo>
                  <a:lnTo>
                    <a:pt x="2643" y="401281"/>
                  </a:lnTo>
                  <a:lnTo>
                    <a:pt x="0" y="450341"/>
                  </a:lnTo>
                  <a:lnTo>
                    <a:pt x="0" y="2251710"/>
                  </a:lnTo>
                  <a:lnTo>
                    <a:pt x="2643" y="2300770"/>
                  </a:lnTo>
                  <a:lnTo>
                    <a:pt x="10389" y="2348303"/>
                  </a:lnTo>
                  <a:lnTo>
                    <a:pt x="22963" y="2394033"/>
                  </a:lnTo>
                  <a:lnTo>
                    <a:pt x="40090" y="2437684"/>
                  </a:lnTo>
                  <a:lnTo>
                    <a:pt x="61496" y="2478983"/>
                  </a:lnTo>
                  <a:lnTo>
                    <a:pt x="86904" y="2517654"/>
                  </a:lnTo>
                  <a:lnTo>
                    <a:pt x="116040" y="2553421"/>
                  </a:lnTo>
                  <a:lnTo>
                    <a:pt x="148630" y="2586011"/>
                  </a:lnTo>
                  <a:lnTo>
                    <a:pt x="184397" y="2615147"/>
                  </a:lnTo>
                  <a:lnTo>
                    <a:pt x="223068" y="2640555"/>
                  </a:lnTo>
                  <a:lnTo>
                    <a:pt x="264367" y="2661961"/>
                  </a:lnTo>
                  <a:lnTo>
                    <a:pt x="308018" y="2679088"/>
                  </a:lnTo>
                  <a:lnTo>
                    <a:pt x="353748" y="2691662"/>
                  </a:lnTo>
                  <a:lnTo>
                    <a:pt x="401281" y="2699408"/>
                  </a:lnTo>
                  <a:lnTo>
                    <a:pt x="450342" y="2702052"/>
                  </a:lnTo>
                  <a:lnTo>
                    <a:pt x="5651754" y="2702052"/>
                  </a:lnTo>
                  <a:lnTo>
                    <a:pt x="5700814" y="2699408"/>
                  </a:lnTo>
                  <a:lnTo>
                    <a:pt x="5748347" y="2691662"/>
                  </a:lnTo>
                  <a:lnTo>
                    <a:pt x="5794077" y="2679088"/>
                  </a:lnTo>
                  <a:lnTo>
                    <a:pt x="5837728" y="2661961"/>
                  </a:lnTo>
                  <a:lnTo>
                    <a:pt x="5879027" y="2640555"/>
                  </a:lnTo>
                  <a:lnTo>
                    <a:pt x="5917698" y="2615147"/>
                  </a:lnTo>
                  <a:lnTo>
                    <a:pt x="5953465" y="2586011"/>
                  </a:lnTo>
                  <a:lnTo>
                    <a:pt x="5986055" y="2553421"/>
                  </a:lnTo>
                  <a:lnTo>
                    <a:pt x="6015191" y="2517654"/>
                  </a:lnTo>
                  <a:lnTo>
                    <a:pt x="6040599" y="2478983"/>
                  </a:lnTo>
                  <a:lnTo>
                    <a:pt x="6062005" y="2437684"/>
                  </a:lnTo>
                  <a:lnTo>
                    <a:pt x="6079132" y="2394033"/>
                  </a:lnTo>
                  <a:lnTo>
                    <a:pt x="6091706" y="2348303"/>
                  </a:lnTo>
                  <a:lnTo>
                    <a:pt x="6099452" y="2300770"/>
                  </a:lnTo>
                  <a:lnTo>
                    <a:pt x="6102096" y="2251710"/>
                  </a:lnTo>
                  <a:lnTo>
                    <a:pt x="6102096" y="450341"/>
                  </a:lnTo>
                  <a:lnTo>
                    <a:pt x="6099452" y="401281"/>
                  </a:lnTo>
                  <a:lnTo>
                    <a:pt x="6091706" y="353748"/>
                  </a:lnTo>
                  <a:lnTo>
                    <a:pt x="6079132" y="308018"/>
                  </a:lnTo>
                  <a:lnTo>
                    <a:pt x="6062005" y="264367"/>
                  </a:lnTo>
                  <a:lnTo>
                    <a:pt x="6040599" y="223068"/>
                  </a:lnTo>
                  <a:lnTo>
                    <a:pt x="6015191" y="184397"/>
                  </a:lnTo>
                  <a:lnTo>
                    <a:pt x="5986055" y="148630"/>
                  </a:lnTo>
                  <a:lnTo>
                    <a:pt x="5953465" y="116040"/>
                  </a:lnTo>
                  <a:lnTo>
                    <a:pt x="5917698" y="86904"/>
                  </a:lnTo>
                  <a:lnTo>
                    <a:pt x="5879027" y="61496"/>
                  </a:lnTo>
                  <a:lnTo>
                    <a:pt x="5837728" y="40090"/>
                  </a:lnTo>
                  <a:lnTo>
                    <a:pt x="5794077" y="22963"/>
                  </a:lnTo>
                  <a:lnTo>
                    <a:pt x="5748347" y="10389"/>
                  </a:lnTo>
                  <a:lnTo>
                    <a:pt x="5700814" y="2643"/>
                  </a:lnTo>
                  <a:lnTo>
                    <a:pt x="5651754" y="0"/>
                  </a:lnTo>
                  <a:close/>
                </a:path>
              </a:pathLst>
            </a:custGeom>
            <a:solidFill>
              <a:srgbClr val="79DF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/>
            <p:cNvSpPr/>
            <p:nvPr/>
          </p:nvSpPr>
          <p:spPr>
            <a:xfrm>
              <a:off x="1749552" y="2063496"/>
              <a:ext cx="6102350" cy="2702560"/>
            </a:xfrm>
            <a:custGeom>
              <a:avLst/>
              <a:gdLst/>
              <a:ahLst/>
              <a:cxnLst/>
              <a:rect l="l" t="t" r="r" b="b"/>
              <a:pathLst>
                <a:path w="6102350" h="2702560">
                  <a:moveTo>
                    <a:pt x="0" y="450341"/>
                  </a:moveTo>
                  <a:lnTo>
                    <a:pt x="2643" y="401281"/>
                  </a:lnTo>
                  <a:lnTo>
                    <a:pt x="10389" y="353748"/>
                  </a:lnTo>
                  <a:lnTo>
                    <a:pt x="22963" y="308018"/>
                  </a:lnTo>
                  <a:lnTo>
                    <a:pt x="40090" y="264367"/>
                  </a:lnTo>
                  <a:lnTo>
                    <a:pt x="61496" y="223068"/>
                  </a:lnTo>
                  <a:lnTo>
                    <a:pt x="86904" y="184397"/>
                  </a:lnTo>
                  <a:lnTo>
                    <a:pt x="116040" y="148630"/>
                  </a:lnTo>
                  <a:lnTo>
                    <a:pt x="148630" y="116040"/>
                  </a:lnTo>
                  <a:lnTo>
                    <a:pt x="184397" y="86904"/>
                  </a:lnTo>
                  <a:lnTo>
                    <a:pt x="223068" y="61496"/>
                  </a:lnTo>
                  <a:lnTo>
                    <a:pt x="264367" y="40090"/>
                  </a:lnTo>
                  <a:lnTo>
                    <a:pt x="308018" y="22963"/>
                  </a:lnTo>
                  <a:lnTo>
                    <a:pt x="353748" y="10389"/>
                  </a:lnTo>
                  <a:lnTo>
                    <a:pt x="401281" y="2643"/>
                  </a:lnTo>
                  <a:lnTo>
                    <a:pt x="450342" y="0"/>
                  </a:lnTo>
                  <a:lnTo>
                    <a:pt x="5651754" y="0"/>
                  </a:lnTo>
                  <a:lnTo>
                    <a:pt x="5700814" y="2643"/>
                  </a:lnTo>
                  <a:lnTo>
                    <a:pt x="5748347" y="10389"/>
                  </a:lnTo>
                  <a:lnTo>
                    <a:pt x="5794077" y="22963"/>
                  </a:lnTo>
                  <a:lnTo>
                    <a:pt x="5837728" y="40090"/>
                  </a:lnTo>
                  <a:lnTo>
                    <a:pt x="5879027" y="61496"/>
                  </a:lnTo>
                  <a:lnTo>
                    <a:pt x="5917698" y="86904"/>
                  </a:lnTo>
                  <a:lnTo>
                    <a:pt x="5953465" y="116040"/>
                  </a:lnTo>
                  <a:lnTo>
                    <a:pt x="5986055" y="148630"/>
                  </a:lnTo>
                  <a:lnTo>
                    <a:pt x="6015191" y="184397"/>
                  </a:lnTo>
                  <a:lnTo>
                    <a:pt x="6040599" y="223068"/>
                  </a:lnTo>
                  <a:lnTo>
                    <a:pt x="6062005" y="264367"/>
                  </a:lnTo>
                  <a:lnTo>
                    <a:pt x="6079132" y="308018"/>
                  </a:lnTo>
                  <a:lnTo>
                    <a:pt x="6091706" y="353748"/>
                  </a:lnTo>
                  <a:lnTo>
                    <a:pt x="6099452" y="401281"/>
                  </a:lnTo>
                  <a:lnTo>
                    <a:pt x="6102096" y="450341"/>
                  </a:lnTo>
                  <a:lnTo>
                    <a:pt x="6102096" y="2251710"/>
                  </a:lnTo>
                  <a:lnTo>
                    <a:pt x="6099452" y="2300770"/>
                  </a:lnTo>
                  <a:lnTo>
                    <a:pt x="6091706" y="2348303"/>
                  </a:lnTo>
                  <a:lnTo>
                    <a:pt x="6079132" y="2394033"/>
                  </a:lnTo>
                  <a:lnTo>
                    <a:pt x="6062005" y="2437684"/>
                  </a:lnTo>
                  <a:lnTo>
                    <a:pt x="6040599" y="2478983"/>
                  </a:lnTo>
                  <a:lnTo>
                    <a:pt x="6015191" y="2517654"/>
                  </a:lnTo>
                  <a:lnTo>
                    <a:pt x="5986055" y="2553421"/>
                  </a:lnTo>
                  <a:lnTo>
                    <a:pt x="5953465" y="2586011"/>
                  </a:lnTo>
                  <a:lnTo>
                    <a:pt x="5917698" y="2615147"/>
                  </a:lnTo>
                  <a:lnTo>
                    <a:pt x="5879027" y="2640555"/>
                  </a:lnTo>
                  <a:lnTo>
                    <a:pt x="5837728" y="2661961"/>
                  </a:lnTo>
                  <a:lnTo>
                    <a:pt x="5794077" y="2679088"/>
                  </a:lnTo>
                  <a:lnTo>
                    <a:pt x="5748347" y="2691662"/>
                  </a:lnTo>
                  <a:lnTo>
                    <a:pt x="5700814" y="2699408"/>
                  </a:lnTo>
                  <a:lnTo>
                    <a:pt x="5651754" y="2702052"/>
                  </a:lnTo>
                  <a:lnTo>
                    <a:pt x="450342" y="2702052"/>
                  </a:lnTo>
                  <a:lnTo>
                    <a:pt x="401281" y="2699408"/>
                  </a:lnTo>
                  <a:lnTo>
                    <a:pt x="353748" y="2691662"/>
                  </a:lnTo>
                  <a:lnTo>
                    <a:pt x="308018" y="2679088"/>
                  </a:lnTo>
                  <a:lnTo>
                    <a:pt x="264367" y="2661961"/>
                  </a:lnTo>
                  <a:lnTo>
                    <a:pt x="223068" y="2640555"/>
                  </a:lnTo>
                  <a:lnTo>
                    <a:pt x="184397" y="2615147"/>
                  </a:lnTo>
                  <a:lnTo>
                    <a:pt x="148630" y="2586011"/>
                  </a:lnTo>
                  <a:lnTo>
                    <a:pt x="116040" y="2553421"/>
                  </a:lnTo>
                  <a:lnTo>
                    <a:pt x="86904" y="2517654"/>
                  </a:lnTo>
                  <a:lnTo>
                    <a:pt x="61496" y="2478983"/>
                  </a:lnTo>
                  <a:lnTo>
                    <a:pt x="40090" y="2437684"/>
                  </a:lnTo>
                  <a:lnTo>
                    <a:pt x="22963" y="2394033"/>
                  </a:lnTo>
                  <a:lnTo>
                    <a:pt x="10389" y="2348303"/>
                  </a:lnTo>
                  <a:lnTo>
                    <a:pt x="2643" y="2300770"/>
                  </a:lnTo>
                  <a:lnTo>
                    <a:pt x="0" y="2251710"/>
                  </a:lnTo>
                  <a:lnTo>
                    <a:pt x="0" y="450341"/>
                  </a:lnTo>
                  <a:close/>
                </a:path>
              </a:pathLst>
            </a:custGeom>
            <a:ln w="15240">
              <a:solidFill>
                <a:srgbClr val="117D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/>
            <p:cNvSpPr/>
            <p:nvPr/>
          </p:nvSpPr>
          <p:spPr>
            <a:xfrm>
              <a:off x="1898904" y="2261616"/>
              <a:ext cx="5716905" cy="2306320"/>
            </a:xfrm>
            <a:custGeom>
              <a:avLst/>
              <a:gdLst/>
              <a:ahLst/>
              <a:cxnLst/>
              <a:rect l="l" t="t" r="r" b="b"/>
              <a:pathLst>
                <a:path w="5716905" h="2306320">
                  <a:moveTo>
                    <a:pt x="5332222" y="0"/>
                  </a:moveTo>
                  <a:lnTo>
                    <a:pt x="384301" y="0"/>
                  </a:lnTo>
                  <a:lnTo>
                    <a:pt x="336101" y="2994"/>
                  </a:lnTo>
                  <a:lnTo>
                    <a:pt x="289685" y="11738"/>
                  </a:lnTo>
                  <a:lnTo>
                    <a:pt x="245415" y="25871"/>
                  </a:lnTo>
                  <a:lnTo>
                    <a:pt x="203651" y="45032"/>
                  </a:lnTo>
                  <a:lnTo>
                    <a:pt x="164753" y="68861"/>
                  </a:lnTo>
                  <a:lnTo>
                    <a:pt x="129082" y="96998"/>
                  </a:lnTo>
                  <a:lnTo>
                    <a:pt x="96998" y="129082"/>
                  </a:lnTo>
                  <a:lnTo>
                    <a:pt x="68861" y="164753"/>
                  </a:lnTo>
                  <a:lnTo>
                    <a:pt x="45032" y="203651"/>
                  </a:lnTo>
                  <a:lnTo>
                    <a:pt x="25871" y="245415"/>
                  </a:lnTo>
                  <a:lnTo>
                    <a:pt x="11738" y="289685"/>
                  </a:lnTo>
                  <a:lnTo>
                    <a:pt x="2994" y="336101"/>
                  </a:lnTo>
                  <a:lnTo>
                    <a:pt x="0" y="384301"/>
                  </a:lnTo>
                  <a:lnTo>
                    <a:pt x="0" y="1921510"/>
                  </a:lnTo>
                  <a:lnTo>
                    <a:pt x="2994" y="1969710"/>
                  </a:lnTo>
                  <a:lnTo>
                    <a:pt x="11738" y="2016126"/>
                  </a:lnTo>
                  <a:lnTo>
                    <a:pt x="25871" y="2060396"/>
                  </a:lnTo>
                  <a:lnTo>
                    <a:pt x="45032" y="2102160"/>
                  </a:lnTo>
                  <a:lnTo>
                    <a:pt x="68861" y="2141058"/>
                  </a:lnTo>
                  <a:lnTo>
                    <a:pt x="96998" y="2176729"/>
                  </a:lnTo>
                  <a:lnTo>
                    <a:pt x="129082" y="2208813"/>
                  </a:lnTo>
                  <a:lnTo>
                    <a:pt x="164753" y="2236950"/>
                  </a:lnTo>
                  <a:lnTo>
                    <a:pt x="203651" y="2260779"/>
                  </a:lnTo>
                  <a:lnTo>
                    <a:pt x="245415" y="2279940"/>
                  </a:lnTo>
                  <a:lnTo>
                    <a:pt x="289685" y="2294073"/>
                  </a:lnTo>
                  <a:lnTo>
                    <a:pt x="336101" y="2302817"/>
                  </a:lnTo>
                  <a:lnTo>
                    <a:pt x="384301" y="2305812"/>
                  </a:lnTo>
                  <a:lnTo>
                    <a:pt x="5332222" y="2305812"/>
                  </a:lnTo>
                  <a:lnTo>
                    <a:pt x="5380422" y="2302817"/>
                  </a:lnTo>
                  <a:lnTo>
                    <a:pt x="5426838" y="2294073"/>
                  </a:lnTo>
                  <a:lnTo>
                    <a:pt x="5471108" y="2279940"/>
                  </a:lnTo>
                  <a:lnTo>
                    <a:pt x="5512872" y="2260779"/>
                  </a:lnTo>
                  <a:lnTo>
                    <a:pt x="5551770" y="2236950"/>
                  </a:lnTo>
                  <a:lnTo>
                    <a:pt x="5587441" y="2208813"/>
                  </a:lnTo>
                  <a:lnTo>
                    <a:pt x="5619525" y="2176729"/>
                  </a:lnTo>
                  <a:lnTo>
                    <a:pt x="5647662" y="2141058"/>
                  </a:lnTo>
                  <a:lnTo>
                    <a:pt x="5671491" y="2102160"/>
                  </a:lnTo>
                  <a:lnTo>
                    <a:pt x="5690652" y="2060396"/>
                  </a:lnTo>
                  <a:lnTo>
                    <a:pt x="5704785" y="2016126"/>
                  </a:lnTo>
                  <a:lnTo>
                    <a:pt x="5713529" y="1969710"/>
                  </a:lnTo>
                  <a:lnTo>
                    <a:pt x="5716524" y="1921510"/>
                  </a:lnTo>
                  <a:lnTo>
                    <a:pt x="5716524" y="384301"/>
                  </a:lnTo>
                  <a:lnTo>
                    <a:pt x="5713529" y="336101"/>
                  </a:lnTo>
                  <a:lnTo>
                    <a:pt x="5704785" y="289685"/>
                  </a:lnTo>
                  <a:lnTo>
                    <a:pt x="5690652" y="245415"/>
                  </a:lnTo>
                  <a:lnTo>
                    <a:pt x="5671491" y="203651"/>
                  </a:lnTo>
                  <a:lnTo>
                    <a:pt x="5647662" y="164753"/>
                  </a:lnTo>
                  <a:lnTo>
                    <a:pt x="5619525" y="129082"/>
                  </a:lnTo>
                  <a:lnTo>
                    <a:pt x="5587441" y="96998"/>
                  </a:lnTo>
                  <a:lnTo>
                    <a:pt x="5551770" y="68861"/>
                  </a:lnTo>
                  <a:lnTo>
                    <a:pt x="5512872" y="45032"/>
                  </a:lnTo>
                  <a:lnTo>
                    <a:pt x="5471108" y="25871"/>
                  </a:lnTo>
                  <a:lnTo>
                    <a:pt x="5426838" y="11738"/>
                  </a:lnTo>
                  <a:lnTo>
                    <a:pt x="5380422" y="2994"/>
                  </a:lnTo>
                  <a:lnTo>
                    <a:pt x="5332222" y="0"/>
                  </a:lnTo>
                  <a:close/>
                </a:path>
              </a:pathLst>
            </a:custGeom>
            <a:solidFill>
              <a:srgbClr val="A2CE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7"/>
            <p:cNvSpPr/>
            <p:nvPr/>
          </p:nvSpPr>
          <p:spPr>
            <a:xfrm>
              <a:off x="1898904" y="2261616"/>
              <a:ext cx="5716905" cy="2306320"/>
            </a:xfrm>
            <a:custGeom>
              <a:avLst/>
              <a:gdLst/>
              <a:ahLst/>
              <a:cxnLst/>
              <a:rect l="l" t="t" r="r" b="b"/>
              <a:pathLst>
                <a:path w="5716905" h="2306320">
                  <a:moveTo>
                    <a:pt x="0" y="384301"/>
                  </a:moveTo>
                  <a:lnTo>
                    <a:pt x="2994" y="336101"/>
                  </a:lnTo>
                  <a:lnTo>
                    <a:pt x="11738" y="289685"/>
                  </a:lnTo>
                  <a:lnTo>
                    <a:pt x="25871" y="245415"/>
                  </a:lnTo>
                  <a:lnTo>
                    <a:pt x="45032" y="203651"/>
                  </a:lnTo>
                  <a:lnTo>
                    <a:pt x="68861" y="164753"/>
                  </a:lnTo>
                  <a:lnTo>
                    <a:pt x="96998" y="129082"/>
                  </a:lnTo>
                  <a:lnTo>
                    <a:pt x="129082" y="96998"/>
                  </a:lnTo>
                  <a:lnTo>
                    <a:pt x="164753" y="68861"/>
                  </a:lnTo>
                  <a:lnTo>
                    <a:pt x="203651" y="45032"/>
                  </a:lnTo>
                  <a:lnTo>
                    <a:pt x="245415" y="25871"/>
                  </a:lnTo>
                  <a:lnTo>
                    <a:pt x="289685" y="11738"/>
                  </a:lnTo>
                  <a:lnTo>
                    <a:pt x="336101" y="2994"/>
                  </a:lnTo>
                  <a:lnTo>
                    <a:pt x="384301" y="0"/>
                  </a:lnTo>
                  <a:lnTo>
                    <a:pt x="5332222" y="0"/>
                  </a:lnTo>
                  <a:lnTo>
                    <a:pt x="5380422" y="2994"/>
                  </a:lnTo>
                  <a:lnTo>
                    <a:pt x="5426838" y="11738"/>
                  </a:lnTo>
                  <a:lnTo>
                    <a:pt x="5471108" y="25871"/>
                  </a:lnTo>
                  <a:lnTo>
                    <a:pt x="5512872" y="45032"/>
                  </a:lnTo>
                  <a:lnTo>
                    <a:pt x="5551770" y="68861"/>
                  </a:lnTo>
                  <a:lnTo>
                    <a:pt x="5587441" y="96998"/>
                  </a:lnTo>
                  <a:lnTo>
                    <a:pt x="5619525" y="129082"/>
                  </a:lnTo>
                  <a:lnTo>
                    <a:pt x="5647662" y="164753"/>
                  </a:lnTo>
                  <a:lnTo>
                    <a:pt x="5671491" y="203651"/>
                  </a:lnTo>
                  <a:lnTo>
                    <a:pt x="5690652" y="245415"/>
                  </a:lnTo>
                  <a:lnTo>
                    <a:pt x="5704785" y="289685"/>
                  </a:lnTo>
                  <a:lnTo>
                    <a:pt x="5713529" y="336101"/>
                  </a:lnTo>
                  <a:lnTo>
                    <a:pt x="5716524" y="384301"/>
                  </a:lnTo>
                  <a:lnTo>
                    <a:pt x="5716524" y="1921510"/>
                  </a:lnTo>
                  <a:lnTo>
                    <a:pt x="5713529" y="1969710"/>
                  </a:lnTo>
                  <a:lnTo>
                    <a:pt x="5704785" y="2016126"/>
                  </a:lnTo>
                  <a:lnTo>
                    <a:pt x="5690652" y="2060396"/>
                  </a:lnTo>
                  <a:lnTo>
                    <a:pt x="5671491" y="2102160"/>
                  </a:lnTo>
                  <a:lnTo>
                    <a:pt x="5647662" y="2141058"/>
                  </a:lnTo>
                  <a:lnTo>
                    <a:pt x="5619525" y="2176729"/>
                  </a:lnTo>
                  <a:lnTo>
                    <a:pt x="5587441" y="2208813"/>
                  </a:lnTo>
                  <a:lnTo>
                    <a:pt x="5551770" y="2236950"/>
                  </a:lnTo>
                  <a:lnTo>
                    <a:pt x="5512872" y="2260779"/>
                  </a:lnTo>
                  <a:lnTo>
                    <a:pt x="5471108" y="2279940"/>
                  </a:lnTo>
                  <a:lnTo>
                    <a:pt x="5426838" y="2294073"/>
                  </a:lnTo>
                  <a:lnTo>
                    <a:pt x="5380422" y="2302817"/>
                  </a:lnTo>
                  <a:lnTo>
                    <a:pt x="5332222" y="2305812"/>
                  </a:lnTo>
                  <a:lnTo>
                    <a:pt x="384301" y="2305812"/>
                  </a:lnTo>
                  <a:lnTo>
                    <a:pt x="336101" y="2302817"/>
                  </a:lnTo>
                  <a:lnTo>
                    <a:pt x="289685" y="2294073"/>
                  </a:lnTo>
                  <a:lnTo>
                    <a:pt x="245415" y="2279940"/>
                  </a:lnTo>
                  <a:lnTo>
                    <a:pt x="203651" y="2260779"/>
                  </a:lnTo>
                  <a:lnTo>
                    <a:pt x="164753" y="2236950"/>
                  </a:lnTo>
                  <a:lnTo>
                    <a:pt x="129082" y="2208813"/>
                  </a:lnTo>
                  <a:lnTo>
                    <a:pt x="96998" y="2176729"/>
                  </a:lnTo>
                  <a:lnTo>
                    <a:pt x="68861" y="2141058"/>
                  </a:lnTo>
                  <a:lnTo>
                    <a:pt x="45032" y="2102160"/>
                  </a:lnTo>
                  <a:lnTo>
                    <a:pt x="25871" y="2060396"/>
                  </a:lnTo>
                  <a:lnTo>
                    <a:pt x="11738" y="2016126"/>
                  </a:lnTo>
                  <a:lnTo>
                    <a:pt x="2994" y="1969710"/>
                  </a:lnTo>
                  <a:lnTo>
                    <a:pt x="0" y="1921510"/>
                  </a:lnTo>
                  <a:lnTo>
                    <a:pt x="0" y="384301"/>
                  </a:lnTo>
                  <a:close/>
                </a:path>
              </a:pathLst>
            </a:custGeom>
            <a:ln w="15240">
              <a:solidFill>
                <a:srgbClr val="117D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" name="Dikdörtgen 3"/>
          <p:cNvSpPr/>
          <p:nvPr/>
        </p:nvSpPr>
        <p:spPr>
          <a:xfrm>
            <a:off x="2834703" y="2476040"/>
            <a:ext cx="666903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</a:t>
            </a:r>
            <a:r>
              <a:rPr lang="tr-T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ürünü, müşterinin gereksinim ve isteklerini  karşılayan bir veya daha fazla </a:t>
            </a:r>
            <a:r>
              <a:rPr lang="tr-T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programdan, verilerden, ve  destekleyici materyal ve hizmetlerden oluşan bir varlıktır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Bu ürün, tek başına bir ürün olabileceği gibi başka bir  ürünün temel bileşeni de olabilir.</a:t>
            </a:r>
          </a:p>
        </p:txBody>
      </p:sp>
    </p:spTree>
    <p:extLst>
      <p:ext uri="{BB962C8B-B14F-4D97-AF65-F5344CB8AC3E}">
        <p14:creationId xmlns:p14="http://schemas.microsoft.com/office/powerpoint/2010/main" val="21215473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 İletişim Alt Sistemi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0510" indent="-258445" algn="just">
              <a:lnSpc>
                <a:spcPct val="100000"/>
              </a:lnSpc>
              <a:spcBef>
                <a:spcPts val="95"/>
              </a:spcBef>
              <a:buClr>
                <a:srgbClr val="1CACE3"/>
              </a:buClr>
              <a:buSzPct val="78125"/>
              <a:buFont typeface="Wingdings"/>
              <a:buChar char=""/>
              <a:tabLst>
                <a:tab pos="269875" algn="l"/>
                <a:tab pos="271145" algn="l"/>
              </a:tabLst>
            </a:pPr>
            <a:r>
              <a:rPr lang="tr-TR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Coğrafi</a:t>
            </a:r>
            <a:r>
              <a:rPr lang="tr-TR"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tr-TR"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dağıtılmış</a:t>
            </a:r>
            <a:r>
              <a:rPr lang="tr-TR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hizmet</a:t>
            </a:r>
            <a:r>
              <a:rPr lang="tr-TR"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birimlerinde</a:t>
            </a:r>
            <a:r>
              <a:rPr lang="tr-TR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çalışan</a:t>
            </a:r>
            <a:r>
              <a:rPr lang="tr-TR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makineler</a:t>
            </a:r>
            <a:r>
              <a:rPr lang="tr-TR"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arasında veri</a:t>
            </a:r>
            <a:r>
              <a:rPr lang="tr-TR"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akışının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sağlanması</a:t>
            </a:r>
            <a:r>
              <a:rPr lang="tr-TR"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işlemleri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0510" marR="5080" indent="-258445" algn="just">
              <a:lnSpc>
                <a:spcPct val="100000"/>
              </a:lnSpc>
              <a:buClr>
                <a:srgbClr val="1CACE3"/>
              </a:buClr>
              <a:buSzPct val="78125"/>
              <a:buFont typeface="Wingdings"/>
              <a:buChar char=""/>
              <a:tabLst>
                <a:tab pos="269875" algn="l"/>
                <a:tab pos="271145" algn="l"/>
              </a:tabLst>
            </a:pPr>
            <a:r>
              <a:rPr lang="tr-TR" sz="2000" b="1" spc="-10" dirty="0">
                <a:solidFill>
                  <a:srgbClr val="C444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Çevirim</a:t>
            </a:r>
            <a:r>
              <a:rPr lang="tr-TR" sz="2000" b="1" spc="5" dirty="0">
                <a:solidFill>
                  <a:srgbClr val="C444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dirty="0">
                <a:solidFill>
                  <a:srgbClr val="C444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içi</a:t>
            </a:r>
            <a:r>
              <a:rPr lang="tr-TR" sz="2000" b="1" spc="-5" dirty="0">
                <a:solidFill>
                  <a:srgbClr val="C444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spc="-10" dirty="0">
                <a:solidFill>
                  <a:srgbClr val="C444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</a:t>
            </a:r>
            <a:r>
              <a:rPr lang="tr-TR" sz="2000" b="1" spc="10" dirty="0">
                <a:solidFill>
                  <a:srgbClr val="C444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spc="-5" dirty="0">
                <a:solidFill>
                  <a:srgbClr val="C444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iletimi</a:t>
            </a:r>
            <a:r>
              <a:rPr lang="tr-TR" sz="2000" b="1" spc="-30" dirty="0">
                <a:solidFill>
                  <a:srgbClr val="C444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spc="-5" dirty="0">
                <a:solidFill>
                  <a:srgbClr val="C444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(real-time): </a:t>
            </a:r>
            <a:r>
              <a:rPr lang="tr-TR"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Verinin</a:t>
            </a:r>
            <a:r>
              <a:rPr lang="tr-TR" sz="2000" spc="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 birimden</a:t>
            </a:r>
            <a:r>
              <a:rPr lang="tr-TR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diğerine</a:t>
            </a:r>
            <a:r>
              <a:rPr lang="tr-TR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anında</a:t>
            </a:r>
            <a:r>
              <a:rPr lang="tr-TR"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iletilmesi</a:t>
            </a:r>
            <a:r>
              <a:rPr lang="tr-TR"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olarak </a:t>
            </a:r>
            <a:r>
              <a:rPr lang="tr-TR" sz="2000" spc="-35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tanımlanır.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3410" lvl="1" indent="-257810" algn="just">
              <a:lnSpc>
                <a:spcPct val="100000"/>
              </a:lnSpc>
              <a:spcBef>
                <a:spcPts val="345"/>
              </a:spcBef>
              <a:buClr>
                <a:srgbClr val="1CACE3"/>
              </a:buClr>
              <a:buSzPct val="78571"/>
              <a:buFont typeface="Wingdings"/>
              <a:buChar char=""/>
              <a:tabLst>
                <a:tab pos="612775" algn="l"/>
                <a:tab pos="613410" algn="l"/>
              </a:tabLst>
            </a:pPr>
            <a:r>
              <a:rPr lang="tr-TR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tr-TR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tür</a:t>
            </a:r>
            <a:r>
              <a:rPr lang="tr-TR" sz="2000" spc="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</a:t>
            </a:r>
            <a:r>
              <a:rPr lang="tr-TR" sz="2000" spc="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iletişimi,</a:t>
            </a:r>
            <a:r>
              <a:rPr lang="tr-TR" sz="2000" spc="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gerçek</a:t>
            </a:r>
            <a:r>
              <a:rPr lang="tr-TR" sz="2000" spc="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zamanlı</a:t>
            </a:r>
            <a:r>
              <a:rPr lang="tr-TR" sz="2000" spc="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sistemler</a:t>
            </a:r>
            <a:r>
              <a:rPr lang="tr-TR" sz="2000" spc="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tr-TR" sz="2000" spc="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oldukça</a:t>
            </a:r>
            <a:r>
              <a:rPr lang="tr-TR" sz="2000" spc="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önemlidir.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3410" marR="45720" lvl="1" indent="-257810" algn="just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SzPct val="78571"/>
              <a:buFont typeface="Wingdings"/>
              <a:buChar char=""/>
              <a:tabLst>
                <a:tab pos="612775" algn="l"/>
                <a:tab pos="613410" algn="l"/>
              </a:tabLst>
            </a:pPr>
            <a:r>
              <a:rPr lang="tr-TR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Bilgi </a:t>
            </a:r>
            <a:r>
              <a:rPr lang="tr-TR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sistemi</a:t>
            </a:r>
            <a:r>
              <a:rPr lang="tr-TR" sz="2000" spc="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uygulamalarında,</a:t>
            </a:r>
            <a:r>
              <a:rPr lang="tr-TR" sz="2000" spc="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tr-TR" sz="2000" spc="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zamansal</a:t>
            </a:r>
            <a:r>
              <a:rPr lang="tr-TR" sz="2000" spc="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kritiklik,</a:t>
            </a:r>
            <a:r>
              <a:rPr lang="tr-TR" sz="2000" spc="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gerçek</a:t>
            </a:r>
            <a:r>
              <a:rPr lang="tr-TR" sz="2000" spc="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zamanlı</a:t>
            </a:r>
            <a:r>
              <a:rPr lang="tr-TR" sz="2000" spc="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uygulamalara</a:t>
            </a:r>
            <a:r>
              <a:rPr lang="tr-TR" sz="2000" spc="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oranla daha</a:t>
            </a:r>
            <a:r>
              <a:rPr lang="tr-TR" sz="2000" spc="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 </a:t>
            </a:r>
            <a:r>
              <a:rPr lang="tr-TR" sz="2000" spc="-3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olduğu </a:t>
            </a:r>
            <a:r>
              <a:rPr lang="tr-TR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tr-TR" sz="2000" spc="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tr-TR"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tr-TR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tür</a:t>
            </a:r>
            <a:r>
              <a:rPr lang="tr-TR" sz="2000" spc="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iletişim</a:t>
            </a:r>
            <a:r>
              <a:rPr lang="tr-TR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çok </a:t>
            </a:r>
            <a:r>
              <a:rPr lang="tr-TR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yaygın</a:t>
            </a:r>
            <a:r>
              <a:rPr lang="tr-TR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değildir.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0510" indent="-258445" algn="just">
              <a:lnSpc>
                <a:spcPct val="100000"/>
              </a:lnSpc>
              <a:spcBef>
                <a:spcPts val="975"/>
              </a:spcBef>
              <a:buClr>
                <a:srgbClr val="1CACE3"/>
              </a:buClr>
              <a:buSzPct val="78125"/>
              <a:buFont typeface="Wingdings"/>
              <a:buChar char=""/>
              <a:tabLst>
                <a:tab pos="269875" algn="l"/>
                <a:tab pos="271145" algn="l"/>
              </a:tabLst>
            </a:pPr>
            <a:r>
              <a:rPr lang="tr-TR" sz="2000" b="1" spc="-10" dirty="0">
                <a:solidFill>
                  <a:srgbClr val="C444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Çevirim</a:t>
            </a:r>
            <a:r>
              <a:rPr lang="tr-TR" sz="2000" b="1" spc="10" dirty="0">
                <a:solidFill>
                  <a:srgbClr val="C444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spc="-5" dirty="0">
                <a:solidFill>
                  <a:srgbClr val="C444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dışı</a:t>
            </a:r>
            <a:r>
              <a:rPr lang="tr-TR" sz="2000" b="1" dirty="0">
                <a:solidFill>
                  <a:srgbClr val="C444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spc="-10" dirty="0">
                <a:solidFill>
                  <a:srgbClr val="C444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</a:t>
            </a:r>
            <a:r>
              <a:rPr lang="tr-TR" sz="2000" b="1" spc="10" dirty="0">
                <a:solidFill>
                  <a:srgbClr val="C444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spc="-5" dirty="0">
                <a:solidFill>
                  <a:srgbClr val="C444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iletimi</a:t>
            </a:r>
            <a:r>
              <a:rPr lang="tr-TR" sz="2000" b="1" spc="-30" dirty="0">
                <a:solidFill>
                  <a:srgbClr val="C444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spc="-20" dirty="0">
                <a:solidFill>
                  <a:srgbClr val="C444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(disketler,</a:t>
            </a:r>
            <a:r>
              <a:rPr lang="tr-TR" sz="2000" b="1" spc="10" dirty="0">
                <a:solidFill>
                  <a:srgbClr val="C444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spc="-10" dirty="0">
                <a:solidFill>
                  <a:srgbClr val="C444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teypler):</a:t>
            </a:r>
            <a:r>
              <a:rPr lang="tr-TR" sz="2000" b="1" spc="15" dirty="0">
                <a:solidFill>
                  <a:srgbClr val="C444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Bilgilerin</a:t>
            </a:r>
            <a:r>
              <a:rPr lang="tr-TR"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iletişim</a:t>
            </a:r>
            <a:r>
              <a:rPr lang="tr-TR"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hatları</a:t>
            </a:r>
            <a:r>
              <a:rPr lang="tr-TR"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kanalıyla</a:t>
            </a:r>
            <a:r>
              <a:rPr lang="tr-TR" sz="2000" spc="-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değil,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çevrim</a:t>
            </a:r>
            <a:r>
              <a:rPr lang="tr-TR" sz="2000" spc="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dışı</a:t>
            </a:r>
            <a:r>
              <a:rPr lang="tr-TR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ortamlar</a:t>
            </a:r>
            <a:r>
              <a:rPr lang="tr-TR" sz="2000" spc="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(teyp,</a:t>
            </a:r>
            <a:r>
              <a:rPr lang="tr-TR" sz="2000" spc="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disket,</a:t>
            </a:r>
            <a:r>
              <a:rPr lang="tr-TR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</a:t>
            </a:r>
            <a:r>
              <a:rPr lang="tr-TR" sz="2000" spc="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vb.)</a:t>
            </a:r>
            <a:r>
              <a:rPr lang="tr-TR" sz="2000" spc="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aracılığı</a:t>
            </a:r>
            <a:r>
              <a:rPr lang="tr-TR" sz="2000" spc="-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ile</a:t>
            </a:r>
            <a:r>
              <a:rPr lang="tr-TR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iletilmesi</a:t>
            </a:r>
            <a:r>
              <a:rPr lang="tr-TR"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çevrim</a:t>
            </a:r>
            <a:r>
              <a:rPr lang="tr-TR" sz="2000" spc="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dışı iletişim</a:t>
            </a:r>
            <a:r>
              <a:rPr lang="tr-TR"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tanımlanmaktadır.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3410" lvl="1" indent="-257810" algn="just">
              <a:lnSpc>
                <a:spcPct val="100000"/>
              </a:lnSpc>
              <a:spcBef>
                <a:spcPts val="345"/>
              </a:spcBef>
              <a:buClr>
                <a:srgbClr val="1CACE3"/>
              </a:buClr>
              <a:buSzPct val="78571"/>
              <a:buFont typeface="Wingdings"/>
              <a:buChar char=""/>
              <a:tabLst>
                <a:tab pos="612775" algn="l"/>
                <a:tab pos="613410" algn="l"/>
              </a:tabLst>
            </a:pPr>
            <a:r>
              <a:rPr lang="tr-TR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Kısacası, </a:t>
            </a:r>
            <a:r>
              <a:rPr lang="tr-TR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"kargo"</a:t>
            </a:r>
            <a:r>
              <a:rPr lang="tr-TR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tr-TR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tanımlanan</a:t>
            </a:r>
            <a:r>
              <a:rPr lang="tr-TR" sz="2000" spc="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iletişimin,</a:t>
            </a:r>
            <a:r>
              <a:rPr lang="tr-TR" sz="2000" spc="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lang="tr-TR" sz="2000" spc="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ile</a:t>
            </a:r>
            <a:r>
              <a:rPr lang="tr-TR" sz="2000" spc="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yapılan</a:t>
            </a:r>
            <a:r>
              <a:rPr lang="tr-TR" sz="2000" spc="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türüdür.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3410" lvl="1" indent="-257810" algn="just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SzPct val="78571"/>
              <a:buFont typeface="Wingdings"/>
              <a:buChar char=""/>
              <a:tabLst>
                <a:tab pos="612775" algn="l"/>
                <a:tab pos="613410" algn="l"/>
              </a:tabLst>
            </a:pPr>
            <a:r>
              <a:rPr lang="tr-TR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Ağ </a:t>
            </a:r>
            <a:r>
              <a:rPr lang="tr-TR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iletişiminin</a:t>
            </a:r>
            <a:r>
              <a:rPr lang="tr-TR" sz="2000" spc="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sağlanamadığı</a:t>
            </a:r>
            <a:r>
              <a:rPr lang="tr-TR" sz="2000" spc="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durumlarda</a:t>
            </a:r>
            <a:r>
              <a:rPr lang="tr-TR" sz="2000" spc="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kullanılan</a:t>
            </a:r>
            <a:r>
              <a:rPr lang="tr-TR" sz="2000" spc="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tr-TR" sz="2000" spc="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yöntemdir.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3410" lvl="1" indent="-257810" algn="just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SzPct val="78571"/>
              <a:buFont typeface="Wingdings"/>
              <a:buChar char=""/>
              <a:tabLst>
                <a:tab pos="612775" algn="l"/>
                <a:tab pos="613410" algn="l"/>
              </a:tabLst>
            </a:pPr>
            <a:r>
              <a:rPr lang="tr-TR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Kullanımı</a:t>
            </a:r>
            <a:r>
              <a:rPr lang="tr-TR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giderek </a:t>
            </a:r>
            <a:r>
              <a:rPr lang="tr-TR"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azalmaktadır.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7516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Arşiv Alt Sistemi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70510" indent="-258445" algn="just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79411"/>
              <a:buFont typeface="Wingdings"/>
              <a:buChar char=""/>
              <a:tabLst>
                <a:tab pos="269875" algn="l"/>
                <a:tab pos="271145" algn="l"/>
              </a:tabLst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Belirli</a:t>
            </a:r>
            <a:r>
              <a:rPr lang="tr-TR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tr-TR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süre</a:t>
            </a:r>
            <a:r>
              <a:rPr lang="tr-TR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sonrasında</a:t>
            </a:r>
            <a:r>
              <a:rPr lang="tr-TR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sık</a:t>
            </a:r>
            <a:r>
              <a:rPr lang="tr-TR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tr-TR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kullanılmayacak</a:t>
            </a:r>
            <a:r>
              <a:rPr lang="tr-TR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olan</a:t>
            </a:r>
            <a:r>
              <a:rPr lang="tr-TR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bilgilerin</a:t>
            </a:r>
            <a:r>
              <a:rPr lang="tr-TR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ayrılması</a:t>
            </a:r>
            <a:r>
              <a:rPr lang="tr-TR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gerektiğinde</a:t>
            </a:r>
            <a:r>
              <a:rPr lang="tr-TR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bilgilere</a:t>
            </a:r>
            <a:r>
              <a:rPr lang="tr-TR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erişimi</a:t>
            </a:r>
            <a:r>
              <a:rPr lang="tr-TR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sağlayan</a:t>
            </a:r>
            <a:r>
              <a:rPr lang="tr-TR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tr-TR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sistemlerdir.</a:t>
            </a:r>
            <a:endParaRPr lang="tr-T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0510" marR="5080" indent="-258445" algn="just"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SzPct val="79411"/>
              <a:buFont typeface="Wingdings"/>
              <a:buChar char=""/>
              <a:tabLst>
                <a:tab pos="269875" algn="l"/>
                <a:tab pos="271145" algn="l"/>
              </a:tabLst>
            </a:pP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Örneğin,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insan </a:t>
            </a:r>
            <a:r>
              <a:rPr lang="tr-TR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kaynakları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yönetimi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bilgi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sisteminde,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emekli olan bir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kişiye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ilişkin </a:t>
            </a:r>
            <a:r>
              <a:rPr lang="tr-TR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bilgilerin,</a:t>
            </a:r>
            <a:r>
              <a:rPr lang="tr-TR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çevrim-içi</a:t>
            </a:r>
            <a:r>
              <a:rPr lang="tr-TR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tr-TR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tutulan</a:t>
            </a:r>
            <a:r>
              <a:rPr lang="tr-TR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</a:t>
            </a:r>
            <a:r>
              <a:rPr lang="tr-TR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tabanından</a:t>
            </a:r>
            <a:r>
              <a:rPr lang="tr-TR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alınarak,</a:t>
            </a:r>
            <a:r>
              <a:rPr lang="tr-TR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çevrim</a:t>
            </a:r>
            <a:r>
              <a:rPr lang="tr-TR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dışı</a:t>
            </a:r>
            <a:r>
              <a:rPr lang="tr-TR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tr-TR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ortama </a:t>
            </a:r>
            <a:r>
              <a:rPr lang="tr-TR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alınması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 aradan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örneğin beş yıl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geçtikten sonra, pasaport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işlemleri için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gerek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duyulabilecek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kişi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bilgilerine erişilmesini </a:t>
            </a:r>
            <a:r>
              <a:rPr lang="tr-TR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sağlayan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işlemler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arşiv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sistemleri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tarafından </a:t>
            </a:r>
            <a:r>
              <a:rPr lang="tr-TR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gerçekleştirilmektedir.</a:t>
            </a:r>
            <a:endParaRPr lang="tr-T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0510" indent="-258445" algn="just">
              <a:lnSpc>
                <a:spcPct val="100000"/>
              </a:lnSpc>
              <a:buClr>
                <a:srgbClr val="1CACE3"/>
              </a:buClr>
              <a:buSzPct val="79411"/>
              <a:buFont typeface="Wingdings"/>
              <a:buChar char=""/>
              <a:tabLst>
                <a:tab pos="269875" algn="l"/>
                <a:tab pos="271145" algn="l"/>
              </a:tabLst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İşlem</a:t>
            </a:r>
            <a:r>
              <a:rPr lang="tr-TR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türü</a:t>
            </a:r>
            <a:r>
              <a:rPr lang="tr-TR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tr-TR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ortak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tr-TR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çok</a:t>
            </a:r>
            <a:r>
              <a:rPr lang="tr-TR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özellik</a:t>
            </a:r>
            <a:r>
              <a:rPr lang="tr-TR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içeren</a:t>
            </a:r>
            <a:r>
              <a:rPr lang="tr-TR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arşiv</a:t>
            </a:r>
            <a:r>
              <a:rPr lang="tr-TR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tr-TR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sistemleri,</a:t>
            </a:r>
            <a:r>
              <a:rPr lang="tr-TR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uygulama</a:t>
            </a:r>
            <a:r>
              <a:rPr lang="tr-TR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bazında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az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</a:t>
            </a:r>
            <a:r>
              <a:rPr lang="tr-TR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olsa</a:t>
            </a:r>
            <a:r>
              <a:rPr lang="tr-TR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farklılaşabilmektedir.</a:t>
            </a:r>
            <a:endParaRPr lang="tr-T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0510" indent="-258445" algn="just">
              <a:lnSpc>
                <a:spcPct val="100000"/>
              </a:lnSpc>
              <a:buClr>
                <a:srgbClr val="1CACE3"/>
              </a:buClr>
              <a:buSzPct val="79411"/>
              <a:buFont typeface="Wingdings"/>
              <a:buChar char=""/>
              <a:tabLst>
                <a:tab pos="269875" algn="l"/>
                <a:tab pos="271145" algn="l"/>
              </a:tabLst>
            </a:pP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Aktif</a:t>
            </a:r>
            <a:r>
              <a:rPr lang="tr-TR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</a:t>
            </a:r>
            <a:r>
              <a:rPr lang="tr-TR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tabanı.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1600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Dönüştürme Alt Sistemi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Geliştirilen bilgi sisteminin uygulamaya alınmadan önce veri dönüştürme (mevcut sistemdeki verilerin yeni bilgi sistemine aktarılması) işlemlerine ihtiyaç vardır. 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Mevcut uygulamalardaki bilgisayar ortamında saklanan bilgilerin ortam çeşitliliği, dönüştürme işlemlerini zorlaştırır. 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74371" y="4446019"/>
            <a:ext cx="22098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7380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Kullanıcı </a:t>
            </a:r>
            <a:r>
              <a:rPr lang="tr-TR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Arayüz</a:t>
            </a:r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Tasarımı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943287" y="1502822"/>
            <a:ext cx="4785360" cy="3852356"/>
          </a:xfrm>
        </p:spPr>
        <p:txBody>
          <a:bodyPr>
            <a:normAutofit/>
          </a:bodyPr>
          <a:lstStyle/>
          <a:p>
            <a:pPr marL="269875" indent="-257810" algn="just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Font typeface="Wingdings"/>
              <a:buChar char=""/>
              <a:tabLst>
                <a:tab pos="270510" algn="l"/>
              </a:tabLst>
            </a:pPr>
            <a:r>
              <a:rPr lang="tr-TR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Kullanıcı</a:t>
            </a:r>
            <a:r>
              <a:rPr lang="tr-TR" sz="20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ile</a:t>
            </a:r>
            <a:r>
              <a:rPr lang="tr-TR" sz="20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ilişkisi</a:t>
            </a:r>
            <a:r>
              <a:rPr lang="tr-TR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olmayan</a:t>
            </a:r>
            <a:r>
              <a:rPr lang="tr-TR" sz="20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arayüzler</a:t>
            </a:r>
            <a:endParaRPr lang="tr-T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0230" lvl="1" indent="-215265" algn="just">
              <a:lnSpc>
                <a:spcPct val="100000"/>
              </a:lnSpc>
              <a:buClr>
                <a:srgbClr val="9999FF"/>
              </a:buClr>
              <a:buSzPct val="69444"/>
              <a:buFont typeface="Wingdings"/>
              <a:buChar char=""/>
              <a:tabLst>
                <a:tab pos="570865" algn="l"/>
              </a:tabLst>
            </a:pPr>
            <a:r>
              <a:rPr lang="tr-TR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Modüller</a:t>
            </a:r>
            <a:r>
              <a:rPr lang="tr-TR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arası</a:t>
            </a:r>
            <a:r>
              <a:rPr lang="tr-TR" sz="20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spc="-1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arayüz</a:t>
            </a:r>
            <a:endParaRPr lang="tr-T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0230" lvl="1" indent="-215265" algn="just">
              <a:lnSpc>
                <a:spcPct val="100000"/>
              </a:lnSpc>
              <a:buClr>
                <a:srgbClr val="9999FF"/>
              </a:buClr>
              <a:buSzPct val="69444"/>
              <a:buFont typeface="Wingdings"/>
              <a:buChar char=""/>
              <a:tabLst>
                <a:tab pos="570865" algn="l"/>
              </a:tabLst>
            </a:pPr>
            <a:r>
              <a:rPr lang="tr-TR" sz="2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ile</a:t>
            </a:r>
            <a:r>
              <a:rPr lang="tr-TR" sz="20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dış</a:t>
            </a:r>
            <a:r>
              <a:rPr lang="tr-TR" sz="20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nesneler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arası</a:t>
            </a:r>
            <a:r>
              <a:rPr lang="tr-TR" sz="20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spc="-1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arayüz</a:t>
            </a:r>
            <a:endParaRPr lang="tr-T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spcBef>
                <a:spcPts val="20"/>
              </a:spcBef>
              <a:buClr>
                <a:srgbClr val="9999FF"/>
              </a:buClr>
              <a:buFont typeface="Wingdings"/>
              <a:buChar char=""/>
            </a:pPr>
            <a:endParaRPr lang="tr-T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9875" indent="-257810" algn="just">
              <a:lnSpc>
                <a:spcPct val="100000"/>
              </a:lnSpc>
              <a:buClr>
                <a:srgbClr val="1CACE3"/>
              </a:buClr>
              <a:buSzPct val="80555"/>
              <a:buFont typeface="Wingdings"/>
              <a:buChar char=""/>
              <a:tabLst>
                <a:tab pos="270510" algn="l"/>
              </a:tabLst>
            </a:pPr>
            <a:r>
              <a:rPr lang="tr-TR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Kullanıcı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arayüzleri</a:t>
            </a:r>
            <a:endParaRPr lang="tr-T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0230" lvl="1" indent="-215265" algn="just">
              <a:lnSpc>
                <a:spcPct val="100000"/>
              </a:lnSpc>
              <a:spcBef>
                <a:spcPts val="5"/>
              </a:spcBef>
              <a:buClr>
                <a:srgbClr val="9999FF"/>
              </a:buClr>
              <a:buSzPct val="69444"/>
              <a:buFont typeface="Wingdings"/>
              <a:buChar char=""/>
              <a:tabLst>
                <a:tab pos="570865" algn="l"/>
              </a:tabLst>
            </a:pPr>
            <a:r>
              <a:rPr lang="tr-TR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Kullanım</a:t>
            </a:r>
            <a:r>
              <a:rPr lang="tr-TR" sz="20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kolaylığı</a:t>
            </a:r>
            <a:r>
              <a:rPr lang="tr-TR" sz="200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 </a:t>
            </a:r>
            <a:r>
              <a:rPr lang="tr-TR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öğrenim</a:t>
            </a:r>
            <a:r>
              <a:rPr lang="tr-TR" sz="20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zamanı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esastır.</a:t>
            </a:r>
            <a:endParaRPr lang="tr-T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0230" lvl="1" indent="-215265" algn="just">
              <a:lnSpc>
                <a:spcPct val="100000"/>
              </a:lnSpc>
              <a:buClr>
                <a:srgbClr val="9999FF"/>
              </a:buClr>
              <a:buSzPct val="69444"/>
              <a:buFont typeface="Wingdings"/>
              <a:buChar char=""/>
              <a:tabLst>
                <a:tab pos="570865" algn="l"/>
              </a:tabLst>
            </a:pPr>
            <a:r>
              <a:rPr lang="tr-TR" sz="2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tr-TR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spc="-1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arayüz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yaklaşımı</a:t>
            </a:r>
            <a:r>
              <a:rPr lang="tr-TR" sz="20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vardır.</a:t>
            </a:r>
            <a:endParaRPr lang="tr-T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2023" y="2562506"/>
            <a:ext cx="5765227" cy="325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6538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Genel Prensipler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70510" indent="-258445" algn="just">
              <a:lnSpc>
                <a:spcPts val="1939"/>
              </a:lnSpc>
              <a:spcBef>
                <a:spcPts val="105"/>
              </a:spcBef>
              <a:buClr>
                <a:srgbClr val="1CACE3"/>
              </a:buClr>
              <a:buSzPct val="79411"/>
              <a:buFont typeface="Wingdings"/>
              <a:buChar char=""/>
              <a:tabLst>
                <a:tab pos="269875" algn="l"/>
                <a:tab pos="271145" algn="l"/>
              </a:tabLst>
            </a:pPr>
            <a:r>
              <a:rPr lang="tr-TR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Komut</a:t>
            </a:r>
            <a:r>
              <a:rPr lang="tr-TR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seçimi,</a:t>
            </a:r>
            <a:r>
              <a:rPr lang="tr-TR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</a:t>
            </a:r>
            <a:r>
              <a:rPr lang="tr-TR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giriş</a:t>
            </a:r>
            <a:r>
              <a:rPr lang="tr-TR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formlarının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şekli</a:t>
            </a:r>
            <a:r>
              <a:rPr lang="tr-TR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gibi</a:t>
            </a:r>
            <a:r>
              <a:rPr lang="tr-TR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tr-TR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çok</a:t>
            </a:r>
            <a:r>
              <a:rPr lang="tr-TR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konuda</a:t>
            </a:r>
            <a:r>
              <a:rPr lang="tr-TR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tutarlı bir</a:t>
            </a:r>
            <a:r>
              <a:rPr lang="tr-TR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yapı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izlenmedir.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0510" indent="-258445" algn="just">
              <a:lnSpc>
                <a:spcPct val="100000"/>
              </a:lnSpc>
              <a:spcBef>
                <a:spcPts val="1019"/>
              </a:spcBef>
              <a:buClr>
                <a:srgbClr val="1CACE3"/>
              </a:buClr>
              <a:buSzPct val="79411"/>
              <a:buFont typeface="Wingdings"/>
              <a:buChar char=""/>
              <a:tabLst>
                <a:tab pos="269875" algn="l"/>
                <a:tab pos="271145" algn="l"/>
              </a:tabLst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Önemli</a:t>
            </a:r>
            <a:r>
              <a:rPr lang="tr-TR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silmelerde</a:t>
            </a:r>
            <a:r>
              <a:rPr lang="tr-TR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teyit</a:t>
            </a:r>
            <a:r>
              <a:rPr lang="tr-TR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alınmalıdır.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0510" indent="-258445" algn="just">
              <a:lnSpc>
                <a:spcPct val="100000"/>
              </a:lnSpc>
              <a:spcBef>
                <a:spcPts val="1019"/>
              </a:spcBef>
              <a:buClr>
                <a:srgbClr val="1CACE3"/>
              </a:buClr>
              <a:buSzPct val="79411"/>
              <a:buFont typeface="Wingdings"/>
              <a:buChar char=""/>
              <a:tabLst>
                <a:tab pos="269875" algn="l"/>
                <a:tab pos="271145" algn="l"/>
              </a:tabLst>
            </a:pPr>
            <a:r>
              <a:rPr lang="tr-TR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Yapılan</a:t>
            </a:r>
            <a:r>
              <a:rPr lang="tr-TR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çoğu</a:t>
            </a:r>
            <a:r>
              <a:rPr lang="tr-TR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işlem</a:t>
            </a:r>
            <a:r>
              <a:rPr lang="tr-TR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kolayca</a:t>
            </a:r>
            <a:r>
              <a:rPr lang="tr-TR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geri</a:t>
            </a:r>
            <a:r>
              <a:rPr lang="tr-TR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alınabilmelidir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0510" indent="-258445" algn="just">
              <a:lnSpc>
                <a:spcPct val="100000"/>
              </a:lnSpc>
              <a:spcBef>
                <a:spcPts val="1019"/>
              </a:spcBef>
              <a:buClr>
                <a:srgbClr val="1CACE3"/>
              </a:buClr>
              <a:buSzPct val="79411"/>
              <a:buFont typeface="Wingdings"/>
              <a:buChar char=""/>
              <a:tabLst>
                <a:tab pos="269875" algn="l"/>
                <a:tab pos="271145" algn="l"/>
              </a:tabLst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İşlemler </a:t>
            </a:r>
            <a:r>
              <a:rPr lang="tr-TR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arasında ezbere</a:t>
            </a:r>
            <a:r>
              <a:rPr lang="tr-TR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tutacak</a:t>
            </a:r>
            <a:r>
              <a:rPr lang="tr-TR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bilgi</a:t>
            </a:r>
            <a:r>
              <a:rPr lang="tr-TR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miktarı </a:t>
            </a:r>
            <a:r>
              <a:rPr lang="tr-TR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azaltılmalıdır.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0510" indent="-258445" algn="just">
              <a:lnSpc>
                <a:spcPct val="100000"/>
              </a:lnSpc>
              <a:spcBef>
                <a:spcPts val="1019"/>
              </a:spcBef>
              <a:buClr>
                <a:srgbClr val="1CACE3"/>
              </a:buClr>
              <a:buSzPct val="79411"/>
              <a:buFont typeface="Wingdings"/>
              <a:buChar char=""/>
              <a:tabLst>
                <a:tab pos="269875" algn="l"/>
                <a:tab pos="271145" algn="l"/>
              </a:tabLst>
            </a:pP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Kullanıcı</a:t>
            </a:r>
            <a:r>
              <a:rPr lang="tr-TR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hareketleri,</a:t>
            </a:r>
            <a:r>
              <a:rPr lang="tr-TR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düşünme</a:t>
            </a:r>
            <a:r>
              <a:rPr lang="tr-TR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</a:t>
            </a:r>
            <a:r>
              <a:rPr lang="tr-TR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algılamasında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verimlilik</a:t>
            </a:r>
            <a:r>
              <a:rPr lang="tr-TR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sağlanmalıdır.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0510" marR="5080" indent="-258445" algn="just">
              <a:lnSpc>
                <a:spcPts val="1839"/>
              </a:lnSpc>
              <a:spcBef>
                <a:spcPts val="1250"/>
              </a:spcBef>
              <a:buClr>
                <a:srgbClr val="1CACE3"/>
              </a:buClr>
              <a:buSzPct val="79411"/>
              <a:buFont typeface="Wingdings"/>
              <a:buChar char=""/>
              <a:tabLst>
                <a:tab pos="269875" algn="l"/>
                <a:tab pos="271145" algn="l"/>
              </a:tabLst>
            </a:pP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Hataların </a:t>
            </a:r>
            <a:r>
              <a:rPr lang="tr-TR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affedilmesi,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yanlış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giriş </a:t>
            </a:r>
            <a:r>
              <a:rPr lang="tr-TR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olduğunda program korunmalı ve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düzeltme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şansı </a:t>
            </a:r>
            <a:r>
              <a:rPr lang="tr-TR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verilmelidir.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0510" indent="-258445" algn="just">
              <a:lnSpc>
                <a:spcPct val="100000"/>
              </a:lnSpc>
              <a:spcBef>
                <a:spcPts val="990"/>
              </a:spcBef>
              <a:buClr>
                <a:srgbClr val="1CACE3"/>
              </a:buClr>
              <a:buSzPct val="79411"/>
              <a:buFont typeface="Wingdings"/>
              <a:buChar char=""/>
              <a:tabLst>
                <a:tab pos="269875" algn="l"/>
                <a:tab pos="271145" algn="l"/>
              </a:tabLst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İşlemleri</a:t>
            </a:r>
            <a:r>
              <a:rPr lang="tr-TR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sınıflandırıp</a:t>
            </a:r>
            <a:r>
              <a:rPr lang="tr-TR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ekran</a:t>
            </a:r>
            <a:r>
              <a:rPr lang="tr-TR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geometrisi </a:t>
            </a:r>
            <a:r>
              <a:rPr lang="tr-TR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buna</a:t>
            </a:r>
            <a:r>
              <a:rPr lang="tr-TR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uygun</a:t>
            </a:r>
            <a:r>
              <a:rPr lang="tr-TR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tr-TR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kullanılmalıdır.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0510" indent="-258445" algn="just">
              <a:lnSpc>
                <a:spcPct val="100000"/>
              </a:lnSpc>
              <a:spcBef>
                <a:spcPts val="1019"/>
              </a:spcBef>
              <a:buClr>
                <a:srgbClr val="1CACE3"/>
              </a:buClr>
              <a:buSzPct val="79411"/>
              <a:buFont typeface="Wingdings"/>
              <a:buChar char=""/>
              <a:tabLst>
                <a:tab pos="269875" algn="l"/>
                <a:tab pos="271145" algn="l"/>
              </a:tabLst>
            </a:pPr>
            <a:r>
              <a:rPr lang="tr-TR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Komut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isimleri</a:t>
            </a:r>
            <a:r>
              <a:rPr lang="tr-TR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kısa</a:t>
            </a:r>
            <a:r>
              <a:rPr lang="tr-TR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basit</a:t>
            </a:r>
            <a:r>
              <a:rPr lang="tr-TR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olmalıdır.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0510" indent="-258445" algn="just">
              <a:lnSpc>
                <a:spcPct val="100000"/>
              </a:lnSpc>
              <a:spcBef>
                <a:spcPts val="1019"/>
              </a:spcBef>
              <a:buClr>
                <a:srgbClr val="1CACE3"/>
              </a:buClr>
              <a:buSzPct val="79411"/>
              <a:buFont typeface="Wingdings"/>
              <a:buChar char=""/>
              <a:tabLst>
                <a:tab pos="269875" algn="l"/>
                <a:tab pos="271145" algn="l"/>
              </a:tabLst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Menülerin</a:t>
            </a:r>
            <a:r>
              <a:rPr lang="tr-TR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diğer</a:t>
            </a:r>
            <a:r>
              <a:rPr lang="tr-TR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etkileşimli</a:t>
            </a:r>
            <a:r>
              <a:rPr lang="tr-TR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araçların </a:t>
            </a:r>
            <a:r>
              <a:rPr lang="tr-TR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standart</a:t>
            </a:r>
            <a:r>
              <a:rPr lang="tr-TR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yapıda</a:t>
            </a:r>
            <a:r>
              <a:rPr lang="tr-TR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tasarlanmalıdır.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2757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Bilgi Gösterimi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9875" indent="-257810">
              <a:lnSpc>
                <a:spcPct val="100000"/>
              </a:lnSpc>
              <a:spcBef>
                <a:spcPts val="1290"/>
              </a:spcBef>
              <a:buClr>
                <a:srgbClr val="1CACE3"/>
              </a:buClr>
              <a:buSzPct val="80555"/>
              <a:buFont typeface="Wingdings"/>
              <a:buChar char=""/>
              <a:tabLst>
                <a:tab pos="270510" algn="l"/>
              </a:tabLst>
            </a:pPr>
            <a:r>
              <a:rPr lang="tr-TR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Yalnızca</a:t>
            </a:r>
            <a:r>
              <a:rPr lang="tr-TR"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içinde</a:t>
            </a:r>
            <a:r>
              <a:rPr lang="tr-TR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bulunulan</a:t>
            </a:r>
            <a:r>
              <a:rPr lang="tr-TR"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konu</a:t>
            </a:r>
            <a:r>
              <a:rPr lang="tr-TR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çerçevesi</a:t>
            </a:r>
            <a:r>
              <a:rPr lang="tr-TR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ile</a:t>
            </a:r>
            <a:r>
              <a:rPr lang="tr-TR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ilgili</a:t>
            </a:r>
            <a:r>
              <a:rPr lang="tr-TR"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bilgi</a:t>
            </a:r>
            <a:r>
              <a:rPr lang="tr-TR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gösterilmeli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9875" indent="-257810">
              <a:lnSpc>
                <a:spcPct val="100000"/>
              </a:lnSpc>
              <a:spcBef>
                <a:spcPts val="1190"/>
              </a:spcBef>
              <a:buClr>
                <a:srgbClr val="1CACE3"/>
              </a:buClr>
              <a:buSzPct val="80555"/>
              <a:buFont typeface="Wingdings"/>
              <a:buChar char=""/>
              <a:tabLst>
                <a:tab pos="270510" algn="l"/>
              </a:tabLst>
            </a:pPr>
            <a:r>
              <a:rPr lang="tr-TR"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çokluğu</a:t>
            </a:r>
            <a:r>
              <a:rPr lang="tr-TR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ile</a:t>
            </a:r>
            <a:r>
              <a:rPr lang="tr-TR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kullanıcı</a:t>
            </a:r>
            <a:r>
              <a:rPr lang="tr-TR"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bunaltılmamalı,</a:t>
            </a:r>
            <a:r>
              <a:rPr lang="tr-TR" sz="2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grafik</a:t>
            </a:r>
            <a:r>
              <a:rPr lang="tr-TR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tr-TR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resimler</a:t>
            </a:r>
            <a:r>
              <a:rPr lang="tr-TR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kullanılmalı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9875" indent="-257810">
              <a:lnSpc>
                <a:spcPct val="100000"/>
              </a:lnSpc>
              <a:spcBef>
                <a:spcPts val="1185"/>
              </a:spcBef>
              <a:buClr>
                <a:srgbClr val="1CACE3"/>
              </a:buClr>
              <a:buSzPct val="80555"/>
              <a:buFont typeface="Wingdings"/>
              <a:buChar char=""/>
              <a:tabLst>
                <a:tab pos="270510" algn="l"/>
              </a:tabLst>
            </a:pPr>
            <a:r>
              <a:rPr lang="tr-TR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Tutarlı </a:t>
            </a:r>
            <a:r>
              <a:rPr lang="tr-TR" sz="24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başlık,</a:t>
            </a:r>
            <a:r>
              <a:rPr lang="tr-TR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renkleme</a:t>
            </a:r>
            <a:r>
              <a:rPr lang="tr-TR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tr-TR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kısaltma</a:t>
            </a:r>
            <a:r>
              <a:rPr lang="tr-TR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kullanılmalı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9875" indent="-257810">
              <a:lnSpc>
                <a:spcPct val="100000"/>
              </a:lnSpc>
              <a:spcBef>
                <a:spcPts val="1190"/>
              </a:spcBef>
              <a:buClr>
                <a:srgbClr val="1CACE3"/>
              </a:buClr>
              <a:buSzPct val="80555"/>
              <a:buFont typeface="Wingdings"/>
              <a:buChar char=""/>
              <a:tabLst>
                <a:tab pos="270510" algn="l"/>
              </a:tabLst>
            </a:pP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Hata mesajları</a:t>
            </a:r>
            <a:r>
              <a:rPr lang="tr-TR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açıklayıcı</a:t>
            </a:r>
            <a:r>
              <a:rPr lang="tr-TR"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anlaşılır</a:t>
            </a:r>
            <a:r>
              <a:rPr lang="tr-TR"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olmalı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9875" indent="-257810">
              <a:lnSpc>
                <a:spcPct val="100000"/>
              </a:lnSpc>
              <a:spcBef>
                <a:spcPts val="1190"/>
              </a:spcBef>
              <a:buClr>
                <a:srgbClr val="1CACE3"/>
              </a:buClr>
              <a:buSzPct val="80555"/>
              <a:buFont typeface="Wingdings"/>
              <a:buChar char=""/>
              <a:tabLst>
                <a:tab pos="270510" algn="l"/>
              </a:tabLst>
            </a:pP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Değişik</a:t>
            </a:r>
            <a:r>
              <a:rPr lang="tr-TR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tür 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tr-TR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tr-TR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tr-TR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tr-TR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tr-TR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tr-TR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iç</a:t>
            </a:r>
            <a:r>
              <a:rPr lang="tr-TR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tr-TR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tr-TR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tr-TR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ı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tr-TR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ı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</a:t>
            </a:r>
            <a:r>
              <a:rPr lang="tr-TR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tr-TR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ı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tr-TR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ı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lm</a:t>
            </a:r>
            <a:r>
              <a:rPr lang="tr-TR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tr-TR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ı</a:t>
            </a:r>
          </a:p>
          <a:p>
            <a:pPr marL="269875" indent="-257810">
              <a:lnSpc>
                <a:spcPct val="100000"/>
              </a:lnSpc>
              <a:spcBef>
                <a:spcPts val="1190"/>
              </a:spcBef>
              <a:buClr>
                <a:srgbClr val="1CACE3"/>
              </a:buClr>
              <a:buSzPct val="80555"/>
              <a:buFont typeface="Wingdings"/>
              <a:buChar char=""/>
              <a:tabLst>
                <a:tab pos="270510" algn="l"/>
              </a:tabLst>
            </a:pP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Rakamsal</a:t>
            </a:r>
            <a:r>
              <a:rPr lang="tr-TR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ifadelerde</a:t>
            </a:r>
            <a:r>
              <a:rPr lang="tr-TR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r>
              <a:rPr lang="tr-TR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görüntü</a:t>
            </a:r>
            <a:r>
              <a:rPr lang="tr-TR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verilmeli</a:t>
            </a:r>
            <a:r>
              <a:rPr lang="tr-TR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(%89 </a:t>
            </a:r>
            <a:r>
              <a:rPr lang="tr-TR" sz="2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değil)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42578" y="2305812"/>
            <a:ext cx="2244851" cy="224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7250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 Girişi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0510" indent="-258445" algn="just">
              <a:lnSpc>
                <a:spcPts val="2340"/>
              </a:lnSpc>
              <a:spcBef>
                <a:spcPts val="105"/>
              </a:spcBef>
              <a:buClr>
                <a:srgbClr val="1CACE3"/>
              </a:buClr>
              <a:buSzPct val="80000"/>
              <a:buFont typeface="Wingdings"/>
              <a:buChar char=""/>
              <a:tabLst>
                <a:tab pos="271145" algn="l"/>
              </a:tabLst>
            </a:pPr>
            <a:r>
              <a:rPr lang="tr-TR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Kullanıcı</a:t>
            </a:r>
            <a:r>
              <a:rPr lang="tr-TR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hareketleri</a:t>
            </a:r>
            <a:r>
              <a:rPr lang="tr-TR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aza </a:t>
            </a:r>
            <a:r>
              <a:rPr lang="tr-TR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indirilmelidir.</a:t>
            </a:r>
            <a:r>
              <a:rPr lang="tr-TR"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Yazma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yerine</a:t>
            </a:r>
            <a:r>
              <a:rPr lang="tr-TR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ekrandaki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listelerden</a:t>
            </a:r>
            <a:r>
              <a:rPr lang="tr-TR"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seçme,</a:t>
            </a:r>
            <a:r>
              <a:rPr lang="tr-TR"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komuta</a:t>
            </a:r>
            <a:r>
              <a:rPr lang="tr-TR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tr-TR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</a:t>
            </a:r>
            <a:r>
              <a:rPr lang="tr-TR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sayıda</a:t>
            </a:r>
            <a:r>
              <a:rPr lang="tr-TR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fare</a:t>
            </a:r>
            <a:r>
              <a:rPr lang="tr-TR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tıklamasıyla</a:t>
            </a:r>
            <a:r>
              <a:rPr lang="tr-TR"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erişme </a:t>
            </a:r>
            <a:r>
              <a:rPr lang="tr-TR" sz="2400" spc="-4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gibi.</a:t>
            </a:r>
          </a:p>
          <a:p>
            <a:pPr marL="270510" indent="-258445" algn="just">
              <a:lnSpc>
                <a:spcPts val="2340"/>
              </a:lnSpc>
              <a:spcBef>
                <a:spcPts val="1265"/>
              </a:spcBef>
              <a:buClr>
                <a:srgbClr val="1CACE3"/>
              </a:buClr>
              <a:buSzPct val="80000"/>
              <a:buFont typeface="Wingdings"/>
              <a:buChar char=""/>
              <a:tabLst>
                <a:tab pos="271145" algn="l"/>
              </a:tabLst>
            </a:pPr>
            <a:r>
              <a:rPr lang="tr-TR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Gösterim</a:t>
            </a:r>
            <a:r>
              <a:rPr lang="tr-TR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tr-TR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girdi 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sahaları</a:t>
            </a:r>
            <a:r>
              <a:rPr lang="tr-TR"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birbirinden</a:t>
            </a:r>
            <a:r>
              <a:rPr lang="tr-TR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ayırt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edecek</a:t>
            </a:r>
            <a:r>
              <a:rPr lang="tr-TR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biçemler</a:t>
            </a:r>
            <a:r>
              <a:rPr lang="tr-TR"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(renk, büyüklük,</a:t>
            </a:r>
            <a:r>
              <a:rPr lang="tr-TR"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yerleşim</a:t>
            </a:r>
            <a:r>
              <a:rPr lang="tr-TR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vb.)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tutarlı</a:t>
            </a:r>
            <a:r>
              <a:rPr lang="tr-TR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tr-TR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kullanılmalıdır.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0510" marR="455930" indent="-258445" algn="just">
              <a:lnSpc>
                <a:spcPts val="2280"/>
              </a:lnSpc>
              <a:spcBef>
                <a:spcPts val="1500"/>
              </a:spcBef>
              <a:buClr>
                <a:srgbClr val="1CACE3"/>
              </a:buClr>
              <a:buSzPct val="80000"/>
              <a:buFont typeface="Wingdings"/>
              <a:buChar char=""/>
              <a:tabLst>
                <a:tab pos="271145" algn="l"/>
              </a:tabLst>
            </a:pPr>
            <a:r>
              <a:rPr lang="tr-TR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Kullanıcı</a:t>
            </a:r>
            <a:r>
              <a:rPr lang="tr-TR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uyarlamasına</a:t>
            </a:r>
            <a:r>
              <a:rPr lang="tr-TR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izin</a:t>
            </a:r>
            <a:r>
              <a:rPr lang="tr-TR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verilmelidir:</a:t>
            </a:r>
            <a:r>
              <a:rPr lang="tr-TR"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kullanıcı</a:t>
            </a:r>
            <a:r>
              <a:rPr lang="tr-TR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bazı </a:t>
            </a:r>
            <a:r>
              <a:rPr lang="tr-TR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özellikleri </a:t>
            </a:r>
            <a:r>
              <a:rPr lang="tr-TR" sz="2400" spc="-4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tanımlayabilir,</a:t>
            </a:r>
            <a:r>
              <a:rPr lang="tr-TR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bazı </a:t>
            </a:r>
            <a:r>
              <a:rPr lang="tr-TR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uyarı</a:t>
            </a:r>
            <a:r>
              <a:rPr lang="tr-TR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mesajlarını</a:t>
            </a:r>
            <a:r>
              <a:rPr lang="tr-TR"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istemeyebilir.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0510" indent="-258445" algn="just">
              <a:lnSpc>
                <a:spcPts val="2340"/>
              </a:lnSpc>
              <a:spcBef>
                <a:spcPts val="1260"/>
              </a:spcBef>
              <a:buClr>
                <a:srgbClr val="1CACE3"/>
              </a:buClr>
              <a:buSzPct val="80000"/>
              <a:buFont typeface="Wingdings"/>
              <a:buChar char=""/>
              <a:tabLst>
                <a:tab pos="271145" algn="l"/>
              </a:tabLst>
            </a:pP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Kullanılan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konu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ile</a:t>
            </a:r>
            <a:r>
              <a:rPr lang="tr-TR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ilgili</a:t>
            </a:r>
            <a:r>
              <a:rPr lang="tr-TR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gereksiz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komutlar</a:t>
            </a:r>
            <a:r>
              <a:rPr lang="tr-TR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geçici</a:t>
            </a:r>
            <a:r>
              <a:rPr lang="tr-TR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etkisizleştirilmelidir.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0510" indent="-258445" algn="just">
              <a:lnSpc>
                <a:spcPct val="100000"/>
              </a:lnSpc>
              <a:spcBef>
                <a:spcPts val="1320"/>
              </a:spcBef>
              <a:buClr>
                <a:srgbClr val="1CACE3"/>
              </a:buClr>
              <a:buSzPct val="80000"/>
              <a:buFont typeface="Wingdings"/>
              <a:buChar char=""/>
              <a:tabLst>
                <a:tab pos="271145" algn="l"/>
              </a:tabLst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Bütün</a:t>
            </a:r>
            <a:r>
              <a:rPr lang="tr-TR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girdiler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yardım</a:t>
            </a:r>
            <a:r>
              <a:rPr lang="tr-TR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kolaylıkları</a:t>
            </a:r>
            <a:r>
              <a:rPr lang="tr-TR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olmalıdır.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87586" y="4939919"/>
            <a:ext cx="1886712" cy="155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4111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Kullanıcı </a:t>
            </a:r>
            <a:r>
              <a:rPr lang="tr-TR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Arayüz</a:t>
            </a:r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Prototipi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0510" indent="-258445" algn="just">
              <a:lnSpc>
                <a:spcPts val="2050"/>
              </a:lnSpc>
              <a:spcBef>
                <a:spcPts val="100"/>
              </a:spcBef>
              <a:buClr>
                <a:srgbClr val="1CACE3"/>
              </a:buClr>
              <a:buSzPct val="80555"/>
              <a:buFont typeface="Wingdings"/>
              <a:buChar char=""/>
              <a:tabLst>
                <a:tab pos="271145" algn="l"/>
              </a:tabLst>
            </a:pPr>
            <a:r>
              <a:rPr lang="tr-TR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Tasarım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çalışması</a:t>
            </a:r>
            <a:r>
              <a:rPr lang="tr-TR"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sonucunda,</a:t>
            </a:r>
            <a:r>
              <a:rPr lang="tr-TR"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daha</a:t>
            </a:r>
            <a:r>
              <a:rPr lang="tr-TR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önceden</a:t>
            </a:r>
            <a:r>
              <a:rPr lang="tr-TR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gereksinim</a:t>
            </a:r>
            <a:r>
              <a:rPr lang="tr-TR"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çalışması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sırasında</a:t>
            </a:r>
            <a:r>
              <a:rPr lang="tr-TR"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hazırlanmış</a:t>
            </a:r>
            <a:r>
              <a:rPr lang="tr-TR"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olan</a:t>
            </a:r>
            <a:r>
              <a:rPr lang="tr-TR"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kullanıcı</a:t>
            </a:r>
            <a:r>
              <a:rPr lang="tr-TR"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arayüz</a:t>
            </a:r>
            <a:r>
              <a:rPr lang="tr-TR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prototipi,</a:t>
            </a:r>
            <a:r>
              <a:rPr lang="tr-TR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ekran</a:t>
            </a:r>
            <a:r>
              <a:rPr lang="tr-TR"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 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rapor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tas</a:t>
            </a:r>
            <a:r>
              <a:rPr lang="tr-TR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tr-TR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ı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</a:t>
            </a:r>
            <a:r>
              <a:rPr lang="tr-TR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rı</a:t>
            </a:r>
            <a:r>
              <a:rPr lang="tr-TR"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tr-TR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çim</a:t>
            </a:r>
            <a:r>
              <a:rPr lang="tr-TR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tr-TR"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tr-TR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tr-TR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ü</a:t>
            </a:r>
            <a:r>
              <a:rPr lang="tr-TR" sz="2000" spc="-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şü</a:t>
            </a:r>
            <a:r>
              <a:rPr lang="tr-TR" sz="20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Ekra</a:t>
            </a:r>
            <a:r>
              <a:rPr lang="tr-TR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tr-TR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tr-TR"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</a:t>
            </a:r>
            <a:r>
              <a:rPr lang="tr-TR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tr-TR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tr-TR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tr-TR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tr-TR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lı</a:t>
            </a:r>
            <a:r>
              <a:rPr lang="tr-TR" sz="20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tr-TR"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tr-TR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tr-TR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tr-TR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kes</a:t>
            </a:r>
            <a:r>
              <a:rPr lang="tr-TR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tr-TR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tr-TR" sz="2000" spc="-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eş</a:t>
            </a:r>
            <a:r>
              <a:rPr lang="tr-TR" sz="20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tr-TR" sz="20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tr-TR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Kullanıcıya</a:t>
            </a:r>
            <a:r>
              <a:rPr lang="tr-TR" sz="2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gösterilerek</a:t>
            </a:r>
            <a:r>
              <a:rPr lang="tr-TR"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onay </a:t>
            </a:r>
            <a:r>
              <a:rPr lang="tr-TR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alınır.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35"/>
              </a:spcBef>
            </a:pP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0510" indent="-258445" algn="just">
              <a:lnSpc>
                <a:spcPts val="2055"/>
              </a:lnSpc>
              <a:spcBef>
                <a:spcPts val="5"/>
              </a:spcBef>
              <a:buClr>
                <a:srgbClr val="1CACE3"/>
              </a:buClr>
              <a:buSzPct val="80555"/>
              <a:buFont typeface="Wingdings"/>
              <a:buChar char=""/>
              <a:tabLst>
                <a:tab pos="271145" algn="l"/>
              </a:tabLs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Tüm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programın</a:t>
            </a:r>
            <a:r>
              <a:rPr lang="tr-TR"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tek</a:t>
            </a:r>
            <a:r>
              <a:rPr lang="tr-TR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elden</a:t>
            </a:r>
            <a:r>
              <a:rPr lang="tr-TR"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çıktığının</a:t>
            </a:r>
            <a:r>
              <a:rPr lang="tr-TR"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ifade</a:t>
            </a:r>
            <a:r>
              <a:rPr lang="tr-TR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edilebilmesi</a:t>
            </a:r>
            <a:r>
              <a:rPr lang="tr-TR"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açısından</a:t>
            </a:r>
            <a:r>
              <a:rPr lang="tr-TR"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tüm </a:t>
            </a:r>
            <a:r>
              <a:rPr lang="tr-TR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ekranların</a:t>
            </a:r>
            <a:r>
              <a:rPr lang="tr-TR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aynı</a:t>
            </a:r>
            <a:r>
              <a:rPr lang="tr-TR"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şablon</a:t>
            </a:r>
            <a:r>
              <a:rPr lang="tr-TR"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üzerine</a:t>
            </a:r>
            <a:r>
              <a:rPr lang="tr-TR"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oturtulması</a:t>
            </a:r>
            <a:r>
              <a:rPr lang="tr-TR"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önerilmektedir.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0230" lvl="1" indent="-215265" algn="just">
              <a:lnSpc>
                <a:spcPct val="100000"/>
              </a:lnSpc>
              <a:spcBef>
                <a:spcPts val="190"/>
              </a:spcBef>
              <a:buClr>
                <a:srgbClr val="9999FF"/>
              </a:buClr>
              <a:buSzPct val="70000"/>
              <a:buFont typeface="Wingdings"/>
              <a:buChar char=""/>
              <a:tabLst>
                <a:tab pos="570865" algn="l"/>
              </a:tabLst>
            </a:pPr>
            <a:r>
              <a:rPr lang="tr-TR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Menü</a:t>
            </a:r>
            <a:r>
              <a:rPr lang="tr-TR" sz="20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Çubuğu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0230" lvl="1" indent="-215265" algn="just">
              <a:lnSpc>
                <a:spcPct val="100000"/>
              </a:lnSpc>
              <a:spcBef>
                <a:spcPts val="180"/>
              </a:spcBef>
              <a:buClr>
                <a:srgbClr val="9999FF"/>
              </a:buClr>
              <a:buSzPct val="70000"/>
              <a:buFont typeface="Wingdings"/>
              <a:buChar char=""/>
              <a:tabLst>
                <a:tab pos="570865" algn="l"/>
              </a:tabLst>
            </a:pPr>
            <a:r>
              <a:rPr lang="tr-TR" sz="2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Araç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Çubuğu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0230" lvl="1" indent="-215265" algn="just">
              <a:lnSpc>
                <a:spcPct val="100000"/>
              </a:lnSpc>
              <a:spcBef>
                <a:spcPts val="180"/>
              </a:spcBef>
              <a:buClr>
                <a:srgbClr val="9999FF"/>
              </a:buClr>
              <a:buSzPct val="70000"/>
              <a:buFont typeface="Wingdings"/>
              <a:buChar char=""/>
              <a:tabLst>
                <a:tab pos="570865" algn="l"/>
              </a:tabLst>
            </a:pPr>
            <a:r>
              <a:rPr lang="tr-TR" sz="2000" b="1" spc="-10" dirty="0">
                <a:solidFill>
                  <a:srgbClr val="3730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Gövde</a:t>
            </a:r>
            <a:r>
              <a:rPr lang="tr-TR" sz="2000" b="1" spc="-15" dirty="0">
                <a:solidFill>
                  <a:srgbClr val="3730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dirty="0">
                <a:solidFill>
                  <a:srgbClr val="3730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(Değişebilir)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0230" lvl="1" indent="-215265" algn="just">
              <a:lnSpc>
                <a:spcPct val="100000"/>
              </a:lnSpc>
              <a:spcBef>
                <a:spcPts val="180"/>
              </a:spcBef>
              <a:buClr>
                <a:srgbClr val="9999FF"/>
              </a:buClr>
              <a:buSzPct val="70000"/>
              <a:buFont typeface="Wingdings"/>
              <a:buChar char=""/>
              <a:tabLst>
                <a:tab pos="570865" algn="l"/>
              </a:tabLst>
            </a:pPr>
            <a:r>
              <a:rPr lang="tr-TR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Durum</a:t>
            </a:r>
            <a:r>
              <a:rPr lang="tr-TR" sz="20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Çubuğu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2925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Başlangıç Tasarım Gözden Geçirme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0510" marR="5080" indent="-258445" algn="just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80000"/>
              <a:buFont typeface="Wingdings"/>
              <a:buChar char=""/>
              <a:tabLst>
                <a:tab pos="271145" algn="l"/>
              </a:tabLst>
            </a:pPr>
            <a:r>
              <a:rPr lang="tr-TR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Yapılan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tasarım</a:t>
            </a:r>
            <a:r>
              <a:rPr lang="tr-TR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çalışmasının</a:t>
            </a:r>
            <a:r>
              <a:rPr lang="tr-TR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tr-TR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önceki</a:t>
            </a:r>
            <a:r>
              <a:rPr lang="tr-TR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geliştirme</a:t>
            </a:r>
            <a:r>
              <a:rPr lang="tr-TR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aşaması</a:t>
            </a:r>
            <a:r>
              <a:rPr lang="tr-TR"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olan </a:t>
            </a:r>
            <a:r>
              <a:rPr lang="tr-TR" sz="2000" spc="-5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analiz</a:t>
            </a:r>
            <a:r>
              <a:rPr lang="tr-TR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aşamasında</a:t>
            </a:r>
            <a:r>
              <a:rPr lang="tr-TR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belirlenen</a:t>
            </a:r>
            <a:r>
              <a:rPr lang="tr-TR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gereksinimleri</a:t>
            </a:r>
            <a:r>
              <a:rPr lang="tr-TR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karşılayıp </a:t>
            </a:r>
            <a:r>
              <a:rPr lang="tr-TR" sz="20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karşılamadığının</a:t>
            </a:r>
            <a:r>
              <a:rPr lang="tr-TR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beli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lenme</a:t>
            </a:r>
            <a:r>
              <a:rPr lang="tr-TR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idi</a:t>
            </a:r>
            <a:r>
              <a:rPr lang="tr-TR" sz="20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70230" lvl="1" indent="-215265" algn="just">
              <a:lnSpc>
                <a:spcPct val="100000"/>
              </a:lnSpc>
              <a:spcBef>
                <a:spcPts val="480"/>
              </a:spcBef>
              <a:buClr>
                <a:srgbClr val="9999FF"/>
              </a:buClr>
              <a:buSzPct val="70000"/>
              <a:buFont typeface="Wingdings"/>
              <a:buChar char=""/>
              <a:tabLst>
                <a:tab pos="570865" algn="l"/>
              </a:tabLs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tr-TR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gereksinimlerine</a:t>
            </a:r>
            <a:r>
              <a:rPr lang="tr-TR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yardımcı</a:t>
            </a:r>
            <a:r>
              <a:rPr lang="tr-TR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olan</a:t>
            </a:r>
            <a:r>
              <a:rPr lang="tr-TR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kullanıcılar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0230" lvl="1" indent="-215265" algn="just">
              <a:lnSpc>
                <a:spcPct val="100000"/>
              </a:lnSpc>
              <a:spcBef>
                <a:spcPts val="480"/>
              </a:spcBef>
              <a:buClr>
                <a:srgbClr val="9999FF"/>
              </a:buClr>
              <a:buSzPct val="70000"/>
              <a:buFont typeface="Wingdings"/>
              <a:buChar char=""/>
              <a:tabLst>
                <a:tab pos="570865" algn="l"/>
              </a:tabLs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tr-TR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analizini</a:t>
            </a:r>
            <a:r>
              <a:rPr lang="tr-TR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yapan</a:t>
            </a:r>
            <a:r>
              <a:rPr lang="tr-TR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çözümleyiciler</a:t>
            </a:r>
          </a:p>
          <a:p>
            <a:pPr marL="570230" lvl="1" indent="-215265" algn="just">
              <a:lnSpc>
                <a:spcPct val="100000"/>
              </a:lnSpc>
              <a:spcBef>
                <a:spcPts val="484"/>
              </a:spcBef>
              <a:buClr>
                <a:srgbClr val="9999FF"/>
              </a:buClr>
              <a:buSzPct val="70000"/>
              <a:buFont typeface="Wingdings"/>
              <a:buChar char=""/>
              <a:tabLst>
                <a:tab pos="570865" algn="l"/>
              </a:tabLs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Sistemin</a:t>
            </a:r>
            <a:r>
              <a:rPr lang="tr-TR"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kullanıcıları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0230" lvl="1" indent="-215265" algn="just">
              <a:lnSpc>
                <a:spcPct val="100000"/>
              </a:lnSpc>
              <a:spcBef>
                <a:spcPts val="480"/>
              </a:spcBef>
              <a:buClr>
                <a:srgbClr val="9999FF"/>
              </a:buClr>
              <a:buSzPct val="70000"/>
              <a:buFont typeface="Wingdings"/>
              <a:buChar char=""/>
              <a:tabLst>
                <a:tab pos="570865" algn="l"/>
              </a:tabLst>
            </a:pPr>
            <a:r>
              <a:rPr lang="tr-TR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Tasarımcılar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0230" lvl="1" indent="-215265" algn="just">
              <a:lnSpc>
                <a:spcPct val="100000"/>
              </a:lnSpc>
              <a:spcBef>
                <a:spcPts val="480"/>
              </a:spcBef>
              <a:buClr>
                <a:srgbClr val="9999FF"/>
              </a:buClr>
              <a:buSzPct val="70000"/>
              <a:buFont typeface="Wingdings"/>
              <a:buChar char=""/>
              <a:tabLst>
                <a:tab pos="570865" algn="l"/>
              </a:tabLs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Yönlendirici</a:t>
            </a:r>
          </a:p>
          <a:p>
            <a:pPr marL="570230" lvl="1" indent="-215265" algn="just">
              <a:lnSpc>
                <a:spcPct val="100000"/>
              </a:lnSpc>
              <a:spcBef>
                <a:spcPts val="480"/>
              </a:spcBef>
              <a:buClr>
                <a:srgbClr val="9999FF"/>
              </a:buClr>
              <a:buSzPct val="70000"/>
              <a:buFont typeface="Wingdings"/>
              <a:buChar char=""/>
              <a:tabLst>
                <a:tab pos="570865" algn="l"/>
              </a:tabLs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Sekreter</a:t>
            </a:r>
          </a:p>
          <a:p>
            <a:pPr marL="355600" marR="2863850" lvl="1" algn="just">
              <a:lnSpc>
                <a:spcPct val="120000"/>
              </a:lnSpc>
              <a:buClr>
                <a:srgbClr val="9999FF"/>
              </a:buClr>
              <a:buSzPct val="70000"/>
              <a:buFont typeface="Wingdings"/>
              <a:buChar char=""/>
              <a:tabLst>
                <a:tab pos="570865" algn="l"/>
              </a:tabLs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Sistemi</a:t>
            </a:r>
            <a:r>
              <a:rPr lang="tr-TR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geliştirecek</a:t>
            </a:r>
            <a:r>
              <a:rPr lang="tr-TR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programcılar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tr-TR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oluşan</a:t>
            </a:r>
            <a:r>
              <a:rPr lang="tr-TR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tr-TR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grup</a:t>
            </a:r>
            <a:r>
              <a:rPr lang="tr-TR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tarafından</a:t>
            </a:r>
            <a:r>
              <a:rPr lang="tr-TR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yapılır.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581859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Ayrıntılı Tasarım Gözden Geçirme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6601949" cy="4351338"/>
          </a:xfrm>
        </p:spPr>
        <p:txBody>
          <a:bodyPr/>
          <a:lstStyle/>
          <a:p>
            <a:pPr marL="270510" indent="-258445" algn="just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Font typeface="Wingdings"/>
              <a:buChar char=""/>
              <a:tabLst>
                <a:tab pos="271145" algn="l"/>
              </a:tabLst>
            </a:pPr>
            <a:r>
              <a:rPr lang="tr-TR" sz="1800" spc="-105" dirty="0">
                <a:latin typeface="Arial MT"/>
                <a:cs typeface="Arial MT"/>
              </a:rPr>
              <a:t>Başlangıç</a:t>
            </a:r>
            <a:r>
              <a:rPr lang="tr-TR" sz="1800" spc="20" dirty="0">
                <a:latin typeface="Arial MT"/>
                <a:cs typeface="Arial MT"/>
              </a:rPr>
              <a:t> </a:t>
            </a:r>
            <a:r>
              <a:rPr lang="tr-TR" sz="1800" spc="-5" dirty="0">
                <a:latin typeface="Arial MT"/>
                <a:cs typeface="Arial MT"/>
              </a:rPr>
              <a:t>tasarımı</a:t>
            </a:r>
            <a:r>
              <a:rPr lang="tr-TR" sz="1800" spc="5" dirty="0">
                <a:latin typeface="Arial MT"/>
                <a:cs typeface="Arial MT"/>
              </a:rPr>
              <a:t> </a:t>
            </a:r>
            <a:r>
              <a:rPr lang="tr-TR" sz="1800" spc="-5" dirty="0">
                <a:latin typeface="Arial MT"/>
                <a:cs typeface="Arial MT"/>
              </a:rPr>
              <a:t>gözden</a:t>
            </a:r>
            <a:r>
              <a:rPr lang="tr-TR" sz="1800" spc="15" dirty="0">
                <a:latin typeface="Arial MT"/>
                <a:cs typeface="Arial MT"/>
              </a:rPr>
              <a:t> </a:t>
            </a:r>
            <a:r>
              <a:rPr lang="tr-TR" sz="1800" spc="-5" dirty="0">
                <a:latin typeface="Arial MT"/>
                <a:cs typeface="Arial MT"/>
              </a:rPr>
              <a:t>geçirme</a:t>
            </a:r>
            <a:r>
              <a:rPr lang="tr-TR" sz="1800" spc="5" dirty="0">
                <a:latin typeface="Arial MT"/>
                <a:cs typeface="Arial MT"/>
              </a:rPr>
              <a:t> </a:t>
            </a:r>
            <a:r>
              <a:rPr lang="tr-TR" sz="1800" spc="-80" dirty="0">
                <a:latin typeface="Arial MT"/>
                <a:cs typeface="Arial MT"/>
              </a:rPr>
              <a:t>çalışmasının</a:t>
            </a:r>
            <a:r>
              <a:rPr lang="tr-TR" sz="1800" spc="30" dirty="0">
                <a:latin typeface="Arial MT"/>
                <a:cs typeface="Arial MT"/>
              </a:rPr>
              <a:t> </a:t>
            </a:r>
            <a:r>
              <a:rPr lang="tr-TR" sz="1800" spc="-120" dirty="0">
                <a:latin typeface="Arial MT"/>
                <a:cs typeface="Arial MT"/>
              </a:rPr>
              <a:t>başarılı</a:t>
            </a:r>
            <a:r>
              <a:rPr lang="tr-TR" sz="1800" spc="5" dirty="0">
                <a:latin typeface="Arial MT"/>
                <a:cs typeface="Arial MT"/>
              </a:rPr>
              <a:t> </a:t>
            </a:r>
            <a:r>
              <a:rPr lang="tr-TR" sz="1800" spc="-5" dirty="0">
                <a:latin typeface="Arial MT"/>
                <a:cs typeface="Arial MT"/>
              </a:rPr>
              <a:t>bir</a:t>
            </a:r>
            <a:r>
              <a:rPr lang="tr-TR" sz="1800" spc="10" dirty="0">
                <a:latin typeface="Arial MT"/>
                <a:cs typeface="Arial MT"/>
              </a:rPr>
              <a:t> </a:t>
            </a:r>
            <a:r>
              <a:rPr lang="tr-TR" sz="1800" spc="-5" dirty="0">
                <a:latin typeface="Arial MT"/>
                <a:cs typeface="Arial MT"/>
              </a:rPr>
              <a:t>biçimde</a:t>
            </a:r>
            <a:r>
              <a:rPr lang="tr-TR" sz="1800" dirty="0">
                <a:latin typeface="Arial MT"/>
                <a:cs typeface="Arial MT"/>
              </a:rPr>
              <a:t> </a:t>
            </a:r>
            <a:r>
              <a:rPr lang="tr-TR" sz="1800" spc="-5" dirty="0">
                <a:latin typeface="Arial MT"/>
                <a:cs typeface="Arial MT"/>
              </a:rPr>
              <a:t>tamamlanmasından</a:t>
            </a:r>
            <a:r>
              <a:rPr lang="tr-TR" sz="1800" spc="25" dirty="0">
                <a:latin typeface="Arial MT"/>
                <a:cs typeface="Arial MT"/>
              </a:rPr>
              <a:t> </a:t>
            </a:r>
            <a:r>
              <a:rPr lang="tr-TR" sz="1800" spc="-5" dirty="0">
                <a:latin typeface="Arial MT"/>
                <a:cs typeface="Arial MT"/>
              </a:rPr>
              <a:t>sonra,</a:t>
            </a:r>
            <a:r>
              <a:rPr lang="tr-TR" sz="1800" spc="10" dirty="0">
                <a:latin typeface="Arial MT"/>
                <a:cs typeface="Arial MT"/>
              </a:rPr>
              <a:t> </a:t>
            </a:r>
            <a:r>
              <a:rPr lang="tr-TR" sz="1800" spc="-5" dirty="0">
                <a:latin typeface="Arial MT"/>
                <a:cs typeface="Arial MT"/>
              </a:rPr>
              <a:t>tasarımın</a:t>
            </a:r>
            <a:r>
              <a:rPr lang="tr-TR" sz="1800" spc="10" dirty="0">
                <a:latin typeface="Arial MT"/>
                <a:cs typeface="Arial MT"/>
              </a:rPr>
              <a:t> </a:t>
            </a:r>
            <a:r>
              <a:rPr lang="tr-TR" sz="1800" spc="-5" dirty="0">
                <a:latin typeface="Arial MT"/>
                <a:cs typeface="Arial MT"/>
              </a:rPr>
              <a:t>teknik</a:t>
            </a:r>
            <a:r>
              <a:rPr lang="tr-TR" sz="1800" spc="10" dirty="0">
                <a:latin typeface="Arial MT"/>
                <a:cs typeface="Arial MT"/>
              </a:rPr>
              <a:t> </a:t>
            </a:r>
            <a:r>
              <a:rPr lang="tr-TR" sz="1800" spc="-85" dirty="0">
                <a:latin typeface="Arial MT"/>
                <a:cs typeface="Arial MT"/>
              </a:rPr>
              <a:t>uygunluğunu</a:t>
            </a:r>
            <a:r>
              <a:rPr lang="tr-TR" sz="1800" spc="55" dirty="0">
                <a:latin typeface="Arial MT"/>
                <a:cs typeface="Arial MT"/>
              </a:rPr>
              <a:t> </a:t>
            </a:r>
            <a:r>
              <a:rPr lang="tr-TR" sz="1800" spc="-5" dirty="0">
                <a:latin typeface="Arial MT"/>
                <a:cs typeface="Arial MT"/>
              </a:rPr>
              <a:t>belirlemek</a:t>
            </a:r>
            <a:r>
              <a:rPr lang="tr-TR" sz="1800" spc="25" dirty="0">
                <a:latin typeface="Arial MT"/>
                <a:cs typeface="Arial MT"/>
              </a:rPr>
              <a:t> </a:t>
            </a:r>
            <a:r>
              <a:rPr lang="tr-TR" sz="1800" spc="-5" dirty="0">
                <a:latin typeface="Arial MT"/>
                <a:cs typeface="Arial MT"/>
              </a:rPr>
              <a:t>için </a:t>
            </a:r>
            <a:r>
              <a:rPr lang="tr-TR" sz="1800" spc="-484" dirty="0">
                <a:latin typeface="Arial MT"/>
                <a:cs typeface="Arial MT"/>
              </a:rPr>
              <a:t> </a:t>
            </a:r>
            <a:r>
              <a:rPr lang="tr-TR" sz="1800" spc="-15" dirty="0">
                <a:solidFill>
                  <a:srgbClr val="373086"/>
                </a:solidFill>
                <a:latin typeface="Arial MT"/>
                <a:cs typeface="Arial MT"/>
              </a:rPr>
              <a:t>Ayrıntılı</a:t>
            </a:r>
            <a:r>
              <a:rPr lang="tr-TR" sz="1800" spc="10" dirty="0">
                <a:solidFill>
                  <a:srgbClr val="373086"/>
                </a:solidFill>
                <a:latin typeface="Arial MT"/>
                <a:cs typeface="Arial MT"/>
              </a:rPr>
              <a:t> </a:t>
            </a:r>
            <a:r>
              <a:rPr lang="tr-TR" sz="1800" spc="-35" dirty="0">
                <a:solidFill>
                  <a:srgbClr val="373086"/>
                </a:solidFill>
                <a:latin typeface="Arial MT"/>
                <a:cs typeface="Arial MT"/>
              </a:rPr>
              <a:t>Tasarım</a:t>
            </a:r>
            <a:r>
              <a:rPr lang="tr-TR" sz="1800" spc="5" dirty="0">
                <a:solidFill>
                  <a:srgbClr val="373086"/>
                </a:solidFill>
                <a:latin typeface="Arial MT"/>
                <a:cs typeface="Arial MT"/>
              </a:rPr>
              <a:t> </a:t>
            </a:r>
            <a:r>
              <a:rPr lang="tr-TR" sz="1800" spc="-5" dirty="0">
                <a:solidFill>
                  <a:srgbClr val="373086"/>
                </a:solidFill>
                <a:latin typeface="Arial MT"/>
                <a:cs typeface="Arial MT"/>
              </a:rPr>
              <a:t>Gözden Geçirme</a:t>
            </a:r>
            <a:r>
              <a:rPr lang="tr-TR" sz="1800" spc="25" dirty="0">
                <a:solidFill>
                  <a:srgbClr val="373086"/>
                </a:solidFill>
                <a:latin typeface="Arial MT"/>
                <a:cs typeface="Arial MT"/>
              </a:rPr>
              <a:t> </a:t>
            </a:r>
            <a:r>
              <a:rPr lang="tr-TR" sz="1800" spc="-105" dirty="0">
                <a:latin typeface="Arial MT"/>
                <a:cs typeface="Arial MT"/>
              </a:rPr>
              <a:t>çalışması</a:t>
            </a:r>
            <a:r>
              <a:rPr lang="tr-TR" sz="1800" spc="10" dirty="0">
                <a:latin typeface="Arial MT"/>
                <a:cs typeface="Arial MT"/>
              </a:rPr>
              <a:t> </a:t>
            </a:r>
            <a:r>
              <a:rPr lang="tr-TR" sz="1800" spc="-25" dirty="0">
                <a:latin typeface="Arial MT"/>
                <a:cs typeface="Arial MT"/>
              </a:rPr>
              <a:t>yapılır.</a:t>
            </a:r>
            <a:r>
              <a:rPr lang="tr-TR" sz="1800" spc="45" dirty="0">
                <a:latin typeface="Arial MT"/>
                <a:cs typeface="Arial MT"/>
              </a:rPr>
              <a:t> </a:t>
            </a:r>
            <a:r>
              <a:rPr lang="tr-TR" sz="1800" dirty="0">
                <a:latin typeface="Arial MT"/>
                <a:cs typeface="Arial MT"/>
              </a:rPr>
              <a:t>Bu</a:t>
            </a:r>
            <a:r>
              <a:rPr lang="tr-TR" sz="1800" spc="-5" dirty="0">
                <a:latin typeface="Arial MT"/>
                <a:cs typeface="Arial MT"/>
              </a:rPr>
              <a:t> </a:t>
            </a:r>
            <a:r>
              <a:rPr lang="tr-TR" sz="1800" spc="-95" dirty="0">
                <a:latin typeface="Arial MT"/>
                <a:cs typeface="Arial MT"/>
              </a:rPr>
              <a:t>çalışmada;</a:t>
            </a:r>
            <a:endParaRPr lang="tr-TR" sz="1800" dirty="0">
              <a:latin typeface="Arial MT"/>
              <a:cs typeface="Arial MT"/>
            </a:endParaRPr>
          </a:p>
          <a:p>
            <a:pPr marL="570230" lvl="1" indent="-215265" algn="just">
              <a:lnSpc>
                <a:spcPct val="100000"/>
              </a:lnSpc>
              <a:spcBef>
                <a:spcPts val="434"/>
              </a:spcBef>
              <a:buClr>
                <a:srgbClr val="9999FF"/>
              </a:buClr>
              <a:buSzPct val="70588"/>
              <a:buFont typeface="Wingdings"/>
              <a:buChar char=""/>
              <a:tabLst>
                <a:tab pos="570865" algn="l"/>
              </a:tabLst>
            </a:pPr>
            <a:r>
              <a:rPr lang="tr-TR" sz="1700" spc="10" dirty="0">
                <a:latin typeface="Arial MT"/>
                <a:cs typeface="Arial MT"/>
              </a:rPr>
              <a:t>Çözümleyiciler</a:t>
            </a:r>
            <a:endParaRPr lang="tr-TR" sz="1700" dirty="0">
              <a:latin typeface="Arial MT"/>
              <a:cs typeface="Arial MT"/>
            </a:endParaRPr>
          </a:p>
          <a:p>
            <a:pPr marL="570230" lvl="1" indent="-215265" algn="just">
              <a:lnSpc>
                <a:spcPct val="100000"/>
              </a:lnSpc>
              <a:spcBef>
                <a:spcPts val="445"/>
              </a:spcBef>
              <a:buClr>
                <a:srgbClr val="9999FF"/>
              </a:buClr>
              <a:buSzPct val="70588"/>
              <a:buFont typeface="Wingdings"/>
              <a:buChar char=""/>
              <a:tabLst>
                <a:tab pos="570865" algn="l"/>
              </a:tabLst>
            </a:pPr>
            <a:r>
              <a:rPr lang="tr-TR" sz="1700" spc="10" dirty="0">
                <a:latin typeface="Arial MT"/>
                <a:cs typeface="Arial MT"/>
              </a:rPr>
              <a:t>Sistem</a:t>
            </a:r>
            <a:r>
              <a:rPr lang="tr-TR" sz="1700" spc="-55" dirty="0">
                <a:latin typeface="Arial MT"/>
                <a:cs typeface="Arial MT"/>
              </a:rPr>
              <a:t> </a:t>
            </a:r>
            <a:r>
              <a:rPr lang="tr-TR" sz="1700" spc="-10" dirty="0">
                <a:latin typeface="Arial MT"/>
                <a:cs typeface="Arial MT"/>
              </a:rPr>
              <a:t>Tasarımcıları</a:t>
            </a:r>
            <a:endParaRPr lang="tr-TR" sz="1700" dirty="0">
              <a:latin typeface="Arial MT"/>
              <a:cs typeface="Arial MT"/>
            </a:endParaRPr>
          </a:p>
          <a:p>
            <a:pPr marL="570230" lvl="1" indent="-215265" algn="just">
              <a:lnSpc>
                <a:spcPct val="100000"/>
              </a:lnSpc>
              <a:spcBef>
                <a:spcPts val="450"/>
              </a:spcBef>
              <a:buClr>
                <a:srgbClr val="9999FF"/>
              </a:buClr>
              <a:buSzPct val="70588"/>
              <a:buFont typeface="Wingdings"/>
              <a:buChar char=""/>
              <a:tabLst>
                <a:tab pos="570865" algn="l"/>
              </a:tabLst>
            </a:pPr>
            <a:r>
              <a:rPr lang="tr-TR" sz="1700" spc="10" dirty="0">
                <a:latin typeface="Arial MT"/>
                <a:cs typeface="Arial MT"/>
              </a:rPr>
              <a:t>Sistem</a:t>
            </a:r>
            <a:r>
              <a:rPr lang="tr-TR" sz="1700" spc="-15" dirty="0">
                <a:latin typeface="Arial MT"/>
                <a:cs typeface="Arial MT"/>
              </a:rPr>
              <a:t> </a:t>
            </a:r>
            <a:r>
              <a:rPr lang="tr-TR" sz="1700" spc="-55" dirty="0">
                <a:latin typeface="Arial MT"/>
                <a:cs typeface="Arial MT"/>
              </a:rPr>
              <a:t>Geliştiriciler</a:t>
            </a:r>
            <a:endParaRPr lang="tr-TR" sz="1700" dirty="0">
              <a:latin typeface="Arial MT"/>
              <a:cs typeface="Arial MT"/>
            </a:endParaRPr>
          </a:p>
          <a:p>
            <a:pPr marL="570230" lvl="1" indent="-215265" algn="just">
              <a:lnSpc>
                <a:spcPct val="100000"/>
              </a:lnSpc>
              <a:spcBef>
                <a:spcPts val="440"/>
              </a:spcBef>
              <a:buClr>
                <a:srgbClr val="9999FF"/>
              </a:buClr>
              <a:buSzPct val="70588"/>
              <a:buFont typeface="Wingdings"/>
              <a:buChar char=""/>
              <a:tabLst>
                <a:tab pos="570865" algn="l"/>
              </a:tabLst>
            </a:pPr>
            <a:r>
              <a:rPr lang="tr-TR" sz="1700" spc="10" dirty="0">
                <a:latin typeface="Arial MT"/>
                <a:cs typeface="Arial MT"/>
              </a:rPr>
              <a:t>Sekreter</a:t>
            </a:r>
            <a:endParaRPr lang="tr-TR" sz="1700" dirty="0">
              <a:latin typeface="Arial MT"/>
              <a:cs typeface="Arial MT"/>
            </a:endParaRPr>
          </a:p>
          <a:p>
            <a:pPr marL="127000" indent="0" algn="just">
              <a:lnSpc>
                <a:spcPct val="100000"/>
              </a:lnSpc>
              <a:spcBef>
                <a:spcPts val="440"/>
              </a:spcBef>
              <a:buNone/>
            </a:pPr>
            <a:r>
              <a:rPr lang="tr-TR" sz="1800" spc="-5" dirty="0">
                <a:latin typeface="Arial MT"/>
                <a:cs typeface="Arial MT"/>
              </a:rPr>
              <a:t>d</a:t>
            </a:r>
            <a:r>
              <a:rPr lang="tr-TR" sz="1800" spc="-10" dirty="0">
                <a:latin typeface="Arial MT"/>
                <a:cs typeface="Arial MT"/>
              </a:rPr>
              <a:t>e</a:t>
            </a:r>
            <a:r>
              <a:rPr lang="tr-TR" sz="1800" dirty="0">
                <a:latin typeface="Arial MT"/>
                <a:cs typeface="Arial MT"/>
              </a:rPr>
              <a:t>n</a:t>
            </a:r>
            <a:r>
              <a:rPr lang="tr-TR" sz="1800" spc="5" dirty="0">
                <a:latin typeface="Arial MT"/>
                <a:cs typeface="Arial MT"/>
              </a:rPr>
              <a:t> </a:t>
            </a:r>
            <a:r>
              <a:rPr lang="tr-TR" sz="1800" spc="-5" dirty="0">
                <a:latin typeface="Arial MT"/>
                <a:cs typeface="Arial MT"/>
              </a:rPr>
              <a:t>oluşan</a:t>
            </a:r>
            <a:r>
              <a:rPr lang="tr-TR" sz="1800" spc="5" dirty="0">
                <a:latin typeface="Arial MT"/>
                <a:cs typeface="Arial MT"/>
              </a:rPr>
              <a:t> </a:t>
            </a:r>
            <a:r>
              <a:rPr lang="tr-TR" sz="1800" spc="-5" dirty="0">
                <a:latin typeface="Arial MT"/>
                <a:cs typeface="Arial MT"/>
              </a:rPr>
              <a:t>b</a:t>
            </a:r>
            <a:r>
              <a:rPr lang="tr-TR" sz="1800" spc="-10" dirty="0">
                <a:latin typeface="Arial MT"/>
                <a:cs typeface="Arial MT"/>
              </a:rPr>
              <a:t>i</a:t>
            </a:r>
            <a:r>
              <a:rPr lang="tr-TR" sz="1800" dirty="0">
                <a:latin typeface="Arial MT"/>
                <a:cs typeface="Arial MT"/>
              </a:rPr>
              <a:t>r </a:t>
            </a:r>
            <a:r>
              <a:rPr lang="tr-TR" sz="1800" spc="-5" dirty="0">
                <a:latin typeface="Arial MT"/>
                <a:cs typeface="Arial MT"/>
              </a:rPr>
              <a:t>eki</a:t>
            </a:r>
            <a:r>
              <a:rPr lang="tr-TR" sz="1800" dirty="0">
                <a:latin typeface="Arial MT"/>
                <a:cs typeface="Arial MT"/>
              </a:rPr>
              <a:t>p</a:t>
            </a:r>
            <a:r>
              <a:rPr lang="tr-TR" sz="1800" spc="5" dirty="0">
                <a:latin typeface="Arial MT"/>
                <a:cs typeface="Arial MT"/>
              </a:rPr>
              <a:t> </a:t>
            </a:r>
            <a:r>
              <a:rPr lang="tr-TR" sz="1800" dirty="0">
                <a:latin typeface="Arial MT"/>
                <a:cs typeface="Arial MT"/>
              </a:rPr>
              <a:t>ku</a:t>
            </a:r>
            <a:r>
              <a:rPr lang="tr-TR" sz="1800" spc="-10" dirty="0">
                <a:latin typeface="Arial MT"/>
                <a:cs typeface="Arial MT"/>
              </a:rPr>
              <a:t>l</a:t>
            </a:r>
            <a:r>
              <a:rPr lang="tr-TR" sz="1800" spc="-5" dirty="0">
                <a:latin typeface="Arial MT"/>
                <a:cs typeface="Arial MT"/>
              </a:rPr>
              <a:t>l</a:t>
            </a:r>
            <a:r>
              <a:rPr lang="tr-TR" sz="1800" spc="-10" dirty="0">
                <a:latin typeface="Arial MT"/>
                <a:cs typeface="Arial MT"/>
              </a:rPr>
              <a:t>a</a:t>
            </a:r>
            <a:r>
              <a:rPr lang="tr-TR" sz="1800" spc="-5" dirty="0">
                <a:latin typeface="Arial MT"/>
                <a:cs typeface="Arial MT"/>
              </a:rPr>
              <a:t>n</a:t>
            </a:r>
            <a:r>
              <a:rPr lang="tr-TR" sz="1800" spc="-15" dirty="0">
                <a:latin typeface="Arial MT"/>
                <a:cs typeface="Arial MT"/>
              </a:rPr>
              <a:t>ı</a:t>
            </a:r>
            <a:r>
              <a:rPr lang="tr-TR" sz="1800" spc="-5" dirty="0">
                <a:latin typeface="Arial MT"/>
                <a:cs typeface="Arial MT"/>
              </a:rPr>
              <a:t>l</a:t>
            </a:r>
            <a:r>
              <a:rPr lang="tr-TR" sz="1800" spc="-15" dirty="0">
                <a:latin typeface="Arial MT"/>
                <a:cs typeface="Arial MT"/>
              </a:rPr>
              <a:t>ı</a:t>
            </a:r>
            <a:r>
              <a:rPr lang="tr-TR" sz="1800" spc="-100" dirty="0">
                <a:latin typeface="Arial MT"/>
                <a:cs typeface="Arial MT"/>
              </a:rPr>
              <a:t>r</a:t>
            </a:r>
            <a:r>
              <a:rPr lang="tr-TR" sz="1800" dirty="0">
                <a:latin typeface="Arial MT"/>
                <a:cs typeface="Arial MT"/>
              </a:rPr>
              <a:t>.</a:t>
            </a:r>
          </a:p>
          <a:p>
            <a:pPr algn="just"/>
            <a:endParaRPr lang="tr-TR" dirty="0"/>
          </a:p>
        </p:txBody>
      </p:sp>
      <p:pic>
        <p:nvPicPr>
          <p:cNvPr id="4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4884" y="2429397"/>
            <a:ext cx="3518916" cy="222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55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r>
              <a:rPr lang="tr-TR" spc="-4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Yazılım Tasarımı Nedir?	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843D89C3-6AAA-7471-BBC2-1F4B98C52ACD}"/>
              </a:ext>
            </a:extLst>
          </p:cNvPr>
          <p:cNvSpPr txBox="1"/>
          <p:nvPr/>
        </p:nvSpPr>
        <p:spPr>
          <a:xfrm>
            <a:off x="967510" y="1392924"/>
            <a:ext cx="10386290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0510" marR="5080" indent="-258445" algn="just">
              <a:lnSpc>
                <a:spcPct val="100000"/>
              </a:lnSpc>
              <a:spcBef>
                <a:spcPts val="100"/>
              </a:spcBef>
              <a:buClr>
                <a:srgbClr val="B1B1B1"/>
              </a:buClr>
              <a:buSzPct val="88888"/>
              <a:buFont typeface="Wingdings"/>
              <a:buChar char=""/>
              <a:tabLst>
                <a:tab pos="271145" algn="l"/>
              </a:tabLst>
            </a:pP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Yazılım tasarımcıları da temelde diğer disiplinlerdeki tasarımcıların  yaptığı işi yapar.</a:t>
            </a:r>
          </a:p>
          <a:p>
            <a:pPr marL="270510" marR="5080" indent="-258445" algn="just">
              <a:lnSpc>
                <a:spcPct val="100000"/>
              </a:lnSpc>
              <a:spcBef>
                <a:spcPts val="100"/>
              </a:spcBef>
              <a:buClr>
                <a:srgbClr val="B1B1B1"/>
              </a:buClr>
              <a:buSzPct val="88888"/>
              <a:buFont typeface="Wingdings"/>
              <a:buChar char=""/>
              <a:tabLst>
                <a:tab pos="271145" algn="l"/>
              </a:tabLst>
            </a:pP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Tasarlanan şey bir yazılım ürünüdür.</a:t>
            </a:r>
          </a:p>
        </p:txBody>
      </p:sp>
      <p:grpSp>
        <p:nvGrpSpPr>
          <p:cNvPr id="3" name="Grup 2"/>
          <p:cNvGrpSpPr/>
          <p:nvPr/>
        </p:nvGrpSpPr>
        <p:grpSpPr>
          <a:xfrm>
            <a:off x="3518154" y="2983795"/>
            <a:ext cx="5155692" cy="1513840"/>
            <a:chOff x="2724885" y="2955398"/>
            <a:chExt cx="5155692" cy="1513840"/>
          </a:xfrm>
        </p:grpSpPr>
        <p:grpSp>
          <p:nvGrpSpPr>
            <p:cNvPr id="5" name="object 4"/>
            <p:cNvGrpSpPr/>
            <p:nvPr/>
          </p:nvGrpSpPr>
          <p:grpSpPr>
            <a:xfrm>
              <a:off x="2724885" y="2955398"/>
              <a:ext cx="5155692" cy="1513840"/>
              <a:chOff x="1903475" y="3482340"/>
              <a:chExt cx="5155692" cy="1513840"/>
            </a:xfrm>
          </p:grpSpPr>
          <p:sp>
            <p:nvSpPr>
              <p:cNvPr id="6" name="object 5"/>
              <p:cNvSpPr/>
              <p:nvPr/>
            </p:nvSpPr>
            <p:spPr>
              <a:xfrm>
                <a:off x="2007107" y="3581400"/>
                <a:ext cx="5052060" cy="1414780"/>
              </a:xfrm>
              <a:custGeom>
                <a:avLst/>
                <a:gdLst/>
                <a:ahLst/>
                <a:cxnLst/>
                <a:rect l="l" t="t" r="r" b="b"/>
                <a:pathLst>
                  <a:path w="5052059" h="1414779">
                    <a:moveTo>
                      <a:pt x="4816348" y="0"/>
                    </a:moveTo>
                    <a:lnTo>
                      <a:pt x="235712" y="0"/>
                    </a:lnTo>
                    <a:lnTo>
                      <a:pt x="188209" y="4789"/>
                    </a:lnTo>
                    <a:lnTo>
                      <a:pt x="143964" y="18524"/>
                    </a:lnTo>
                    <a:lnTo>
                      <a:pt x="103925" y="40257"/>
                    </a:lnTo>
                    <a:lnTo>
                      <a:pt x="69040" y="69040"/>
                    </a:lnTo>
                    <a:lnTo>
                      <a:pt x="40257" y="103925"/>
                    </a:lnTo>
                    <a:lnTo>
                      <a:pt x="18524" y="143964"/>
                    </a:lnTo>
                    <a:lnTo>
                      <a:pt x="4789" y="188209"/>
                    </a:lnTo>
                    <a:lnTo>
                      <a:pt x="0" y="235712"/>
                    </a:lnTo>
                    <a:lnTo>
                      <a:pt x="0" y="1178560"/>
                    </a:lnTo>
                    <a:lnTo>
                      <a:pt x="4789" y="1226062"/>
                    </a:lnTo>
                    <a:lnTo>
                      <a:pt x="18524" y="1270307"/>
                    </a:lnTo>
                    <a:lnTo>
                      <a:pt x="40257" y="1310346"/>
                    </a:lnTo>
                    <a:lnTo>
                      <a:pt x="69040" y="1345231"/>
                    </a:lnTo>
                    <a:lnTo>
                      <a:pt x="103925" y="1374014"/>
                    </a:lnTo>
                    <a:lnTo>
                      <a:pt x="143964" y="1395747"/>
                    </a:lnTo>
                    <a:lnTo>
                      <a:pt x="188209" y="1409482"/>
                    </a:lnTo>
                    <a:lnTo>
                      <a:pt x="235712" y="1414272"/>
                    </a:lnTo>
                    <a:lnTo>
                      <a:pt x="4816348" y="1414272"/>
                    </a:lnTo>
                    <a:lnTo>
                      <a:pt x="4863850" y="1409482"/>
                    </a:lnTo>
                    <a:lnTo>
                      <a:pt x="4908095" y="1395747"/>
                    </a:lnTo>
                    <a:lnTo>
                      <a:pt x="4948134" y="1374014"/>
                    </a:lnTo>
                    <a:lnTo>
                      <a:pt x="4983019" y="1345231"/>
                    </a:lnTo>
                    <a:lnTo>
                      <a:pt x="5011802" y="1310346"/>
                    </a:lnTo>
                    <a:lnTo>
                      <a:pt x="5033535" y="1270307"/>
                    </a:lnTo>
                    <a:lnTo>
                      <a:pt x="5047270" y="1226062"/>
                    </a:lnTo>
                    <a:lnTo>
                      <a:pt x="5052060" y="1178560"/>
                    </a:lnTo>
                    <a:lnTo>
                      <a:pt x="5052060" y="235712"/>
                    </a:lnTo>
                    <a:lnTo>
                      <a:pt x="5047270" y="188209"/>
                    </a:lnTo>
                    <a:lnTo>
                      <a:pt x="5033535" y="143964"/>
                    </a:lnTo>
                    <a:lnTo>
                      <a:pt x="5011802" y="103925"/>
                    </a:lnTo>
                    <a:lnTo>
                      <a:pt x="4983019" y="69040"/>
                    </a:lnTo>
                    <a:lnTo>
                      <a:pt x="4948134" y="40257"/>
                    </a:lnTo>
                    <a:lnTo>
                      <a:pt x="4908095" y="18524"/>
                    </a:lnTo>
                    <a:lnTo>
                      <a:pt x="4863850" y="4789"/>
                    </a:lnTo>
                    <a:lnTo>
                      <a:pt x="4816348" y="0"/>
                    </a:lnTo>
                    <a:close/>
                  </a:path>
                </a:pathLst>
              </a:custGeom>
              <a:solidFill>
                <a:srgbClr val="79DFE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" name="object 6"/>
              <p:cNvSpPr/>
              <p:nvPr/>
            </p:nvSpPr>
            <p:spPr>
              <a:xfrm>
                <a:off x="2007107" y="3581400"/>
                <a:ext cx="5052060" cy="1414780"/>
              </a:xfrm>
              <a:custGeom>
                <a:avLst/>
                <a:gdLst/>
                <a:ahLst/>
                <a:cxnLst/>
                <a:rect l="l" t="t" r="r" b="b"/>
                <a:pathLst>
                  <a:path w="5052059" h="1414779">
                    <a:moveTo>
                      <a:pt x="0" y="235712"/>
                    </a:moveTo>
                    <a:lnTo>
                      <a:pt x="4789" y="188209"/>
                    </a:lnTo>
                    <a:lnTo>
                      <a:pt x="18524" y="143964"/>
                    </a:lnTo>
                    <a:lnTo>
                      <a:pt x="40257" y="103925"/>
                    </a:lnTo>
                    <a:lnTo>
                      <a:pt x="69040" y="69040"/>
                    </a:lnTo>
                    <a:lnTo>
                      <a:pt x="103925" y="40257"/>
                    </a:lnTo>
                    <a:lnTo>
                      <a:pt x="143964" y="18524"/>
                    </a:lnTo>
                    <a:lnTo>
                      <a:pt x="188209" y="4789"/>
                    </a:lnTo>
                    <a:lnTo>
                      <a:pt x="235712" y="0"/>
                    </a:lnTo>
                    <a:lnTo>
                      <a:pt x="4816348" y="0"/>
                    </a:lnTo>
                    <a:lnTo>
                      <a:pt x="4863850" y="4789"/>
                    </a:lnTo>
                    <a:lnTo>
                      <a:pt x="4908095" y="18524"/>
                    </a:lnTo>
                    <a:lnTo>
                      <a:pt x="4948134" y="40257"/>
                    </a:lnTo>
                    <a:lnTo>
                      <a:pt x="4983019" y="69040"/>
                    </a:lnTo>
                    <a:lnTo>
                      <a:pt x="5011802" y="103925"/>
                    </a:lnTo>
                    <a:lnTo>
                      <a:pt x="5033535" y="143964"/>
                    </a:lnTo>
                    <a:lnTo>
                      <a:pt x="5047270" y="188209"/>
                    </a:lnTo>
                    <a:lnTo>
                      <a:pt x="5052060" y="235712"/>
                    </a:lnTo>
                    <a:lnTo>
                      <a:pt x="5052060" y="1178560"/>
                    </a:lnTo>
                    <a:lnTo>
                      <a:pt x="5047270" y="1226062"/>
                    </a:lnTo>
                    <a:lnTo>
                      <a:pt x="5033535" y="1270307"/>
                    </a:lnTo>
                    <a:lnTo>
                      <a:pt x="5011802" y="1310346"/>
                    </a:lnTo>
                    <a:lnTo>
                      <a:pt x="4983019" y="1345231"/>
                    </a:lnTo>
                    <a:lnTo>
                      <a:pt x="4948134" y="1374014"/>
                    </a:lnTo>
                    <a:lnTo>
                      <a:pt x="4908095" y="1395747"/>
                    </a:lnTo>
                    <a:lnTo>
                      <a:pt x="4863850" y="1409482"/>
                    </a:lnTo>
                    <a:lnTo>
                      <a:pt x="4816348" y="1414272"/>
                    </a:lnTo>
                    <a:lnTo>
                      <a:pt x="235712" y="1414272"/>
                    </a:lnTo>
                    <a:lnTo>
                      <a:pt x="188209" y="1409482"/>
                    </a:lnTo>
                    <a:lnTo>
                      <a:pt x="143964" y="1395747"/>
                    </a:lnTo>
                    <a:lnTo>
                      <a:pt x="103925" y="1374014"/>
                    </a:lnTo>
                    <a:lnTo>
                      <a:pt x="69040" y="1345231"/>
                    </a:lnTo>
                    <a:lnTo>
                      <a:pt x="40257" y="1310346"/>
                    </a:lnTo>
                    <a:lnTo>
                      <a:pt x="18524" y="1270307"/>
                    </a:lnTo>
                    <a:lnTo>
                      <a:pt x="4789" y="1226062"/>
                    </a:lnTo>
                    <a:lnTo>
                      <a:pt x="0" y="1178560"/>
                    </a:lnTo>
                    <a:lnTo>
                      <a:pt x="0" y="235712"/>
                    </a:lnTo>
                    <a:close/>
                  </a:path>
                </a:pathLst>
              </a:custGeom>
              <a:ln w="15240">
                <a:solidFill>
                  <a:srgbClr val="117D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" name="object 7"/>
              <p:cNvSpPr/>
              <p:nvPr/>
            </p:nvSpPr>
            <p:spPr>
              <a:xfrm>
                <a:off x="1903475" y="3482340"/>
                <a:ext cx="5062855" cy="1431290"/>
              </a:xfrm>
              <a:custGeom>
                <a:avLst/>
                <a:gdLst/>
                <a:ahLst/>
                <a:cxnLst/>
                <a:rect l="l" t="t" r="r" b="b"/>
                <a:pathLst>
                  <a:path w="5062855" h="1431289">
                    <a:moveTo>
                      <a:pt x="4824222" y="0"/>
                    </a:moveTo>
                    <a:lnTo>
                      <a:pt x="238506" y="0"/>
                    </a:lnTo>
                    <a:lnTo>
                      <a:pt x="190445" y="4846"/>
                    </a:lnTo>
                    <a:lnTo>
                      <a:pt x="145678" y="18746"/>
                    </a:lnTo>
                    <a:lnTo>
                      <a:pt x="105165" y="40739"/>
                    </a:lnTo>
                    <a:lnTo>
                      <a:pt x="69865" y="69865"/>
                    </a:lnTo>
                    <a:lnTo>
                      <a:pt x="40739" y="105165"/>
                    </a:lnTo>
                    <a:lnTo>
                      <a:pt x="18746" y="145678"/>
                    </a:lnTo>
                    <a:lnTo>
                      <a:pt x="4846" y="190445"/>
                    </a:lnTo>
                    <a:lnTo>
                      <a:pt x="0" y="238506"/>
                    </a:lnTo>
                    <a:lnTo>
                      <a:pt x="0" y="1192530"/>
                    </a:lnTo>
                    <a:lnTo>
                      <a:pt x="4846" y="1240590"/>
                    </a:lnTo>
                    <a:lnTo>
                      <a:pt x="18746" y="1285357"/>
                    </a:lnTo>
                    <a:lnTo>
                      <a:pt x="40739" y="1325870"/>
                    </a:lnTo>
                    <a:lnTo>
                      <a:pt x="69865" y="1361170"/>
                    </a:lnTo>
                    <a:lnTo>
                      <a:pt x="105165" y="1390296"/>
                    </a:lnTo>
                    <a:lnTo>
                      <a:pt x="145678" y="1412289"/>
                    </a:lnTo>
                    <a:lnTo>
                      <a:pt x="190445" y="1426189"/>
                    </a:lnTo>
                    <a:lnTo>
                      <a:pt x="238506" y="1431036"/>
                    </a:lnTo>
                    <a:lnTo>
                      <a:pt x="4824222" y="1431036"/>
                    </a:lnTo>
                    <a:lnTo>
                      <a:pt x="4872282" y="1426189"/>
                    </a:lnTo>
                    <a:lnTo>
                      <a:pt x="4917049" y="1412289"/>
                    </a:lnTo>
                    <a:lnTo>
                      <a:pt x="4957562" y="1390296"/>
                    </a:lnTo>
                    <a:lnTo>
                      <a:pt x="4992862" y="1361170"/>
                    </a:lnTo>
                    <a:lnTo>
                      <a:pt x="5021988" y="1325870"/>
                    </a:lnTo>
                    <a:lnTo>
                      <a:pt x="5043981" y="1285357"/>
                    </a:lnTo>
                    <a:lnTo>
                      <a:pt x="5057881" y="1240590"/>
                    </a:lnTo>
                    <a:lnTo>
                      <a:pt x="5062728" y="1192530"/>
                    </a:lnTo>
                    <a:lnTo>
                      <a:pt x="5062728" y="238506"/>
                    </a:lnTo>
                    <a:lnTo>
                      <a:pt x="5057881" y="190445"/>
                    </a:lnTo>
                    <a:lnTo>
                      <a:pt x="5043981" y="145678"/>
                    </a:lnTo>
                    <a:lnTo>
                      <a:pt x="5021988" y="105165"/>
                    </a:lnTo>
                    <a:lnTo>
                      <a:pt x="4992862" y="69865"/>
                    </a:lnTo>
                    <a:lnTo>
                      <a:pt x="4957562" y="40739"/>
                    </a:lnTo>
                    <a:lnTo>
                      <a:pt x="4917049" y="18746"/>
                    </a:lnTo>
                    <a:lnTo>
                      <a:pt x="4872282" y="4846"/>
                    </a:lnTo>
                    <a:lnTo>
                      <a:pt x="4824222" y="0"/>
                    </a:lnTo>
                    <a:close/>
                  </a:path>
                </a:pathLst>
              </a:custGeom>
              <a:solidFill>
                <a:srgbClr val="A2CEE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" name="object 8"/>
              <p:cNvSpPr/>
              <p:nvPr/>
            </p:nvSpPr>
            <p:spPr>
              <a:xfrm>
                <a:off x="1903475" y="3482340"/>
                <a:ext cx="5062855" cy="1431290"/>
              </a:xfrm>
              <a:custGeom>
                <a:avLst/>
                <a:gdLst/>
                <a:ahLst/>
                <a:cxnLst/>
                <a:rect l="l" t="t" r="r" b="b"/>
                <a:pathLst>
                  <a:path w="5062855" h="1431289">
                    <a:moveTo>
                      <a:pt x="0" y="238506"/>
                    </a:moveTo>
                    <a:lnTo>
                      <a:pt x="4846" y="190445"/>
                    </a:lnTo>
                    <a:lnTo>
                      <a:pt x="18746" y="145678"/>
                    </a:lnTo>
                    <a:lnTo>
                      <a:pt x="40739" y="105165"/>
                    </a:lnTo>
                    <a:lnTo>
                      <a:pt x="69865" y="69865"/>
                    </a:lnTo>
                    <a:lnTo>
                      <a:pt x="105165" y="40739"/>
                    </a:lnTo>
                    <a:lnTo>
                      <a:pt x="145678" y="18746"/>
                    </a:lnTo>
                    <a:lnTo>
                      <a:pt x="190445" y="4846"/>
                    </a:lnTo>
                    <a:lnTo>
                      <a:pt x="238506" y="0"/>
                    </a:lnTo>
                    <a:lnTo>
                      <a:pt x="4824222" y="0"/>
                    </a:lnTo>
                    <a:lnTo>
                      <a:pt x="4872282" y="4846"/>
                    </a:lnTo>
                    <a:lnTo>
                      <a:pt x="4917049" y="18746"/>
                    </a:lnTo>
                    <a:lnTo>
                      <a:pt x="4957562" y="40739"/>
                    </a:lnTo>
                    <a:lnTo>
                      <a:pt x="4992862" y="69865"/>
                    </a:lnTo>
                    <a:lnTo>
                      <a:pt x="5021988" y="105165"/>
                    </a:lnTo>
                    <a:lnTo>
                      <a:pt x="5043981" y="145678"/>
                    </a:lnTo>
                    <a:lnTo>
                      <a:pt x="5057881" y="190445"/>
                    </a:lnTo>
                    <a:lnTo>
                      <a:pt x="5062728" y="238506"/>
                    </a:lnTo>
                    <a:lnTo>
                      <a:pt x="5062728" y="1192530"/>
                    </a:lnTo>
                    <a:lnTo>
                      <a:pt x="5057881" y="1240590"/>
                    </a:lnTo>
                    <a:lnTo>
                      <a:pt x="5043981" y="1285357"/>
                    </a:lnTo>
                    <a:lnTo>
                      <a:pt x="5021988" y="1325870"/>
                    </a:lnTo>
                    <a:lnTo>
                      <a:pt x="4992862" y="1361170"/>
                    </a:lnTo>
                    <a:lnTo>
                      <a:pt x="4957562" y="1390296"/>
                    </a:lnTo>
                    <a:lnTo>
                      <a:pt x="4917049" y="1412289"/>
                    </a:lnTo>
                    <a:lnTo>
                      <a:pt x="4872282" y="1426189"/>
                    </a:lnTo>
                    <a:lnTo>
                      <a:pt x="4824222" y="1431036"/>
                    </a:lnTo>
                    <a:lnTo>
                      <a:pt x="238506" y="1431036"/>
                    </a:lnTo>
                    <a:lnTo>
                      <a:pt x="190445" y="1426189"/>
                    </a:lnTo>
                    <a:lnTo>
                      <a:pt x="145678" y="1412289"/>
                    </a:lnTo>
                    <a:lnTo>
                      <a:pt x="105165" y="1390296"/>
                    </a:lnTo>
                    <a:lnTo>
                      <a:pt x="69865" y="1361170"/>
                    </a:lnTo>
                    <a:lnTo>
                      <a:pt x="40739" y="1325870"/>
                    </a:lnTo>
                    <a:lnTo>
                      <a:pt x="18746" y="1285357"/>
                    </a:lnTo>
                    <a:lnTo>
                      <a:pt x="4846" y="1240590"/>
                    </a:lnTo>
                    <a:lnTo>
                      <a:pt x="0" y="1192530"/>
                    </a:lnTo>
                    <a:lnTo>
                      <a:pt x="0" y="238506"/>
                    </a:lnTo>
                    <a:close/>
                  </a:path>
                </a:pathLst>
              </a:custGeom>
              <a:ln w="15240">
                <a:solidFill>
                  <a:srgbClr val="117D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1" name="object 9"/>
            <p:cNvSpPr txBox="1"/>
            <p:nvPr/>
          </p:nvSpPr>
          <p:spPr>
            <a:xfrm>
              <a:off x="2883127" y="3201142"/>
              <a:ext cx="4525063" cy="941540"/>
            </a:xfrm>
            <a:prstGeom prst="rect">
              <a:avLst/>
            </a:prstGeom>
          </p:spPr>
          <p:txBody>
            <a:bodyPr vert="horz" wrap="square" lIns="0" tIns="8890" rIns="0" bIns="0" rtlCol="0">
              <a:spAutoFit/>
            </a:bodyPr>
            <a:lstStyle/>
            <a:p>
              <a:pPr marL="12700" marR="5080" algn="just">
                <a:lnSpc>
                  <a:spcPct val="101400"/>
                </a:lnSpc>
                <a:spcBef>
                  <a:spcPts val="70"/>
                </a:spcBef>
              </a:pPr>
              <a:r>
                <a:rPr sz="2000" b="1" spc="-30" dirty="0">
                  <a:solidFill>
                    <a:srgbClr val="50171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Yazılım </a:t>
              </a:r>
              <a:r>
                <a:rPr sz="2000" b="1" spc="-5" dirty="0">
                  <a:solidFill>
                    <a:srgbClr val="50171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tasarımı</a:t>
              </a:r>
              <a:r>
                <a:rPr sz="2000" spc="-5" dirty="0">
                  <a:solidFill>
                    <a:srgbClr val="50171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sz="2000" spc="-10" dirty="0">
                  <a:solidFill>
                    <a:srgbClr val="50171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müşterinin gereksinim </a:t>
              </a:r>
              <a:r>
                <a:rPr sz="2000" spc="-25" dirty="0">
                  <a:solidFill>
                    <a:srgbClr val="50171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ve </a:t>
              </a:r>
              <a:r>
                <a:rPr sz="2000" spc="-20" dirty="0">
                  <a:solidFill>
                    <a:srgbClr val="50171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000" spc="-10" dirty="0">
                  <a:solidFill>
                    <a:srgbClr val="50171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isteklerini</a:t>
              </a:r>
              <a:r>
                <a:rPr sz="2000" spc="-25" dirty="0">
                  <a:solidFill>
                    <a:srgbClr val="50171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000" spc="-30" dirty="0">
                  <a:solidFill>
                    <a:srgbClr val="50171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karşılayan</a:t>
              </a:r>
              <a:r>
                <a:rPr sz="2000" spc="20" dirty="0">
                  <a:solidFill>
                    <a:srgbClr val="50171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000" spc="-10" dirty="0">
                  <a:solidFill>
                    <a:srgbClr val="50171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yazılım</a:t>
              </a:r>
              <a:r>
                <a:rPr sz="2000" spc="5" dirty="0">
                  <a:solidFill>
                    <a:srgbClr val="50171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000" spc="-5" dirty="0">
                  <a:solidFill>
                    <a:srgbClr val="50171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ürününün</a:t>
              </a:r>
              <a:r>
                <a:rPr sz="2000" spc="20" dirty="0">
                  <a:solidFill>
                    <a:srgbClr val="50171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000" spc="-10" dirty="0">
                  <a:solidFill>
                    <a:srgbClr val="50171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doğasını </a:t>
              </a:r>
              <a:r>
                <a:rPr sz="2000" spc="-390" dirty="0">
                  <a:solidFill>
                    <a:srgbClr val="50171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000" spc="-15" dirty="0">
                  <a:solidFill>
                    <a:srgbClr val="50171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ve </a:t>
              </a:r>
              <a:r>
                <a:rPr sz="2000" spc="-5" dirty="0">
                  <a:solidFill>
                    <a:srgbClr val="50171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bileşimini belirleme</a:t>
              </a:r>
              <a:r>
                <a:rPr sz="2000" spc="25" dirty="0">
                  <a:solidFill>
                    <a:srgbClr val="50171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000" spc="-30" dirty="0">
                  <a:solidFill>
                    <a:srgbClr val="50171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etkinliğidir.</a:t>
              </a:r>
              <a:endParaRPr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32418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Tasarım Kalite Ölçütleri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0510" indent="-258445">
              <a:lnSpc>
                <a:spcPct val="100000"/>
              </a:lnSpc>
              <a:spcBef>
                <a:spcPts val="675"/>
              </a:spcBef>
              <a:buClr>
                <a:srgbClr val="1CACE3"/>
              </a:buClr>
              <a:buSzPct val="79166"/>
              <a:buFont typeface="Wingdings"/>
              <a:buChar char=""/>
              <a:tabLst>
                <a:tab pos="271145" algn="l"/>
              </a:tabLst>
            </a:pPr>
            <a:r>
              <a:rPr lang="tr-TR" dirty="0">
                <a:solidFill>
                  <a:srgbClr val="99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tr-TR" spc="-10" dirty="0">
                <a:solidFill>
                  <a:srgbClr val="99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tr-TR" spc="-880" dirty="0">
                <a:solidFill>
                  <a:srgbClr val="99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ğ</a:t>
            </a:r>
            <a:r>
              <a:rPr lang="tr-TR" spc="40" dirty="0">
                <a:solidFill>
                  <a:srgbClr val="99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40" dirty="0" err="1">
                <a:solidFill>
                  <a:srgbClr val="99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laşım</a:t>
            </a:r>
            <a:r>
              <a:rPr lang="tr-TR" spc="40" dirty="0">
                <a:solidFill>
                  <a:srgbClr val="99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5" dirty="0">
                <a:solidFill>
                  <a:srgbClr val="99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pc="-5" dirty="0" err="1">
                <a:solidFill>
                  <a:srgbClr val="99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tr-TR" spc="-15" dirty="0" err="1">
                <a:solidFill>
                  <a:srgbClr val="99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tr-TR" spc="-5" dirty="0" err="1">
                <a:solidFill>
                  <a:srgbClr val="99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tr-TR" spc="-15" dirty="0" err="1">
                <a:solidFill>
                  <a:srgbClr val="99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tr-TR" spc="-5" dirty="0" err="1">
                <a:solidFill>
                  <a:srgbClr val="99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tr-TR" spc="-15" dirty="0" err="1">
                <a:solidFill>
                  <a:srgbClr val="99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tr-TR" spc="-5" dirty="0" err="1">
                <a:solidFill>
                  <a:srgbClr val="99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tr-TR" dirty="0">
                <a:solidFill>
                  <a:srgbClr val="99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 indent="0">
              <a:lnSpc>
                <a:spcPct val="100000"/>
              </a:lnSpc>
              <a:spcBef>
                <a:spcPts val="675"/>
              </a:spcBef>
              <a:buClr>
                <a:srgbClr val="1CACE3"/>
              </a:buClr>
              <a:buSzPct val="79166"/>
              <a:buNone/>
              <a:tabLst>
                <a:tab pos="271145" algn="l"/>
              </a:tabLst>
            </a:pPr>
            <a:r>
              <a:rPr lang="tr-TR" spc="-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asar</a:t>
            </a:r>
            <a:r>
              <a:rPr lang="tr-TR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ı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mı</a:t>
            </a:r>
            <a:r>
              <a:rPr lang="tr-TR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tr-TR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tr-TR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uştura</a:t>
            </a:r>
            <a:r>
              <a:rPr lang="tr-TR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tr-TR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modül</a:t>
            </a:r>
            <a:r>
              <a:rPr lang="tr-TR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tr-TR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aras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ı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tr-TR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tr-TR" spc="-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işk</a:t>
            </a:r>
            <a:r>
              <a:rPr lang="tr-TR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tr-TR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tr-TR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tr-TR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tr-TR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tr-TR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tr-TR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tr-TR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tr-TR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lang="tr-T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0510" marR="2578735" indent="-258445">
              <a:lnSpc>
                <a:spcPct val="120000"/>
              </a:lnSpc>
              <a:buClr>
                <a:srgbClr val="1CACE3"/>
              </a:buClr>
              <a:buSzPct val="79166"/>
              <a:buFont typeface="Wingdings"/>
              <a:buChar char=""/>
              <a:tabLst>
                <a:tab pos="271145" algn="l"/>
              </a:tabLst>
            </a:pPr>
            <a:r>
              <a:rPr lang="tr-TR" spc="-150" dirty="0">
                <a:solidFill>
                  <a:srgbClr val="99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Yapışıklık</a:t>
            </a:r>
            <a:r>
              <a:rPr lang="tr-TR" spc="-145" dirty="0">
                <a:solidFill>
                  <a:srgbClr val="99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solidFill>
                  <a:srgbClr val="99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pc="-5" dirty="0" err="1">
                <a:solidFill>
                  <a:srgbClr val="99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Cohesion</a:t>
            </a:r>
            <a:r>
              <a:rPr lang="tr-TR" spc="-5" dirty="0">
                <a:solidFill>
                  <a:srgbClr val="99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tr-TR" dirty="0">
                <a:solidFill>
                  <a:srgbClr val="99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2065" marR="2578735" indent="0">
              <a:lnSpc>
                <a:spcPct val="120000"/>
              </a:lnSpc>
              <a:buClr>
                <a:srgbClr val="1CACE3"/>
              </a:buClr>
              <a:buSzPct val="79166"/>
              <a:buNone/>
              <a:tabLst>
                <a:tab pos="271145" algn="l"/>
              </a:tabLst>
            </a:pPr>
            <a:r>
              <a:rPr lang="tr-TR" spc="-5" dirty="0">
                <a:solidFill>
                  <a:srgbClr val="99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Modüllerin</a:t>
            </a:r>
            <a:r>
              <a:rPr lang="tr-TR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iç</a:t>
            </a:r>
            <a:r>
              <a:rPr lang="tr-TR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yapısı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ilgilidir.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88085" y="2540242"/>
            <a:ext cx="2711535" cy="197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507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Bağlaşım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Modüller arası bağlılığın ölçülmesi için kullanılan bir ölçüttür.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Yüksek kaliteli bir tasarımda bağlaşım ölçümü az olmalıdır.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Bağlaşımın düşük olması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Hatanın dalgasal yayılma özelliğinin azaltılması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Modüllerin bakım kolaylığı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Modüller arası ilişkilerde karmaşıklığın azaltılması</a:t>
            </a:r>
          </a:p>
          <a:p>
            <a:pPr marL="0" indent="0">
              <a:buNone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nedenleri ile istenmektedir</a:t>
            </a: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2041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Yalın Veri Bağlaşımı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6834809" cy="4351338"/>
          </a:xfrm>
        </p:spPr>
        <p:txBody>
          <a:bodyPr>
            <a:normAutofit/>
          </a:bodyPr>
          <a:lstStyle/>
          <a:p>
            <a:pPr algn="just"/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Herhangi iki modül arası iletişim yalın veriler </a:t>
            </a:r>
            <a:r>
              <a:rPr lang="tr-TR" sz="2400" dirty="0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(tamsayı, karakter, </a:t>
            </a:r>
            <a:r>
              <a:rPr lang="tr-TR" sz="2400" dirty="0" err="1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tr-TR" sz="2400" dirty="0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2400" dirty="0" err="1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tr-TR" sz="2400" dirty="0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aracılığı ile gerçekleştiriliyorsa bu iki modül yalın veri bağlaşımlıdır şeklinde tanımlanır.</a:t>
            </a:r>
          </a:p>
        </p:txBody>
      </p:sp>
      <p:pic>
        <p:nvPicPr>
          <p:cNvPr id="4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60192" y="2308129"/>
            <a:ext cx="1901952" cy="169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6165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Karmaşık Veri Bağlaşımı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7306207" cy="4351338"/>
          </a:xfrm>
        </p:spPr>
        <p:txBody>
          <a:bodyPr/>
          <a:lstStyle/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Herhangi</a:t>
            </a:r>
            <a:r>
              <a:rPr lang="tr-TR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iki</a:t>
            </a:r>
            <a:r>
              <a:rPr lang="tr-TR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modül</a:t>
            </a:r>
            <a:r>
              <a:rPr lang="tr-TR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arasındaki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iletişimde</a:t>
            </a:r>
            <a:r>
              <a:rPr lang="tr-TR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kullanılan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parametrelerin</a:t>
            </a:r>
            <a:r>
              <a:rPr lang="tr-TR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karmaşık</a:t>
            </a:r>
            <a:r>
              <a:rPr lang="tr-TR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yapısı</a:t>
            </a:r>
            <a:r>
              <a:rPr lang="tr-TR" spc="6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(kayıt,</a:t>
            </a:r>
            <a:r>
              <a:rPr lang="tr-TR" spc="670" dirty="0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dizi, </a:t>
            </a:r>
            <a:r>
              <a:rPr lang="tr-TR" dirty="0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nesne, </a:t>
            </a:r>
            <a:r>
              <a:rPr lang="tr-TR" dirty="0" err="1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tr-TR" dirty="0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olması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durumunda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modüller </a:t>
            </a:r>
            <a:r>
              <a:rPr lang="tr-TR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karmaşık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 </a:t>
            </a:r>
            <a:r>
              <a:rPr lang="tr-TR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paylaşımlı</a:t>
            </a:r>
            <a:r>
              <a:rPr lang="tr-TR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tr-TR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tanımlanır.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10255" y="2341319"/>
            <a:ext cx="2389251" cy="266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7468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Denetim Bağlaşımı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6096473" cy="4351338"/>
          </a:xfrm>
        </p:spPr>
        <p:txBody>
          <a:bodyPr/>
          <a:lstStyle/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İki Modül arasında iletişim parametresi olarak denetim verisi kullanılıyorsa bu iki modül denetim bağlaşımlı olarak tanımlanır.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24217" y="2131313"/>
            <a:ext cx="3529583" cy="259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0031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Ortak Veri Bağlaşımı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0035" marR="5080" indent="-258445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Font typeface="Wingdings"/>
              <a:buChar char=""/>
              <a:tabLst>
                <a:tab pos="281305" algn="l"/>
              </a:tabLst>
            </a:pPr>
            <a:r>
              <a:rPr lang="tr-TR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Eğer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iki</a:t>
            </a:r>
            <a:r>
              <a:rPr lang="tr-TR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modül</a:t>
            </a:r>
            <a:r>
              <a:rPr lang="tr-TR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ortak</a:t>
            </a:r>
            <a:r>
              <a:rPr lang="tr-TR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alanda</a:t>
            </a:r>
            <a:r>
              <a:rPr lang="tr-TR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tanımlanmış</a:t>
            </a:r>
            <a:r>
              <a:rPr lang="tr-TR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verilere</a:t>
            </a:r>
            <a:r>
              <a:rPr lang="tr-TR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ulaşabiliyorsa</a:t>
            </a:r>
            <a:r>
              <a:rPr lang="tr-TR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tr-TR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iki </a:t>
            </a:r>
            <a:r>
              <a:rPr lang="tr-TR" spc="-4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</a:t>
            </a:r>
            <a:r>
              <a:rPr lang="tr-TR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ül</a:t>
            </a:r>
            <a:r>
              <a:rPr lang="tr-TR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ort</a:t>
            </a:r>
            <a:r>
              <a:rPr lang="tr-TR" spc="-10" dirty="0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tr-TR" dirty="0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veri </a:t>
            </a:r>
            <a:r>
              <a:rPr lang="tr-TR" spc="-10" dirty="0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tr-TR" spc="-295" dirty="0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tr-TR" spc="-525" dirty="0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ğ</a:t>
            </a:r>
            <a:r>
              <a:rPr lang="tr-TR" spc="-5" dirty="0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tr-TR" spc="-10" dirty="0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tr-TR" spc="-705" dirty="0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ş</a:t>
            </a:r>
            <a:r>
              <a:rPr lang="tr-TR" spc="-210" dirty="0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ı</a:t>
            </a:r>
            <a:r>
              <a:rPr lang="tr-TR" dirty="0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mlı</a:t>
            </a:r>
            <a:r>
              <a:rPr lang="tr-TR" spc="30" dirty="0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tr-TR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tr-TR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tr-TR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</a:t>
            </a:r>
            <a:r>
              <a:rPr lang="tr-TR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nı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</a:t>
            </a:r>
            <a:r>
              <a:rPr lang="tr-TR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tr-TR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ı</a:t>
            </a:r>
            <a:r>
              <a:rPr lang="tr-TR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525">
              <a:lnSpc>
                <a:spcPct val="100000"/>
              </a:lnSpc>
              <a:spcBef>
                <a:spcPts val="35"/>
              </a:spcBef>
              <a:buClr>
                <a:srgbClr val="1CACE3"/>
              </a:buClr>
              <a:buFont typeface="Wingdings"/>
              <a:buChar char=""/>
            </a:pPr>
            <a:endParaRPr lang="tr-T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0035" marR="588645" indent="-258445">
              <a:lnSpc>
                <a:spcPct val="100000"/>
              </a:lnSpc>
              <a:buClr>
                <a:srgbClr val="1CACE3"/>
              </a:buClr>
              <a:buSzPct val="80555"/>
              <a:buFont typeface="Wingdings"/>
              <a:buChar char=""/>
              <a:tabLst>
                <a:tab pos="281305" algn="l"/>
              </a:tabLst>
            </a:pPr>
            <a:r>
              <a:rPr lang="tr-TR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Verilerin</a:t>
            </a:r>
            <a:r>
              <a:rPr lang="tr-TR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ortak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veri</a:t>
            </a:r>
            <a:r>
              <a:rPr lang="tr-TR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bağlaşımlı</a:t>
            </a:r>
            <a:r>
              <a:rPr lang="tr-TR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olmaları</a:t>
            </a:r>
            <a:r>
              <a:rPr lang="tr-TR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şu </a:t>
            </a:r>
            <a:r>
              <a:rPr lang="tr-TR" spc="-4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nedenlerden</a:t>
            </a:r>
            <a:r>
              <a:rPr lang="tr-TR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dolayı</a:t>
            </a:r>
            <a:r>
              <a:rPr lang="tr-TR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fazla </a:t>
            </a:r>
            <a:r>
              <a:rPr lang="tr-TR" spc="-4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istenmez;</a:t>
            </a:r>
          </a:p>
          <a:p>
            <a:pPr marL="579755" lvl="1" indent="-215265">
              <a:lnSpc>
                <a:spcPct val="100000"/>
              </a:lnSpc>
              <a:spcBef>
                <a:spcPts val="545"/>
              </a:spcBef>
              <a:buClr>
                <a:srgbClr val="9999FF"/>
              </a:buClr>
              <a:buSzPct val="70588"/>
              <a:buFont typeface="Wingdings"/>
              <a:buChar char=""/>
              <a:tabLst>
                <a:tab pos="581025" algn="l"/>
              </a:tabLst>
            </a:pPr>
            <a:r>
              <a:rPr lang="tr-TR" sz="17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Ortak</a:t>
            </a:r>
            <a:r>
              <a:rPr lang="tr-TR" sz="17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7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</a:t>
            </a:r>
            <a:r>
              <a:rPr lang="tr-TR" sz="17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7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alanını</a:t>
            </a:r>
            <a:r>
              <a:rPr lang="tr-TR" sz="17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7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izlemek</a:t>
            </a:r>
            <a:r>
              <a:rPr lang="tr-TR" sz="17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7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zordur.</a:t>
            </a:r>
            <a:endParaRPr lang="tr-TR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9755" marR="514350" lvl="1" indent="-215265">
              <a:lnSpc>
                <a:spcPts val="1960"/>
              </a:lnSpc>
              <a:spcBef>
                <a:spcPts val="685"/>
              </a:spcBef>
              <a:buClr>
                <a:srgbClr val="9999FF"/>
              </a:buClr>
              <a:buSzPct val="70588"/>
              <a:buFont typeface="Wingdings"/>
              <a:buChar char=""/>
              <a:tabLst>
                <a:tab pos="581025" algn="l"/>
              </a:tabLst>
            </a:pPr>
            <a:r>
              <a:rPr lang="tr-TR" sz="17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Ortak</a:t>
            </a:r>
            <a:r>
              <a:rPr lang="tr-T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7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</a:t>
            </a:r>
            <a:r>
              <a:rPr lang="tr-TR"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7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kullanan</a:t>
            </a:r>
            <a:r>
              <a:rPr lang="tr-TR" sz="17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7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modüllerde</a:t>
            </a:r>
            <a:r>
              <a:rPr lang="tr-TR" sz="17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yapılan</a:t>
            </a:r>
            <a:r>
              <a:rPr lang="tr-TR" sz="17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7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değişiklikler</a:t>
            </a:r>
            <a:r>
              <a:rPr lang="tr-TR" sz="17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7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diğer</a:t>
            </a:r>
            <a:r>
              <a:rPr lang="tr-TR" sz="17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7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modülleri </a:t>
            </a:r>
            <a:r>
              <a:rPr lang="tr-TR" sz="1700" spc="-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7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etkiler.</a:t>
            </a:r>
            <a:endParaRPr lang="tr-TR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9755" lvl="1" indent="-215265">
              <a:lnSpc>
                <a:spcPts val="2005"/>
              </a:lnSpc>
              <a:spcBef>
                <a:spcPts val="495"/>
              </a:spcBef>
              <a:buClr>
                <a:srgbClr val="9999FF"/>
              </a:buClr>
              <a:buSzPct val="70588"/>
              <a:buFont typeface="Wingdings"/>
              <a:buChar char=""/>
              <a:tabLst>
                <a:tab pos="581025" algn="l"/>
              </a:tabLst>
            </a:pPr>
            <a:r>
              <a:rPr lang="tr-TR" sz="17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Ortak</a:t>
            </a:r>
            <a:r>
              <a:rPr lang="tr-TR" sz="17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7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</a:t>
            </a:r>
            <a:r>
              <a:rPr lang="tr-TR" sz="17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7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üzerinde</a:t>
            </a:r>
            <a:r>
              <a:rPr lang="tr-TR" sz="17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yapılacak</a:t>
            </a:r>
            <a:r>
              <a:rPr lang="tr-TR" sz="17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7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değişikliklerde</a:t>
            </a:r>
            <a:r>
              <a:rPr lang="tr-TR" sz="17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7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</a:t>
            </a:r>
            <a:r>
              <a:rPr lang="tr-T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veriyi</a:t>
            </a:r>
            <a:r>
              <a:rPr lang="tr-TR" sz="17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7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kullanacak</a:t>
            </a:r>
            <a:r>
              <a:rPr lang="tr-TR" sz="17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7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bütün</a:t>
            </a:r>
            <a:r>
              <a:rPr lang="tr-T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7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modüller</a:t>
            </a:r>
            <a:r>
              <a:rPr lang="tr-TR" sz="17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7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göz</a:t>
            </a:r>
            <a:r>
              <a:rPr lang="tr-TR" sz="17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7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önüne</a:t>
            </a:r>
            <a:r>
              <a:rPr lang="tr-TR" sz="17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7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alınmalıdır.</a:t>
            </a:r>
            <a:endParaRPr lang="tr-TR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4221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İçerik Bağlaşımı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5840233" cy="4351338"/>
          </a:xfrm>
        </p:spPr>
        <p:txBody>
          <a:bodyPr/>
          <a:lstStyle/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Modüllerin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iç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içe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tasarlanması sonucu,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modülün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başka</a:t>
            </a:r>
            <a:r>
              <a:rPr lang="tr-TR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modül içerisinde </a:t>
            </a:r>
            <a:r>
              <a:rPr lang="tr-TR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tanımlanmış</a:t>
            </a:r>
            <a:r>
              <a:rPr lang="tr-TR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alanına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erişebilmesi</a:t>
            </a:r>
            <a:r>
              <a:rPr lang="tr-TR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11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olanaklaşır</a:t>
            </a:r>
            <a:r>
              <a:rPr lang="tr-TR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durum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içerik </a:t>
            </a:r>
            <a:r>
              <a:rPr lang="tr-TR" dirty="0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215" dirty="0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bağlaşımına</a:t>
            </a:r>
            <a:r>
              <a:rPr lang="tr-TR" spc="45" dirty="0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açar.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4152" y="2481532"/>
            <a:ext cx="4283907" cy="253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4168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Yapışıklık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0510" marR="644525" indent="-258445" algn="just">
              <a:lnSpc>
                <a:spcPts val="2740"/>
              </a:lnSpc>
              <a:spcBef>
                <a:spcPts val="310"/>
              </a:spcBef>
              <a:buClr>
                <a:srgbClr val="1CACE3"/>
              </a:buClr>
              <a:buSzPct val="79166"/>
              <a:buFont typeface="Wingdings"/>
              <a:buChar char=""/>
              <a:tabLst>
                <a:tab pos="271145" algn="l"/>
              </a:tabLst>
            </a:pP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modülün kendi </a:t>
            </a:r>
            <a:r>
              <a:rPr lang="tr-TR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içindeki </a:t>
            </a:r>
            <a:r>
              <a:rPr lang="tr-TR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işlemler</a:t>
            </a:r>
            <a:r>
              <a:rPr lang="tr-TR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arasındaki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ilişkilere</a:t>
            </a:r>
            <a:r>
              <a:rPr lang="tr-TR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ilişkin</a:t>
            </a:r>
            <a:r>
              <a:rPr lang="tr-TR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tr-TR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ölçüttür.</a:t>
            </a:r>
            <a:r>
              <a:rPr lang="tr-TR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Modül</a:t>
            </a:r>
            <a:r>
              <a:rPr lang="tr-TR" spc="15" dirty="0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gücü</a:t>
            </a:r>
            <a:r>
              <a:rPr lang="tr-TR" spc="15" dirty="0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tr-TR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r>
              <a:rPr lang="tr-TR" spc="-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tanımlanır.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0510" indent="-258445" algn="just">
              <a:lnSpc>
                <a:spcPts val="2810"/>
              </a:lnSpc>
              <a:spcBef>
                <a:spcPts val="1510"/>
              </a:spcBef>
              <a:buClr>
                <a:srgbClr val="1CACE3"/>
              </a:buClr>
              <a:buSzPct val="79166"/>
              <a:buFont typeface="Wingdings"/>
              <a:buChar char=""/>
              <a:tabLst>
                <a:tab pos="271145" algn="l"/>
              </a:tabLst>
            </a:pPr>
            <a:r>
              <a:rPr lang="tr-TR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Tasarımda</a:t>
            </a:r>
            <a:r>
              <a:rPr lang="tr-TR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130" dirty="0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yapışıklık</a:t>
            </a:r>
            <a:r>
              <a:rPr lang="tr-TR" spc="65" dirty="0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özelliğinin</a:t>
            </a:r>
            <a:r>
              <a:rPr lang="tr-TR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yüksek</a:t>
            </a:r>
            <a:r>
              <a:rPr lang="tr-TR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olması</a:t>
            </a:r>
            <a:r>
              <a:rPr lang="tr-TR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tercih </a:t>
            </a:r>
            <a:r>
              <a:rPr lang="tr-TR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edilir.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0510" indent="-258445" algn="just">
              <a:lnSpc>
                <a:spcPct val="100000"/>
              </a:lnSpc>
              <a:spcBef>
                <a:spcPts val="1585"/>
              </a:spcBef>
              <a:buClr>
                <a:srgbClr val="1CACE3"/>
              </a:buClr>
              <a:buSzPct val="79166"/>
              <a:buFont typeface="Wingdings"/>
              <a:buChar char=""/>
              <a:tabLst>
                <a:tab pos="271145" algn="l"/>
              </a:tabLst>
            </a:pPr>
            <a:r>
              <a:rPr lang="tr-TR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Yapışıklık</a:t>
            </a:r>
            <a:r>
              <a:rPr lang="tr-TR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tr-TR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tr-TR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Bağlaşım</a:t>
            </a:r>
            <a:r>
              <a:rPr lang="tr-TR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</a:t>
            </a:r>
            <a:r>
              <a:rPr lang="tr-TR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tr-TR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orant</a:t>
            </a:r>
            <a:r>
              <a:rPr lang="tr-TR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ı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tr-TR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ı</a:t>
            </a:r>
            <a:r>
              <a:rPr lang="tr-TR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tr-TR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ı</a:t>
            </a:r>
            <a:r>
              <a:rPr lang="tr-TR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0869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İşlevsel Yapışıklık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199" y="1825625"/>
            <a:ext cx="7357323" cy="4351338"/>
          </a:xfrm>
        </p:spPr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İşlevsel Yapışık bir modül, tek bir iş problemine ilişkin sorunu çözen modül olarak tanımlanır.</a:t>
            </a: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Maas_Hesapla, 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Alan_Hesapla gibi</a:t>
            </a: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13128" y="2633205"/>
            <a:ext cx="2308597" cy="237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2908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Sırasal</a:t>
            </a:r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Yapışıklık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0510" marR="5080" indent="-258445" algn="just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80000"/>
              <a:buFont typeface="Wingdings"/>
              <a:buChar char=""/>
              <a:tabLst>
                <a:tab pos="271145" algn="l"/>
              </a:tabLst>
            </a:pP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modülün içindeki </a:t>
            </a:r>
            <a:r>
              <a:rPr lang="tr-TR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işlemler </a:t>
            </a:r>
            <a:r>
              <a:rPr lang="tr-TR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incelendiğinde,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</a:t>
            </a:r>
            <a:r>
              <a:rPr lang="tr-TR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işlemin</a:t>
            </a:r>
            <a:r>
              <a:rPr lang="tr-TR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çıktısı, </a:t>
            </a:r>
            <a:r>
              <a:rPr lang="tr-TR" spc="-5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diğer</a:t>
            </a:r>
            <a:r>
              <a:rPr lang="tr-TR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</a:t>
            </a:r>
            <a:r>
              <a:rPr lang="tr-TR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işlemin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girdisi olarak kullanılıyorsa bu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modül </a:t>
            </a:r>
            <a:r>
              <a:rPr lang="tr-TR" dirty="0" err="1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sırasal</a:t>
            </a:r>
            <a:r>
              <a:rPr lang="tr-TR" dirty="0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5" dirty="0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yap</a:t>
            </a:r>
            <a:r>
              <a:rPr lang="tr-TR" spc="-20" dirty="0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ı</a:t>
            </a:r>
            <a:r>
              <a:rPr lang="tr-TR" spc="-785" dirty="0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ş</a:t>
            </a:r>
            <a:r>
              <a:rPr lang="tr-TR" spc="-235" dirty="0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ı</a:t>
            </a:r>
            <a:r>
              <a:rPr lang="tr-TR" dirty="0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tr-TR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modül</a:t>
            </a:r>
            <a:r>
              <a:rPr lang="tr-TR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ola</a:t>
            </a:r>
            <a:r>
              <a:rPr lang="tr-TR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tr-TR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adla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tr-TR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ı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tr-TR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ı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tr-TR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ı</a:t>
            </a:r>
            <a:r>
              <a:rPr lang="tr-TR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  <a:spcBef>
                <a:spcPts val="10"/>
              </a:spcBef>
            </a:pPr>
            <a:endParaRPr lang="tr-T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8275" marR="2848610" indent="0" algn="just">
              <a:lnSpc>
                <a:spcPct val="120100"/>
              </a:lnSpc>
              <a:spcBef>
                <a:spcPts val="5"/>
              </a:spcBef>
              <a:buNone/>
            </a:pPr>
            <a:r>
              <a:rPr lang="tr-TR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sz="24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Ham_Veri_Kaydını_Düzelt</a:t>
            </a:r>
            <a:r>
              <a:rPr lang="tr-TR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tr-TR" sz="24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Duzeltilmis_Ham_Veri_Kaydini_Dogrula</a:t>
            </a:r>
            <a:r>
              <a:rPr lang="tr-TR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4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tr-TR" sz="24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Dogrulanmis_Kaydi_Gonder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67374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object 3"/>
          <p:cNvGrpSpPr/>
          <p:nvPr/>
        </p:nvGrpSpPr>
        <p:grpSpPr>
          <a:xfrm>
            <a:off x="848695" y="1608835"/>
            <a:ext cx="4348998" cy="670560"/>
            <a:chOff x="943355" y="1949195"/>
            <a:chExt cx="2901950" cy="670560"/>
          </a:xfrm>
        </p:grpSpPr>
        <p:sp>
          <p:nvSpPr>
            <p:cNvPr id="14" name="object 4"/>
            <p:cNvSpPr/>
            <p:nvPr/>
          </p:nvSpPr>
          <p:spPr>
            <a:xfrm>
              <a:off x="950975" y="1956815"/>
              <a:ext cx="2886710" cy="655320"/>
            </a:xfrm>
            <a:custGeom>
              <a:avLst/>
              <a:gdLst/>
              <a:ahLst/>
              <a:cxnLst/>
              <a:rect l="l" t="t" r="r" b="b"/>
              <a:pathLst>
                <a:path w="2886710" h="655319">
                  <a:moveTo>
                    <a:pt x="2777236" y="0"/>
                  </a:moveTo>
                  <a:lnTo>
                    <a:pt x="0" y="0"/>
                  </a:lnTo>
                  <a:lnTo>
                    <a:pt x="0" y="655320"/>
                  </a:lnTo>
                  <a:lnTo>
                    <a:pt x="2886456" y="655320"/>
                  </a:lnTo>
                  <a:lnTo>
                    <a:pt x="2886456" y="109220"/>
                  </a:lnTo>
                  <a:lnTo>
                    <a:pt x="2777236" y="0"/>
                  </a:lnTo>
                  <a:close/>
                </a:path>
              </a:pathLst>
            </a:custGeom>
            <a:solidFill>
              <a:srgbClr val="308A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5"/>
            <p:cNvSpPr/>
            <p:nvPr/>
          </p:nvSpPr>
          <p:spPr>
            <a:xfrm>
              <a:off x="950975" y="1956815"/>
              <a:ext cx="2886710" cy="655320"/>
            </a:xfrm>
            <a:custGeom>
              <a:avLst/>
              <a:gdLst/>
              <a:ahLst/>
              <a:cxnLst/>
              <a:rect l="l" t="t" r="r" b="b"/>
              <a:pathLst>
                <a:path w="2886710" h="655319">
                  <a:moveTo>
                    <a:pt x="0" y="0"/>
                  </a:moveTo>
                  <a:lnTo>
                    <a:pt x="2777236" y="0"/>
                  </a:lnTo>
                  <a:lnTo>
                    <a:pt x="2886456" y="109220"/>
                  </a:lnTo>
                  <a:lnTo>
                    <a:pt x="2886456" y="655320"/>
                  </a:lnTo>
                  <a:lnTo>
                    <a:pt x="0" y="655320"/>
                  </a:lnTo>
                  <a:lnTo>
                    <a:pt x="0" y="0"/>
                  </a:lnTo>
                  <a:close/>
                </a:path>
              </a:pathLst>
            </a:custGeom>
            <a:ln w="15239">
              <a:solidFill>
                <a:srgbClr val="117D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r>
              <a:rPr lang="tr-TR" spc="-4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Tasarım Kavramları	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object 3"/>
          <p:cNvGrpSpPr/>
          <p:nvPr/>
        </p:nvGrpSpPr>
        <p:grpSpPr>
          <a:xfrm>
            <a:off x="848694" y="1615393"/>
            <a:ext cx="10656052" cy="4373276"/>
            <a:chOff x="745236" y="1892808"/>
            <a:chExt cx="7737475" cy="3632200"/>
          </a:xfrm>
        </p:grpSpPr>
        <p:sp>
          <p:nvSpPr>
            <p:cNvPr id="6" name="object 5"/>
            <p:cNvSpPr/>
            <p:nvPr/>
          </p:nvSpPr>
          <p:spPr>
            <a:xfrm>
              <a:off x="745236" y="1892808"/>
              <a:ext cx="3157855" cy="563880"/>
            </a:xfrm>
            <a:custGeom>
              <a:avLst/>
              <a:gdLst/>
              <a:ahLst/>
              <a:cxnLst/>
              <a:rect l="l" t="t" r="r" b="b"/>
              <a:pathLst>
                <a:path w="3157854" h="563880">
                  <a:moveTo>
                    <a:pt x="0" y="0"/>
                  </a:moveTo>
                  <a:lnTo>
                    <a:pt x="3063748" y="0"/>
                  </a:lnTo>
                  <a:lnTo>
                    <a:pt x="3157728" y="93979"/>
                  </a:lnTo>
                  <a:lnTo>
                    <a:pt x="3157728" y="563879"/>
                  </a:lnTo>
                  <a:lnTo>
                    <a:pt x="0" y="563879"/>
                  </a:lnTo>
                  <a:lnTo>
                    <a:pt x="0" y="0"/>
                  </a:lnTo>
                  <a:close/>
                </a:path>
              </a:pathLst>
            </a:custGeom>
            <a:ln w="15240">
              <a:solidFill>
                <a:srgbClr val="117D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/>
            <p:cNvSpPr/>
            <p:nvPr/>
          </p:nvSpPr>
          <p:spPr>
            <a:xfrm>
              <a:off x="745236" y="2456688"/>
              <a:ext cx="7737475" cy="3068320"/>
            </a:xfrm>
            <a:custGeom>
              <a:avLst/>
              <a:gdLst/>
              <a:ahLst/>
              <a:cxnLst/>
              <a:rect l="l" t="t" r="r" b="b"/>
              <a:pathLst>
                <a:path w="7737475" h="3068320">
                  <a:moveTo>
                    <a:pt x="0" y="3067812"/>
                  </a:moveTo>
                  <a:lnTo>
                    <a:pt x="7737348" y="3067812"/>
                  </a:lnTo>
                  <a:lnTo>
                    <a:pt x="7737348" y="0"/>
                  </a:lnTo>
                  <a:lnTo>
                    <a:pt x="0" y="0"/>
                  </a:lnTo>
                  <a:lnTo>
                    <a:pt x="0" y="3067812"/>
                  </a:lnTo>
                  <a:close/>
                </a:path>
              </a:pathLst>
            </a:custGeom>
            <a:ln w="15240">
              <a:solidFill>
                <a:srgbClr val="3D87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Dikdörtgen 8"/>
          <p:cNvSpPr/>
          <p:nvPr/>
        </p:nvSpPr>
        <p:spPr>
          <a:xfrm>
            <a:off x="1058062" y="1721036"/>
            <a:ext cx="37464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Soyutlama (</a:t>
            </a:r>
            <a:r>
              <a:rPr lang="tr-TR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</p:txBody>
      </p:sp>
      <p:sp>
        <p:nvSpPr>
          <p:cNvPr id="10" name="Dikdörtgen 9"/>
          <p:cNvSpPr/>
          <p:nvPr/>
        </p:nvSpPr>
        <p:spPr>
          <a:xfrm>
            <a:off x="1058062" y="2399964"/>
            <a:ext cx="102384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Soyutlama (abstraction):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Detayları gizleyerek </a:t>
            </a:r>
            <a:r>
              <a:rPr lang="tr-TR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yukarıdan bakabilme imkanı sağlanır.</a:t>
            </a:r>
          </a:p>
        </p:txBody>
      </p:sp>
      <p:sp>
        <p:nvSpPr>
          <p:cNvPr id="11" name="Dikdörtgen 10"/>
          <p:cNvSpPr/>
          <p:nvPr/>
        </p:nvSpPr>
        <p:spPr>
          <a:xfrm>
            <a:off x="2754559" y="3210233"/>
            <a:ext cx="85419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Soyutlama kavramı 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veri, işlev ve yapısal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açılar için geçerlidir.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Örneğin bir kapı nesne olarak ele alındığında onun kulpu, rengi menteşeleri, malzemesi gibi detayları düşünmeden kapıyı bir 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 mimarisi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içinde değerlendirebiliriz. Aksi taktirde diğer detaylara yoğunlaşan bir tasarımcı ‘oda’ düzeyinde görsel canlandırmalara hakim olamaz.</a:t>
            </a:r>
          </a:p>
        </p:txBody>
      </p:sp>
      <p:sp>
        <p:nvSpPr>
          <p:cNvPr id="12" name="object 9"/>
          <p:cNvSpPr txBox="1"/>
          <p:nvPr/>
        </p:nvSpPr>
        <p:spPr>
          <a:xfrm>
            <a:off x="1284353" y="3862149"/>
            <a:ext cx="931544" cy="1315720"/>
          </a:xfrm>
          <a:prstGeom prst="rect">
            <a:avLst/>
          </a:prstGeom>
          <a:solidFill>
            <a:srgbClr val="BEBEBE"/>
          </a:solidFill>
          <a:ln w="12191">
            <a:solidFill>
              <a:srgbClr val="0D56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279400">
              <a:lnSpc>
                <a:spcPct val="100000"/>
              </a:lnSpc>
            </a:pPr>
            <a:r>
              <a:rPr sz="1500" b="1" dirty="0">
                <a:solidFill>
                  <a:srgbClr val="0D0D0D"/>
                </a:solidFill>
                <a:latin typeface="Calibri"/>
                <a:cs typeface="Calibri"/>
              </a:rPr>
              <a:t>KAPI</a:t>
            </a:r>
            <a:endParaRPr sz="15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80838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İletişimsel Yapışıklık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0510" marR="5080" indent="-258445" algn="just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80000"/>
              <a:buFont typeface="Wingdings"/>
              <a:buChar char=""/>
              <a:tabLst>
                <a:tab pos="271145" algn="l"/>
              </a:tabLst>
            </a:pP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modülün</a:t>
            </a:r>
            <a:r>
              <a:rPr lang="tr-TR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içindeki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farklı</a:t>
            </a:r>
            <a:r>
              <a:rPr lang="tr-TR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işlemler</a:t>
            </a:r>
            <a:r>
              <a:rPr lang="tr-TR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aynı</a:t>
            </a:r>
            <a:r>
              <a:rPr lang="tr-TR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girdi</a:t>
            </a:r>
            <a:r>
              <a:rPr lang="tr-TR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</a:t>
            </a:r>
            <a:r>
              <a:rPr lang="tr-TR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  <a:r>
              <a:rPr lang="tr-TR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çıktıyı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lang="tr-TR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llan</a:t>
            </a:r>
            <a:r>
              <a:rPr lang="tr-TR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ı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yorlar</a:t>
            </a:r>
            <a:r>
              <a:rPr lang="tr-TR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tr-TR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tr-TR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modül</a:t>
            </a:r>
            <a:r>
              <a:rPr lang="tr-TR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100" dirty="0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iletişimse</a:t>
            </a:r>
            <a:r>
              <a:rPr lang="tr-TR" spc="-50" dirty="0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tr-TR" dirty="0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10" dirty="0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yapışık</a:t>
            </a:r>
            <a:r>
              <a:rPr lang="tr-TR" spc="10" dirty="0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tr-TR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modül</a:t>
            </a:r>
            <a:r>
              <a:rPr lang="tr-TR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ola</a:t>
            </a:r>
            <a:r>
              <a:rPr lang="tr-TR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  </a:t>
            </a:r>
            <a:r>
              <a:rPr lang="tr-TR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adlandırılır.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5"/>
              </a:spcBef>
            </a:pPr>
            <a:endParaRPr lang="tr-T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9755" marR="4361180" algn="just">
              <a:lnSpc>
                <a:spcPct val="121800"/>
              </a:lnSpc>
            </a:pPr>
            <a:r>
              <a:rPr lang="tr-TR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Sicil_No_yu_Al </a:t>
            </a:r>
            <a:r>
              <a:rPr lang="tr-TR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79755" marR="4361180" algn="just">
              <a:lnSpc>
                <a:spcPct val="121800"/>
              </a:lnSpc>
            </a:pPr>
            <a:r>
              <a:rPr lang="tr-TR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Adres_Bilgisini_Bul </a:t>
            </a:r>
            <a:endParaRPr lang="tr-TR" sz="2400" spc="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9755" marR="4361180" algn="just">
              <a:lnSpc>
                <a:spcPct val="121800"/>
              </a:lnSpc>
            </a:pPr>
            <a:r>
              <a:rPr lang="tr-TR" sz="24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tr-TR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elefon_Bilgisini_</a:t>
            </a:r>
            <a:r>
              <a:rPr lang="tr-TR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  </a:t>
            </a:r>
          </a:p>
          <a:p>
            <a:pPr marL="579755" marR="4361180" algn="just">
              <a:lnSpc>
                <a:spcPct val="121800"/>
              </a:lnSpc>
            </a:pPr>
            <a:r>
              <a:rPr lang="tr-TR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Maas_Bilgisini_Bul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36089" y="3259683"/>
            <a:ext cx="3715512" cy="256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823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Yordamsal</a:t>
            </a:r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Yapışıklık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27710" lvl="1" indent="-258445" algn="just">
              <a:lnSpc>
                <a:spcPts val="2810"/>
              </a:lnSpc>
              <a:spcBef>
                <a:spcPts val="100"/>
              </a:spcBef>
              <a:buClr>
                <a:srgbClr val="1CACE3"/>
              </a:buClr>
              <a:buSzPct val="79166"/>
              <a:buFont typeface="Wingdings"/>
              <a:buChar char=""/>
              <a:tabLst>
                <a:tab pos="271145" algn="l"/>
                <a:tab pos="2010410" algn="l"/>
                <a:tab pos="3310890" algn="l"/>
                <a:tab pos="5012055" algn="l"/>
                <a:tab pos="6373495" algn="l"/>
              </a:tabLst>
            </a:pPr>
            <a:r>
              <a:rPr lang="tr-TR" spc="-2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Yordamsal</a:t>
            </a:r>
            <a:r>
              <a:rPr lang="tr-TR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Yapışık	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modüldeki	</a:t>
            </a:r>
            <a:r>
              <a:rPr lang="tr-TR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işlemler	</a:t>
            </a:r>
            <a:r>
              <a:rPr lang="tr-TR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arasında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denetim</a:t>
            </a:r>
            <a:r>
              <a:rPr lang="tr-TR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ilişkisi</a:t>
            </a:r>
            <a:r>
              <a:rPr lang="tr-TR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bulunmaktadır.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7710" marR="8255" lvl="1" indent="-258445" algn="just">
              <a:lnSpc>
                <a:spcPts val="2740"/>
              </a:lnSpc>
              <a:spcBef>
                <a:spcPts val="1795"/>
              </a:spcBef>
              <a:buClr>
                <a:srgbClr val="1CACE3"/>
              </a:buClr>
              <a:buSzPct val="79166"/>
              <a:buFont typeface="Wingdings"/>
              <a:buChar char=""/>
              <a:tabLst>
                <a:tab pos="271145" algn="l"/>
              </a:tabLst>
            </a:pPr>
            <a:r>
              <a:rPr lang="tr-TR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İşlemlerin</a:t>
            </a:r>
            <a:r>
              <a:rPr lang="tr-TR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birbirleri</a:t>
            </a:r>
            <a:r>
              <a:rPr lang="tr-TR" spc="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ile</a:t>
            </a:r>
            <a:r>
              <a:rPr lang="tr-TR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</a:t>
            </a:r>
            <a:r>
              <a:rPr lang="tr-TR" spc="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ilişkisi</a:t>
            </a:r>
            <a:r>
              <a:rPr lang="tr-TR" spc="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yoktur,</a:t>
            </a:r>
            <a:r>
              <a:rPr lang="tr-TR" spc="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ancak</a:t>
            </a:r>
            <a:r>
              <a:rPr lang="tr-TR" spc="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işlem </a:t>
            </a:r>
            <a:r>
              <a:rPr lang="tr-TR" spc="-6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sırası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önemlidir.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spcBef>
                <a:spcPts val="50"/>
              </a:spcBef>
            </a:pPr>
            <a:endParaRPr lang="tr-T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8355" marR="3586479" lvl="1" indent="0" algn="just">
              <a:lnSpc>
                <a:spcPct val="120000"/>
              </a:lnSpc>
              <a:buNone/>
            </a:pP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Ekran_Goruntusun</a:t>
            </a:r>
            <a:r>
              <a:rPr lang="tr-TR" spc="-1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tr-TR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tr-TR" spc="-19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tr-TR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az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tr-TR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Giris_Kaydini_Oku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9441" y="3538330"/>
            <a:ext cx="5060437" cy="286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2942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Zamansal Yapışıklık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0510" marR="5080" indent="-258445" algn="just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79166"/>
              <a:buFont typeface="Wingdings"/>
              <a:buChar char=""/>
              <a:tabLst>
                <a:tab pos="271145" algn="l"/>
              </a:tabLst>
            </a:pP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modül</a:t>
            </a:r>
            <a:r>
              <a:rPr lang="tr-TR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içindeki</a:t>
            </a:r>
            <a:r>
              <a:rPr lang="tr-TR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işlemlerin</a:t>
            </a:r>
            <a:r>
              <a:rPr lang="tr-TR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belirli</a:t>
            </a:r>
            <a:r>
              <a:rPr lang="tr-TR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zamanda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uygulanması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gerekiyor</a:t>
            </a:r>
            <a:r>
              <a:rPr lang="tr-TR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işlemlerin</a:t>
            </a:r>
            <a:r>
              <a:rPr lang="tr-TR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kendi </a:t>
            </a:r>
            <a:r>
              <a:rPr lang="tr-TR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aralarında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herhangi</a:t>
            </a:r>
            <a:r>
              <a:rPr lang="tr-TR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ilişkisi</a:t>
            </a:r>
            <a:r>
              <a:rPr lang="tr-TR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yok,</a:t>
            </a:r>
            <a:r>
              <a:rPr lang="tr-TR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yani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işlemlerin </a:t>
            </a:r>
            <a:r>
              <a:rPr lang="tr-TR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sırası</a:t>
            </a:r>
            <a:r>
              <a:rPr lang="tr-TR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önemli</a:t>
            </a:r>
            <a:r>
              <a:rPr lang="tr-TR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değil</a:t>
            </a:r>
            <a:r>
              <a:rPr lang="tr-TR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ise,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zamansal</a:t>
            </a:r>
            <a:r>
              <a:rPr lang="tr-TR" spc="25" dirty="0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130" dirty="0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yapışıklık</a:t>
            </a:r>
            <a:r>
              <a:rPr lang="tr-TR" spc="55" dirty="0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vardır.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15"/>
              </a:spcBef>
              <a:buNone/>
            </a:pPr>
            <a:endParaRPr lang="tr-T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1155" marR="4963795" indent="0">
              <a:lnSpc>
                <a:spcPct val="121500"/>
              </a:lnSpc>
              <a:buNone/>
            </a:pPr>
            <a:r>
              <a:rPr lang="tr-TR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sz="2400" spc="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Alarm_Zilini_Ac</a:t>
            </a:r>
            <a:r>
              <a:rPr lang="tr-TR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51155" marR="4963795" indent="0">
              <a:lnSpc>
                <a:spcPct val="121500"/>
              </a:lnSpc>
              <a:buNone/>
            </a:pPr>
            <a:r>
              <a:rPr lang="tr-TR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sz="2400" spc="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Kapiyi_Ac</a:t>
            </a:r>
            <a:r>
              <a:rPr lang="tr-TR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51155" marR="4963795" indent="0">
              <a:lnSpc>
                <a:spcPct val="121500"/>
              </a:lnSpc>
              <a:buNone/>
            </a:pPr>
            <a:r>
              <a:rPr lang="tr-TR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sz="2400" spc="1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Kamera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tr-TR" sz="2400" spc="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i_Cal</a:t>
            </a:r>
            <a:r>
              <a:rPr lang="tr-TR" sz="2400" spc="1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tr-TR" sz="2400" spc="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stir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61491" y="3721300"/>
            <a:ext cx="3525926" cy="211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8369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Mantıksal Yapışıklık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0510" marR="5080" indent="-258445" algn="just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79629"/>
              <a:buFont typeface="Wingdings"/>
              <a:buChar char=""/>
              <a:tabLst>
                <a:tab pos="271145" algn="l"/>
              </a:tabLst>
            </a:pPr>
            <a:r>
              <a:rPr lang="tr-TR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Mantıksal olarak aynı</a:t>
            </a:r>
            <a:r>
              <a:rPr lang="tr-TR"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türdeki</a:t>
            </a:r>
            <a:r>
              <a:rPr lang="tr-TR"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2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işlemlerin</a:t>
            </a:r>
            <a:r>
              <a:rPr lang="tr-TR"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araya</a:t>
            </a:r>
            <a:r>
              <a:rPr lang="tr-TR"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toplandığı</a:t>
            </a:r>
            <a:r>
              <a:rPr lang="tr-TR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modüller</a:t>
            </a:r>
            <a:r>
              <a:rPr lang="tr-TR"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200" spc="-5" dirty="0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mantıksal</a:t>
            </a:r>
            <a:r>
              <a:rPr lang="tr-TR" sz="3200" spc="-10" dirty="0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200" spc="-195" dirty="0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yapışık </a:t>
            </a:r>
            <a:r>
              <a:rPr lang="tr-TR" sz="3200" spc="-735" dirty="0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tr-TR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adlandırılır.</a:t>
            </a:r>
            <a:endParaRPr lang="tr-T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tr-T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7100" algn="just">
              <a:lnSpc>
                <a:spcPct val="100000"/>
              </a:lnSpc>
            </a:pPr>
            <a:r>
              <a:rPr lang="tr-TR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Diziler</a:t>
            </a:r>
            <a:r>
              <a:rPr lang="tr-TR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tr-TR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değe</a:t>
            </a:r>
            <a:r>
              <a:rPr lang="tr-TR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tr-TR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ata</a:t>
            </a:r>
            <a:r>
              <a:rPr lang="tr-TR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tr-TR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tr-TR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işlemleri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1474" y="3429000"/>
            <a:ext cx="2122326" cy="2460692"/>
          </a:xfrm>
          <a:prstGeom prst="rect">
            <a:avLst/>
          </a:prstGeom>
        </p:spPr>
      </p:pic>
      <p:pic>
        <p:nvPicPr>
          <p:cNvPr id="14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82055" y="4467199"/>
            <a:ext cx="1420029" cy="1567840"/>
          </a:xfrm>
          <a:prstGeom prst="rect">
            <a:avLst/>
          </a:prstGeom>
        </p:spPr>
      </p:pic>
      <p:grpSp>
        <p:nvGrpSpPr>
          <p:cNvPr id="15" name="object 6"/>
          <p:cNvGrpSpPr/>
          <p:nvPr/>
        </p:nvGrpSpPr>
        <p:grpSpPr>
          <a:xfrm>
            <a:off x="7915226" y="4823459"/>
            <a:ext cx="1074420" cy="375285"/>
            <a:chOff x="4599432" y="4774691"/>
            <a:chExt cx="1074420" cy="375285"/>
          </a:xfrm>
        </p:grpSpPr>
        <p:sp>
          <p:nvSpPr>
            <p:cNvPr id="16" name="object 7"/>
            <p:cNvSpPr/>
            <p:nvPr/>
          </p:nvSpPr>
          <p:spPr>
            <a:xfrm>
              <a:off x="4607052" y="4782311"/>
              <a:ext cx="1059180" cy="360045"/>
            </a:xfrm>
            <a:custGeom>
              <a:avLst/>
              <a:gdLst/>
              <a:ahLst/>
              <a:cxnLst/>
              <a:rect l="l" t="t" r="r" b="b"/>
              <a:pathLst>
                <a:path w="1059179" h="360045">
                  <a:moveTo>
                    <a:pt x="879348" y="0"/>
                  </a:moveTo>
                  <a:lnTo>
                    <a:pt x="879348" y="89915"/>
                  </a:lnTo>
                  <a:lnTo>
                    <a:pt x="179832" y="89915"/>
                  </a:lnTo>
                  <a:lnTo>
                    <a:pt x="179832" y="0"/>
                  </a:lnTo>
                  <a:lnTo>
                    <a:pt x="0" y="179831"/>
                  </a:lnTo>
                  <a:lnTo>
                    <a:pt x="179832" y="359663"/>
                  </a:lnTo>
                  <a:lnTo>
                    <a:pt x="179832" y="269748"/>
                  </a:lnTo>
                  <a:lnTo>
                    <a:pt x="879348" y="269748"/>
                  </a:lnTo>
                  <a:lnTo>
                    <a:pt x="879348" y="359663"/>
                  </a:lnTo>
                  <a:lnTo>
                    <a:pt x="1059180" y="179831"/>
                  </a:lnTo>
                  <a:lnTo>
                    <a:pt x="879348" y="0"/>
                  </a:lnTo>
                  <a:close/>
                </a:path>
              </a:pathLst>
            </a:custGeom>
            <a:solidFill>
              <a:srgbClr val="1CAC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8"/>
            <p:cNvSpPr/>
            <p:nvPr/>
          </p:nvSpPr>
          <p:spPr>
            <a:xfrm>
              <a:off x="4607052" y="4782311"/>
              <a:ext cx="1059180" cy="360045"/>
            </a:xfrm>
            <a:custGeom>
              <a:avLst/>
              <a:gdLst/>
              <a:ahLst/>
              <a:cxnLst/>
              <a:rect l="l" t="t" r="r" b="b"/>
              <a:pathLst>
                <a:path w="1059179" h="360045">
                  <a:moveTo>
                    <a:pt x="0" y="179831"/>
                  </a:moveTo>
                  <a:lnTo>
                    <a:pt x="179832" y="0"/>
                  </a:lnTo>
                  <a:lnTo>
                    <a:pt x="179832" y="89915"/>
                  </a:lnTo>
                  <a:lnTo>
                    <a:pt x="879348" y="89915"/>
                  </a:lnTo>
                  <a:lnTo>
                    <a:pt x="879348" y="0"/>
                  </a:lnTo>
                  <a:lnTo>
                    <a:pt x="1059180" y="179831"/>
                  </a:lnTo>
                  <a:lnTo>
                    <a:pt x="879348" y="359663"/>
                  </a:lnTo>
                  <a:lnTo>
                    <a:pt x="879348" y="269748"/>
                  </a:lnTo>
                  <a:lnTo>
                    <a:pt x="179832" y="269748"/>
                  </a:lnTo>
                  <a:lnTo>
                    <a:pt x="179832" y="359663"/>
                  </a:lnTo>
                  <a:lnTo>
                    <a:pt x="0" y="179831"/>
                  </a:lnTo>
                  <a:close/>
                </a:path>
              </a:pathLst>
            </a:custGeom>
            <a:ln w="15240">
              <a:solidFill>
                <a:srgbClr val="117D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078481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Gelişigüzel Yapışıklık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İşlemler arasında herhangi bir ilişki bulunmaz. </a:t>
            </a:r>
          </a:p>
          <a:p>
            <a:pPr marL="0" indent="0" algn="just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 algn="just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 algn="just">
              <a:buNone/>
            </a:pP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Ara_Kayit_Oku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14400" lvl="2" indent="0" algn="just">
              <a:buNone/>
            </a:pP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B_dizisine_baslangic_deger_ata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14400" lvl="2" indent="0" algn="just">
              <a:buNone/>
            </a:pP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Stok_kutugu_oku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14400" lvl="2" indent="0" algn="just">
              <a:buNone/>
            </a:pP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Hata_iletisi_yaz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9556" y="2776760"/>
            <a:ext cx="3637788" cy="244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6715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B10FEEE-DEDE-E4E9-8759-B88CCFDEDF42}"/>
              </a:ext>
            </a:extLst>
          </p:cNvPr>
          <p:cNvSpPr txBox="1">
            <a:spLocks/>
          </p:cNvSpPr>
          <p:nvPr/>
        </p:nvSpPr>
        <p:spPr>
          <a:xfrm>
            <a:off x="1487488" y="2924175"/>
            <a:ext cx="9577387" cy="25209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tr-TR" altLang="en-US" sz="3400" b="1" dirty="0">
                <a:solidFill>
                  <a:srgbClr val="002060"/>
                </a:solidFill>
              </a:rPr>
              <a:t>keyifli çalışmalar...</a:t>
            </a:r>
            <a:endParaRPr lang="en-US" altLang="en-US" sz="3400" b="1" dirty="0">
              <a:solidFill>
                <a:srgbClr val="002060"/>
              </a:solidFill>
            </a:endParaRPr>
          </a:p>
          <a:p>
            <a:pPr marL="0" indent="0" algn="ctr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altLang="en-US" sz="3400" b="1" dirty="0">
              <a:solidFill>
                <a:srgbClr val="002060"/>
              </a:solidFill>
            </a:endParaRPr>
          </a:p>
          <a:p>
            <a:pPr marL="0" indent="0" algn="ctr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altLang="en-US" sz="3400" b="1" dirty="0">
              <a:solidFill>
                <a:srgbClr val="002060"/>
              </a:solidFill>
            </a:endParaRPr>
          </a:p>
          <a:p>
            <a:pPr marL="0" indent="0" algn="ctr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altLang="en-US" sz="3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771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object 29"/>
          <p:cNvGrpSpPr/>
          <p:nvPr/>
        </p:nvGrpSpPr>
        <p:grpSpPr>
          <a:xfrm>
            <a:off x="2485479" y="4792788"/>
            <a:ext cx="1343486" cy="561340"/>
            <a:chOff x="2068067" y="4719828"/>
            <a:chExt cx="1047115" cy="561340"/>
          </a:xfrm>
        </p:grpSpPr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83307" y="4805134"/>
              <a:ext cx="1031735" cy="475526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2068067" y="4719828"/>
              <a:ext cx="1031875" cy="559435"/>
            </a:xfrm>
            <a:custGeom>
              <a:avLst/>
              <a:gdLst/>
              <a:ahLst/>
              <a:cxnLst/>
              <a:rect l="l" t="t" r="r" b="b"/>
              <a:pathLst>
                <a:path w="1031875" h="559435">
                  <a:moveTo>
                    <a:pt x="1031747" y="0"/>
                  </a:moveTo>
                  <a:lnTo>
                    <a:pt x="0" y="0"/>
                  </a:lnTo>
                  <a:lnTo>
                    <a:pt x="0" y="559308"/>
                  </a:lnTo>
                  <a:lnTo>
                    <a:pt x="1031747" y="559308"/>
                  </a:lnTo>
                  <a:lnTo>
                    <a:pt x="1031747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1306018" y="4191616"/>
            <a:ext cx="2577797" cy="1233170"/>
            <a:chOff x="1150619" y="4105668"/>
            <a:chExt cx="2009139" cy="1233170"/>
          </a:xfrm>
        </p:grpSpPr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40636" y="4105668"/>
              <a:ext cx="1118615" cy="64616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00072" y="4219981"/>
              <a:ext cx="996721" cy="473938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068067" y="4133088"/>
              <a:ext cx="1031875" cy="559435"/>
            </a:xfrm>
            <a:custGeom>
              <a:avLst/>
              <a:gdLst/>
              <a:ahLst/>
              <a:cxnLst/>
              <a:rect l="l" t="t" r="r" b="b"/>
              <a:pathLst>
                <a:path w="1031875" h="559435">
                  <a:moveTo>
                    <a:pt x="1031747" y="0"/>
                  </a:moveTo>
                  <a:lnTo>
                    <a:pt x="0" y="0"/>
                  </a:lnTo>
                  <a:lnTo>
                    <a:pt x="0" y="559307"/>
                  </a:lnTo>
                  <a:lnTo>
                    <a:pt x="1031747" y="559307"/>
                  </a:lnTo>
                  <a:lnTo>
                    <a:pt x="1031747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0619" y="4692408"/>
              <a:ext cx="952512" cy="64616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78635" y="4806721"/>
              <a:ext cx="696493" cy="473938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178051" y="4719828"/>
              <a:ext cx="866140" cy="559435"/>
            </a:xfrm>
            <a:custGeom>
              <a:avLst/>
              <a:gdLst/>
              <a:ahLst/>
              <a:cxnLst/>
              <a:rect l="l" t="t" r="r" b="b"/>
              <a:pathLst>
                <a:path w="866139" h="559435">
                  <a:moveTo>
                    <a:pt x="865632" y="0"/>
                  </a:moveTo>
                  <a:lnTo>
                    <a:pt x="0" y="0"/>
                  </a:lnTo>
                  <a:lnTo>
                    <a:pt x="0" y="559308"/>
                  </a:lnTo>
                  <a:lnTo>
                    <a:pt x="865632" y="559308"/>
                  </a:lnTo>
                  <a:lnTo>
                    <a:pt x="86563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40636" y="4692408"/>
              <a:ext cx="1118615" cy="646163"/>
            </a:xfrm>
            <a:prstGeom prst="rect">
              <a:avLst/>
            </a:prstGeom>
          </p:spPr>
        </p:pic>
      </p:grpSp>
      <p:grpSp>
        <p:nvGrpSpPr>
          <p:cNvPr id="3" name="object 3"/>
          <p:cNvGrpSpPr/>
          <p:nvPr/>
        </p:nvGrpSpPr>
        <p:grpSpPr>
          <a:xfrm>
            <a:off x="1119001" y="2026687"/>
            <a:ext cx="4867787" cy="670560"/>
            <a:chOff x="943355" y="1949195"/>
            <a:chExt cx="2901950" cy="670560"/>
          </a:xfrm>
        </p:grpSpPr>
        <p:sp>
          <p:nvSpPr>
            <p:cNvPr id="4" name="object 4"/>
            <p:cNvSpPr/>
            <p:nvPr/>
          </p:nvSpPr>
          <p:spPr>
            <a:xfrm>
              <a:off x="950975" y="1956815"/>
              <a:ext cx="2886710" cy="655320"/>
            </a:xfrm>
            <a:custGeom>
              <a:avLst/>
              <a:gdLst/>
              <a:ahLst/>
              <a:cxnLst/>
              <a:rect l="l" t="t" r="r" b="b"/>
              <a:pathLst>
                <a:path w="2886710" h="655319">
                  <a:moveTo>
                    <a:pt x="2777236" y="0"/>
                  </a:moveTo>
                  <a:lnTo>
                    <a:pt x="0" y="0"/>
                  </a:lnTo>
                  <a:lnTo>
                    <a:pt x="0" y="655320"/>
                  </a:lnTo>
                  <a:lnTo>
                    <a:pt x="2886456" y="655320"/>
                  </a:lnTo>
                  <a:lnTo>
                    <a:pt x="2886456" y="109220"/>
                  </a:lnTo>
                  <a:lnTo>
                    <a:pt x="2777236" y="0"/>
                  </a:lnTo>
                  <a:close/>
                </a:path>
              </a:pathLst>
            </a:custGeom>
            <a:solidFill>
              <a:srgbClr val="308A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50975" y="1956815"/>
              <a:ext cx="2886710" cy="655320"/>
            </a:xfrm>
            <a:custGeom>
              <a:avLst/>
              <a:gdLst/>
              <a:ahLst/>
              <a:cxnLst/>
              <a:rect l="l" t="t" r="r" b="b"/>
              <a:pathLst>
                <a:path w="2886710" h="655319">
                  <a:moveTo>
                    <a:pt x="0" y="0"/>
                  </a:moveTo>
                  <a:lnTo>
                    <a:pt x="2777236" y="0"/>
                  </a:lnTo>
                  <a:lnTo>
                    <a:pt x="2886456" y="109220"/>
                  </a:lnTo>
                  <a:lnTo>
                    <a:pt x="2886456" y="655320"/>
                  </a:lnTo>
                  <a:lnTo>
                    <a:pt x="0" y="655320"/>
                  </a:lnTo>
                  <a:lnTo>
                    <a:pt x="0" y="0"/>
                  </a:lnTo>
                  <a:close/>
                </a:path>
              </a:pathLst>
            </a:custGeom>
            <a:ln w="15239">
              <a:solidFill>
                <a:srgbClr val="117D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05059" y="2224553"/>
            <a:ext cx="332327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İyileştirme</a:t>
            </a:r>
            <a:r>
              <a:rPr sz="2000" b="1" spc="-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(enhancement):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19002" y="2682008"/>
            <a:ext cx="10308158" cy="3289300"/>
            <a:chOff x="943355" y="2604516"/>
            <a:chExt cx="7366000" cy="3289300"/>
          </a:xfrm>
        </p:grpSpPr>
        <p:sp>
          <p:nvSpPr>
            <p:cNvPr id="8" name="object 8"/>
            <p:cNvSpPr/>
            <p:nvPr/>
          </p:nvSpPr>
          <p:spPr>
            <a:xfrm>
              <a:off x="950975" y="2612136"/>
              <a:ext cx="7350759" cy="3274060"/>
            </a:xfrm>
            <a:custGeom>
              <a:avLst/>
              <a:gdLst/>
              <a:ahLst/>
              <a:cxnLst/>
              <a:rect l="l" t="t" r="r" b="b"/>
              <a:pathLst>
                <a:path w="7350759" h="3274060">
                  <a:moveTo>
                    <a:pt x="0" y="3273552"/>
                  </a:moveTo>
                  <a:lnTo>
                    <a:pt x="7350252" y="3273552"/>
                  </a:lnTo>
                  <a:lnTo>
                    <a:pt x="7350252" y="0"/>
                  </a:lnTo>
                  <a:lnTo>
                    <a:pt x="0" y="0"/>
                  </a:lnTo>
                  <a:lnTo>
                    <a:pt x="0" y="3273552"/>
                  </a:lnTo>
                  <a:close/>
                </a:path>
              </a:pathLst>
            </a:custGeom>
            <a:ln w="15240">
              <a:solidFill>
                <a:srgbClr val="3D87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0619" y="4105668"/>
              <a:ext cx="952512" cy="64616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98447" y="4219917"/>
              <a:ext cx="656818" cy="475526"/>
            </a:xfrm>
            <a:prstGeom prst="rect">
              <a:avLst/>
            </a:prstGeom>
          </p:spPr>
        </p:pic>
      </p:grpSp>
      <p:graphicFrame>
        <p:nvGraphicFramePr>
          <p:cNvPr id="20" name="object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495863"/>
              </p:ext>
            </p:extLst>
          </p:nvPr>
        </p:nvGraphicFramePr>
        <p:xfrm>
          <a:off x="1347603" y="4204483"/>
          <a:ext cx="2465365" cy="1146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5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3024"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500" b="1" spc="-5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Kulp</a:t>
                      </a: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154940" marB="0">
                    <a:lnL w="12700">
                      <a:solidFill>
                        <a:srgbClr val="0D5671"/>
                      </a:solidFill>
                      <a:prstDash val="solid"/>
                    </a:lnL>
                    <a:lnR w="12700">
                      <a:solidFill>
                        <a:srgbClr val="0D5671"/>
                      </a:solidFill>
                      <a:prstDash val="solid"/>
                    </a:lnR>
                    <a:lnT w="12700">
                      <a:solidFill>
                        <a:srgbClr val="0D5671"/>
                      </a:solidFill>
                      <a:prstDash val="solid"/>
                    </a:lnT>
                    <a:lnB w="12700">
                      <a:solidFill>
                        <a:srgbClr val="0D5671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R="162560" algn="r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1500" b="1" spc="-10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Menteşe</a:t>
                      </a: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153670" marB="0">
                    <a:lnL w="12700">
                      <a:solidFill>
                        <a:srgbClr val="0D5671"/>
                      </a:solidFill>
                      <a:prstDash val="solid"/>
                    </a:lnL>
                    <a:lnR w="12700">
                      <a:solidFill>
                        <a:srgbClr val="0D5671"/>
                      </a:solidFill>
                      <a:prstDash val="solid"/>
                    </a:lnR>
                    <a:lnT w="12700">
                      <a:solidFill>
                        <a:srgbClr val="0D5671"/>
                      </a:solidFill>
                      <a:prstDash val="solid"/>
                    </a:lnT>
                    <a:lnB w="12700">
                      <a:solidFill>
                        <a:srgbClr val="0D567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024"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500" b="1" spc="-15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Renk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0D5671"/>
                      </a:solidFill>
                      <a:prstDash val="solid"/>
                    </a:lnL>
                    <a:lnR w="12700">
                      <a:solidFill>
                        <a:srgbClr val="0D5671"/>
                      </a:solidFill>
                      <a:prstDash val="solid"/>
                    </a:lnR>
                    <a:lnT w="12700">
                      <a:solidFill>
                        <a:srgbClr val="0D5671"/>
                      </a:solidFill>
                      <a:prstDash val="solid"/>
                    </a:lnT>
                    <a:lnB w="12700">
                      <a:solidFill>
                        <a:srgbClr val="0D567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4145" algn="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500" b="1" spc="-5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Malzeme</a:t>
                      </a: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0D5671"/>
                      </a:solidFill>
                      <a:prstDash val="solid"/>
                    </a:lnL>
                    <a:lnR w="12700">
                      <a:solidFill>
                        <a:srgbClr val="0D5671"/>
                      </a:solidFill>
                      <a:prstDash val="solid"/>
                    </a:lnR>
                    <a:lnT w="12700">
                      <a:solidFill>
                        <a:srgbClr val="0D5671"/>
                      </a:solidFill>
                      <a:prstDash val="solid"/>
                    </a:lnT>
                    <a:lnB w="12700">
                      <a:solidFill>
                        <a:srgbClr val="0D567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Dikdörtgen 42"/>
          <p:cNvSpPr/>
          <p:nvPr/>
        </p:nvSpPr>
        <p:spPr>
          <a:xfrm>
            <a:off x="1306017" y="2828836"/>
            <a:ext cx="97974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İyileştirme (enhancement):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Soyutlama düzeyinde irdeleme bittikten sonra, 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daha alt seviyelere inilerek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tanımlamalarda 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ayrıntı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bazen de 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düzeltme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yapılarak </a:t>
            </a:r>
            <a:r>
              <a:rPr lang="tr-TR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tasarımın daha kesinlik kazanması sağlanır.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9B92210-01FC-6431-5C52-6996FAE36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r>
              <a:rPr lang="tr-TR" spc="-4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Tasarım Kavramları	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478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object 3"/>
          <p:cNvGrpSpPr/>
          <p:nvPr/>
        </p:nvGrpSpPr>
        <p:grpSpPr>
          <a:xfrm>
            <a:off x="848695" y="1608835"/>
            <a:ext cx="4348998" cy="670560"/>
            <a:chOff x="943355" y="1949195"/>
            <a:chExt cx="2901950" cy="670560"/>
          </a:xfrm>
        </p:grpSpPr>
        <p:sp>
          <p:nvSpPr>
            <p:cNvPr id="14" name="object 4"/>
            <p:cNvSpPr/>
            <p:nvPr/>
          </p:nvSpPr>
          <p:spPr>
            <a:xfrm>
              <a:off x="950975" y="1956815"/>
              <a:ext cx="2886710" cy="655320"/>
            </a:xfrm>
            <a:custGeom>
              <a:avLst/>
              <a:gdLst/>
              <a:ahLst/>
              <a:cxnLst/>
              <a:rect l="l" t="t" r="r" b="b"/>
              <a:pathLst>
                <a:path w="2886710" h="655319">
                  <a:moveTo>
                    <a:pt x="2777236" y="0"/>
                  </a:moveTo>
                  <a:lnTo>
                    <a:pt x="0" y="0"/>
                  </a:lnTo>
                  <a:lnTo>
                    <a:pt x="0" y="655320"/>
                  </a:lnTo>
                  <a:lnTo>
                    <a:pt x="2886456" y="655320"/>
                  </a:lnTo>
                  <a:lnTo>
                    <a:pt x="2886456" y="109220"/>
                  </a:lnTo>
                  <a:lnTo>
                    <a:pt x="2777236" y="0"/>
                  </a:lnTo>
                  <a:close/>
                </a:path>
              </a:pathLst>
            </a:custGeom>
            <a:solidFill>
              <a:srgbClr val="308A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5"/>
            <p:cNvSpPr/>
            <p:nvPr/>
          </p:nvSpPr>
          <p:spPr>
            <a:xfrm>
              <a:off x="950975" y="1956815"/>
              <a:ext cx="2886710" cy="655320"/>
            </a:xfrm>
            <a:custGeom>
              <a:avLst/>
              <a:gdLst/>
              <a:ahLst/>
              <a:cxnLst/>
              <a:rect l="l" t="t" r="r" b="b"/>
              <a:pathLst>
                <a:path w="2886710" h="655319">
                  <a:moveTo>
                    <a:pt x="0" y="0"/>
                  </a:moveTo>
                  <a:lnTo>
                    <a:pt x="2777236" y="0"/>
                  </a:lnTo>
                  <a:lnTo>
                    <a:pt x="2886456" y="109220"/>
                  </a:lnTo>
                  <a:lnTo>
                    <a:pt x="2886456" y="655320"/>
                  </a:lnTo>
                  <a:lnTo>
                    <a:pt x="0" y="655320"/>
                  </a:lnTo>
                  <a:lnTo>
                    <a:pt x="0" y="0"/>
                  </a:lnTo>
                  <a:close/>
                </a:path>
              </a:pathLst>
            </a:custGeom>
            <a:ln w="15239">
              <a:solidFill>
                <a:srgbClr val="117D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r>
              <a:rPr lang="tr-TR" spc="-4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Tasarım Kavramları	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object 3"/>
          <p:cNvGrpSpPr/>
          <p:nvPr/>
        </p:nvGrpSpPr>
        <p:grpSpPr>
          <a:xfrm>
            <a:off x="848694" y="1615393"/>
            <a:ext cx="10656052" cy="4373276"/>
            <a:chOff x="745236" y="1892808"/>
            <a:chExt cx="7737475" cy="3632200"/>
          </a:xfrm>
        </p:grpSpPr>
        <p:sp>
          <p:nvSpPr>
            <p:cNvPr id="6" name="object 5"/>
            <p:cNvSpPr/>
            <p:nvPr/>
          </p:nvSpPr>
          <p:spPr>
            <a:xfrm>
              <a:off x="745236" y="1892808"/>
              <a:ext cx="3157855" cy="563880"/>
            </a:xfrm>
            <a:custGeom>
              <a:avLst/>
              <a:gdLst/>
              <a:ahLst/>
              <a:cxnLst/>
              <a:rect l="l" t="t" r="r" b="b"/>
              <a:pathLst>
                <a:path w="3157854" h="563880">
                  <a:moveTo>
                    <a:pt x="0" y="0"/>
                  </a:moveTo>
                  <a:lnTo>
                    <a:pt x="3063748" y="0"/>
                  </a:lnTo>
                  <a:lnTo>
                    <a:pt x="3157728" y="93979"/>
                  </a:lnTo>
                  <a:lnTo>
                    <a:pt x="3157728" y="563879"/>
                  </a:lnTo>
                  <a:lnTo>
                    <a:pt x="0" y="563879"/>
                  </a:lnTo>
                  <a:lnTo>
                    <a:pt x="0" y="0"/>
                  </a:lnTo>
                  <a:close/>
                </a:path>
              </a:pathLst>
            </a:custGeom>
            <a:ln w="15240">
              <a:solidFill>
                <a:srgbClr val="117D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/>
            <p:cNvSpPr/>
            <p:nvPr/>
          </p:nvSpPr>
          <p:spPr>
            <a:xfrm>
              <a:off x="745236" y="2456688"/>
              <a:ext cx="7737475" cy="3068320"/>
            </a:xfrm>
            <a:custGeom>
              <a:avLst/>
              <a:gdLst/>
              <a:ahLst/>
              <a:cxnLst/>
              <a:rect l="l" t="t" r="r" b="b"/>
              <a:pathLst>
                <a:path w="7737475" h="3068320">
                  <a:moveTo>
                    <a:pt x="0" y="3067812"/>
                  </a:moveTo>
                  <a:lnTo>
                    <a:pt x="7737348" y="3067812"/>
                  </a:lnTo>
                  <a:lnTo>
                    <a:pt x="7737348" y="0"/>
                  </a:lnTo>
                  <a:lnTo>
                    <a:pt x="0" y="0"/>
                  </a:lnTo>
                  <a:lnTo>
                    <a:pt x="0" y="3067812"/>
                  </a:lnTo>
                  <a:close/>
                </a:path>
              </a:pathLst>
            </a:custGeom>
            <a:ln w="15240">
              <a:solidFill>
                <a:srgbClr val="3D87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Dikdörtgen 8"/>
          <p:cNvSpPr/>
          <p:nvPr/>
        </p:nvSpPr>
        <p:spPr>
          <a:xfrm>
            <a:off x="1058062" y="1721036"/>
            <a:ext cx="37464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tr-TR" sz="24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Modülerlik</a:t>
            </a:r>
            <a:r>
              <a:rPr lang="tr-TR" sz="2400" spc="-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2400" spc="-5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modularity</a:t>
            </a:r>
            <a:r>
              <a:rPr lang="tr-TR" sz="24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Dikdörtgen 9"/>
          <p:cNvSpPr/>
          <p:nvPr/>
        </p:nvSpPr>
        <p:spPr>
          <a:xfrm>
            <a:off x="1058062" y="2399964"/>
            <a:ext cx="103520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Modülerlik (modularity):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Sistemi </a:t>
            </a:r>
            <a:r>
              <a:rPr lang="tr-TR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istenen kalite faktörleri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ışığında parçalara ayrıştırma sonucu elde edilir. Bir işlev için sistemin tümü değil, ayrılmış bir kısmı üzerinde çalışma yapabilme olanağı sağlar</a:t>
            </a:r>
            <a:endParaRPr lang="tr-TR" sz="2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Dikdörtgen 10"/>
          <p:cNvSpPr/>
          <p:nvPr/>
        </p:nvSpPr>
        <p:spPr>
          <a:xfrm>
            <a:off x="4259753" y="3429000"/>
            <a:ext cx="715036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2000" dirty="0"/>
              <a:t>Kapı ve pencerenin de kendi ayrıntılarını, birer kelime ile soyutladığımız isimleri içersinde saklamaları, onları birer neşene olarak bir oda içerisinde ‘modüler’ bir yapı düzeninde olabilmelerini sağlar.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2000" dirty="0"/>
              <a:t>Bir pencerenin yerini değiştirmek, tasarım esnasında onun camı, menteşesi ve malzemesi gibi detayından bağımsız, aynı zamanda da odadaki diğer ‘modüllerden’ hemen hemen bağımsız olarak ele alınabilir.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970" y="3485892"/>
            <a:ext cx="2622753" cy="209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281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187" rIns="0" bIns="0" rtlCol="0" anchor="ctr">
            <a:spAutoFit/>
          </a:bodyPr>
          <a:lstStyle/>
          <a:p>
            <a:pPr marL="152400">
              <a:lnSpc>
                <a:spcPct val="100000"/>
              </a:lnSpc>
              <a:spcBef>
                <a:spcPts val="100"/>
              </a:spcBef>
              <a:tabLst>
                <a:tab pos="7607934" algn="l"/>
              </a:tabLst>
            </a:pPr>
            <a:r>
              <a:rPr spc="-4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Modülerlik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1892" y="1873122"/>
            <a:ext cx="6482334" cy="3090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0510" marR="5080" indent="-258445" algn="just">
              <a:spcBef>
                <a:spcPts val="100"/>
              </a:spcBef>
              <a:buClr>
                <a:srgbClr val="1CACE3"/>
              </a:buClr>
              <a:buSzPct val="80555"/>
              <a:buFont typeface="Wingdings"/>
              <a:buChar char=""/>
              <a:tabLst>
                <a:tab pos="271145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Bütün </a:t>
            </a:r>
            <a:r>
              <a:rPr sz="2400" b="1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karmaşıklığın</a:t>
            </a:r>
            <a:r>
              <a:rPr sz="24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tek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modülde toplanması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yerine, </a:t>
            </a:r>
            <a:r>
              <a:rPr sz="2400" b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anlaşılabilir</a:t>
            </a:r>
            <a:r>
              <a:rPr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 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dolayısıyla projenin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zihinsel 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kontrol </a:t>
            </a: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altında 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tutulması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için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çok </a:t>
            </a:r>
            <a:r>
              <a:rPr sz="2400" spc="-4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modüle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ayrılır.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35"/>
              </a:spcBef>
              <a:buClr>
                <a:srgbClr val="1CACE3"/>
              </a:buClr>
              <a:buFont typeface="Wingdings"/>
              <a:buChar char=""/>
            </a:pP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0510" indent="-258445" algn="just">
              <a:buClr>
                <a:srgbClr val="1CACE3"/>
              </a:buClr>
              <a:buSzPct val="80555"/>
              <a:buFont typeface="Wingdings"/>
              <a:buChar char=""/>
              <a:tabLst>
                <a:tab pos="271145" algn="l"/>
              </a:tabLst>
            </a:pP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Modüller,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isimleri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olan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tanımlanmış</a:t>
            </a:r>
            <a:r>
              <a:rPr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işlevleri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bulunan</a:t>
            </a:r>
            <a:r>
              <a:rPr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hedef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sistemi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gerçekleştirmek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üzere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tümleştirilen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birimlerdir.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23609" y="2327902"/>
            <a:ext cx="2676499" cy="251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38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r>
              <a:rPr lang="tr-TR" spc="-9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 ve Modülleri	</a:t>
            </a:r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076" y="1303891"/>
            <a:ext cx="9415848" cy="535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241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2137</Words>
  <Application>Microsoft Office PowerPoint</Application>
  <PresentationFormat>Widescreen</PresentationFormat>
  <Paragraphs>273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Arial</vt:lpstr>
      <vt:lpstr>Arial MT</vt:lpstr>
      <vt:lpstr>Calibri</vt:lpstr>
      <vt:lpstr>Calibri Light</vt:lpstr>
      <vt:lpstr>Times New Roman</vt:lpstr>
      <vt:lpstr>Wingdings</vt:lpstr>
      <vt:lpstr>Office Theme</vt:lpstr>
      <vt:lpstr>Yazılım Mimarileri  Bölüm - 5</vt:lpstr>
      <vt:lpstr>Ajanda</vt:lpstr>
      <vt:lpstr>Yazılım Ürünleri </vt:lpstr>
      <vt:lpstr>Yazılım Tasarımı Nedir? </vt:lpstr>
      <vt:lpstr>Tasarım Kavramları </vt:lpstr>
      <vt:lpstr>Tasarım Kavramları </vt:lpstr>
      <vt:lpstr>Tasarım Kavramları </vt:lpstr>
      <vt:lpstr>Modülerlik </vt:lpstr>
      <vt:lpstr>Sistem ve Modülleri </vt:lpstr>
      <vt:lpstr>İşlevsel Bağımsızlık </vt:lpstr>
      <vt:lpstr>Veri Tasarımı </vt:lpstr>
      <vt:lpstr>Veri Tasarımında Dikkat Edilecek Konular</vt:lpstr>
      <vt:lpstr>Yapısal Tasarım</vt:lpstr>
      <vt:lpstr>Ayrıntı Tasarım - Süreç Tasarımı</vt:lpstr>
      <vt:lpstr>Yapısal Program Yapıları</vt:lpstr>
      <vt:lpstr>Program Akış Diyagramı Yapıları</vt:lpstr>
      <vt:lpstr>Program Akış Diyagramı Yapıları</vt:lpstr>
      <vt:lpstr>Program Akış Diyagramı Yapıları </vt:lpstr>
      <vt:lpstr>Program Akış Diyagramları</vt:lpstr>
      <vt:lpstr>Kutu Diyagramları</vt:lpstr>
      <vt:lpstr>Kutu Diyagramları</vt:lpstr>
      <vt:lpstr>Kutu Diyagramları</vt:lpstr>
      <vt:lpstr>Karar Tabloları</vt:lpstr>
      <vt:lpstr>Karar Tabloları </vt:lpstr>
      <vt:lpstr>Program Tasarım Dili</vt:lpstr>
      <vt:lpstr>Tasarlanması Gereken Ortak Alt Sistemler</vt:lpstr>
      <vt:lpstr>Yetkilendirme Alt Sistemi</vt:lpstr>
      <vt:lpstr>Güvenlik Alt Sistemi</vt:lpstr>
      <vt:lpstr>Yedekleme Alt Sistemi </vt:lpstr>
      <vt:lpstr>Veri İletişim Alt Sistemi</vt:lpstr>
      <vt:lpstr>Arşiv Alt Sistemi</vt:lpstr>
      <vt:lpstr>Dönüştürme Alt Sistemi</vt:lpstr>
      <vt:lpstr>Kullanıcı Arayüz Tasarımı </vt:lpstr>
      <vt:lpstr>Genel Prensipler</vt:lpstr>
      <vt:lpstr>Bilgi Gösterimi</vt:lpstr>
      <vt:lpstr>Veri Girişi </vt:lpstr>
      <vt:lpstr>Kullanıcı Arayüz Prototipi</vt:lpstr>
      <vt:lpstr>Başlangıç Tasarım Gözden Geçirme</vt:lpstr>
      <vt:lpstr>Ayrıntılı Tasarım Gözden Geçirme</vt:lpstr>
      <vt:lpstr>Tasarım Kalite Ölçütleri</vt:lpstr>
      <vt:lpstr>Bağlaşım</vt:lpstr>
      <vt:lpstr>Yalın Veri Bağlaşımı</vt:lpstr>
      <vt:lpstr>Karmaşık Veri Bağlaşımı</vt:lpstr>
      <vt:lpstr>Denetim Bağlaşımı</vt:lpstr>
      <vt:lpstr>Ortak Veri Bağlaşımı </vt:lpstr>
      <vt:lpstr>İçerik Bağlaşımı</vt:lpstr>
      <vt:lpstr>Yapışıklık</vt:lpstr>
      <vt:lpstr>İşlevsel Yapışıklık</vt:lpstr>
      <vt:lpstr>Sırasal Yapışıklık</vt:lpstr>
      <vt:lpstr>İletişimsel Yapışıklık</vt:lpstr>
      <vt:lpstr>Yordamsal Yapışıklık</vt:lpstr>
      <vt:lpstr>Zamansal Yapışıklık</vt:lpstr>
      <vt:lpstr>Mantıksal Yapışıklık</vt:lpstr>
      <vt:lpstr>Gelişigüzel Yapışıklık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install Oracle Database 21c Express Edition and SQL Developer</dc:title>
  <dc:creator>Nano</dc:creator>
  <cp:lastModifiedBy>Nano</cp:lastModifiedBy>
  <cp:revision>518</cp:revision>
  <dcterms:created xsi:type="dcterms:W3CDTF">2023-05-01T21:41:46Z</dcterms:created>
  <dcterms:modified xsi:type="dcterms:W3CDTF">2023-11-07T22:14:28Z</dcterms:modified>
</cp:coreProperties>
</file>