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57" r:id="rId3"/>
    <p:sldId id="300" r:id="rId4"/>
    <p:sldId id="301" r:id="rId5"/>
    <p:sldId id="302" r:id="rId6"/>
    <p:sldId id="303" r:id="rId7"/>
    <p:sldId id="390" r:id="rId8"/>
    <p:sldId id="391" r:id="rId9"/>
    <p:sldId id="392" r:id="rId10"/>
    <p:sldId id="306" r:id="rId11"/>
    <p:sldId id="393" r:id="rId12"/>
    <p:sldId id="394" r:id="rId13"/>
    <p:sldId id="396" r:id="rId14"/>
    <p:sldId id="397" r:id="rId15"/>
    <p:sldId id="398" r:id="rId16"/>
    <p:sldId id="399" r:id="rId17"/>
    <p:sldId id="401" r:id="rId18"/>
    <p:sldId id="402" r:id="rId19"/>
    <p:sldId id="403" r:id="rId20"/>
    <p:sldId id="441" r:id="rId21"/>
    <p:sldId id="404" r:id="rId22"/>
    <p:sldId id="405" r:id="rId23"/>
    <p:sldId id="406" r:id="rId24"/>
    <p:sldId id="407" r:id="rId25"/>
    <p:sldId id="408" r:id="rId26"/>
    <p:sldId id="409" r:id="rId27"/>
    <p:sldId id="410" r:id="rId28"/>
    <p:sldId id="411" r:id="rId29"/>
    <p:sldId id="412" r:id="rId30"/>
    <p:sldId id="413" r:id="rId31"/>
    <p:sldId id="400" r:id="rId32"/>
    <p:sldId id="414" r:id="rId33"/>
    <p:sldId id="415" r:id="rId34"/>
    <p:sldId id="442" r:id="rId35"/>
    <p:sldId id="416" r:id="rId36"/>
    <p:sldId id="443" r:id="rId37"/>
    <p:sldId id="417" r:id="rId38"/>
    <p:sldId id="444" r:id="rId39"/>
    <p:sldId id="445" r:id="rId40"/>
    <p:sldId id="418" r:id="rId41"/>
    <p:sldId id="419" r:id="rId42"/>
    <p:sldId id="420" r:id="rId43"/>
    <p:sldId id="421" r:id="rId44"/>
    <p:sldId id="422" r:id="rId45"/>
    <p:sldId id="423" r:id="rId46"/>
    <p:sldId id="446" r:id="rId47"/>
    <p:sldId id="424" r:id="rId48"/>
    <p:sldId id="425" r:id="rId49"/>
    <p:sldId id="426" r:id="rId50"/>
    <p:sldId id="427" r:id="rId51"/>
    <p:sldId id="447" r:id="rId52"/>
    <p:sldId id="428" r:id="rId53"/>
    <p:sldId id="429" r:id="rId54"/>
    <p:sldId id="430" r:id="rId55"/>
    <p:sldId id="431" r:id="rId56"/>
    <p:sldId id="448" r:id="rId57"/>
    <p:sldId id="432" r:id="rId58"/>
    <p:sldId id="433" r:id="rId59"/>
    <p:sldId id="434" r:id="rId60"/>
    <p:sldId id="449" r:id="rId61"/>
    <p:sldId id="450" r:id="rId62"/>
    <p:sldId id="451" r:id="rId63"/>
    <p:sldId id="452" r:id="rId64"/>
    <p:sldId id="453" r:id="rId65"/>
    <p:sldId id="454" r:id="rId66"/>
    <p:sldId id="455" r:id="rId67"/>
    <p:sldId id="456" r:id="rId68"/>
    <p:sldId id="457" r:id="rId69"/>
    <p:sldId id="29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8" autoAdjust="0"/>
    <p:restoredTop sz="90490" autoAdjust="0"/>
  </p:normalViewPr>
  <p:slideViewPr>
    <p:cSldViewPr snapToGrid="0">
      <p:cViewPr varScale="1">
        <p:scale>
          <a:sx n="96" d="100"/>
          <a:sy n="96" d="100"/>
        </p:scale>
        <p:origin x="36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C5312-AC23-4532-98A3-D1F14AD8D612}"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66E8F-81DD-4168-A2D1-7041F0A2FD49}" type="slidenum">
              <a:rPr lang="en-US" smtClean="0"/>
              <a:t>‹#›</a:t>
            </a:fld>
            <a:endParaRPr lang="en-US"/>
          </a:p>
        </p:txBody>
      </p:sp>
    </p:spTree>
    <p:extLst>
      <p:ext uri="{BB962C8B-B14F-4D97-AF65-F5344CB8AC3E}">
        <p14:creationId xmlns:p14="http://schemas.microsoft.com/office/powerpoint/2010/main" val="3177974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C11F-ED59-FB4D-9393-A5AED7CFE9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5598DC-F2A5-F851-451C-01A846285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A31786-D8D0-2A3A-44E9-0AFE5FB9D2CB}"/>
              </a:ext>
            </a:extLst>
          </p:cNvPr>
          <p:cNvSpPr>
            <a:spLocks noGrp="1"/>
          </p:cNvSpPr>
          <p:nvPr>
            <p:ph type="dt" sz="half" idx="10"/>
          </p:nvPr>
        </p:nvSpPr>
        <p:spPr/>
        <p:txBody>
          <a:bodyPr/>
          <a:lstStyle/>
          <a:p>
            <a:fld id="{1EF65BA3-D42C-4D83-83AF-D4390FDCAD1F}" type="datetimeFigureOut">
              <a:rPr lang="en-US" smtClean="0"/>
              <a:t>12/7/2023</a:t>
            </a:fld>
            <a:endParaRPr lang="en-US"/>
          </a:p>
        </p:txBody>
      </p:sp>
      <p:sp>
        <p:nvSpPr>
          <p:cNvPr id="5" name="Footer Placeholder 4">
            <a:extLst>
              <a:ext uri="{FF2B5EF4-FFF2-40B4-BE49-F238E27FC236}">
                <a16:creationId xmlns:a16="http://schemas.microsoft.com/office/drawing/2014/main" id="{17C9912A-EF90-31AE-E393-45F88003E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CC363-0E0F-9460-288A-AEC7E399701C}"/>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1084033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80D9-09DA-7755-19F7-62369B44ED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07C681-BD01-CA98-BE4C-CD7618AB10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FA906-B12B-B4AF-85DA-B4276D57D848}"/>
              </a:ext>
            </a:extLst>
          </p:cNvPr>
          <p:cNvSpPr>
            <a:spLocks noGrp="1"/>
          </p:cNvSpPr>
          <p:nvPr>
            <p:ph type="dt" sz="half" idx="10"/>
          </p:nvPr>
        </p:nvSpPr>
        <p:spPr/>
        <p:txBody>
          <a:bodyPr/>
          <a:lstStyle/>
          <a:p>
            <a:fld id="{1EF65BA3-D42C-4D83-83AF-D4390FDCAD1F}" type="datetimeFigureOut">
              <a:rPr lang="en-US" smtClean="0"/>
              <a:t>12/7/2023</a:t>
            </a:fld>
            <a:endParaRPr lang="en-US"/>
          </a:p>
        </p:txBody>
      </p:sp>
      <p:sp>
        <p:nvSpPr>
          <p:cNvPr id="5" name="Footer Placeholder 4">
            <a:extLst>
              <a:ext uri="{FF2B5EF4-FFF2-40B4-BE49-F238E27FC236}">
                <a16:creationId xmlns:a16="http://schemas.microsoft.com/office/drawing/2014/main" id="{98039901-4344-44DD-ADB9-FC62BF371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3ECCA-8B72-154E-6C55-437AFBA0ECB7}"/>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171124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A7D50-91F6-A600-A143-A865A17D50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BF56B7-65E4-3245-2CA6-5FA3E661A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CD790-B6AF-671B-4116-85986AC505FC}"/>
              </a:ext>
            </a:extLst>
          </p:cNvPr>
          <p:cNvSpPr>
            <a:spLocks noGrp="1"/>
          </p:cNvSpPr>
          <p:nvPr>
            <p:ph type="dt" sz="half" idx="10"/>
          </p:nvPr>
        </p:nvSpPr>
        <p:spPr/>
        <p:txBody>
          <a:bodyPr/>
          <a:lstStyle/>
          <a:p>
            <a:fld id="{1EF65BA3-D42C-4D83-83AF-D4390FDCAD1F}" type="datetimeFigureOut">
              <a:rPr lang="en-US" smtClean="0"/>
              <a:t>12/7/2023</a:t>
            </a:fld>
            <a:endParaRPr lang="en-US"/>
          </a:p>
        </p:txBody>
      </p:sp>
      <p:sp>
        <p:nvSpPr>
          <p:cNvPr id="5" name="Footer Placeholder 4">
            <a:extLst>
              <a:ext uri="{FF2B5EF4-FFF2-40B4-BE49-F238E27FC236}">
                <a16:creationId xmlns:a16="http://schemas.microsoft.com/office/drawing/2014/main" id="{C2D8A4A2-ED94-F588-6E98-11B01A468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8B585-2B07-8C0D-074F-270D654B405E}"/>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6013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42EF-9D67-384D-6616-A505437204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DF5DC5-E18C-77F2-4503-C1DA92C881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098BB-9006-3654-AEB7-29892CDF5BDF}"/>
              </a:ext>
            </a:extLst>
          </p:cNvPr>
          <p:cNvSpPr>
            <a:spLocks noGrp="1"/>
          </p:cNvSpPr>
          <p:nvPr>
            <p:ph type="dt" sz="half" idx="10"/>
          </p:nvPr>
        </p:nvSpPr>
        <p:spPr/>
        <p:txBody>
          <a:bodyPr/>
          <a:lstStyle/>
          <a:p>
            <a:fld id="{1EF65BA3-D42C-4D83-83AF-D4390FDCAD1F}" type="datetimeFigureOut">
              <a:rPr lang="en-US" smtClean="0"/>
              <a:t>12/7/2023</a:t>
            </a:fld>
            <a:endParaRPr lang="en-US"/>
          </a:p>
        </p:txBody>
      </p:sp>
      <p:sp>
        <p:nvSpPr>
          <p:cNvPr id="5" name="Footer Placeholder 4">
            <a:extLst>
              <a:ext uri="{FF2B5EF4-FFF2-40B4-BE49-F238E27FC236}">
                <a16:creationId xmlns:a16="http://schemas.microsoft.com/office/drawing/2014/main" id="{48D0FFC6-B28C-B7F1-9786-8AD95A8A0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10E72-0CBB-1443-B681-258867E06EF0}"/>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4259258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5F9A-4783-6037-4B63-EE0E273BE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C375E9-2111-A633-107E-025C2D5982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AC0990-81F8-88F2-874B-27801DA20C8C}"/>
              </a:ext>
            </a:extLst>
          </p:cNvPr>
          <p:cNvSpPr>
            <a:spLocks noGrp="1"/>
          </p:cNvSpPr>
          <p:nvPr>
            <p:ph type="dt" sz="half" idx="10"/>
          </p:nvPr>
        </p:nvSpPr>
        <p:spPr/>
        <p:txBody>
          <a:bodyPr/>
          <a:lstStyle/>
          <a:p>
            <a:fld id="{1EF65BA3-D42C-4D83-83AF-D4390FDCAD1F}" type="datetimeFigureOut">
              <a:rPr lang="en-US" smtClean="0"/>
              <a:t>12/7/2023</a:t>
            </a:fld>
            <a:endParaRPr lang="en-US"/>
          </a:p>
        </p:txBody>
      </p:sp>
      <p:sp>
        <p:nvSpPr>
          <p:cNvPr id="5" name="Footer Placeholder 4">
            <a:extLst>
              <a:ext uri="{FF2B5EF4-FFF2-40B4-BE49-F238E27FC236}">
                <a16:creationId xmlns:a16="http://schemas.microsoft.com/office/drawing/2014/main" id="{AF0731EA-D2D5-B6A0-66F7-505C1DD21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15B0E-8AC5-3CB4-5F15-A42AACC279D5}"/>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103916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E572-DDFD-45BF-3921-83078DABA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A60C4-DB6A-5D01-19BD-A8303336B5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FFB7DA-F03D-1D6F-3F7C-A270FCD34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AA1A08-E224-F7C4-5AFF-D346C736F963}"/>
              </a:ext>
            </a:extLst>
          </p:cNvPr>
          <p:cNvSpPr>
            <a:spLocks noGrp="1"/>
          </p:cNvSpPr>
          <p:nvPr>
            <p:ph type="dt" sz="half" idx="10"/>
          </p:nvPr>
        </p:nvSpPr>
        <p:spPr/>
        <p:txBody>
          <a:bodyPr/>
          <a:lstStyle/>
          <a:p>
            <a:fld id="{1EF65BA3-D42C-4D83-83AF-D4390FDCAD1F}" type="datetimeFigureOut">
              <a:rPr lang="en-US" smtClean="0"/>
              <a:t>12/7/2023</a:t>
            </a:fld>
            <a:endParaRPr lang="en-US"/>
          </a:p>
        </p:txBody>
      </p:sp>
      <p:sp>
        <p:nvSpPr>
          <p:cNvPr id="6" name="Footer Placeholder 5">
            <a:extLst>
              <a:ext uri="{FF2B5EF4-FFF2-40B4-BE49-F238E27FC236}">
                <a16:creationId xmlns:a16="http://schemas.microsoft.com/office/drawing/2014/main" id="{CF3F98D6-9E41-C017-64A4-0ABB5E635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D44A5-D281-D2AC-1155-231D51F57FA9}"/>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211104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EA1E-2F72-3FB3-F583-090721E660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4F95BA-21BB-282F-1B5F-8D18770431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4D88A-E0EE-9A5C-8AD2-0DDDF2AC24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017624-86E0-948B-133C-039278857E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67FA83-3227-1FB8-B86C-2DC9AA3FBA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276443-2923-2F45-46D5-39163EFE0CD3}"/>
              </a:ext>
            </a:extLst>
          </p:cNvPr>
          <p:cNvSpPr>
            <a:spLocks noGrp="1"/>
          </p:cNvSpPr>
          <p:nvPr>
            <p:ph type="dt" sz="half" idx="10"/>
          </p:nvPr>
        </p:nvSpPr>
        <p:spPr/>
        <p:txBody>
          <a:bodyPr/>
          <a:lstStyle/>
          <a:p>
            <a:fld id="{1EF65BA3-D42C-4D83-83AF-D4390FDCAD1F}" type="datetimeFigureOut">
              <a:rPr lang="en-US" smtClean="0"/>
              <a:t>12/7/2023</a:t>
            </a:fld>
            <a:endParaRPr lang="en-US"/>
          </a:p>
        </p:txBody>
      </p:sp>
      <p:sp>
        <p:nvSpPr>
          <p:cNvPr id="8" name="Footer Placeholder 7">
            <a:extLst>
              <a:ext uri="{FF2B5EF4-FFF2-40B4-BE49-F238E27FC236}">
                <a16:creationId xmlns:a16="http://schemas.microsoft.com/office/drawing/2014/main" id="{B9B7CA58-92A4-CB74-C44C-1FA6C4FB3F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0AC179-C049-6F7A-21CB-E352482DD936}"/>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2554377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F95B-C1DF-725F-3936-44E0B25536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CE784B-A66A-8E25-B10A-A9E1E3264546}"/>
              </a:ext>
            </a:extLst>
          </p:cNvPr>
          <p:cNvSpPr>
            <a:spLocks noGrp="1"/>
          </p:cNvSpPr>
          <p:nvPr>
            <p:ph type="dt" sz="half" idx="10"/>
          </p:nvPr>
        </p:nvSpPr>
        <p:spPr/>
        <p:txBody>
          <a:bodyPr/>
          <a:lstStyle/>
          <a:p>
            <a:fld id="{1EF65BA3-D42C-4D83-83AF-D4390FDCAD1F}" type="datetimeFigureOut">
              <a:rPr lang="en-US" smtClean="0"/>
              <a:t>12/7/2023</a:t>
            </a:fld>
            <a:endParaRPr lang="en-US"/>
          </a:p>
        </p:txBody>
      </p:sp>
      <p:sp>
        <p:nvSpPr>
          <p:cNvPr id="4" name="Footer Placeholder 3">
            <a:extLst>
              <a:ext uri="{FF2B5EF4-FFF2-40B4-BE49-F238E27FC236}">
                <a16:creationId xmlns:a16="http://schemas.microsoft.com/office/drawing/2014/main" id="{00F28B82-1750-DDF1-67AB-78E56195D2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768F23-4791-E02B-4925-8325A5B2B15A}"/>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387956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4A4545-5A01-3E5A-4944-79F595E89877}"/>
              </a:ext>
            </a:extLst>
          </p:cNvPr>
          <p:cNvSpPr>
            <a:spLocks noGrp="1"/>
          </p:cNvSpPr>
          <p:nvPr>
            <p:ph type="dt" sz="half" idx="10"/>
          </p:nvPr>
        </p:nvSpPr>
        <p:spPr/>
        <p:txBody>
          <a:bodyPr/>
          <a:lstStyle/>
          <a:p>
            <a:fld id="{1EF65BA3-D42C-4D83-83AF-D4390FDCAD1F}" type="datetimeFigureOut">
              <a:rPr lang="en-US" smtClean="0"/>
              <a:t>12/7/2023</a:t>
            </a:fld>
            <a:endParaRPr lang="en-US"/>
          </a:p>
        </p:txBody>
      </p:sp>
      <p:sp>
        <p:nvSpPr>
          <p:cNvPr id="3" name="Footer Placeholder 2">
            <a:extLst>
              <a:ext uri="{FF2B5EF4-FFF2-40B4-BE49-F238E27FC236}">
                <a16:creationId xmlns:a16="http://schemas.microsoft.com/office/drawing/2014/main" id="{550EA87E-024B-AA46-9082-E28823D271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0BCFDB-CB0E-79F2-F7CD-A2741B189BC2}"/>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360667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4BFB-6939-6581-1603-9D9E6F18A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FCC455-1FB0-4CF8-AEA1-45B78D3751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B68884-F06F-11B7-0A66-FAEC53CAC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A9652-6985-0B4D-45CC-D909F2F54808}"/>
              </a:ext>
            </a:extLst>
          </p:cNvPr>
          <p:cNvSpPr>
            <a:spLocks noGrp="1"/>
          </p:cNvSpPr>
          <p:nvPr>
            <p:ph type="dt" sz="half" idx="10"/>
          </p:nvPr>
        </p:nvSpPr>
        <p:spPr/>
        <p:txBody>
          <a:bodyPr/>
          <a:lstStyle/>
          <a:p>
            <a:fld id="{1EF65BA3-D42C-4D83-83AF-D4390FDCAD1F}" type="datetimeFigureOut">
              <a:rPr lang="en-US" smtClean="0"/>
              <a:t>12/7/2023</a:t>
            </a:fld>
            <a:endParaRPr lang="en-US"/>
          </a:p>
        </p:txBody>
      </p:sp>
      <p:sp>
        <p:nvSpPr>
          <p:cNvPr id="6" name="Footer Placeholder 5">
            <a:extLst>
              <a:ext uri="{FF2B5EF4-FFF2-40B4-BE49-F238E27FC236}">
                <a16:creationId xmlns:a16="http://schemas.microsoft.com/office/drawing/2014/main" id="{AA766AD1-9207-2BC6-D1C8-472FF6D917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C18E6-5675-0194-7B93-AC7476A2922C}"/>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76726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FC53-2467-6D70-1F0C-C7BFC1952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56199D-38F4-5A76-9236-B8BB0B42C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BF1289-B98F-DFB1-330B-F675AD7F7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06E98-DA86-D750-9288-8241C19D5313}"/>
              </a:ext>
            </a:extLst>
          </p:cNvPr>
          <p:cNvSpPr>
            <a:spLocks noGrp="1"/>
          </p:cNvSpPr>
          <p:nvPr>
            <p:ph type="dt" sz="half" idx="10"/>
          </p:nvPr>
        </p:nvSpPr>
        <p:spPr/>
        <p:txBody>
          <a:bodyPr/>
          <a:lstStyle/>
          <a:p>
            <a:fld id="{1EF65BA3-D42C-4D83-83AF-D4390FDCAD1F}" type="datetimeFigureOut">
              <a:rPr lang="en-US" smtClean="0"/>
              <a:t>12/7/2023</a:t>
            </a:fld>
            <a:endParaRPr lang="en-US"/>
          </a:p>
        </p:txBody>
      </p:sp>
      <p:sp>
        <p:nvSpPr>
          <p:cNvPr id="6" name="Footer Placeholder 5">
            <a:extLst>
              <a:ext uri="{FF2B5EF4-FFF2-40B4-BE49-F238E27FC236}">
                <a16:creationId xmlns:a16="http://schemas.microsoft.com/office/drawing/2014/main" id="{FDE74DEF-1704-1A74-4AEF-14951AFB6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6D4F9-E8BB-2AB8-B127-C1A071A0DB9B}"/>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51443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6C0CE9-664B-B1EA-A977-081F250FF1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DCAF78-DC40-8FA6-11C5-75DC31808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EA425-9013-70DF-85B8-FF5CA8F854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65BA3-D42C-4D83-83AF-D4390FDCAD1F}" type="datetimeFigureOut">
              <a:rPr lang="en-US" smtClean="0"/>
              <a:t>12/7/2023</a:t>
            </a:fld>
            <a:endParaRPr lang="en-US"/>
          </a:p>
        </p:txBody>
      </p:sp>
      <p:sp>
        <p:nvSpPr>
          <p:cNvPr id="5" name="Footer Placeholder 4">
            <a:extLst>
              <a:ext uri="{FF2B5EF4-FFF2-40B4-BE49-F238E27FC236}">
                <a16:creationId xmlns:a16="http://schemas.microsoft.com/office/drawing/2014/main" id="{63B29DF6-29D4-F171-A557-F24CCA7A13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ECD566-33B7-4841-5FDD-F2DC97F6BA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4CF5D-09B3-4895-9CAB-3FDFB23CC835}" type="slidenum">
              <a:rPr lang="en-US" smtClean="0"/>
              <a:t>‹#›</a:t>
            </a:fld>
            <a:endParaRPr lang="en-US"/>
          </a:p>
        </p:txBody>
      </p:sp>
    </p:spTree>
    <p:extLst>
      <p:ext uri="{BB962C8B-B14F-4D97-AF65-F5344CB8AC3E}">
        <p14:creationId xmlns:p14="http://schemas.microsoft.com/office/powerpoint/2010/main" val="394866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21.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22.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23.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microsoft.com/office/2007/relationships/hdphoto" Target="../media/hdphoto24.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microsoft.com/office/2007/relationships/hdphoto" Target="../media/hdphoto25.wdp"/><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microsoft.com/office/2007/relationships/hdphoto" Target="../media/hdphoto26.wdp"/><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microsoft.com/office/2007/relationships/hdphoto" Target="../media/hdphoto27.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microsoft.com/office/2007/relationships/hdphoto" Target="../media/hdphoto28.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microsoft.com/office/2007/relationships/hdphoto" Target="../media/hdphoto29.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79C6-53CC-499B-25C5-19424E24D8EE}"/>
              </a:ext>
            </a:extLst>
          </p:cNvPr>
          <p:cNvSpPr>
            <a:spLocks noGrp="1"/>
          </p:cNvSpPr>
          <p:nvPr>
            <p:ph type="ctrTitle"/>
          </p:nvPr>
        </p:nvSpPr>
        <p:spPr/>
        <p:txBody>
          <a:bodyPr>
            <a:normAutofit/>
          </a:bodyPr>
          <a:lstStyle/>
          <a:p>
            <a:r>
              <a:rPr lang="tr-TR" b="1" dirty="0">
                <a:solidFill>
                  <a:srgbClr val="002060"/>
                </a:solidFill>
              </a:rPr>
              <a:t>Yazılım Mimarileri</a:t>
            </a:r>
            <a:br>
              <a:rPr lang="tr-TR" b="1" dirty="0">
                <a:solidFill>
                  <a:srgbClr val="002060"/>
                </a:solidFill>
              </a:rPr>
            </a:br>
            <a:br>
              <a:rPr lang="en-US" b="1" dirty="0">
                <a:solidFill>
                  <a:srgbClr val="002060"/>
                </a:solidFill>
              </a:rPr>
            </a:br>
            <a:r>
              <a:rPr lang="en-US" sz="3200" b="1" dirty="0">
                <a:solidFill>
                  <a:srgbClr val="002060"/>
                </a:solidFill>
              </a:rPr>
              <a:t>B</a:t>
            </a:r>
            <a:r>
              <a:rPr lang="tr-TR" sz="3200" b="1" dirty="0">
                <a:solidFill>
                  <a:srgbClr val="002060"/>
                </a:solidFill>
              </a:rPr>
              <a:t>ölüm - 6</a:t>
            </a:r>
            <a:endParaRPr lang="en-US" b="1" dirty="0">
              <a:solidFill>
                <a:srgbClr val="002060"/>
              </a:solidFill>
            </a:endParaRPr>
          </a:p>
        </p:txBody>
      </p:sp>
      <p:sp>
        <p:nvSpPr>
          <p:cNvPr id="3" name="Subtitle 2">
            <a:extLst>
              <a:ext uri="{FF2B5EF4-FFF2-40B4-BE49-F238E27FC236}">
                <a16:creationId xmlns:a16="http://schemas.microsoft.com/office/drawing/2014/main" id="{8E94F0E5-560C-5BEA-67DE-1A23AFFD6968}"/>
              </a:ext>
            </a:extLst>
          </p:cNvPr>
          <p:cNvSpPr>
            <a:spLocks noGrp="1"/>
          </p:cNvSpPr>
          <p:nvPr>
            <p:ph type="subTitle" idx="1"/>
          </p:nvPr>
        </p:nvSpPr>
        <p:spPr/>
        <p:txBody>
          <a:bodyPr>
            <a:normAutofit lnSpcReduction="10000"/>
          </a:bodyPr>
          <a:lstStyle/>
          <a:p>
            <a:endParaRPr lang="tr-TR" b="1" dirty="0">
              <a:solidFill>
                <a:srgbClr val="002060"/>
              </a:solidFill>
            </a:endParaRPr>
          </a:p>
          <a:p>
            <a:endParaRPr lang="tr-TR" b="1" dirty="0">
              <a:solidFill>
                <a:srgbClr val="002060"/>
              </a:solidFill>
            </a:endParaRPr>
          </a:p>
          <a:p>
            <a:r>
              <a:rPr lang="en-US" b="1" dirty="0">
                <a:solidFill>
                  <a:srgbClr val="002060"/>
                </a:solidFill>
              </a:rPr>
              <a:t>Dr. </a:t>
            </a:r>
            <a:r>
              <a:rPr lang="tr-TR" b="1" dirty="0">
                <a:solidFill>
                  <a:srgbClr val="002060"/>
                </a:solidFill>
              </a:rPr>
              <a:t>Öğr. Üyesi Sevdanur GENÇ</a:t>
            </a:r>
          </a:p>
          <a:p>
            <a:r>
              <a:rPr lang="en-US" sz="1800" b="1" dirty="0">
                <a:solidFill>
                  <a:srgbClr val="002060"/>
                </a:solidFill>
              </a:rPr>
              <a:t>sgenc@kastamonu.edu.tr</a:t>
            </a:r>
          </a:p>
        </p:txBody>
      </p:sp>
    </p:spTree>
    <p:extLst>
      <p:ext uri="{BB962C8B-B14F-4D97-AF65-F5344CB8AC3E}">
        <p14:creationId xmlns:p14="http://schemas.microsoft.com/office/powerpoint/2010/main" val="139978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tr-TR" spc="-90" dirty="0">
                <a:solidFill>
                  <a:srgbClr val="002060"/>
                </a:solidFill>
                <a:latin typeface="Times New Roman" panose="02020603050405020304" pitchFamily="18" charset="0"/>
                <a:cs typeface="Times New Roman" panose="02020603050405020304" pitchFamily="18" charset="0"/>
              </a:rPr>
              <a:t>Soyutlama	</a:t>
            </a:r>
            <a:endParaRPr lang="en-US" dirty="0"/>
          </a:p>
        </p:txBody>
      </p:sp>
      <p:pic>
        <p:nvPicPr>
          <p:cNvPr id="5" name="Resim 4">
            <a:extLst>
              <a:ext uri="{FF2B5EF4-FFF2-40B4-BE49-F238E27FC236}">
                <a16:creationId xmlns:a16="http://schemas.microsoft.com/office/drawing/2014/main" id="{FA7DA7E9-E4BE-8F7B-EDBB-56FC4322FE6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900674" y="1169979"/>
            <a:ext cx="10453126" cy="5404654"/>
          </a:xfrm>
          <a:prstGeom prst="rect">
            <a:avLst/>
          </a:prstGeom>
        </p:spPr>
      </p:pic>
    </p:spTree>
    <p:extLst>
      <p:ext uri="{BB962C8B-B14F-4D97-AF65-F5344CB8AC3E}">
        <p14:creationId xmlns:p14="http://schemas.microsoft.com/office/powerpoint/2010/main" val="3416241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pc="-50" dirty="0">
                <a:solidFill>
                  <a:srgbClr val="002060"/>
                </a:solidFill>
                <a:latin typeface="Times New Roman" panose="02020603050405020304" pitchFamily="18" charset="0"/>
                <a:cs typeface="Times New Roman" panose="02020603050405020304" pitchFamily="18" charset="0"/>
              </a:rPr>
              <a:t>Bilgi Gizleme</a:t>
            </a:r>
            <a:endParaRPr lang="tr-TR" dirty="0">
              <a:solidFill>
                <a:srgbClr val="002060"/>
              </a:solidFill>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BD84ABCA-A416-95B9-9F40-897D0BA5ECD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Lst>
          </a:blip>
          <a:stretch>
            <a:fillRect/>
          </a:stretch>
        </p:blipFill>
        <p:spPr>
          <a:xfrm>
            <a:off x="1154306" y="1433522"/>
            <a:ext cx="9883387" cy="5059353"/>
          </a:xfrm>
          <a:prstGeom prst="rect">
            <a:avLst/>
          </a:prstGeom>
        </p:spPr>
      </p:pic>
    </p:spTree>
    <p:extLst>
      <p:ext uri="{BB962C8B-B14F-4D97-AF65-F5344CB8AC3E}">
        <p14:creationId xmlns:p14="http://schemas.microsoft.com/office/powerpoint/2010/main" val="396239626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Paylaşım</a:t>
            </a:r>
          </a:p>
        </p:txBody>
      </p:sp>
      <p:pic>
        <p:nvPicPr>
          <p:cNvPr id="6" name="Resim 5">
            <a:extLst>
              <a:ext uri="{FF2B5EF4-FFF2-40B4-BE49-F238E27FC236}">
                <a16:creationId xmlns:a16="http://schemas.microsoft.com/office/drawing/2014/main" id="{71C11700-02AA-3095-6AF5-3F8AA010A10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933325" y="1450184"/>
            <a:ext cx="10325349" cy="5308425"/>
          </a:xfrm>
          <a:prstGeom prst="rect">
            <a:avLst/>
          </a:prstGeom>
        </p:spPr>
      </p:pic>
    </p:spTree>
    <p:extLst>
      <p:ext uri="{BB962C8B-B14F-4D97-AF65-F5344CB8AC3E}">
        <p14:creationId xmlns:p14="http://schemas.microsoft.com/office/powerpoint/2010/main" val="3253191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Altsınıf</a:t>
            </a:r>
          </a:p>
        </p:txBody>
      </p:sp>
      <p:pic>
        <p:nvPicPr>
          <p:cNvPr id="7" name="Resim 6">
            <a:extLst>
              <a:ext uri="{FF2B5EF4-FFF2-40B4-BE49-F238E27FC236}">
                <a16:creationId xmlns:a16="http://schemas.microsoft.com/office/drawing/2014/main" id="{E493A186-1342-ED1F-896C-60CDCF0E04F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867877" y="1264723"/>
            <a:ext cx="10485923" cy="5374615"/>
          </a:xfrm>
          <a:prstGeom prst="rect">
            <a:avLst/>
          </a:prstGeom>
        </p:spPr>
      </p:pic>
    </p:spTree>
    <p:extLst>
      <p:ext uri="{BB962C8B-B14F-4D97-AF65-F5344CB8AC3E}">
        <p14:creationId xmlns:p14="http://schemas.microsoft.com/office/powerpoint/2010/main" val="1345902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Çözümlemenin Temelleri</a:t>
            </a:r>
          </a:p>
        </p:txBody>
      </p:sp>
      <p:sp>
        <p:nvSpPr>
          <p:cNvPr id="3" name="İçerik Yer Tutucusu 2"/>
          <p:cNvSpPr>
            <a:spLocks noGrp="1"/>
          </p:cNvSpPr>
          <p:nvPr>
            <p:ph idx="1"/>
          </p:nvPr>
        </p:nvSpPr>
        <p:spPr/>
        <p:txBody>
          <a:bodyPr/>
          <a:lstStyle/>
          <a:p>
            <a:pPr marL="12065" marR="5080" indent="0" algn="just">
              <a:lnSpc>
                <a:spcPts val="2280"/>
              </a:lnSpc>
              <a:spcBef>
                <a:spcPts val="280"/>
              </a:spcBef>
              <a:buClr>
                <a:srgbClr val="1CACE3"/>
              </a:buClr>
              <a:buSzPct val="80000"/>
              <a:buNone/>
              <a:tabLst>
                <a:tab pos="271145" algn="l"/>
              </a:tabLst>
            </a:pPr>
            <a:r>
              <a:rPr lang="tr-TR" sz="2000" b="1" dirty="0">
                <a:latin typeface="Times New Roman" panose="02020603050405020304" pitchFamily="18" charset="0"/>
                <a:cs typeface="Times New Roman" panose="02020603050405020304" pitchFamily="18" charset="0"/>
              </a:rPr>
              <a:t>Çözümleme: </a:t>
            </a:r>
            <a:r>
              <a:rPr lang="tr-TR" sz="2000" dirty="0">
                <a:latin typeface="Times New Roman" panose="02020603050405020304" pitchFamily="18" charset="0"/>
                <a:cs typeface="Times New Roman" panose="02020603050405020304" pitchFamily="18" charset="0"/>
              </a:rPr>
              <a:t>Bir şeyi anlayabilmek için </a:t>
            </a:r>
            <a:r>
              <a:rPr lang="tr-TR" sz="2000" b="1" dirty="0">
                <a:latin typeface="Times New Roman" panose="02020603050405020304" pitchFamily="18" charset="0"/>
                <a:cs typeface="Times New Roman" panose="02020603050405020304" pitchFamily="18" charset="0"/>
              </a:rPr>
              <a:t>parçalarına</a:t>
            </a:r>
            <a:r>
              <a:rPr lang="tr-TR" sz="2000" dirty="0">
                <a:latin typeface="Times New Roman" panose="02020603050405020304" pitchFamily="18" charset="0"/>
                <a:cs typeface="Times New Roman" panose="02020603050405020304" pitchFamily="18" charset="0"/>
              </a:rPr>
              <a:t> ayırmak.</a:t>
            </a:r>
          </a:p>
          <a:p>
            <a:pPr marL="12065" marR="5080" indent="0" algn="just">
              <a:lnSpc>
                <a:spcPts val="2280"/>
              </a:lnSpc>
              <a:spcBef>
                <a:spcPts val="280"/>
              </a:spcBef>
              <a:buClr>
                <a:srgbClr val="1CACE3"/>
              </a:buClr>
              <a:buSzPct val="80000"/>
              <a:buNone/>
              <a:tabLst>
                <a:tab pos="271145" algn="l"/>
              </a:tabLst>
            </a:pPr>
            <a:r>
              <a:rPr lang="tr-TR" sz="2000" dirty="0">
                <a:latin typeface="Times New Roman" panose="02020603050405020304" pitchFamily="18" charset="0"/>
                <a:cs typeface="Times New Roman" panose="02020603050405020304" pitchFamily="18" charset="0"/>
              </a:rPr>
              <a:t>Sistemi anlamaya yönelik çalışmalardan ve üst düzey planlama eylemlerinden oluşur.</a:t>
            </a:r>
          </a:p>
          <a:p>
            <a:pPr marL="727710" marR="5080" lvl="1" indent="-258445" algn="just">
              <a:lnSpc>
                <a:spcPts val="2280"/>
              </a:lnSpc>
              <a:spcBef>
                <a:spcPts val="280"/>
              </a:spcBef>
              <a:buClr>
                <a:srgbClr val="1CACE3"/>
              </a:buClr>
              <a:buSzPct val="80000"/>
              <a:buFont typeface="Wingdings"/>
              <a:buChar char=""/>
              <a:tabLst>
                <a:tab pos="271145" algn="l"/>
              </a:tabLst>
            </a:pPr>
            <a:r>
              <a:rPr lang="tr-TR" sz="1600" dirty="0">
                <a:latin typeface="Times New Roman" panose="02020603050405020304" pitchFamily="18" charset="0"/>
                <a:cs typeface="Times New Roman" panose="02020603050405020304" pitchFamily="18" charset="0"/>
              </a:rPr>
              <a:t>Uygulama/problem alanının anlaşılması.</a:t>
            </a:r>
          </a:p>
          <a:p>
            <a:pPr marL="727710" marR="5080" lvl="1" indent="-258445" algn="just">
              <a:lnSpc>
                <a:spcPts val="2280"/>
              </a:lnSpc>
              <a:spcBef>
                <a:spcPts val="280"/>
              </a:spcBef>
              <a:buClr>
                <a:srgbClr val="1CACE3"/>
              </a:buClr>
              <a:buSzPct val="80000"/>
              <a:buFont typeface="Wingdings"/>
              <a:buChar char=""/>
              <a:tabLst>
                <a:tab pos="271145" algn="l"/>
              </a:tabLst>
            </a:pPr>
            <a:r>
              <a:rPr lang="tr-TR" sz="1600" dirty="0">
                <a:latin typeface="Times New Roman" panose="02020603050405020304" pitchFamily="18" charset="0"/>
                <a:cs typeface="Times New Roman" panose="02020603050405020304" pitchFamily="18" charset="0"/>
              </a:rPr>
              <a:t>Kullanıcı gereksinimlerinin anlaşılması.</a:t>
            </a:r>
          </a:p>
          <a:p>
            <a:pPr marL="727710" marR="5080" lvl="1" indent="-258445" algn="just">
              <a:lnSpc>
                <a:spcPts val="2280"/>
              </a:lnSpc>
              <a:spcBef>
                <a:spcPts val="280"/>
              </a:spcBef>
              <a:buClr>
                <a:srgbClr val="1CACE3"/>
              </a:buClr>
              <a:buSzPct val="80000"/>
              <a:buFont typeface="Wingdings"/>
              <a:buChar char=""/>
              <a:tabLst>
                <a:tab pos="271145" algn="l"/>
              </a:tabLst>
            </a:pPr>
            <a:r>
              <a:rPr lang="tr-TR" sz="1600" dirty="0">
                <a:latin typeface="Times New Roman" panose="02020603050405020304" pitchFamily="18" charset="0"/>
                <a:cs typeface="Times New Roman" panose="02020603050405020304" pitchFamily="18" charset="0"/>
              </a:rPr>
              <a:t>Koddaki sınıflar ve nesneler ile bunların arasındaki üst düzey etkileşimlerin belirlenmesi: Çözümleme modelinin oluşturulması.</a:t>
            </a:r>
          </a:p>
          <a:p>
            <a:pPr marL="12065" marR="5080" indent="0" algn="just">
              <a:lnSpc>
                <a:spcPts val="2280"/>
              </a:lnSpc>
              <a:spcBef>
                <a:spcPts val="280"/>
              </a:spcBef>
              <a:buClr>
                <a:srgbClr val="1CACE3"/>
              </a:buClr>
              <a:buSzPct val="80000"/>
              <a:buNone/>
              <a:tabLst>
                <a:tab pos="271145" algn="l"/>
              </a:tabLst>
            </a:pPr>
            <a:r>
              <a:rPr lang="tr-TR" sz="2000" b="1" dirty="0">
                <a:latin typeface="Times New Roman" panose="02020603050405020304" pitchFamily="18" charset="0"/>
                <a:cs typeface="Times New Roman" panose="02020603050405020304" pitchFamily="18" charset="0"/>
              </a:rPr>
              <a:t>“Bir sorunu anlamadan çözemezsiniz.”</a:t>
            </a:r>
            <a:endParaRPr lang="tr-T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90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a:solidFill>
                  <a:srgbClr val="002060"/>
                </a:solidFill>
                <a:latin typeface="Times New Roman" panose="02020603050405020304" pitchFamily="18" charset="0"/>
                <a:cs typeface="Times New Roman" panose="02020603050405020304" pitchFamily="18" charset="0"/>
              </a:rPr>
              <a:t>Uygulama Alanının Çözümlenmesi (Domain</a:t>
            </a:r>
            <a:r>
              <a:rPr lang="en-US" sz="3600" dirty="0">
                <a:solidFill>
                  <a:srgbClr val="002060"/>
                </a:solidFill>
                <a:latin typeface="Times New Roman" panose="02020603050405020304" pitchFamily="18" charset="0"/>
                <a:cs typeface="Times New Roman" panose="02020603050405020304" pitchFamily="18" charset="0"/>
              </a:rPr>
              <a:t> </a:t>
            </a:r>
            <a:r>
              <a:rPr lang="tr-TR" sz="3600" dirty="0">
                <a:solidFill>
                  <a:srgbClr val="002060"/>
                </a:solidFill>
                <a:latin typeface="Times New Roman" panose="02020603050405020304" pitchFamily="18" charset="0"/>
                <a:cs typeface="Times New Roman" panose="02020603050405020304" pitchFamily="18" charset="0"/>
              </a:rPr>
              <a:t>Analysis)</a:t>
            </a:r>
          </a:p>
        </p:txBody>
      </p:sp>
      <p:sp>
        <p:nvSpPr>
          <p:cNvPr id="3" name="İçerik Yer Tutucusu 2"/>
          <p:cNvSpPr>
            <a:spLocks noGrp="1"/>
          </p:cNvSpPr>
          <p:nvPr>
            <p:ph idx="1"/>
          </p:nvPr>
        </p:nvSpPr>
        <p:spPr/>
        <p:txBody>
          <a:bodyPr>
            <a:normAutofit lnSpcReduction="10000"/>
          </a:bodyPr>
          <a:lstStyle/>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Amaç, uygulama alanını anlamak ve elde edilen bilgileri </a:t>
            </a:r>
            <a:r>
              <a:rPr lang="tr-TR" sz="2400" b="1" dirty="0">
                <a:latin typeface="Times New Roman" panose="02020603050405020304" pitchFamily="18" charset="0"/>
                <a:cs typeface="Times New Roman" panose="02020603050405020304" pitchFamily="18" charset="0"/>
              </a:rPr>
              <a:t>analiz</a:t>
            </a:r>
            <a:r>
              <a:rPr lang="tr-TR" sz="2400" dirty="0">
                <a:latin typeface="Times New Roman" panose="02020603050405020304" pitchFamily="18" charset="0"/>
                <a:cs typeface="Times New Roman" panose="02020603050405020304" pitchFamily="18" charset="0"/>
              </a:rPr>
              <a:t> modeline taşımaktır.</a:t>
            </a:r>
          </a:p>
          <a:p>
            <a:pPr marL="727710" lvl="1" indent="-258445" algn="just">
              <a:lnSpc>
                <a:spcPct val="100000"/>
              </a:lnSpc>
              <a:spcBef>
                <a:spcPts val="1290"/>
              </a:spcBef>
              <a:buClr>
                <a:srgbClr val="1CACE3"/>
              </a:buClr>
              <a:buSzPct val="80555"/>
              <a:buFont typeface="Wingdings"/>
              <a:buChar char=""/>
              <a:tabLst>
                <a:tab pos="271145" algn="l"/>
              </a:tabLst>
            </a:pPr>
            <a:r>
              <a:rPr lang="tr-TR" sz="2000" dirty="0">
                <a:latin typeface="Times New Roman" panose="02020603050405020304" pitchFamily="18" charset="0"/>
                <a:cs typeface="Times New Roman" panose="02020603050405020304" pitchFamily="18" charset="0"/>
              </a:rPr>
              <a:t>Uygulama alanı hakkında bilgi edinilebilecek kaynaklar:</a:t>
            </a:r>
          </a:p>
          <a:p>
            <a:pPr marL="727710" lvl="1" indent="-258445" algn="just">
              <a:lnSpc>
                <a:spcPct val="100000"/>
              </a:lnSpc>
              <a:spcBef>
                <a:spcPts val="1290"/>
              </a:spcBef>
              <a:buClr>
                <a:srgbClr val="1CACE3"/>
              </a:buClr>
              <a:buSzPct val="80555"/>
              <a:buFont typeface="Wingdings"/>
              <a:buChar char=""/>
              <a:tabLst>
                <a:tab pos="271145" algn="l"/>
              </a:tabLst>
            </a:pPr>
            <a:r>
              <a:rPr lang="tr-TR" sz="2000" dirty="0">
                <a:latin typeface="Times New Roman" panose="02020603050405020304" pitchFamily="18" charset="0"/>
                <a:cs typeface="Times New Roman" panose="02020603050405020304" pitchFamily="18" charset="0"/>
              </a:rPr>
              <a:t>Teknik literatür</a:t>
            </a:r>
          </a:p>
          <a:p>
            <a:pPr marL="727710" lvl="1" indent="-258445" algn="just">
              <a:lnSpc>
                <a:spcPct val="100000"/>
              </a:lnSpc>
              <a:spcBef>
                <a:spcPts val="1290"/>
              </a:spcBef>
              <a:buClr>
                <a:srgbClr val="1CACE3"/>
              </a:buClr>
              <a:buSzPct val="80555"/>
              <a:buFont typeface="Wingdings"/>
              <a:buChar char=""/>
              <a:tabLst>
                <a:tab pos="271145" algn="l"/>
              </a:tabLst>
            </a:pPr>
            <a:r>
              <a:rPr lang="tr-TR" sz="2000" dirty="0">
                <a:latin typeface="Times New Roman" panose="02020603050405020304" pitchFamily="18" charset="0"/>
                <a:cs typeface="Times New Roman" panose="02020603050405020304" pitchFamily="18" charset="0"/>
              </a:rPr>
              <a:t>Mevcut uygulamalar</a:t>
            </a:r>
          </a:p>
          <a:p>
            <a:pPr marL="727710" lvl="1" indent="-258445" algn="just">
              <a:lnSpc>
                <a:spcPct val="100000"/>
              </a:lnSpc>
              <a:spcBef>
                <a:spcPts val="1290"/>
              </a:spcBef>
              <a:buClr>
                <a:srgbClr val="1CACE3"/>
              </a:buClr>
              <a:buSzPct val="80555"/>
              <a:buFont typeface="Wingdings"/>
              <a:buChar char=""/>
              <a:tabLst>
                <a:tab pos="271145" algn="l"/>
              </a:tabLst>
            </a:pPr>
            <a:r>
              <a:rPr lang="tr-TR" sz="2000" dirty="0">
                <a:latin typeface="Times New Roman" panose="02020603050405020304" pitchFamily="18" charset="0"/>
                <a:cs typeface="Times New Roman" panose="02020603050405020304" pitchFamily="18" charset="0"/>
              </a:rPr>
              <a:t>Müşteri anketleri</a:t>
            </a:r>
          </a:p>
          <a:p>
            <a:pPr marL="727710" lvl="1" indent="-258445" algn="just">
              <a:lnSpc>
                <a:spcPct val="100000"/>
              </a:lnSpc>
              <a:spcBef>
                <a:spcPts val="1290"/>
              </a:spcBef>
              <a:buClr>
                <a:srgbClr val="1CACE3"/>
              </a:buClr>
              <a:buSzPct val="80555"/>
              <a:buFont typeface="Wingdings"/>
              <a:buChar char=""/>
              <a:tabLst>
                <a:tab pos="271145" algn="l"/>
              </a:tabLst>
            </a:pPr>
            <a:r>
              <a:rPr lang="tr-TR" sz="2000" dirty="0">
                <a:latin typeface="Times New Roman" panose="02020603050405020304" pitchFamily="18" charset="0"/>
                <a:cs typeface="Times New Roman" panose="02020603050405020304" pitchFamily="18" charset="0"/>
              </a:rPr>
              <a:t>Uzman tavsiyeleri</a:t>
            </a:r>
          </a:p>
          <a:p>
            <a:pPr marL="727710" lvl="1" indent="-258445" algn="just">
              <a:lnSpc>
                <a:spcPct val="100000"/>
              </a:lnSpc>
              <a:spcBef>
                <a:spcPts val="1290"/>
              </a:spcBef>
              <a:buClr>
                <a:srgbClr val="1CACE3"/>
              </a:buClr>
              <a:buSzPct val="80555"/>
              <a:buFont typeface="Wingdings"/>
              <a:buChar char=""/>
              <a:tabLst>
                <a:tab pos="271145" algn="l"/>
              </a:tabLst>
            </a:pPr>
            <a:r>
              <a:rPr lang="tr-TR" sz="2000" dirty="0">
                <a:latin typeface="Times New Roman" panose="02020603050405020304" pitchFamily="18" charset="0"/>
                <a:cs typeface="Times New Roman" panose="02020603050405020304" pitchFamily="18" charset="0"/>
              </a:rPr>
              <a:t>Mevcut ve gelecekteki gereksinimler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Problem alanı hakkında bilgi edinmeden </a:t>
            </a:r>
            <a:r>
              <a:rPr lang="tr-TR" sz="2400" b="1" dirty="0">
                <a:latin typeface="Times New Roman" panose="02020603050405020304" pitchFamily="18" charset="0"/>
                <a:cs typeface="Times New Roman" panose="02020603050405020304" pitchFamily="18" charset="0"/>
              </a:rPr>
              <a:t>“müşterinin dilinden konuşamazsınız”.</a:t>
            </a:r>
          </a:p>
          <a:p>
            <a:pPr algn="just"/>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842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Genel Olarak </a:t>
            </a:r>
            <a:r>
              <a:rPr lang="tr-TR" b="1" dirty="0">
                <a:solidFill>
                  <a:srgbClr val="002060"/>
                </a:solidFill>
                <a:latin typeface="Times New Roman" panose="02020603050405020304" pitchFamily="18" charset="0"/>
                <a:cs typeface="Times New Roman" panose="02020603050405020304" pitchFamily="18" charset="0"/>
              </a:rPr>
              <a:t>NY</a:t>
            </a:r>
            <a:r>
              <a:rPr lang="tr-TR" dirty="0">
                <a:solidFill>
                  <a:srgbClr val="002060"/>
                </a:solidFill>
                <a:latin typeface="Times New Roman" panose="02020603050405020304" pitchFamily="18" charset="0"/>
                <a:cs typeface="Times New Roman" panose="02020603050405020304" pitchFamily="18" charset="0"/>
              </a:rPr>
              <a:t> </a:t>
            </a:r>
            <a:r>
              <a:rPr lang="tr-TR" b="1" dirty="0">
                <a:solidFill>
                  <a:srgbClr val="002060"/>
                </a:solidFill>
                <a:latin typeface="Times New Roman" panose="02020603050405020304" pitchFamily="18" charset="0"/>
                <a:cs typeface="Times New Roman" panose="02020603050405020304" pitchFamily="18" charset="0"/>
              </a:rPr>
              <a:t>Metodolojiler</a:t>
            </a:r>
          </a:p>
        </p:txBody>
      </p:sp>
      <p:sp>
        <p:nvSpPr>
          <p:cNvPr id="3" name="İçerik Yer Tutucusu 2"/>
          <p:cNvSpPr>
            <a:spLocks noGrp="1"/>
          </p:cNvSpPr>
          <p:nvPr>
            <p:ph idx="1"/>
          </p:nvPr>
        </p:nvSpPr>
        <p:spPr/>
        <p:txBody>
          <a:bodyPr>
            <a:normAutofit fontScale="92500" lnSpcReduction="10000"/>
          </a:bodyPr>
          <a:lstStyle/>
          <a:p>
            <a:pPr marL="354965" indent="-342900" algn="just">
              <a:lnSpc>
                <a:spcPct val="100000"/>
              </a:lnSpc>
              <a:spcBef>
                <a:spcPts val="45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Sözü geçen değişik modeller, temelde genellenebilecek </a:t>
            </a:r>
            <a:r>
              <a:rPr lang="tr-TR" sz="2400" b="1" dirty="0">
                <a:latin typeface="Times New Roman" panose="02020603050405020304" pitchFamily="18" charset="0"/>
                <a:cs typeface="Times New Roman" panose="02020603050405020304" pitchFamily="18" charset="0"/>
              </a:rPr>
              <a:t>ortaklıklar</a:t>
            </a:r>
            <a:r>
              <a:rPr lang="tr-TR" sz="2400" dirty="0">
                <a:latin typeface="Times New Roman" panose="02020603050405020304" pitchFamily="18" charset="0"/>
                <a:cs typeface="Times New Roman" panose="02020603050405020304" pitchFamily="18" charset="0"/>
              </a:rPr>
              <a:t> göstermektedir.</a:t>
            </a:r>
          </a:p>
          <a:p>
            <a:pPr marL="354965" indent="-342900" algn="just">
              <a:lnSpc>
                <a:spcPct val="100000"/>
              </a:lnSpc>
              <a:spcBef>
                <a:spcPts val="45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Bu özellikten faydalanmak için önce </a:t>
            </a:r>
            <a:r>
              <a:rPr lang="tr-TR" sz="2400" b="1" dirty="0" err="1">
                <a:latin typeface="Times New Roman" panose="02020603050405020304" pitchFamily="18" charset="0"/>
                <a:cs typeface="Times New Roman" panose="02020603050405020304" pitchFamily="18" charset="0"/>
              </a:rPr>
              <a:t>Fusion</a:t>
            </a:r>
            <a:r>
              <a:rPr lang="tr-TR" sz="2400" dirty="0">
                <a:latin typeface="Times New Roman" panose="02020603050405020304" pitchFamily="18" charset="0"/>
                <a:cs typeface="Times New Roman" panose="02020603050405020304" pitchFamily="18" charset="0"/>
              </a:rPr>
              <a:t> ve sonra da </a:t>
            </a:r>
            <a:r>
              <a:rPr lang="tr-TR" sz="2400" b="1" dirty="0">
                <a:latin typeface="Times New Roman" panose="02020603050405020304" pitchFamily="18" charset="0"/>
                <a:cs typeface="Times New Roman" panose="02020603050405020304" pitchFamily="18" charset="0"/>
              </a:rPr>
              <a:t>UML</a:t>
            </a:r>
            <a:r>
              <a:rPr lang="tr-TR" sz="2400" dirty="0">
                <a:latin typeface="Times New Roman" panose="02020603050405020304" pitchFamily="18" charset="0"/>
                <a:cs typeface="Times New Roman" panose="02020603050405020304" pitchFamily="18" charset="0"/>
              </a:rPr>
              <a:t> metodolojileri ortaya çıkmıştır.</a:t>
            </a:r>
          </a:p>
          <a:p>
            <a:pPr marL="354965" indent="-342900" algn="just">
              <a:lnSpc>
                <a:spcPct val="100000"/>
              </a:lnSpc>
              <a:spcBef>
                <a:spcPts val="45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İki girişimde de önceki yöntemlerin iyi taraflarının alınarak, </a:t>
            </a:r>
            <a:r>
              <a:rPr lang="tr-TR" sz="2400" b="1" dirty="0">
                <a:latin typeface="Times New Roman" panose="02020603050405020304" pitchFamily="18" charset="0"/>
                <a:cs typeface="Times New Roman" panose="02020603050405020304" pitchFamily="18" charset="0"/>
              </a:rPr>
              <a:t>standart</a:t>
            </a:r>
            <a:r>
              <a:rPr lang="tr-TR" sz="2400" dirty="0">
                <a:latin typeface="Times New Roman" panose="02020603050405020304" pitchFamily="18" charset="0"/>
                <a:cs typeface="Times New Roman" panose="02020603050405020304" pitchFamily="18" charset="0"/>
              </a:rPr>
              <a:t> ve daha iyi bir metodolojiye ulaşılmak isteği yer almıştır.</a:t>
            </a:r>
          </a:p>
          <a:p>
            <a:pPr marL="354965" indent="-342900" algn="just">
              <a:lnSpc>
                <a:spcPct val="100000"/>
              </a:lnSpc>
              <a:spcBef>
                <a:spcPts val="45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Genellenmiş şekilde işlemleri aşağıdaki gibi özetleyebiliriz:</a:t>
            </a:r>
          </a:p>
          <a:p>
            <a:pPr marL="926465" lvl="1" indent="-457200" algn="just">
              <a:lnSpc>
                <a:spcPct val="100000"/>
              </a:lnSpc>
              <a:spcBef>
                <a:spcPts val="455"/>
              </a:spcBef>
              <a:buClr>
                <a:srgbClr val="1CACE3"/>
              </a:buClr>
              <a:buSzPct val="80000"/>
              <a:buFont typeface="+mj-lt"/>
              <a:buAutoNum type="arabicPeriod"/>
              <a:tabLst>
                <a:tab pos="271145" algn="l"/>
              </a:tabLst>
            </a:pPr>
            <a:r>
              <a:rPr lang="tr-TR" sz="1800" b="1" dirty="0">
                <a:latin typeface="Times New Roman" panose="02020603050405020304" pitchFamily="18" charset="0"/>
                <a:cs typeface="Times New Roman" panose="02020603050405020304" pitchFamily="18" charset="0"/>
              </a:rPr>
              <a:t>Gereksinimler belirlenir </a:t>
            </a:r>
            <a:r>
              <a:rPr lang="tr-TR" sz="1800" dirty="0">
                <a:latin typeface="Times New Roman" panose="02020603050405020304" pitchFamily="18" charset="0"/>
                <a:cs typeface="Times New Roman" panose="02020603050405020304" pitchFamily="18" charset="0"/>
              </a:rPr>
              <a:t>(kullanım durumları ve senaryolar kullanılır).</a:t>
            </a:r>
          </a:p>
          <a:p>
            <a:pPr marL="926465" lvl="1" indent="-457200" algn="just">
              <a:lnSpc>
                <a:spcPct val="100000"/>
              </a:lnSpc>
              <a:spcBef>
                <a:spcPts val="455"/>
              </a:spcBef>
              <a:buClr>
                <a:srgbClr val="1CACE3"/>
              </a:buClr>
              <a:buSzPct val="80000"/>
              <a:buFont typeface="+mj-lt"/>
              <a:buAutoNum type="arabicPeriod"/>
              <a:tabLst>
                <a:tab pos="271145" algn="l"/>
              </a:tabLst>
            </a:pPr>
            <a:r>
              <a:rPr lang="tr-TR" sz="1800" b="1" dirty="0">
                <a:latin typeface="Times New Roman" panose="02020603050405020304" pitchFamily="18" charset="0"/>
                <a:cs typeface="Times New Roman" panose="02020603050405020304" pitchFamily="18" charset="0"/>
              </a:rPr>
              <a:t>Sınıf</a:t>
            </a:r>
            <a:r>
              <a:rPr lang="tr-TR" sz="1800" dirty="0">
                <a:latin typeface="Times New Roman" panose="02020603050405020304" pitchFamily="18" charset="0"/>
                <a:cs typeface="Times New Roman" panose="02020603050405020304" pitchFamily="18" charset="0"/>
              </a:rPr>
              <a:t> ve </a:t>
            </a:r>
            <a:r>
              <a:rPr lang="tr-TR" sz="1800" b="1" dirty="0">
                <a:latin typeface="Times New Roman" panose="02020603050405020304" pitchFamily="18" charset="0"/>
                <a:cs typeface="Times New Roman" panose="02020603050405020304" pitchFamily="18" charset="0"/>
              </a:rPr>
              <a:t>nesneler</a:t>
            </a:r>
            <a:r>
              <a:rPr lang="tr-TR" sz="1800" dirty="0">
                <a:latin typeface="Times New Roman" panose="02020603050405020304" pitchFamily="18" charset="0"/>
                <a:cs typeface="Times New Roman" panose="02020603050405020304" pitchFamily="18" charset="0"/>
              </a:rPr>
              <a:t> belirlenir.</a:t>
            </a:r>
          </a:p>
          <a:p>
            <a:pPr marL="926465" lvl="1" indent="-457200" algn="just">
              <a:lnSpc>
                <a:spcPct val="100000"/>
              </a:lnSpc>
              <a:spcBef>
                <a:spcPts val="455"/>
              </a:spcBef>
              <a:buClr>
                <a:srgbClr val="1CACE3"/>
              </a:buClr>
              <a:buSzPct val="80000"/>
              <a:buFont typeface="+mj-lt"/>
              <a:buAutoNum type="arabicPeriod"/>
              <a:tabLst>
                <a:tab pos="271145" algn="l"/>
              </a:tabLst>
            </a:pPr>
            <a:r>
              <a:rPr lang="tr-TR" sz="1800" b="1" dirty="0">
                <a:latin typeface="Times New Roman" panose="02020603050405020304" pitchFamily="18" charset="0"/>
                <a:cs typeface="Times New Roman" panose="02020603050405020304" pitchFamily="18" charset="0"/>
              </a:rPr>
              <a:t>Özellikler</a:t>
            </a:r>
            <a:r>
              <a:rPr lang="tr-TR" sz="1800" dirty="0">
                <a:latin typeface="Times New Roman" panose="02020603050405020304" pitchFamily="18" charset="0"/>
                <a:cs typeface="Times New Roman" panose="02020603050405020304" pitchFamily="18" charset="0"/>
              </a:rPr>
              <a:t> ve </a:t>
            </a:r>
            <a:r>
              <a:rPr lang="tr-TR" sz="1800" b="1" dirty="0">
                <a:latin typeface="Times New Roman" panose="02020603050405020304" pitchFamily="18" charset="0"/>
                <a:cs typeface="Times New Roman" panose="02020603050405020304" pitchFamily="18" charset="0"/>
              </a:rPr>
              <a:t>işlemler</a:t>
            </a:r>
            <a:r>
              <a:rPr lang="tr-TR" sz="1800" dirty="0">
                <a:latin typeface="Times New Roman" panose="02020603050405020304" pitchFamily="18" charset="0"/>
                <a:cs typeface="Times New Roman" panose="02020603050405020304" pitchFamily="18" charset="0"/>
              </a:rPr>
              <a:t> tanımlanır.</a:t>
            </a:r>
          </a:p>
          <a:p>
            <a:pPr marL="926465" lvl="1" indent="-457200" algn="just">
              <a:lnSpc>
                <a:spcPct val="100000"/>
              </a:lnSpc>
              <a:spcBef>
                <a:spcPts val="455"/>
              </a:spcBef>
              <a:buClr>
                <a:srgbClr val="1CACE3"/>
              </a:buClr>
              <a:buSzPct val="80000"/>
              <a:buFont typeface="+mj-lt"/>
              <a:buAutoNum type="arabicPeriod"/>
              <a:tabLst>
                <a:tab pos="271145" algn="l"/>
              </a:tabLst>
            </a:pPr>
            <a:r>
              <a:rPr lang="tr-TR" sz="1800" b="1" dirty="0">
                <a:latin typeface="Times New Roman" panose="02020603050405020304" pitchFamily="18" charset="0"/>
                <a:cs typeface="Times New Roman" panose="02020603050405020304" pitchFamily="18" charset="0"/>
              </a:rPr>
              <a:t>Sınıfları</a:t>
            </a:r>
            <a:r>
              <a:rPr lang="tr-TR" sz="1800" dirty="0">
                <a:latin typeface="Times New Roman" panose="02020603050405020304" pitchFamily="18" charset="0"/>
                <a:cs typeface="Times New Roman" panose="02020603050405020304" pitchFamily="18" charset="0"/>
              </a:rPr>
              <a:t> ve </a:t>
            </a:r>
            <a:r>
              <a:rPr lang="tr-TR" sz="1800" b="1" dirty="0">
                <a:latin typeface="Times New Roman" panose="02020603050405020304" pitchFamily="18" charset="0"/>
                <a:cs typeface="Times New Roman" panose="02020603050405020304" pitchFamily="18" charset="0"/>
              </a:rPr>
              <a:t>nesneleri</a:t>
            </a:r>
            <a:r>
              <a:rPr lang="tr-TR" sz="1800" dirty="0">
                <a:latin typeface="Times New Roman" panose="02020603050405020304" pitchFamily="18" charset="0"/>
                <a:cs typeface="Times New Roman" panose="02020603050405020304" pitchFamily="18" charset="0"/>
              </a:rPr>
              <a:t> organize edecek </a:t>
            </a:r>
            <a:r>
              <a:rPr lang="tr-TR" sz="1800" b="1" dirty="0">
                <a:latin typeface="Times New Roman" panose="02020603050405020304" pitchFamily="18" charset="0"/>
                <a:cs typeface="Times New Roman" panose="02020603050405020304" pitchFamily="18" charset="0"/>
              </a:rPr>
              <a:t>hiyerarşiler</a:t>
            </a:r>
            <a:r>
              <a:rPr lang="tr-TR" sz="1800" dirty="0">
                <a:latin typeface="Times New Roman" panose="02020603050405020304" pitchFamily="18" charset="0"/>
                <a:cs typeface="Times New Roman" panose="02020603050405020304" pitchFamily="18" charset="0"/>
              </a:rPr>
              <a:t> ve </a:t>
            </a:r>
            <a:r>
              <a:rPr lang="tr-TR" sz="1800" b="1" dirty="0">
                <a:latin typeface="Times New Roman" panose="02020603050405020304" pitchFamily="18" charset="0"/>
                <a:cs typeface="Times New Roman" panose="02020603050405020304" pitchFamily="18" charset="0"/>
              </a:rPr>
              <a:t>yapılar</a:t>
            </a:r>
            <a:r>
              <a:rPr lang="tr-TR" sz="1800" dirty="0">
                <a:latin typeface="Times New Roman" panose="02020603050405020304" pitchFamily="18" charset="0"/>
                <a:cs typeface="Times New Roman" panose="02020603050405020304" pitchFamily="18" charset="0"/>
              </a:rPr>
              <a:t> belirlenir.</a:t>
            </a:r>
          </a:p>
          <a:p>
            <a:pPr marL="926465" lvl="1" indent="-457200" algn="just">
              <a:lnSpc>
                <a:spcPct val="100000"/>
              </a:lnSpc>
              <a:spcBef>
                <a:spcPts val="455"/>
              </a:spcBef>
              <a:buClr>
                <a:srgbClr val="1CACE3"/>
              </a:buClr>
              <a:buSzPct val="80000"/>
              <a:buFont typeface="+mj-lt"/>
              <a:buAutoNum type="arabicPeriod"/>
              <a:tabLst>
                <a:tab pos="271145" algn="l"/>
              </a:tabLst>
            </a:pPr>
            <a:r>
              <a:rPr lang="tr-TR" sz="1800" b="1" dirty="0">
                <a:latin typeface="Times New Roman" panose="02020603050405020304" pitchFamily="18" charset="0"/>
                <a:cs typeface="Times New Roman" panose="02020603050405020304" pitchFamily="18" charset="0"/>
              </a:rPr>
              <a:t>Nesneler arası ilişkiler </a:t>
            </a:r>
            <a:r>
              <a:rPr lang="tr-TR" sz="1800" dirty="0">
                <a:latin typeface="Times New Roman" panose="02020603050405020304" pitchFamily="18" charset="0"/>
                <a:cs typeface="Times New Roman" panose="02020603050405020304" pitchFamily="18" charset="0"/>
              </a:rPr>
              <a:t>modellenir.</a:t>
            </a:r>
          </a:p>
          <a:p>
            <a:pPr marL="926465" lvl="1" indent="-457200" algn="just">
              <a:lnSpc>
                <a:spcPct val="100000"/>
              </a:lnSpc>
              <a:spcBef>
                <a:spcPts val="455"/>
              </a:spcBef>
              <a:buClr>
                <a:srgbClr val="1CACE3"/>
              </a:buClr>
              <a:buSzPct val="80000"/>
              <a:buFont typeface="+mj-lt"/>
              <a:buAutoNum type="arabicPeriod"/>
              <a:tabLst>
                <a:tab pos="271145" algn="l"/>
              </a:tabLst>
            </a:pPr>
            <a:r>
              <a:rPr lang="tr-TR" sz="1800" b="1" dirty="0">
                <a:latin typeface="Times New Roman" panose="02020603050405020304" pitchFamily="18" charset="0"/>
                <a:cs typeface="Times New Roman" panose="02020603050405020304" pitchFamily="18" charset="0"/>
              </a:rPr>
              <a:t>Nesneler arası etkileşim </a:t>
            </a:r>
            <a:r>
              <a:rPr lang="tr-TR" sz="1800" dirty="0">
                <a:latin typeface="Times New Roman" panose="02020603050405020304" pitchFamily="18" charset="0"/>
                <a:cs typeface="Times New Roman" panose="02020603050405020304" pitchFamily="18" charset="0"/>
              </a:rPr>
              <a:t>modellenir.</a:t>
            </a:r>
          </a:p>
          <a:p>
            <a:pPr marL="926465" lvl="1" indent="-457200" algn="just">
              <a:lnSpc>
                <a:spcPct val="100000"/>
              </a:lnSpc>
              <a:spcBef>
                <a:spcPts val="455"/>
              </a:spcBef>
              <a:buClr>
                <a:srgbClr val="1CACE3"/>
              </a:buClr>
              <a:buSzPct val="80000"/>
              <a:buFont typeface="+mj-lt"/>
              <a:buAutoNum type="arabicPeriod"/>
              <a:tabLst>
                <a:tab pos="271145" algn="l"/>
              </a:tabLst>
            </a:pPr>
            <a:r>
              <a:rPr lang="tr-TR" sz="1800" dirty="0">
                <a:latin typeface="Times New Roman" panose="02020603050405020304" pitchFamily="18" charset="0"/>
                <a:cs typeface="Times New Roman" panose="02020603050405020304" pitchFamily="18" charset="0"/>
              </a:rPr>
              <a:t>Ortaya çıkan </a:t>
            </a:r>
            <a:r>
              <a:rPr lang="tr-TR" sz="1800" b="1" dirty="0">
                <a:latin typeface="Times New Roman" panose="02020603050405020304" pitchFamily="18" charset="0"/>
                <a:cs typeface="Times New Roman" panose="02020603050405020304" pitchFamily="18" charset="0"/>
              </a:rPr>
              <a:t>modeller, kullanım örnekleri</a:t>
            </a:r>
            <a:r>
              <a:rPr lang="tr-TR" sz="1800" dirty="0">
                <a:latin typeface="Times New Roman" panose="02020603050405020304" pitchFamily="18" charset="0"/>
                <a:cs typeface="Times New Roman" panose="02020603050405020304" pitchFamily="18" charset="0"/>
              </a:rPr>
              <a:t> ve </a:t>
            </a:r>
            <a:r>
              <a:rPr lang="tr-TR" sz="1800" b="1" dirty="0">
                <a:latin typeface="Times New Roman" panose="02020603050405020304" pitchFamily="18" charset="0"/>
                <a:cs typeface="Times New Roman" panose="02020603050405020304" pitchFamily="18" charset="0"/>
              </a:rPr>
              <a:t>senaryolar</a:t>
            </a:r>
            <a:r>
              <a:rPr lang="tr-TR" sz="1800" dirty="0">
                <a:latin typeface="Times New Roman" panose="02020603050405020304" pitchFamily="18" charset="0"/>
                <a:cs typeface="Times New Roman" panose="02020603050405020304" pitchFamily="18" charset="0"/>
              </a:rPr>
              <a:t> ile denenir ve iyileştirilir.</a:t>
            </a: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717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Gereksinim Belirleme Çalışmaları</a:t>
            </a:r>
          </a:p>
        </p:txBody>
      </p:sp>
      <p:sp>
        <p:nvSpPr>
          <p:cNvPr id="5" name="İçerik Yer Tutucusu 4">
            <a:extLst>
              <a:ext uri="{FF2B5EF4-FFF2-40B4-BE49-F238E27FC236}">
                <a16:creationId xmlns:a16="http://schemas.microsoft.com/office/drawing/2014/main" id="{CAF7EAFA-F00B-AAC6-02ED-556B63DB9E10}"/>
              </a:ext>
            </a:extLst>
          </p:cNvPr>
          <p:cNvSpPr>
            <a:spLocks noGrp="1"/>
          </p:cNvSpPr>
          <p:nvPr>
            <p:ph idx="1"/>
          </p:nvPr>
        </p:nvSpPr>
        <p:spPr/>
        <p:txBody>
          <a:bodyPr/>
          <a:lstStyle/>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Bu bölümde sözü geçecek olan iki teknik;</a:t>
            </a:r>
          </a:p>
          <a:p>
            <a:pPr marL="812165" lvl="1" indent="-342900" algn="just">
              <a:lnSpc>
                <a:spcPct val="100000"/>
              </a:lnSpc>
              <a:spcBef>
                <a:spcPts val="1290"/>
              </a:spcBef>
              <a:buClr>
                <a:srgbClr val="1CACE3"/>
              </a:buClr>
              <a:buSzPct val="80555"/>
              <a:buFont typeface="Courier New" panose="02070309020205020404" pitchFamily="49" charset="0"/>
              <a:buChar char="o"/>
              <a:tabLst>
                <a:tab pos="271145" algn="l"/>
              </a:tabLst>
            </a:pPr>
            <a:r>
              <a:rPr lang="tr-TR" sz="2000" b="1" dirty="0">
                <a:latin typeface="Times New Roman" panose="02020603050405020304" pitchFamily="18" charset="0"/>
                <a:cs typeface="Times New Roman" panose="02020603050405020304" pitchFamily="18" charset="0"/>
              </a:rPr>
              <a:t>Kullanım Durumları </a:t>
            </a:r>
            <a:r>
              <a:rPr lang="tr-TR" sz="2000" dirty="0">
                <a:latin typeface="Times New Roman" panose="02020603050405020304" pitchFamily="18" charset="0"/>
                <a:cs typeface="Times New Roman" panose="02020603050405020304" pitchFamily="18" charset="0"/>
              </a:rPr>
              <a:t>ve</a:t>
            </a:r>
          </a:p>
          <a:p>
            <a:pPr marL="812165" lvl="1" indent="-342900" algn="just">
              <a:lnSpc>
                <a:spcPct val="100000"/>
              </a:lnSpc>
              <a:spcBef>
                <a:spcPts val="1290"/>
              </a:spcBef>
              <a:buClr>
                <a:srgbClr val="1CACE3"/>
              </a:buClr>
              <a:buSzPct val="80555"/>
              <a:buFont typeface="Courier New" panose="02070309020205020404" pitchFamily="49" charset="0"/>
              <a:buChar char="o"/>
              <a:tabLst>
                <a:tab pos="271145" algn="l"/>
              </a:tabLst>
            </a:pPr>
            <a:r>
              <a:rPr lang="tr-TR" sz="2000" b="1" dirty="0">
                <a:latin typeface="Times New Roman" panose="02020603050405020304" pitchFamily="18" charset="0"/>
                <a:cs typeface="Times New Roman" panose="02020603050405020304" pitchFamily="18" charset="0"/>
              </a:rPr>
              <a:t>Sınıf Sorumluluk İşbirlikçi </a:t>
            </a:r>
            <a:r>
              <a:rPr lang="tr-TR" sz="2000" dirty="0">
                <a:latin typeface="Times New Roman" panose="02020603050405020304" pitchFamily="18" charset="0"/>
                <a:cs typeface="Times New Roman" panose="02020603050405020304" pitchFamily="18" charset="0"/>
              </a:rPr>
              <a:t>modelleridir.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Kullanım Durumları, NY olmayan ortamlara da uyarlanabilir.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Ancak bu tekniğin ortaya çıkışı NY metodolojilerle birlikte olmuştur.</a:t>
            </a:r>
          </a:p>
        </p:txBody>
      </p:sp>
    </p:spTree>
    <p:extLst>
      <p:ext uri="{BB962C8B-B14F-4D97-AF65-F5344CB8AC3E}">
        <p14:creationId xmlns:p14="http://schemas.microsoft.com/office/powerpoint/2010/main" val="1800484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Kullanım Durumları</a:t>
            </a:r>
          </a:p>
        </p:txBody>
      </p:sp>
      <p:sp>
        <p:nvSpPr>
          <p:cNvPr id="5" name="İçerik Yer Tutucusu 4">
            <a:extLst>
              <a:ext uri="{FF2B5EF4-FFF2-40B4-BE49-F238E27FC236}">
                <a16:creationId xmlns:a16="http://schemas.microsoft.com/office/drawing/2014/main" id="{F931FAE3-7AD3-8758-E249-0379D30E9830}"/>
              </a:ext>
            </a:extLst>
          </p:cNvPr>
          <p:cNvSpPr>
            <a:spLocks noGrp="1"/>
          </p:cNvSpPr>
          <p:nvPr>
            <p:ph idx="1"/>
          </p:nvPr>
        </p:nvSpPr>
        <p:spPr/>
        <p:txBody>
          <a:bodyPr/>
          <a:lstStyle/>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İlk gereksinim </a:t>
            </a:r>
            <a:r>
              <a:rPr lang="tr-TR" sz="2400" b="1" dirty="0">
                <a:latin typeface="Times New Roman" panose="02020603050405020304" pitchFamily="18" charset="0"/>
                <a:cs typeface="Times New Roman" panose="02020603050405020304" pitchFamily="18" charset="0"/>
              </a:rPr>
              <a:t>derleme</a:t>
            </a:r>
            <a:r>
              <a:rPr lang="tr-TR" sz="2400" dirty="0">
                <a:latin typeface="Times New Roman" panose="02020603050405020304" pitchFamily="18" charset="0"/>
                <a:cs typeface="Times New Roman" panose="02020603050405020304" pitchFamily="18" charset="0"/>
              </a:rPr>
              <a:t> çalışmalarından sonra, sistemin kullanımıyla ilgili senaryoları denemeye yönelik modeller çizilir. Bunlarda </a:t>
            </a:r>
            <a:r>
              <a:rPr lang="tr-TR" sz="2400" b="1" dirty="0">
                <a:latin typeface="Times New Roman" panose="02020603050405020304" pitchFamily="18" charset="0"/>
                <a:cs typeface="Times New Roman" panose="02020603050405020304" pitchFamily="18" charset="0"/>
              </a:rPr>
              <a:t>'aktörler</a:t>
            </a:r>
            <a:r>
              <a:rPr lang="tr-TR" sz="2400" dirty="0">
                <a:latin typeface="Times New Roman" panose="02020603050405020304" pitchFamily="18" charset="0"/>
                <a:cs typeface="Times New Roman" panose="02020603050405020304" pitchFamily="18" charset="0"/>
              </a:rPr>
              <a:t>’ sistemin işlemesinde temel bazı süreçlerin harekete geçirilmesini sağlarlar.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b="1" dirty="0">
                <a:latin typeface="Times New Roman" panose="02020603050405020304" pitchFamily="18" charset="0"/>
                <a:cs typeface="Times New Roman" panose="02020603050405020304" pitchFamily="18" charset="0"/>
              </a:rPr>
              <a:t>Aktörler</a:t>
            </a:r>
            <a:r>
              <a:rPr lang="tr-TR" sz="2400" dirty="0">
                <a:latin typeface="Times New Roman" panose="02020603050405020304" pitchFamily="18" charset="0"/>
                <a:cs typeface="Times New Roman" panose="02020603050405020304" pitchFamily="18" charset="0"/>
              </a:rPr>
              <a:t>, </a:t>
            </a:r>
            <a:r>
              <a:rPr lang="tr-TR" sz="2400" b="1" dirty="0">
                <a:latin typeface="Times New Roman" panose="02020603050405020304" pitchFamily="18" charset="0"/>
                <a:cs typeface="Times New Roman" panose="02020603050405020304" pitchFamily="18" charset="0"/>
              </a:rPr>
              <a:t>insan</a:t>
            </a:r>
            <a:r>
              <a:rPr lang="tr-TR" sz="2400" dirty="0">
                <a:latin typeface="Times New Roman" panose="02020603050405020304" pitchFamily="18" charset="0"/>
                <a:cs typeface="Times New Roman" panose="02020603050405020304" pitchFamily="18" charset="0"/>
              </a:rPr>
              <a:t> veya </a:t>
            </a:r>
            <a:r>
              <a:rPr lang="tr-TR" sz="2400" b="1" dirty="0">
                <a:latin typeface="Times New Roman" panose="02020603050405020304" pitchFamily="18" charset="0"/>
                <a:cs typeface="Times New Roman" panose="02020603050405020304" pitchFamily="18" charset="0"/>
              </a:rPr>
              <a:t>sistemin bir öğesi </a:t>
            </a:r>
            <a:r>
              <a:rPr lang="tr-TR" sz="2400" dirty="0">
                <a:latin typeface="Times New Roman" panose="02020603050405020304" pitchFamily="18" charset="0"/>
                <a:cs typeface="Times New Roman" panose="02020603050405020304" pitchFamily="18" charset="0"/>
              </a:rPr>
              <a:t>olabilir (işletim sistemi, bir dış etken vb.).</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Yalnızca bir </a:t>
            </a:r>
            <a:r>
              <a:rPr lang="tr-TR" sz="2400" b="1" dirty="0">
                <a:latin typeface="Times New Roman" panose="02020603050405020304" pitchFamily="18" charset="0"/>
                <a:cs typeface="Times New Roman" panose="02020603050405020304" pitchFamily="18" charset="0"/>
              </a:rPr>
              <a:t>süreci başlatmak </a:t>
            </a:r>
            <a:r>
              <a:rPr lang="tr-TR" sz="2400" dirty="0">
                <a:latin typeface="Times New Roman" panose="02020603050405020304" pitchFamily="18" charset="0"/>
                <a:cs typeface="Times New Roman" panose="02020603050405020304" pitchFamily="18" charset="0"/>
              </a:rPr>
              <a:t>için değil, sistem ile bir </a:t>
            </a:r>
            <a:r>
              <a:rPr lang="tr-TR" sz="2400" b="1" dirty="0">
                <a:latin typeface="Times New Roman" panose="02020603050405020304" pitchFamily="18" charset="0"/>
                <a:cs typeface="Times New Roman" panose="02020603050405020304" pitchFamily="18" charset="0"/>
              </a:rPr>
              <a:t>işlem boyunca </a:t>
            </a:r>
            <a:r>
              <a:rPr lang="tr-TR" sz="2400" dirty="0">
                <a:latin typeface="Times New Roman" panose="02020603050405020304" pitchFamily="18" charset="0"/>
                <a:cs typeface="Times New Roman" panose="02020603050405020304" pitchFamily="18" charset="0"/>
              </a:rPr>
              <a:t>herhangi bir </a:t>
            </a:r>
            <a:r>
              <a:rPr lang="tr-TR" sz="2400" b="1" dirty="0">
                <a:latin typeface="Times New Roman" panose="02020603050405020304" pitchFamily="18" charset="0"/>
                <a:cs typeface="Times New Roman" panose="02020603050405020304" pitchFamily="18" charset="0"/>
              </a:rPr>
              <a:t>etkileşimde</a:t>
            </a:r>
            <a:r>
              <a:rPr lang="tr-TR" sz="2400" dirty="0">
                <a:latin typeface="Times New Roman" panose="02020603050405020304" pitchFamily="18" charset="0"/>
                <a:cs typeface="Times New Roman" panose="02020603050405020304" pitchFamily="18" charset="0"/>
              </a:rPr>
              <a:t> bulunmak üzere de yer alabilirler.</a:t>
            </a:r>
            <a:endParaRPr lang="tr-TR" dirty="0"/>
          </a:p>
        </p:txBody>
      </p:sp>
    </p:spTree>
    <p:extLst>
      <p:ext uri="{BB962C8B-B14F-4D97-AF65-F5344CB8AC3E}">
        <p14:creationId xmlns:p14="http://schemas.microsoft.com/office/powerpoint/2010/main" val="2486820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solidFill>
                  <a:srgbClr val="002060"/>
                </a:solidFill>
                <a:latin typeface="Times New Roman" panose="02020603050405020304" pitchFamily="18" charset="0"/>
                <a:cs typeface="Times New Roman" panose="02020603050405020304" pitchFamily="18" charset="0"/>
              </a:rPr>
              <a:t>Kullanım Durumu Diyagramı</a:t>
            </a:r>
          </a:p>
        </p:txBody>
      </p:sp>
      <p:pic>
        <p:nvPicPr>
          <p:cNvPr id="7" name="İçerik Yer Tutucusu 6">
            <a:extLst>
              <a:ext uri="{FF2B5EF4-FFF2-40B4-BE49-F238E27FC236}">
                <a16:creationId xmlns:a16="http://schemas.microsoft.com/office/drawing/2014/main" id="{9881A311-7C40-CE05-9F86-F0460D1030B1}"/>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2563613" y="1959567"/>
            <a:ext cx="7064773" cy="3910435"/>
          </a:xfrm>
        </p:spPr>
      </p:pic>
    </p:spTree>
    <p:extLst>
      <p:ext uri="{BB962C8B-B14F-4D97-AF65-F5344CB8AC3E}">
        <p14:creationId xmlns:p14="http://schemas.microsoft.com/office/powerpoint/2010/main" val="618361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6AF7-3E25-DC81-D153-246522170A28}"/>
              </a:ext>
            </a:extLst>
          </p:cNvPr>
          <p:cNvSpPr>
            <a:spLocks noGrp="1"/>
          </p:cNvSpPr>
          <p:nvPr>
            <p:ph type="title"/>
          </p:nvPr>
        </p:nvSpPr>
        <p:spPr/>
        <p:txBody>
          <a:bodyPr/>
          <a:lstStyle/>
          <a:p>
            <a:r>
              <a:rPr lang="tr-TR" b="1" dirty="0">
                <a:solidFill>
                  <a:srgbClr val="002060"/>
                </a:solidFill>
              </a:rPr>
              <a:t>Ajanda</a:t>
            </a:r>
            <a:endParaRPr lang="en-US" b="1" dirty="0">
              <a:solidFill>
                <a:srgbClr val="002060"/>
              </a:solidFill>
            </a:endParaRPr>
          </a:p>
        </p:txBody>
      </p:sp>
      <p:sp>
        <p:nvSpPr>
          <p:cNvPr id="3" name="Content Placeholder 2">
            <a:extLst>
              <a:ext uri="{FF2B5EF4-FFF2-40B4-BE49-F238E27FC236}">
                <a16:creationId xmlns:a16="http://schemas.microsoft.com/office/drawing/2014/main" id="{6FF1F17F-483A-4A84-2D68-4816F6D7D761}"/>
              </a:ext>
            </a:extLst>
          </p:cNvPr>
          <p:cNvSpPr>
            <a:spLocks noGrp="1"/>
          </p:cNvSpPr>
          <p:nvPr>
            <p:ph idx="1"/>
          </p:nvPr>
        </p:nvSpPr>
        <p:spPr/>
        <p:txBody>
          <a:bodyPr/>
          <a:lstStyle/>
          <a:p>
            <a:pPr marL="354965" indent="-342900" algn="just">
              <a:lnSpc>
                <a:spcPct val="100000"/>
              </a:lnSpc>
              <a:spcBef>
                <a:spcPts val="100"/>
              </a:spcBef>
              <a:buClr>
                <a:srgbClr val="1CACE3"/>
              </a:buClr>
              <a:buSzPct val="80555"/>
              <a:buFont typeface="Wingdings" panose="05000000000000000000" pitchFamily="2" charset="2"/>
              <a:buChar char="Ø"/>
              <a:tabLst>
                <a:tab pos="270510" algn="l"/>
              </a:tabLst>
            </a:pPr>
            <a:r>
              <a:rPr lang="tr-TR" sz="2800" spc="-190" dirty="0">
                <a:latin typeface="Times New Roman" panose="02020603050405020304" pitchFamily="18" charset="0"/>
                <a:cs typeface="Times New Roman" panose="02020603050405020304" pitchFamily="18" charset="0"/>
              </a:rPr>
              <a:t>Nesneye Yönelik Kavramlar Hakkında Bilgilenmek</a:t>
            </a:r>
          </a:p>
          <a:p>
            <a:pPr marL="354965" indent="-342900" algn="just">
              <a:lnSpc>
                <a:spcPct val="100000"/>
              </a:lnSpc>
              <a:spcBef>
                <a:spcPts val="100"/>
              </a:spcBef>
              <a:buClr>
                <a:srgbClr val="1CACE3"/>
              </a:buClr>
              <a:buSzPct val="80555"/>
              <a:buFont typeface="Wingdings" panose="05000000000000000000" pitchFamily="2" charset="2"/>
              <a:buChar char="Ø"/>
              <a:tabLst>
                <a:tab pos="270510" algn="l"/>
              </a:tabLst>
            </a:pPr>
            <a:r>
              <a:rPr lang="tr-TR" sz="2800" spc="-190" dirty="0">
                <a:latin typeface="Times New Roman" panose="02020603050405020304" pitchFamily="18" charset="0"/>
                <a:cs typeface="Times New Roman" panose="02020603050405020304" pitchFamily="18" charset="0"/>
              </a:rPr>
              <a:t>Kalıtım ve Çoklu Kalıtım Kavramlarını Öğrenmek</a:t>
            </a:r>
          </a:p>
          <a:p>
            <a:pPr marL="354965" indent="-342900" algn="just">
              <a:lnSpc>
                <a:spcPct val="100000"/>
              </a:lnSpc>
              <a:spcBef>
                <a:spcPts val="100"/>
              </a:spcBef>
              <a:buClr>
                <a:srgbClr val="1CACE3"/>
              </a:buClr>
              <a:buSzPct val="80555"/>
              <a:buFont typeface="Wingdings" panose="05000000000000000000" pitchFamily="2" charset="2"/>
              <a:buChar char="Ø"/>
              <a:tabLst>
                <a:tab pos="270510" algn="l"/>
              </a:tabLst>
            </a:pPr>
            <a:r>
              <a:rPr lang="tr-TR" sz="2800" spc="-190" dirty="0">
                <a:latin typeface="Times New Roman" panose="02020603050405020304" pitchFamily="18" charset="0"/>
                <a:cs typeface="Times New Roman" panose="02020603050405020304" pitchFamily="18" charset="0"/>
              </a:rPr>
              <a:t>Nesne Yönelimli Sistemleri Destekleyen Kavramları Bilmek</a:t>
            </a:r>
          </a:p>
          <a:p>
            <a:pPr marL="354965" indent="-342900" algn="just">
              <a:lnSpc>
                <a:spcPct val="100000"/>
              </a:lnSpc>
              <a:spcBef>
                <a:spcPts val="100"/>
              </a:spcBef>
              <a:buClr>
                <a:srgbClr val="1CACE3"/>
              </a:buClr>
              <a:buSzPct val="80555"/>
              <a:buFont typeface="Wingdings" panose="05000000000000000000" pitchFamily="2" charset="2"/>
              <a:buChar char="Ø"/>
              <a:tabLst>
                <a:tab pos="270510" algn="l"/>
              </a:tabLst>
            </a:pPr>
            <a:r>
              <a:rPr lang="tr-TR" sz="2800" spc="-190" dirty="0">
                <a:latin typeface="Times New Roman" panose="02020603050405020304" pitchFamily="18" charset="0"/>
                <a:cs typeface="Times New Roman" panose="02020603050405020304" pitchFamily="18" charset="0"/>
              </a:rPr>
              <a:t>Gereksinim Belirleme Çalışmalarını Öğrenmek</a:t>
            </a:r>
          </a:p>
          <a:p>
            <a:pPr marL="354965" indent="-342900" algn="just">
              <a:lnSpc>
                <a:spcPct val="100000"/>
              </a:lnSpc>
              <a:spcBef>
                <a:spcPts val="100"/>
              </a:spcBef>
              <a:buClr>
                <a:srgbClr val="1CACE3"/>
              </a:buClr>
              <a:buSzPct val="80555"/>
              <a:buFont typeface="Wingdings" panose="05000000000000000000" pitchFamily="2" charset="2"/>
              <a:buChar char="Ø"/>
              <a:tabLst>
                <a:tab pos="270510" algn="l"/>
              </a:tabLst>
            </a:pPr>
            <a:r>
              <a:rPr lang="tr-TR" sz="2800" spc="-190" dirty="0">
                <a:latin typeface="Times New Roman" panose="02020603050405020304" pitchFamily="18" charset="0"/>
                <a:cs typeface="Times New Roman" panose="02020603050405020304" pitchFamily="18" charset="0"/>
              </a:rPr>
              <a:t>Nesneye Yönelik Çözümleme Tekniklerini Öğrenmek</a:t>
            </a:r>
          </a:p>
          <a:p>
            <a:pPr marL="354965" indent="-342900" algn="just">
              <a:lnSpc>
                <a:spcPct val="100000"/>
              </a:lnSpc>
              <a:spcBef>
                <a:spcPts val="100"/>
              </a:spcBef>
              <a:buClr>
                <a:srgbClr val="1CACE3"/>
              </a:buClr>
              <a:buSzPct val="80555"/>
              <a:buFont typeface="Wingdings" panose="05000000000000000000" pitchFamily="2" charset="2"/>
              <a:buChar char="Ø"/>
              <a:tabLst>
                <a:tab pos="270510" algn="l"/>
              </a:tabLst>
            </a:pPr>
            <a:r>
              <a:rPr lang="tr-TR" sz="2800" spc="-190" dirty="0">
                <a:latin typeface="Times New Roman" panose="02020603050405020304" pitchFamily="18" charset="0"/>
                <a:cs typeface="Times New Roman" panose="02020603050405020304" pitchFamily="18" charset="0"/>
              </a:rPr>
              <a:t>Alt Sistem Modellemesini Kavramak</a:t>
            </a:r>
          </a:p>
          <a:p>
            <a:pPr marL="354965" indent="-342900" algn="just">
              <a:lnSpc>
                <a:spcPct val="100000"/>
              </a:lnSpc>
              <a:spcBef>
                <a:spcPts val="100"/>
              </a:spcBef>
              <a:buClr>
                <a:srgbClr val="1CACE3"/>
              </a:buClr>
              <a:buSzPct val="80555"/>
              <a:buFont typeface="Wingdings" panose="05000000000000000000" pitchFamily="2" charset="2"/>
              <a:buChar char="Ø"/>
              <a:tabLst>
                <a:tab pos="270510" algn="l"/>
              </a:tabLst>
            </a:pPr>
            <a:r>
              <a:rPr lang="tr-TR" sz="2800" spc="-190" dirty="0">
                <a:latin typeface="Times New Roman" panose="02020603050405020304" pitchFamily="18" charset="0"/>
                <a:cs typeface="Times New Roman" panose="02020603050405020304" pitchFamily="18" charset="0"/>
              </a:rPr>
              <a:t>Nesneye Yönelik Tasarım Katmanlarını Öğrenmek</a:t>
            </a:r>
          </a:p>
          <a:p>
            <a:pPr marL="354965" indent="-342900" algn="just">
              <a:lnSpc>
                <a:spcPct val="100000"/>
              </a:lnSpc>
              <a:spcBef>
                <a:spcPts val="100"/>
              </a:spcBef>
              <a:buClr>
                <a:srgbClr val="1CACE3"/>
              </a:buClr>
              <a:buSzPct val="80555"/>
              <a:buFont typeface="Wingdings" panose="05000000000000000000" pitchFamily="2" charset="2"/>
              <a:buChar char="Ø"/>
              <a:tabLst>
                <a:tab pos="270510" algn="l"/>
              </a:tabLst>
            </a:pPr>
            <a:r>
              <a:rPr lang="tr-TR" sz="2800" spc="-190" dirty="0">
                <a:latin typeface="Times New Roman" panose="02020603050405020304" pitchFamily="18" charset="0"/>
                <a:cs typeface="Times New Roman" panose="02020603050405020304" pitchFamily="18" charset="0"/>
              </a:rPr>
              <a:t>Nesneye Yönelik Metodolojilerinin Tasarım Yöntemlerini Öğrenmek</a:t>
            </a:r>
          </a:p>
          <a:p>
            <a:pPr marL="354965" indent="-342900" algn="just">
              <a:lnSpc>
                <a:spcPct val="100000"/>
              </a:lnSpc>
              <a:spcBef>
                <a:spcPts val="100"/>
              </a:spcBef>
              <a:buClr>
                <a:srgbClr val="1CACE3"/>
              </a:buClr>
              <a:buSzPct val="80555"/>
              <a:buFont typeface="Wingdings" panose="05000000000000000000" pitchFamily="2" charset="2"/>
              <a:buChar char="Ø"/>
              <a:tabLst>
                <a:tab pos="270510" algn="l"/>
              </a:tabLst>
            </a:pPr>
            <a:r>
              <a:rPr lang="tr-TR" sz="2800" spc="-190" dirty="0">
                <a:latin typeface="Times New Roman" panose="02020603050405020304" pitchFamily="18" charset="0"/>
                <a:cs typeface="Times New Roman" panose="02020603050405020304" pitchFamily="18" charset="0"/>
              </a:rPr>
              <a:t>Genel Sistem Tasarımı Yapmak </a:t>
            </a:r>
            <a:endParaRPr lang="tr-TR"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3165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022ABA-7857-2CEB-1AFD-815A2B0FC2F6}"/>
              </a:ext>
            </a:extLst>
          </p:cNvPr>
          <p:cNvSpPr>
            <a:spLocks noGrp="1"/>
          </p:cNvSpPr>
          <p:nvPr>
            <p:ph type="title"/>
          </p:nvPr>
        </p:nvSpPr>
        <p:spPr/>
        <p:txBody>
          <a:bodyPr/>
          <a:lstStyle/>
          <a:p>
            <a:pPr algn="just"/>
            <a:r>
              <a:rPr lang="tr-TR" dirty="0">
                <a:solidFill>
                  <a:srgbClr val="002060"/>
                </a:solidFill>
                <a:latin typeface="Times New Roman" panose="02020603050405020304" pitchFamily="18" charset="0"/>
                <a:cs typeface="Times New Roman" panose="02020603050405020304" pitchFamily="18" charset="0"/>
              </a:rPr>
              <a:t>Bankamatik Sistemi Örneğinde Kullanım Diyagramı Modellemesi</a:t>
            </a:r>
            <a:endParaRPr lang="tr-TR" dirty="0"/>
          </a:p>
        </p:txBody>
      </p:sp>
      <p:pic>
        <p:nvPicPr>
          <p:cNvPr id="5" name="İçerik Yer Tutucusu 4">
            <a:extLst>
              <a:ext uri="{FF2B5EF4-FFF2-40B4-BE49-F238E27FC236}">
                <a16:creationId xmlns:a16="http://schemas.microsoft.com/office/drawing/2014/main" id="{0268C662-0E79-7EAA-54D8-EDA62DD6FF76}"/>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2464382" y="1872439"/>
            <a:ext cx="7263236" cy="4070606"/>
          </a:xfrm>
        </p:spPr>
      </p:pic>
    </p:spTree>
    <p:extLst>
      <p:ext uri="{BB962C8B-B14F-4D97-AF65-F5344CB8AC3E}">
        <p14:creationId xmlns:p14="http://schemas.microsoft.com/office/powerpoint/2010/main" val="1442480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Sınıf/Sorumluluk/İşbirlikçi </a:t>
            </a:r>
            <a:r>
              <a:rPr lang="en-US" dirty="0">
                <a:solidFill>
                  <a:srgbClr val="002060"/>
                </a:solidFill>
                <a:latin typeface="Times New Roman" panose="02020603050405020304" pitchFamily="18" charset="0"/>
                <a:cs typeface="Times New Roman" panose="02020603050405020304" pitchFamily="18" charset="0"/>
              </a:rPr>
              <a:t>(SS</a:t>
            </a:r>
            <a:r>
              <a:rPr lang="tr-TR" dirty="0">
                <a:solidFill>
                  <a:srgbClr val="002060"/>
                </a:solidFill>
                <a:latin typeface="Times New Roman" panose="02020603050405020304" pitchFamily="18" charset="0"/>
                <a:cs typeface="Times New Roman" panose="02020603050405020304" pitchFamily="18" charset="0"/>
              </a:rPr>
              <a:t>İ</a:t>
            </a:r>
            <a:r>
              <a:rPr lang="en-US" dirty="0">
                <a:solidFill>
                  <a:srgbClr val="002060"/>
                </a:solidFill>
                <a:latin typeface="Times New Roman" panose="02020603050405020304" pitchFamily="18" charset="0"/>
                <a:cs typeface="Times New Roman" panose="02020603050405020304" pitchFamily="18" charset="0"/>
              </a:rPr>
              <a:t>) </a:t>
            </a:r>
            <a:r>
              <a:rPr lang="tr-TR" dirty="0">
                <a:solidFill>
                  <a:srgbClr val="002060"/>
                </a:solidFill>
                <a:latin typeface="Times New Roman" panose="02020603050405020304" pitchFamily="18" charset="0"/>
                <a:cs typeface="Times New Roman" panose="02020603050405020304" pitchFamily="18" charset="0"/>
              </a:rPr>
              <a:t>Modeli</a:t>
            </a:r>
          </a:p>
        </p:txBody>
      </p:sp>
      <p:sp>
        <p:nvSpPr>
          <p:cNvPr id="5" name="İçerik Yer Tutucusu 4">
            <a:extLst>
              <a:ext uri="{FF2B5EF4-FFF2-40B4-BE49-F238E27FC236}">
                <a16:creationId xmlns:a16="http://schemas.microsoft.com/office/drawing/2014/main" id="{6D457C6B-29C6-7082-3DFD-7AD93CF0C1F3}"/>
              </a:ext>
            </a:extLst>
          </p:cNvPr>
          <p:cNvSpPr>
            <a:spLocks noGrp="1"/>
          </p:cNvSpPr>
          <p:nvPr>
            <p:ph idx="1"/>
          </p:nvPr>
        </p:nvSpPr>
        <p:spPr/>
        <p:txBody>
          <a:bodyPr>
            <a:normAutofit fontScale="77500" lnSpcReduction="20000"/>
          </a:bodyPr>
          <a:lstStyle/>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800" dirty="0">
                <a:latin typeface="Times New Roman" panose="02020603050405020304" pitchFamily="18" charset="0"/>
                <a:cs typeface="Times New Roman" panose="02020603050405020304" pitchFamily="18" charset="0"/>
              </a:rPr>
              <a:t>Kullanım senaryoları irdelendikten sonra sistemi oluşturan </a:t>
            </a:r>
            <a:r>
              <a:rPr lang="tr-TR" sz="2800" b="1" dirty="0">
                <a:latin typeface="Times New Roman" panose="02020603050405020304" pitchFamily="18" charset="0"/>
                <a:cs typeface="Times New Roman" panose="02020603050405020304" pitchFamily="18" charset="0"/>
              </a:rPr>
              <a:t>temel sınıflar, bunların sorumlulukları ve etkileşimleri </a:t>
            </a:r>
            <a:r>
              <a:rPr lang="tr-TR" sz="2800" dirty="0">
                <a:latin typeface="Times New Roman" panose="02020603050405020304" pitchFamily="18" charset="0"/>
                <a:cs typeface="Times New Roman" panose="02020603050405020304" pitchFamily="18" charset="0"/>
              </a:rPr>
              <a:t>ortaya çıkarılmalıdır.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800" b="1" dirty="0">
                <a:latin typeface="Times New Roman" panose="02020603050405020304" pitchFamily="18" charset="0"/>
                <a:cs typeface="Times New Roman" panose="02020603050405020304" pitchFamily="18" charset="0"/>
              </a:rPr>
              <a:t>Sınıf/Sorumluluk/İşbirlikçi (SSİ) </a:t>
            </a:r>
            <a:r>
              <a:rPr lang="tr-TR" sz="2800" dirty="0">
                <a:latin typeface="Times New Roman" panose="02020603050405020304" pitchFamily="18" charset="0"/>
                <a:cs typeface="Times New Roman" panose="02020603050405020304" pitchFamily="18" charset="0"/>
              </a:rPr>
              <a:t>modeli, sınıfları temsil eden </a:t>
            </a:r>
            <a:r>
              <a:rPr lang="tr-TR" sz="2800" b="1" dirty="0">
                <a:latin typeface="Times New Roman" panose="02020603050405020304" pitchFamily="18" charset="0"/>
                <a:cs typeface="Times New Roman" panose="02020603050405020304" pitchFamily="18" charset="0"/>
              </a:rPr>
              <a:t>kartlar kümesidir</a:t>
            </a:r>
            <a:r>
              <a:rPr lang="tr-TR" sz="2800" dirty="0">
                <a:latin typeface="Times New Roman" panose="02020603050405020304" pitchFamily="18" charset="0"/>
                <a:cs typeface="Times New Roman" panose="02020603050405020304" pitchFamily="18" charset="0"/>
              </a:rPr>
              <a:t>.</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800" dirty="0">
                <a:latin typeface="Times New Roman" panose="02020603050405020304" pitchFamily="18" charset="0"/>
                <a:cs typeface="Times New Roman" panose="02020603050405020304" pitchFamily="18" charset="0"/>
              </a:rPr>
              <a:t>Bu kartların başına </a:t>
            </a:r>
            <a:r>
              <a:rPr lang="tr-TR" sz="2800" b="1" dirty="0">
                <a:latin typeface="Times New Roman" panose="02020603050405020304" pitchFamily="18" charset="0"/>
                <a:cs typeface="Times New Roman" panose="02020603050405020304" pitchFamily="18" charset="0"/>
              </a:rPr>
              <a:t>sınıfın adı </a:t>
            </a:r>
            <a:r>
              <a:rPr lang="tr-TR" sz="2800" dirty="0">
                <a:latin typeface="Times New Roman" panose="02020603050405020304" pitchFamily="18" charset="0"/>
                <a:cs typeface="Times New Roman" panose="02020603050405020304" pitchFamily="18" charset="0"/>
              </a:rPr>
              <a:t>yazılır.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800" b="1" dirty="0">
                <a:latin typeface="Times New Roman" panose="02020603050405020304" pitchFamily="18" charset="0"/>
                <a:cs typeface="Times New Roman" panose="02020603050405020304" pitchFamily="18" charset="0"/>
              </a:rPr>
              <a:t>Altta ise sınıfın sorumlulukları</a:t>
            </a:r>
            <a:r>
              <a:rPr lang="tr-TR" sz="2800" dirty="0">
                <a:latin typeface="Times New Roman" panose="02020603050405020304" pitchFamily="18" charset="0"/>
                <a:cs typeface="Times New Roman" panose="02020603050405020304" pitchFamily="18" charset="0"/>
              </a:rPr>
              <a:t>, </a:t>
            </a:r>
            <a:r>
              <a:rPr lang="tr-TR" sz="2800" b="1" dirty="0">
                <a:latin typeface="Times New Roman" panose="02020603050405020304" pitchFamily="18" charset="0"/>
                <a:cs typeface="Times New Roman" panose="02020603050405020304" pitchFamily="18" charset="0"/>
              </a:rPr>
              <a:t>solda ve sağda da işbirliği yapacak diğer sınıfların adları yazılır</a:t>
            </a:r>
            <a:r>
              <a:rPr lang="tr-TR" sz="2800" dirty="0">
                <a:latin typeface="Times New Roman" panose="02020603050405020304" pitchFamily="18" charset="0"/>
                <a:cs typeface="Times New Roman" panose="02020603050405020304" pitchFamily="18" charset="0"/>
              </a:rPr>
              <a:t>. Kartlar </a:t>
            </a:r>
            <a:r>
              <a:rPr lang="tr-TR" sz="2800" b="1" dirty="0">
                <a:latin typeface="Times New Roman" panose="02020603050405020304" pitchFamily="18" charset="0"/>
                <a:cs typeface="Times New Roman" panose="02020603050405020304" pitchFamily="18" charset="0"/>
              </a:rPr>
              <a:t>sanal</a:t>
            </a:r>
            <a:r>
              <a:rPr lang="tr-TR" sz="2800" dirty="0">
                <a:latin typeface="Times New Roman" panose="02020603050405020304" pitchFamily="18" charset="0"/>
                <a:cs typeface="Times New Roman" panose="02020603050405020304" pitchFamily="18" charset="0"/>
              </a:rPr>
              <a:t> olarak da tutulabilir.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800" dirty="0">
                <a:latin typeface="Times New Roman" panose="02020603050405020304" pitchFamily="18" charset="0"/>
                <a:cs typeface="Times New Roman" panose="02020603050405020304" pitchFamily="18" charset="0"/>
              </a:rPr>
              <a:t>Sınıflar, </a:t>
            </a:r>
            <a:r>
              <a:rPr lang="tr-TR" sz="2800" b="1" dirty="0">
                <a:latin typeface="Times New Roman" panose="02020603050405020304" pitchFamily="18" charset="0"/>
                <a:cs typeface="Times New Roman" panose="02020603050405020304" pitchFamily="18" charset="0"/>
              </a:rPr>
              <a:t>dış varlıklar, doğal nesneler, olaylar, roller, kurum yapı birimleri, yerler ve yapılar </a:t>
            </a:r>
            <a:r>
              <a:rPr lang="tr-TR" sz="2800" dirty="0">
                <a:latin typeface="Times New Roman" panose="02020603050405020304" pitchFamily="18" charset="0"/>
                <a:cs typeface="Times New Roman" panose="02020603050405020304" pitchFamily="18" charset="0"/>
              </a:rPr>
              <a:t>gibi değişik kavramları temsil edebilirler.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800" dirty="0">
                <a:latin typeface="Times New Roman" panose="02020603050405020304" pitchFamily="18" charset="0"/>
                <a:cs typeface="Times New Roman" panose="02020603050405020304" pitchFamily="18" charset="0"/>
              </a:rPr>
              <a:t>Doğal dil ile yapılmış sistem tanımından ilk önce dilbilimce isim olarak nitelendirilebilecek olanlar sınıf olmaya adaydırlar.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800" dirty="0">
                <a:latin typeface="Times New Roman" panose="02020603050405020304" pitchFamily="18" charset="0"/>
                <a:cs typeface="Times New Roman" panose="02020603050405020304" pitchFamily="18" charset="0"/>
              </a:rPr>
              <a:t>Genelde bir seçimin sınıf olması için altı özelliği bulundurması istenir.</a:t>
            </a:r>
            <a:endParaRPr lang="tr-TR" dirty="0"/>
          </a:p>
        </p:txBody>
      </p:sp>
    </p:spTree>
    <p:extLst>
      <p:ext uri="{BB962C8B-B14F-4D97-AF65-F5344CB8AC3E}">
        <p14:creationId xmlns:p14="http://schemas.microsoft.com/office/powerpoint/2010/main" val="2504115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solidFill>
                  <a:srgbClr val="002060"/>
                </a:solidFill>
                <a:latin typeface="Times New Roman" panose="02020603050405020304" pitchFamily="18" charset="0"/>
                <a:cs typeface="Times New Roman" panose="02020603050405020304" pitchFamily="18" charset="0"/>
              </a:rPr>
              <a:t>Sınıf/Sorumluluk/İşbirlikçi Modeli</a:t>
            </a:r>
            <a:br>
              <a:rPr lang="tr-TR" sz="3200" dirty="0">
                <a:solidFill>
                  <a:srgbClr val="002060"/>
                </a:solidFill>
                <a:latin typeface="Times New Roman" panose="02020603050405020304" pitchFamily="18" charset="0"/>
                <a:cs typeface="Times New Roman" panose="02020603050405020304" pitchFamily="18" charset="0"/>
              </a:rPr>
            </a:br>
            <a:r>
              <a:rPr lang="tr-TR" sz="3200" dirty="0">
                <a:solidFill>
                  <a:srgbClr val="002060"/>
                </a:solidFill>
                <a:latin typeface="Times New Roman" panose="02020603050405020304" pitchFamily="18" charset="0"/>
                <a:cs typeface="Times New Roman" panose="02020603050405020304" pitchFamily="18" charset="0"/>
              </a:rPr>
              <a:t>Örnek</a:t>
            </a:r>
          </a:p>
        </p:txBody>
      </p:sp>
      <p:sp>
        <p:nvSpPr>
          <p:cNvPr id="5" name="İçerik Yer Tutucusu 4">
            <a:extLst>
              <a:ext uri="{FF2B5EF4-FFF2-40B4-BE49-F238E27FC236}">
                <a16:creationId xmlns:a16="http://schemas.microsoft.com/office/drawing/2014/main" id="{EDB0E3E3-57C4-4F00-FA4E-9D86A5355808}"/>
              </a:ext>
            </a:extLst>
          </p:cNvPr>
          <p:cNvSpPr>
            <a:spLocks noGrp="1"/>
          </p:cNvSpPr>
          <p:nvPr>
            <p:ph idx="1"/>
          </p:nvPr>
        </p:nvSpPr>
        <p:spPr>
          <a:xfrm>
            <a:off x="7643156" y="1825625"/>
            <a:ext cx="3755607" cy="4351338"/>
          </a:xfrm>
        </p:spPr>
        <p:txBody>
          <a:bodyPr>
            <a:normAutofit/>
          </a:bodyPr>
          <a:lstStyle/>
          <a:p>
            <a:pPr marL="0" indent="0">
              <a:buNone/>
            </a:pPr>
            <a:r>
              <a:rPr lang="tr-TR" sz="2000" dirty="0">
                <a:latin typeface="Times New Roman" panose="02020603050405020304" pitchFamily="18" charset="0"/>
                <a:cs typeface="Times New Roman" panose="02020603050405020304" pitchFamily="18" charset="0"/>
              </a:rPr>
              <a:t>Bu özellikler;</a:t>
            </a:r>
          </a:p>
          <a:p>
            <a:pPr lvl="1"/>
            <a:r>
              <a:rPr lang="tr-TR" sz="2000" dirty="0">
                <a:latin typeface="Times New Roman" panose="02020603050405020304" pitchFamily="18" charset="0"/>
                <a:cs typeface="Times New Roman" panose="02020603050405020304" pitchFamily="18" charset="0"/>
              </a:rPr>
              <a:t>Bilgi saklama gereği,</a:t>
            </a:r>
          </a:p>
          <a:p>
            <a:pPr lvl="1"/>
            <a:r>
              <a:rPr lang="tr-TR" sz="2000" dirty="0">
                <a:latin typeface="Times New Roman" panose="02020603050405020304" pitchFamily="18" charset="0"/>
                <a:cs typeface="Times New Roman" panose="02020603050405020304" pitchFamily="18" charset="0"/>
              </a:rPr>
              <a:t>İşlem beklentisi,</a:t>
            </a:r>
          </a:p>
          <a:p>
            <a:pPr lvl="1"/>
            <a:r>
              <a:rPr lang="tr-TR" sz="2000" dirty="0">
                <a:latin typeface="Times New Roman" panose="02020603050405020304" pitchFamily="18" charset="0"/>
                <a:cs typeface="Times New Roman" panose="02020603050405020304" pitchFamily="18" charset="0"/>
              </a:rPr>
              <a:t>Birden çok özellik,</a:t>
            </a:r>
          </a:p>
          <a:p>
            <a:pPr lvl="1"/>
            <a:r>
              <a:rPr lang="tr-TR" sz="2000" dirty="0">
                <a:latin typeface="Times New Roman" panose="02020603050405020304" pitchFamily="18" charset="0"/>
                <a:cs typeface="Times New Roman" panose="02020603050405020304" pitchFamily="18" charset="0"/>
              </a:rPr>
              <a:t>Ortak özellikler,</a:t>
            </a:r>
          </a:p>
          <a:p>
            <a:pPr lvl="1"/>
            <a:r>
              <a:rPr lang="tr-TR" sz="2000" dirty="0">
                <a:latin typeface="Times New Roman" panose="02020603050405020304" pitchFamily="18" charset="0"/>
                <a:cs typeface="Times New Roman" panose="02020603050405020304" pitchFamily="18" charset="0"/>
              </a:rPr>
              <a:t>Ortak işlemler ve</a:t>
            </a:r>
          </a:p>
          <a:p>
            <a:pPr lvl="1"/>
            <a:r>
              <a:rPr lang="tr-TR" sz="2000" dirty="0">
                <a:latin typeface="Times New Roman" panose="02020603050405020304" pitchFamily="18" charset="0"/>
                <a:cs typeface="Times New Roman" panose="02020603050405020304" pitchFamily="18" charset="0"/>
              </a:rPr>
              <a:t>Temel ihtiyaç olma</a:t>
            </a:r>
          </a:p>
          <a:p>
            <a:pPr marL="0" indent="0">
              <a:buNone/>
            </a:pPr>
            <a:r>
              <a:rPr lang="tr-TR" sz="2000" dirty="0">
                <a:latin typeface="Times New Roman" panose="02020603050405020304" pitchFamily="18" charset="0"/>
                <a:cs typeface="Times New Roman" panose="02020603050405020304" pitchFamily="18" charset="0"/>
              </a:rPr>
              <a:t>biçimindedir.</a:t>
            </a:r>
          </a:p>
        </p:txBody>
      </p:sp>
      <p:pic>
        <p:nvPicPr>
          <p:cNvPr id="7" name="Resim 6">
            <a:extLst>
              <a:ext uri="{FF2B5EF4-FFF2-40B4-BE49-F238E27FC236}">
                <a16:creationId xmlns:a16="http://schemas.microsoft.com/office/drawing/2014/main" id="{CB7DB10F-861C-EE91-D6BE-D3633021898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838200" y="1825625"/>
            <a:ext cx="6747191" cy="3414809"/>
          </a:xfrm>
          <a:prstGeom prst="rect">
            <a:avLst/>
          </a:prstGeom>
        </p:spPr>
      </p:pic>
    </p:spTree>
    <p:extLst>
      <p:ext uri="{BB962C8B-B14F-4D97-AF65-F5344CB8AC3E}">
        <p14:creationId xmlns:p14="http://schemas.microsoft.com/office/powerpoint/2010/main" val="956084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Çözümleme Teknikleri</a:t>
            </a:r>
          </a:p>
        </p:txBody>
      </p:sp>
      <p:sp>
        <p:nvSpPr>
          <p:cNvPr id="5" name="İçerik Yer Tutucusu 4">
            <a:extLst>
              <a:ext uri="{FF2B5EF4-FFF2-40B4-BE49-F238E27FC236}">
                <a16:creationId xmlns:a16="http://schemas.microsoft.com/office/drawing/2014/main" id="{A8A6483B-E469-2B67-6EE0-4E434D4D9020}"/>
              </a:ext>
            </a:extLst>
          </p:cNvPr>
          <p:cNvSpPr>
            <a:spLocks noGrp="1"/>
          </p:cNvSpPr>
          <p:nvPr>
            <p:ph idx="1"/>
          </p:nvPr>
        </p:nvSpPr>
        <p:spPr/>
        <p:txBody>
          <a:bodyPr>
            <a:normAutofit/>
          </a:bodyPr>
          <a:lstStyle/>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Önceki sayfalarda söz edilen teknikler, bu bölümde biraz daha ayrıntılı bir şekilde incelenmektedir.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Ancak örnek olarak verilecek diyagramların değişik metodolojilerde farklılıklar gösteren çizimlerinin olacağı hatırlanmalıdır.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Bu ayrılıklar konunun anlatımı açısından çok da önemli değildir</a:t>
            </a:r>
            <a:endParaRPr lang="tr-TR" sz="2400" dirty="0"/>
          </a:p>
        </p:txBody>
      </p:sp>
      <p:pic>
        <p:nvPicPr>
          <p:cNvPr id="7" name="Resim 6">
            <a:extLst>
              <a:ext uri="{FF2B5EF4-FFF2-40B4-BE49-F238E27FC236}">
                <a16:creationId xmlns:a16="http://schemas.microsoft.com/office/drawing/2014/main" id="{D1C78D10-52F8-4B8F-E6F9-71AA3D8D545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4522614" y="4501882"/>
            <a:ext cx="2754486" cy="2121271"/>
          </a:xfrm>
          <a:prstGeom prst="rect">
            <a:avLst/>
          </a:prstGeom>
        </p:spPr>
      </p:pic>
    </p:spTree>
    <p:extLst>
      <p:ext uri="{BB962C8B-B14F-4D97-AF65-F5344CB8AC3E}">
        <p14:creationId xmlns:p14="http://schemas.microsoft.com/office/powerpoint/2010/main" val="255101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Yapısal İlişkiler</a:t>
            </a:r>
          </a:p>
        </p:txBody>
      </p:sp>
      <p:sp>
        <p:nvSpPr>
          <p:cNvPr id="5" name="İçerik Yer Tutucusu 4">
            <a:extLst>
              <a:ext uri="{FF2B5EF4-FFF2-40B4-BE49-F238E27FC236}">
                <a16:creationId xmlns:a16="http://schemas.microsoft.com/office/drawing/2014/main" id="{B7A932C7-D24B-A5D6-ABBC-90651A04B854}"/>
              </a:ext>
            </a:extLst>
          </p:cNvPr>
          <p:cNvSpPr>
            <a:spLocks noGrp="1"/>
          </p:cNvSpPr>
          <p:nvPr>
            <p:ph idx="1"/>
          </p:nvPr>
        </p:nvSpPr>
        <p:spPr/>
        <p:txBody>
          <a:bodyPr>
            <a:normAutofit/>
          </a:bodyPr>
          <a:lstStyle/>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Gereksinim çalışması sırasında sistemi tanımlamada kullanılabilecek bir çok </a:t>
            </a:r>
            <a:r>
              <a:rPr lang="tr-TR" sz="2400" b="1" dirty="0">
                <a:latin typeface="Times New Roman" panose="02020603050405020304" pitchFamily="18" charset="0"/>
                <a:cs typeface="Times New Roman" panose="02020603050405020304" pitchFamily="18" charset="0"/>
              </a:rPr>
              <a:t>yazılı belge </a:t>
            </a:r>
            <a:r>
              <a:rPr lang="tr-TR" sz="2400" dirty="0">
                <a:latin typeface="Times New Roman" panose="02020603050405020304" pitchFamily="18" charset="0"/>
                <a:cs typeface="Times New Roman" panose="02020603050405020304" pitchFamily="18" charset="0"/>
              </a:rPr>
              <a:t>oluşacaktır.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Bu belgelerde, </a:t>
            </a:r>
            <a:r>
              <a:rPr lang="tr-TR" sz="2400" b="1" dirty="0">
                <a:latin typeface="Times New Roman" panose="02020603050405020304" pitchFamily="18" charset="0"/>
                <a:cs typeface="Times New Roman" panose="02020603050405020304" pitchFamily="18" charset="0"/>
              </a:rPr>
              <a:t>nesne olmaya aday olan varlıklar </a:t>
            </a:r>
            <a:r>
              <a:rPr lang="tr-TR" sz="2400" dirty="0">
                <a:latin typeface="Times New Roman" panose="02020603050405020304" pitchFamily="18" charset="0"/>
                <a:cs typeface="Times New Roman" panose="02020603050405020304" pitchFamily="18" charset="0"/>
              </a:rPr>
              <a:t>ve </a:t>
            </a:r>
            <a:r>
              <a:rPr lang="tr-TR" sz="2400" b="1" dirty="0">
                <a:latin typeface="Times New Roman" panose="02020603050405020304" pitchFamily="18" charset="0"/>
                <a:cs typeface="Times New Roman" panose="02020603050405020304" pitchFamily="18" charset="0"/>
              </a:rPr>
              <a:t>sınıf olmaya aday olan varlıklar önce belirlenir</a:t>
            </a:r>
            <a:r>
              <a:rPr lang="tr-TR" sz="2400" dirty="0">
                <a:latin typeface="Times New Roman" panose="02020603050405020304" pitchFamily="18" charset="0"/>
                <a:cs typeface="Times New Roman" panose="02020603050405020304" pitchFamily="18" charset="0"/>
              </a:rPr>
              <a:t> ve bunların arasında </a:t>
            </a:r>
            <a:r>
              <a:rPr lang="tr-TR" sz="2400" b="1" dirty="0">
                <a:latin typeface="Times New Roman" panose="02020603050405020304" pitchFamily="18" charset="0"/>
                <a:cs typeface="Times New Roman" panose="02020603050405020304" pitchFamily="18" charset="0"/>
              </a:rPr>
              <a:t>yapısal</a:t>
            </a:r>
            <a:r>
              <a:rPr lang="tr-TR" sz="2400" dirty="0">
                <a:latin typeface="Times New Roman" panose="02020603050405020304" pitchFamily="18" charset="0"/>
                <a:cs typeface="Times New Roman" panose="02020603050405020304" pitchFamily="18" charset="0"/>
              </a:rPr>
              <a:t> ve </a:t>
            </a:r>
            <a:r>
              <a:rPr lang="tr-TR" sz="2400" b="1" dirty="0">
                <a:latin typeface="Times New Roman" panose="02020603050405020304" pitchFamily="18" charset="0"/>
                <a:cs typeface="Times New Roman" panose="02020603050405020304" pitchFamily="18" charset="0"/>
              </a:rPr>
              <a:t>ilişkisel</a:t>
            </a:r>
            <a:r>
              <a:rPr lang="tr-TR" sz="2400" dirty="0">
                <a:latin typeface="Times New Roman" panose="02020603050405020304" pitchFamily="18" charset="0"/>
                <a:cs typeface="Times New Roman" panose="02020603050405020304" pitchFamily="18" charset="0"/>
              </a:rPr>
              <a:t> </a:t>
            </a:r>
            <a:r>
              <a:rPr lang="tr-TR" sz="2400" b="1" dirty="0">
                <a:latin typeface="Times New Roman" panose="02020603050405020304" pitchFamily="18" charset="0"/>
                <a:cs typeface="Times New Roman" panose="02020603050405020304" pitchFamily="18" charset="0"/>
              </a:rPr>
              <a:t>bağlantılar</a:t>
            </a:r>
            <a:r>
              <a:rPr lang="tr-TR" sz="2400" dirty="0">
                <a:latin typeface="Times New Roman" panose="02020603050405020304" pitchFamily="18" charset="0"/>
                <a:cs typeface="Times New Roman" panose="02020603050405020304" pitchFamily="18" charset="0"/>
              </a:rPr>
              <a:t> kurularak modelleme işlemi başlar.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Yalnızca sınıflar ya da yalnızca nesneler ile başlamak zorunlu değildir.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Yapısal ilişkiler, başlıca </a:t>
            </a:r>
            <a:r>
              <a:rPr lang="tr-TR" sz="2400" b="1" dirty="0">
                <a:latin typeface="Times New Roman" panose="02020603050405020304" pitchFamily="18" charset="0"/>
                <a:cs typeface="Times New Roman" panose="02020603050405020304" pitchFamily="18" charset="0"/>
              </a:rPr>
              <a:t>kalıtım</a:t>
            </a:r>
            <a:r>
              <a:rPr lang="tr-TR" sz="2400" dirty="0">
                <a:latin typeface="Times New Roman" panose="02020603050405020304" pitchFamily="18" charset="0"/>
                <a:cs typeface="Times New Roman" panose="02020603050405020304" pitchFamily="18" charset="0"/>
              </a:rPr>
              <a:t> ve </a:t>
            </a:r>
            <a:r>
              <a:rPr lang="tr-TR" sz="2400" b="1" dirty="0">
                <a:latin typeface="Times New Roman" panose="02020603050405020304" pitchFamily="18" charset="0"/>
                <a:cs typeface="Times New Roman" panose="02020603050405020304" pitchFamily="18" charset="0"/>
              </a:rPr>
              <a:t>içerim</a:t>
            </a:r>
            <a:r>
              <a:rPr lang="tr-TR" sz="2400" dirty="0">
                <a:latin typeface="Times New Roman" panose="02020603050405020304" pitchFamily="18" charset="0"/>
                <a:cs typeface="Times New Roman" panose="02020603050405020304" pitchFamily="18" charset="0"/>
              </a:rPr>
              <a:t> kavramlarına dayalıdır.</a:t>
            </a:r>
          </a:p>
          <a:p>
            <a:pPr marL="354965" indent="-342900" algn="just">
              <a:lnSpc>
                <a:spcPct val="100000"/>
              </a:lnSpc>
              <a:spcBef>
                <a:spcPts val="1290"/>
              </a:spcBef>
              <a:buClr>
                <a:srgbClr val="1CACE3"/>
              </a:buClr>
              <a:buSzPct val="80555"/>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Sistemde bulunacak nesne sınıflarında genelleştirme ve özelleştirme ilişkileri aranarak bunlar modele kalıtım bağlantısı olarak yansıtılır. </a:t>
            </a:r>
            <a:endParaRPr lang="tr-TR" sz="2400" dirty="0"/>
          </a:p>
        </p:txBody>
      </p:sp>
    </p:spTree>
    <p:extLst>
      <p:ext uri="{BB962C8B-B14F-4D97-AF65-F5344CB8AC3E}">
        <p14:creationId xmlns:p14="http://schemas.microsoft.com/office/powerpoint/2010/main" val="3401316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Yapısal İlişkiler Örnek</a:t>
            </a:r>
          </a:p>
        </p:txBody>
      </p:sp>
      <p:sp>
        <p:nvSpPr>
          <p:cNvPr id="3" name="İçerik Yer Tutucusu 2"/>
          <p:cNvSpPr>
            <a:spLocks noGrp="1"/>
          </p:cNvSpPr>
          <p:nvPr>
            <p:ph idx="1"/>
          </p:nvPr>
        </p:nvSpPr>
        <p:spPr>
          <a:xfrm>
            <a:off x="838200" y="1409700"/>
            <a:ext cx="10515600" cy="5083175"/>
          </a:xfrm>
        </p:spPr>
        <p:txBody>
          <a:bodyPr>
            <a:normAutofit fontScale="92500" lnSpcReduction="20000"/>
          </a:bodyPr>
          <a:lstStyle/>
          <a:p>
            <a:pPr marL="270510" marR="408940" indent="-258445" algn="just">
              <a:lnSpc>
                <a:spcPct val="100000"/>
              </a:lnSpc>
              <a:spcBef>
                <a:spcPts val="100"/>
              </a:spcBef>
              <a:buClr>
                <a:srgbClr val="1CACE3"/>
              </a:buClr>
              <a:buSzPct val="80555"/>
              <a:buFont typeface="Wingdings"/>
              <a:buChar char=""/>
              <a:tabLst>
                <a:tab pos="271145" algn="l"/>
              </a:tabLst>
            </a:pPr>
            <a:r>
              <a:rPr lang="tr-TR" sz="2000" spc="-5" dirty="0">
                <a:latin typeface="Times New Roman" panose="02020603050405020304" pitchFamily="18" charset="0"/>
                <a:cs typeface="Times New Roman" panose="02020603050405020304" pitchFamily="18" charset="0"/>
              </a:rPr>
              <a:t>Araçlar daha genel olup, su veya hava ortamlarında da yol alabilirler, yük taşıma amacıyla kullanılabilirler.</a:t>
            </a:r>
          </a:p>
          <a:p>
            <a:pPr marL="270510" marR="408940" indent="-258445" algn="just">
              <a:lnSpc>
                <a:spcPct val="100000"/>
              </a:lnSpc>
              <a:spcBef>
                <a:spcPts val="100"/>
              </a:spcBef>
              <a:buClr>
                <a:srgbClr val="1CACE3"/>
              </a:buClr>
              <a:buSzPct val="80555"/>
              <a:buFont typeface="Wingdings"/>
              <a:buChar char=""/>
              <a:tabLst>
                <a:tab pos="271145" algn="l"/>
              </a:tabLst>
            </a:pPr>
            <a:r>
              <a:rPr lang="tr-TR" sz="2000" spc="-5" dirty="0">
                <a:latin typeface="Times New Roman" panose="02020603050405020304" pitchFamily="18" charset="0"/>
                <a:cs typeface="Times New Roman" panose="02020603050405020304" pitchFamily="18" charset="0"/>
              </a:rPr>
              <a:t>Bir aracın taşıma kapasitesi, boş ağırlığı ve boyutları, onun durağan özellikleri olarak modellenebilir.</a:t>
            </a:r>
          </a:p>
          <a:p>
            <a:pPr marL="270510" marR="408940" indent="-258445" algn="just">
              <a:lnSpc>
                <a:spcPct val="100000"/>
              </a:lnSpc>
              <a:spcBef>
                <a:spcPts val="100"/>
              </a:spcBef>
              <a:buClr>
                <a:srgbClr val="1CACE3"/>
              </a:buClr>
              <a:buSzPct val="80555"/>
              <a:buFont typeface="Wingdings"/>
              <a:buChar char=""/>
              <a:tabLst>
                <a:tab pos="271145" algn="l"/>
              </a:tabLst>
            </a:pPr>
            <a:r>
              <a:rPr lang="tr-TR" sz="2000" spc="-5" dirty="0">
                <a:latin typeface="Times New Roman" panose="02020603050405020304" pitchFamily="18" charset="0"/>
                <a:cs typeface="Times New Roman" panose="02020603050405020304" pitchFamily="18" charset="0"/>
              </a:rPr>
              <a:t>İşlemler olarak da yükleme ve gitme gibi örnekler verebiliriz.</a:t>
            </a:r>
          </a:p>
          <a:p>
            <a:pPr marL="270510" marR="408940" indent="-258445" algn="just">
              <a:lnSpc>
                <a:spcPct val="100000"/>
              </a:lnSpc>
              <a:spcBef>
                <a:spcPts val="100"/>
              </a:spcBef>
              <a:buClr>
                <a:srgbClr val="1CACE3"/>
              </a:buClr>
              <a:buSzPct val="80555"/>
              <a:buFont typeface="Wingdings"/>
              <a:buChar char=""/>
              <a:tabLst>
                <a:tab pos="271145" algn="l"/>
              </a:tabLst>
            </a:pPr>
            <a:r>
              <a:rPr lang="tr-TR" sz="2000" spc="-5" dirty="0">
                <a:latin typeface="Times New Roman" panose="02020603050405020304" pitchFamily="18" charset="0"/>
                <a:cs typeface="Times New Roman" panose="02020603050405020304" pitchFamily="18" charset="0"/>
              </a:rPr>
              <a:t>Sözü geçen özellik ve işlemler ile sarmalanmış olan araç sınıfının bir özelleştirmesi olarak otomobil sınıfını tanımlayabiliriz.</a:t>
            </a:r>
          </a:p>
          <a:p>
            <a:pPr marL="270510" marR="408940" indent="-258445" algn="just">
              <a:lnSpc>
                <a:spcPct val="100000"/>
              </a:lnSpc>
              <a:spcBef>
                <a:spcPts val="100"/>
              </a:spcBef>
              <a:buClr>
                <a:srgbClr val="1CACE3"/>
              </a:buClr>
              <a:buSzPct val="80555"/>
              <a:buFont typeface="Wingdings"/>
              <a:buChar char=""/>
              <a:tabLst>
                <a:tab pos="271145" algn="l"/>
              </a:tabLst>
            </a:pPr>
            <a:r>
              <a:rPr lang="tr-TR" sz="2000" spc="-5" dirty="0">
                <a:latin typeface="Times New Roman" panose="02020603050405020304" pitchFamily="18" charset="0"/>
                <a:cs typeface="Times New Roman" panose="02020603050405020304" pitchFamily="18" charset="0"/>
              </a:rPr>
              <a:t>Otomobil sınıfı, sözü geçen özellik ve işlemleri kalıtım yolu ile edindiğinden kendisininmişçesine içerir.</a:t>
            </a:r>
          </a:p>
          <a:p>
            <a:pPr marL="270510" marR="408940" indent="-258445" algn="just">
              <a:lnSpc>
                <a:spcPct val="100000"/>
              </a:lnSpc>
              <a:spcBef>
                <a:spcPts val="100"/>
              </a:spcBef>
              <a:buClr>
                <a:srgbClr val="1CACE3"/>
              </a:buClr>
              <a:buSzPct val="80555"/>
              <a:buFont typeface="Wingdings"/>
              <a:buChar char=""/>
              <a:tabLst>
                <a:tab pos="271145" algn="l"/>
              </a:tabLst>
            </a:pPr>
            <a:r>
              <a:rPr lang="tr-TR" sz="2000" spc="-5" dirty="0">
                <a:latin typeface="Times New Roman" panose="02020603050405020304" pitchFamily="18" charset="0"/>
                <a:cs typeface="Times New Roman" panose="02020603050405020304" pitchFamily="18" charset="0"/>
              </a:rPr>
              <a:t>Ayrıca otomobil sınıfına özel eklemeler yapılabilir.</a:t>
            </a:r>
          </a:p>
          <a:p>
            <a:pPr marL="270510" marR="408940" indent="-258445" algn="just">
              <a:lnSpc>
                <a:spcPct val="100000"/>
              </a:lnSpc>
              <a:spcBef>
                <a:spcPts val="100"/>
              </a:spcBef>
              <a:buClr>
                <a:srgbClr val="1CACE3"/>
              </a:buClr>
              <a:buSzPct val="80555"/>
              <a:buFont typeface="Wingdings"/>
              <a:buChar char=""/>
              <a:tabLst>
                <a:tab pos="271145" algn="l"/>
              </a:tabLst>
            </a:pPr>
            <a:r>
              <a:rPr lang="tr-TR" sz="2000" spc="-5" dirty="0">
                <a:latin typeface="Times New Roman" panose="02020603050405020304" pitchFamily="18" charset="0"/>
                <a:cs typeface="Times New Roman" panose="02020603050405020304" pitchFamily="18" charset="0"/>
              </a:rPr>
              <a:t>Örneğin dört tekerlek gibi. Bu dört tekerlek, basit veri yapısı olarak tanımlanabileceği gibi, birer nesne olarak da modellenebilir.</a:t>
            </a:r>
          </a:p>
          <a:p>
            <a:pPr marL="270510" marR="408940" indent="-258445" algn="just">
              <a:lnSpc>
                <a:spcPct val="100000"/>
              </a:lnSpc>
              <a:spcBef>
                <a:spcPts val="100"/>
              </a:spcBef>
              <a:buClr>
                <a:srgbClr val="1CACE3"/>
              </a:buClr>
              <a:buSzPct val="80555"/>
              <a:buFont typeface="Wingdings"/>
              <a:buChar char=""/>
              <a:tabLst>
                <a:tab pos="271145" algn="l"/>
              </a:tabLst>
            </a:pPr>
            <a:r>
              <a:rPr lang="tr-TR" sz="2000" b="1" spc="-5" dirty="0">
                <a:latin typeface="Times New Roman" panose="02020603050405020304" pitchFamily="18" charset="0"/>
                <a:cs typeface="Times New Roman" panose="02020603050405020304" pitchFamily="18" charset="0"/>
              </a:rPr>
              <a:t>Otomobil</a:t>
            </a:r>
            <a:r>
              <a:rPr lang="tr-TR" sz="2000" spc="-5" dirty="0">
                <a:latin typeface="Times New Roman" panose="02020603050405020304" pitchFamily="18" charset="0"/>
                <a:cs typeface="Times New Roman" panose="02020603050405020304" pitchFamily="18" charset="0"/>
              </a:rPr>
              <a:t> sınıfının özelliği olarak yer alan </a:t>
            </a:r>
            <a:r>
              <a:rPr lang="tr-TR" sz="2000" b="1" spc="-5" dirty="0">
                <a:latin typeface="Times New Roman" panose="02020603050405020304" pitchFamily="18" charset="0"/>
                <a:cs typeface="Times New Roman" panose="02020603050405020304" pitchFamily="18" charset="0"/>
              </a:rPr>
              <a:t>tekerlek</a:t>
            </a:r>
            <a:r>
              <a:rPr lang="tr-TR" sz="2000" spc="-5" dirty="0">
                <a:latin typeface="Times New Roman" panose="02020603050405020304" pitchFamily="18" charset="0"/>
                <a:cs typeface="Times New Roman" panose="02020603050405020304" pitchFamily="18" charset="0"/>
              </a:rPr>
              <a:t> nesneleri, aslında 'içerim' yolu ile yapısal bir bağ kurmuşlardır.</a:t>
            </a:r>
          </a:p>
          <a:p>
            <a:pPr marL="270510" marR="408940" indent="-258445" algn="just">
              <a:lnSpc>
                <a:spcPct val="100000"/>
              </a:lnSpc>
              <a:spcBef>
                <a:spcPts val="100"/>
              </a:spcBef>
              <a:buClr>
                <a:srgbClr val="1CACE3"/>
              </a:buClr>
              <a:buSzPct val="80555"/>
              <a:buFont typeface="Wingdings"/>
              <a:buChar char=""/>
              <a:tabLst>
                <a:tab pos="271145" algn="l"/>
              </a:tabLst>
            </a:pPr>
            <a:r>
              <a:rPr lang="tr-TR" sz="2000" spc="-5" dirty="0">
                <a:latin typeface="Times New Roman" panose="02020603050405020304" pitchFamily="18" charset="0"/>
                <a:cs typeface="Times New Roman" panose="02020603050405020304" pitchFamily="18" charset="0"/>
              </a:rPr>
              <a:t>Bir otomobil, araç sınıfına bağlı olduğu gibi tekerlek sınıfına da bağlı olabilir (programcılar bu kolaylığa kaçıcı yolu bazen yeğlerler), ancak bu, modelleme açısından doğru bir yaklaşım olmaz.</a:t>
            </a:r>
          </a:p>
          <a:p>
            <a:pPr marL="270510" marR="408940" indent="-258445" algn="just">
              <a:lnSpc>
                <a:spcPct val="100000"/>
              </a:lnSpc>
              <a:spcBef>
                <a:spcPts val="100"/>
              </a:spcBef>
              <a:buClr>
                <a:srgbClr val="1CACE3"/>
              </a:buClr>
              <a:buSzPct val="80555"/>
              <a:buFont typeface="Wingdings"/>
              <a:buChar char=""/>
              <a:tabLst>
                <a:tab pos="271145" algn="l"/>
              </a:tabLst>
            </a:pPr>
            <a:r>
              <a:rPr lang="tr-TR" sz="2000" spc="-5" dirty="0">
                <a:latin typeface="Times New Roman" panose="02020603050405020304" pitchFamily="18" charset="0"/>
                <a:cs typeface="Times New Roman" panose="02020603050405020304" pitchFamily="18" charset="0"/>
              </a:rPr>
              <a:t>Çünkü kalıtım, bir genelleme/özelleşme ilişkisidir.</a:t>
            </a:r>
          </a:p>
          <a:p>
            <a:pPr marL="270510" marR="408940" indent="-258445" algn="just">
              <a:lnSpc>
                <a:spcPct val="100000"/>
              </a:lnSpc>
              <a:spcBef>
                <a:spcPts val="100"/>
              </a:spcBef>
              <a:buClr>
                <a:srgbClr val="1CACE3"/>
              </a:buClr>
              <a:buSzPct val="80555"/>
              <a:buFont typeface="Wingdings"/>
              <a:buChar char=""/>
              <a:tabLst>
                <a:tab pos="271145" algn="l"/>
              </a:tabLst>
            </a:pPr>
            <a:r>
              <a:rPr lang="tr-TR" sz="2000" spc="-5" dirty="0">
                <a:latin typeface="Times New Roman" panose="02020603050405020304" pitchFamily="18" charset="0"/>
                <a:cs typeface="Times New Roman" panose="02020603050405020304" pitchFamily="18" charset="0"/>
              </a:rPr>
              <a:t>Otomobiller araçtırlar, ama tekerlek değildirler. Bir sonraki slaytta Kalıtım ve İçerim bağlarını birlikte gösteren bir örnek içermektedir.</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2143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Kalıtım ve İçerim Örnek</a:t>
            </a:r>
          </a:p>
        </p:txBody>
      </p:sp>
      <p:pic>
        <p:nvPicPr>
          <p:cNvPr id="7" name="İçerik Yer Tutucusu 6">
            <a:extLst>
              <a:ext uri="{FF2B5EF4-FFF2-40B4-BE49-F238E27FC236}">
                <a16:creationId xmlns:a16="http://schemas.microsoft.com/office/drawing/2014/main" id="{C2183EE0-516F-1F6D-3504-D97309BA238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769034" y="1577097"/>
            <a:ext cx="8653932" cy="5086761"/>
          </a:xfrm>
        </p:spPr>
      </p:pic>
    </p:spTree>
    <p:extLst>
      <p:ext uri="{BB962C8B-B14F-4D97-AF65-F5344CB8AC3E}">
        <p14:creationId xmlns:p14="http://schemas.microsoft.com/office/powerpoint/2010/main" val="3359524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Alt Sistem Modellemesi</a:t>
            </a:r>
          </a:p>
        </p:txBody>
      </p:sp>
      <p:sp>
        <p:nvSpPr>
          <p:cNvPr id="3" name="İçerik Yer Tutucusu 2"/>
          <p:cNvSpPr>
            <a:spLocks noGrp="1"/>
          </p:cNvSpPr>
          <p:nvPr>
            <p:ph idx="1"/>
          </p:nvPr>
        </p:nvSpPr>
        <p:spPr/>
        <p:txBody>
          <a:bodyPr>
            <a:normAutofit/>
          </a:bodyPr>
          <a:lstStyle/>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000" dirty="0">
                <a:latin typeface="Times New Roman" panose="02020603050405020304" pitchFamily="18" charset="0"/>
                <a:cs typeface="Times New Roman" panose="02020603050405020304" pitchFamily="18" charset="0"/>
              </a:rPr>
              <a:t>Çözümleme aşamasında modelin mantıksal olarak anlaşılabilirliği için bu anlamsal bağların doğru taşınmasında yarar vardır.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000" dirty="0">
                <a:latin typeface="Times New Roman" panose="02020603050405020304" pitchFamily="18" charset="0"/>
                <a:cs typeface="Times New Roman" panose="02020603050405020304" pitchFamily="18" charset="0"/>
              </a:rPr>
              <a:t>Tasarım aşamasında ise, verimlilik gibi bazı etkenlerin çok önemli olmaları durumunda bazı değişiklikler sonradan yapılabilir.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000" dirty="0">
                <a:latin typeface="Times New Roman" panose="02020603050405020304" pitchFamily="18" charset="0"/>
                <a:cs typeface="Times New Roman" panose="02020603050405020304" pitchFamily="18" charset="0"/>
              </a:rPr>
              <a:t>Sözü geçen yapısal ilişkiler, sistem modelinin sıra düzensel olarak ayrıştırılması kavramına karşı düşerler. Bu önemli kavramı destekleyen bir üçüncü araç ise 'alt sistem’ öğeleridir.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000" dirty="0">
                <a:latin typeface="Times New Roman" panose="02020603050405020304" pitchFamily="18" charset="0"/>
                <a:cs typeface="Times New Roman" panose="02020603050405020304" pitchFamily="18" charset="0"/>
              </a:rPr>
              <a:t>Yapışıklık prensibinden hareketle bir işlem grubunun çalıştırılmasında emeği geçecek nesnelerin bir araya toplanarak yapay bir büyük nesne gibi değerlendirilmeleri, bir alt sistemin tanımlanmasıdır.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000" dirty="0">
                <a:latin typeface="Times New Roman" panose="02020603050405020304" pitchFamily="18" charset="0"/>
                <a:cs typeface="Times New Roman" panose="02020603050405020304" pitchFamily="18" charset="0"/>
              </a:rPr>
              <a:t>Bazı yöntemlerde alt sistemlere </a:t>
            </a:r>
            <a:r>
              <a:rPr lang="tr-TR" sz="2000" b="1" dirty="0">
                <a:latin typeface="Times New Roman" panose="02020603050405020304" pitchFamily="18" charset="0"/>
                <a:cs typeface="Times New Roman" panose="02020603050405020304" pitchFamily="18" charset="0"/>
              </a:rPr>
              <a:t>'özne'</a:t>
            </a:r>
            <a:r>
              <a:rPr lang="tr-TR" sz="2000" dirty="0">
                <a:latin typeface="Times New Roman" panose="02020603050405020304" pitchFamily="18" charset="0"/>
                <a:cs typeface="Times New Roman" panose="02020603050405020304" pitchFamily="18" charset="0"/>
              </a:rPr>
              <a:t> veya </a:t>
            </a:r>
            <a:r>
              <a:rPr lang="tr-TR" sz="2000" b="1" dirty="0">
                <a:latin typeface="Times New Roman" panose="02020603050405020304" pitchFamily="18" charset="0"/>
                <a:cs typeface="Times New Roman" panose="02020603050405020304" pitchFamily="18" charset="0"/>
              </a:rPr>
              <a:t>'öğe'</a:t>
            </a:r>
            <a:r>
              <a:rPr lang="tr-TR" sz="2000" dirty="0">
                <a:latin typeface="Times New Roman" panose="02020603050405020304" pitchFamily="18" charset="0"/>
                <a:cs typeface="Times New Roman" panose="02020603050405020304" pitchFamily="18" charset="0"/>
              </a:rPr>
              <a:t> gibi isimler verilmiştir. NY tekniklerde alt sistem anlayışı ve içerim kavramının da kullanımının yanı sıra en ağırlıklı olarak kalıtım kavramı ile çözümleme modelleri oluşturur</a:t>
            </a:r>
          </a:p>
        </p:txBody>
      </p:sp>
    </p:spTree>
    <p:extLst>
      <p:ext uri="{BB962C8B-B14F-4D97-AF65-F5344CB8AC3E}">
        <p14:creationId xmlns:p14="http://schemas.microsoft.com/office/powerpoint/2010/main" val="3029751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nb-NO" dirty="0">
                <a:solidFill>
                  <a:srgbClr val="002060"/>
                </a:solidFill>
                <a:latin typeface="Times New Roman" panose="02020603050405020304" pitchFamily="18" charset="0"/>
                <a:cs typeface="Times New Roman" panose="02020603050405020304" pitchFamily="18" charset="0"/>
              </a:rPr>
              <a:t>Alt Sistem Modellemesi Örnek</a:t>
            </a:r>
          </a:p>
        </p:txBody>
      </p:sp>
      <p:pic>
        <p:nvPicPr>
          <p:cNvPr id="10" name="İçerik Yer Tutucusu 9">
            <a:extLst>
              <a:ext uri="{FF2B5EF4-FFF2-40B4-BE49-F238E27FC236}">
                <a16:creationId xmlns:a16="http://schemas.microsoft.com/office/drawing/2014/main" id="{714EC02E-69A3-234F-8FB5-EE666DA604A2}"/>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2814939" y="1435110"/>
            <a:ext cx="6562121" cy="5265573"/>
          </a:xfrm>
        </p:spPr>
      </p:pic>
    </p:spTree>
    <p:extLst>
      <p:ext uri="{BB962C8B-B14F-4D97-AF65-F5344CB8AC3E}">
        <p14:creationId xmlns:p14="http://schemas.microsoft.com/office/powerpoint/2010/main" val="3586395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Çoklu Kalıtım</a:t>
            </a:r>
          </a:p>
        </p:txBody>
      </p:sp>
      <p:sp>
        <p:nvSpPr>
          <p:cNvPr id="3" name="İçerik Yer Tutucusu 2"/>
          <p:cNvSpPr>
            <a:spLocks noGrp="1"/>
          </p:cNvSpPr>
          <p:nvPr>
            <p:ph idx="1"/>
          </p:nvPr>
        </p:nvSpPr>
        <p:spPr>
          <a:xfrm>
            <a:off x="4756150" y="1690686"/>
            <a:ext cx="6756400" cy="4802187"/>
          </a:xfrm>
        </p:spPr>
        <p:txBody>
          <a:bodyPr>
            <a:normAutofit fontScale="92500" lnSpcReduction="20000"/>
          </a:bodyPr>
          <a:lstStyle/>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Bazı durumlarda </a:t>
            </a:r>
            <a:r>
              <a:rPr lang="tr-TR" sz="2400" b="1" dirty="0">
                <a:latin typeface="Times New Roman" panose="02020603050405020304" pitchFamily="18" charset="0"/>
                <a:cs typeface="Times New Roman" panose="02020603050405020304" pitchFamily="18" charset="0"/>
              </a:rPr>
              <a:t>birden çok sınıfın özelliklerini kalıtım yolu ile almak </a:t>
            </a:r>
            <a:r>
              <a:rPr lang="tr-TR" sz="2400" dirty="0">
                <a:latin typeface="Times New Roman" panose="02020603050405020304" pitchFamily="18" charset="0"/>
                <a:cs typeface="Times New Roman" panose="02020603050405020304" pitchFamily="18" charset="0"/>
              </a:rPr>
              <a:t>uygun olabilir.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Kalıtımı alan sınıfa, </a:t>
            </a:r>
            <a:r>
              <a:rPr lang="tr-TR" sz="2400" dirty="0" err="1">
                <a:solidFill>
                  <a:srgbClr val="FF0000"/>
                </a:solidFill>
                <a:latin typeface="Times New Roman" panose="02020603050405020304" pitchFamily="18" charset="0"/>
                <a:cs typeface="Times New Roman" panose="02020603050405020304" pitchFamily="18" charset="0"/>
              </a:rPr>
              <a:t>özelliklendirilmiş</a:t>
            </a:r>
            <a:r>
              <a:rPr lang="tr-TR" sz="2400" dirty="0">
                <a:solidFill>
                  <a:srgbClr val="FF0000"/>
                </a:solidFill>
                <a:latin typeface="Times New Roman" panose="02020603050405020304" pitchFamily="18" charset="0"/>
                <a:cs typeface="Times New Roman" panose="02020603050405020304" pitchFamily="18" charset="0"/>
              </a:rPr>
              <a:t> sınıf, </a:t>
            </a:r>
            <a:r>
              <a:rPr lang="tr-TR" sz="2400" dirty="0">
                <a:latin typeface="Times New Roman" panose="02020603050405020304" pitchFamily="18" charset="0"/>
                <a:cs typeface="Times New Roman" panose="02020603050405020304" pitchFamily="18" charset="0"/>
              </a:rPr>
              <a:t>kalıtım alınanlara da </a:t>
            </a:r>
            <a:r>
              <a:rPr lang="tr-TR" sz="2400" dirty="0">
                <a:solidFill>
                  <a:srgbClr val="FF0000"/>
                </a:solidFill>
                <a:latin typeface="Times New Roman" panose="02020603050405020304" pitchFamily="18" charset="0"/>
                <a:cs typeface="Times New Roman" panose="02020603050405020304" pitchFamily="18" charset="0"/>
              </a:rPr>
              <a:t>genel sınıflar </a:t>
            </a:r>
            <a:r>
              <a:rPr lang="tr-TR" sz="2400" dirty="0">
                <a:latin typeface="Times New Roman" panose="02020603050405020304" pitchFamily="18" charset="0"/>
                <a:cs typeface="Times New Roman" panose="02020603050405020304" pitchFamily="18" charset="0"/>
              </a:rPr>
              <a:t>denebilir.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Bu durumda </a:t>
            </a:r>
            <a:r>
              <a:rPr lang="tr-TR" sz="2400" dirty="0" err="1">
                <a:latin typeface="Times New Roman" panose="02020603050405020304" pitchFamily="18" charset="0"/>
                <a:cs typeface="Times New Roman" panose="02020603050405020304" pitchFamily="18" charset="0"/>
              </a:rPr>
              <a:t>özelliklendirilmiş</a:t>
            </a:r>
            <a:r>
              <a:rPr lang="tr-TR" sz="2400" dirty="0">
                <a:latin typeface="Times New Roman" panose="02020603050405020304" pitchFamily="18" charset="0"/>
                <a:cs typeface="Times New Roman" panose="02020603050405020304" pitchFamily="18" charset="0"/>
              </a:rPr>
              <a:t> sınıf, kavramsal olarak her iki genel sınıfın içinde de bulunabilmelidir (bir elmanın hem </a:t>
            </a:r>
            <a:r>
              <a:rPr lang="tr-TR" sz="2400" dirty="0" err="1">
                <a:latin typeface="Times New Roman" panose="02020603050405020304" pitchFamily="18" charset="0"/>
                <a:cs typeface="Times New Roman" panose="02020603050405020304" pitchFamily="18" charset="0"/>
              </a:rPr>
              <a:t>meyva</a:t>
            </a:r>
            <a:r>
              <a:rPr lang="tr-TR" sz="2400" dirty="0">
                <a:latin typeface="Times New Roman" panose="02020603050405020304" pitchFamily="18" charset="0"/>
                <a:cs typeface="Times New Roman" panose="02020603050405020304" pitchFamily="18" charset="0"/>
              </a:rPr>
              <a:t>, hem de kabuklu cisim sınıflarına girebileceği gibi.)</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Genelde kalıtım için geçerli olan kural, bu durumda iki kere uygulanabilir olmalıdır: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solidFill>
                  <a:srgbClr val="FF0000"/>
                </a:solidFill>
                <a:latin typeface="Times New Roman" panose="02020603050405020304" pitchFamily="18" charset="0"/>
                <a:cs typeface="Times New Roman" panose="02020603050405020304" pitchFamily="18" charset="0"/>
              </a:rPr>
              <a:t>"</a:t>
            </a:r>
            <a:r>
              <a:rPr lang="tr-TR" sz="2400" dirty="0" err="1">
                <a:solidFill>
                  <a:srgbClr val="FF0000"/>
                </a:solidFill>
                <a:latin typeface="Times New Roman" panose="02020603050405020304" pitchFamily="18" charset="0"/>
                <a:cs typeface="Times New Roman" panose="02020603050405020304" pitchFamily="18" charset="0"/>
              </a:rPr>
              <a:t>Özelliklendirilmiş</a:t>
            </a:r>
            <a:r>
              <a:rPr lang="tr-TR" sz="2400" dirty="0">
                <a:solidFill>
                  <a:srgbClr val="FF0000"/>
                </a:solidFill>
                <a:latin typeface="Times New Roman" panose="02020603050405020304" pitchFamily="18" charset="0"/>
                <a:cs typeface="Times New Roman" panose="02020603050405020304" pitchFamily="18" charset="0"/>
              </a:rPr>
              <a:t> sınıf, genel bir sınıfın üyesidir." </a:t>
            </a:r>
            <a:r>
              <a:rPr lang="tr-TR" sz="2400" dirty="0">
                <a:latin typeface="Times New Roman" panose="02020603050405020304" pitchFamily="18" charset="0"/>
                <a:cs typeface="Times New Roman" panose="02020603050405020304" pitchFamily="18" charset="0"/>
              </a:rPr>
              <a:t>ifadesi geçerli ise kalıtım anlamlıdır.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Bu ifadeyi elma örneğine uygularsak, </a:t>
            </a:r>
            <a:r>
              <a:rPr lang="tr-TR" sz="2400" dirty="0">
                <a:solidFill>
                  <a:srgbClr val="FF0000"/>
                </a:solidFill>
                <a:latin typeface="Times New Roman" panose="02020603050405020304" pitchFamily="18" charset="0"/>
                <a:cs typeface="Times New Roman" panose="02020603050405020304" pitchFamily="18" charset="0"/>
              </a:rPr>
              <a:t>"Elma bir çeşit meyvedir."</a:t>
            </a:r>
            <a:r>
              <a:rPr lang="tr-TR" sz="2400" dirty="0">
                <a:latin typeface="Times New Roman" panose="02020603050405020304" pitchFamily="18" charset="0"/>
                <a:cs typeface="Times New Roman" panose="02020603050405020304" pitchFamily="18" charset="0"/>
              </a:rPr>
              <a:t> ve </a:t>
            </a:r>
            <a:r>
              <a:rPr lang="tr-TR" sz="2400" dirty="0">
                <a:solidFill>
                  <a:srgbClr val="FF0000"/>
                </a:solidFill>
                <a:latin typeface="Times New Roman" panose="02020603050405020304" pitchFamily="18" charset="0"/>
                <a:cs typeface="Times New Roman" panose="02020603050405020304" pitchFamily="18" charset="0"/>
              </a:rPr>
              <a:t>"Elma bir çeşit kabuklu cisimdir." </a:t>
            </a:r>
            <a:r>
              <a:rPr lang="tr-TR" sz="2400" dirty="0">
                <a:latin typeface="Times New Roman" panose="02020603050405020304" pitchFamily="18" charset="0"/>
                <a:cs typeface="Times New Roman" panose="02020603050405020304" pitchFamily="18" charset="0"/>
              </a:rPr>
              <a:t>ifadeleri anlamsal olarak geçerli ifadelerdir.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Yan tarafta çoklu kalıtım örneği modellenmektedir.</a:t>
            </a:r>
            <a:endParaRPr lang="tr-TR" sz="3200" dirty="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D05671EE-D70F-C6D4-DF2C-D8542004DE3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028700" y="1690686"/>
            <a:ext cx="3251200" cy="4468813"/>
          </a:xfrm>
          <a:prstGeom prst="rect">
            <a:avLst/>
          </a:prstGeom>
        </p:spPr>
      </p:pic>
    </p:spTree>
    <p:extLst>
      <p:ext uri="{BB962C8B-B14F-4D97-AF65-F5344CB8AC3E}">
        <p14:creationId xmlns:p14="http://schemas.microsoft.com/office/powerpoint/2010/main" val="344968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tr-TR" b="1" spc="-50" dirty="0">
                <a:solidFill>
                  <a:srgbClr val="002060"/>
                </a:solidFill>
              </a:rPr>
              <a:t>Giriş	</a:t>
            </a:r>
            <a:endParaRPr lang="en-US" b="1" dirty="0">
              <a:solidFill>
                <a:srgbClr val="002060"/>
              </a:solidFill>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fontScale="92500"/>
          </a:bodyPr>
          <a:lstStyle/>
          <a:p>
            <a:pPr marL="270510" indent="-258445" algn="just">
              <a:lnSpc>
                <a:spcPct val="100000"/>
              </a:lnSpc>
              <a:spcBef>
                <a:spcPts val="370"/>
              </a:spcBef>
              <a:buClr>
                <a:srgbClr val="B1B1B1"/>
              </a:buClr>
              <a:buSzPct val="88636"/>
              <a:buFont typeface="Wingdings"/>
              <a:buChar char=""/>
              <a:tabLst>
                <a:tab pos="271145" algn="l"/>
              </a:tabLst>
            </a:pPr>
            <a:r>
              <a:rPr lang="tr-TR" sz="2200" spc="-25" dirty="0">
                <a:latin typeface="Times New Roman" panose="02020603050405020304" pitchFamily="18" charset="0"/>
                <a:cs typeface="Times New Roman" panose="02020603050405020304" pitchFamily="18" charset="0"/>
              </a:rPr>
              <a:t>Yapısal tekniklerle güçlenen yazılım mühendisliğine, programlama düzeyinden yukarıya doğru bir gelişme ile </a:t>
            </a:r>
            <a:r>
              <a:rPr lang="tr-TR" sz="2200" b="1" spc="-25" dirty="0">
                <a:latin typeface="Times New Roman" panose="02020603050405020304" pitchFamily="18" charset="0"/>
                <a:cs typeface="Times New Roman" panose="02020603050405020304" pitchFamily="18" charset="0"/>
              </a:rPr>
              <a:t>Nesneye Yönelik (NY) </a:t>
            </a:r>
            <a:r>
              <a:rPr lang="tr-TR" sz="2200" spc="-25" dirty="0">
                <a:latin typeface="Times New Roman" panose="02020603050405020304" pitchFamily="18" charset="0"/>
                <a:cs typeface="Times New Roman" panose="02020603050405020304" pitchFamily="18" charset="0"/>
              </a:rPr>
              <a:t>yaklaşımlar kazandırıldı.</a:t>
            </a:r>
          </a:p>
          <a:p>
            <a:pPr marL="270510" indent="-258445" algn="just">
              <a:lnSpc>
                <a:spcPct val="100000"/>
              </a:lnSpc>
              <a:spcBef>
                <a:spcPts val="370"/>
              </a:spcBef>
              <a:buClr>
                <a:srgbClr val="B1B1B1"/>
              </a:buClr>
              <a:buSzPct val="88636"/>
              <a:buFont typeface="Wingdings"/>
              <a:buChar char=""/>
              <a:tabLst>
                <a:tab pos="271145" algn="l"/>
              </a:tabLst>
            </a:pPr>
            <a:r>
              <a:rPr lang="tr-TR" sz="2200" spc="-25" dirty="0">
                <a:latin typeface="Times New Roman" panose="02020603050405020304" pitchFamily="18" charset="0"/>
                <a:cs typeface="Times New Roman" panose="02020603050405020304" pitchFamily="18" charset="0"/>
              </a:rPr>
              <a:t>NY programlama dillerinin gördüğü büyük ilgi, çok geçmeden bu yaklaşımın tasarım ve çözümleme konularına da yansıması ve daha sonra tüm süreç modeli ve metodoloji uyarlamaları ile izlendi.</a:t>
            </a:r>
          </a:p>
          <a:p>
            <a:pPr marL="270510" indent="-258445" algn="just">
              <a:lnSpc>
                <a:spcPct val="100000"/>
              </a:lnSpc>
              <a:spcBef>
                <a:spcPts val="370"/>
              </a:spcBef>
              <a:buClr>
                <a:srgbClr val="B1B1B1"/>
              </a:buClr>
              <a:buSzPct val="88636"/>
              <a:buFont typeface="Wingdings"/>
              <a:buChar char=""/>
              <a:tabLst>
                <a:tab pos="271145" algn="l"/>
              </a:tabLst>
            </a:pPr>
            <a:r>
              <a:rPr lang="tr-TR" sz="2200" spc="-25" dirty="0">
                <a:latin typeface="Times New Roman" panose="02020603050405020304" pitchFamily="18" charset="0"/>
                <a:cs typeface="Times New Roman" panose="02020603050405020304" pitchFamily="18" charset="0"/>
              </a:rPr>
              <a:t>Bugün yeni projeler için geleneksel/NY tartışması, NY lehinde kararlarla sonuçlanma yönünde değişmektedir.</a:t>
            </a:r>
          </a:p>
          <a:p>
            <a:pPr marL="270510" indent="-258445" algn="just">
              <a:lnSpc>
                <a:spcPct val="100000"/>
              </a:lnSpc>
              <a:spcBef>
                <a:spcPts val="370"/>
              </a:spcBef>
              <a:buClr>
                <a:srgbClr val="B1B1B1"/>
              </a:buClr>
              <a:buSzPct val="88636"/>
              <a:buFont typeface="Wingdings"/>
              <a:buChar char=""/>
              <a:tabLst>
                <a:tab pos="271145" algn="l"/>
              </a:tabLst>
            </a:pPr>
            <a:r>
              <a:rPr lang="tr-TR" sz="2200" spc="-25" dirty="0">
                <a:latin typeface="Times New Roman" panose="02020603050405020304" pitchFamily="18" charset="0"/>
                <a:cs typeface="Times New Roman" panose="02020603050405020304" pitchFamily="18" charset="0"/>
              </a:rPr>
              <a:t>Geçerli neden olmadığı durumlarda artık NY ortamlarda geliştirme çalışması yapmak gerekmektedir.</a:t>
            </a:r>
          </a:p>
          <a:p>
            <a:pPr marL="270510" indent="-258445" algn="just">
              <a:lnSpc>
                <a:spcPct val="100000"/>
              </a:lnSpc>
              <a:spcBef>
                <a:spcPts val="370"/>
              </a:spcBef>
              <a:buClr>
                <a:srgbClr val="B1B1B1"/>
              </a:buClr>
              <a:buSzPct val="88636"/>
              <a:buFont typeface="Wingdings"/>
              <a:buChar char=""/>
              <a:tabLst>
                <a:tab pos="271145" algn="l"/>
              </a:tabLst>
            </a:pPr>
            <a:r>
              <a:rPr lang="tr-TR" sz="2200" spc="-25" dirty="0">
                <a:latin typeface="Times New Roman" panose="02020603050405020304" pitchFamily="18" charset="0"/>
                <a:cs typeface="Times New Roman" panose="02020603050405020304" pitchFamily="18" charset="0"/>
              </a:rPr>
              <a:t>Bu bölümde önce NY kavramlar kısaca özetlenecek ve sonra çözümleme teknikleri sunulacaktır.</a:t>
            </a:r>
          </a:p>
          <a:p>
            <a:pPr marL="270510" indent="-258445" algn="just">
              <a:lnSpc>
                <a:spcPct val="100000"/>
              </a:lnSpc>
              <a:spcBef>
                <a:spcPts val="370"/>
              </a:spcBef>
              <a:buClr>
                <a:srgbClr val="B1B1B1"/>
              </a:buClr>
              <a:buSzPct val="88636"/>
              <a:buFont typeface="Wingdings"/>
              <a:buChar char=""/>
              <a:tabLst>
                <a:tab pos="271145" algn="l"/>
              </a:tabLst>
            </a:pPr>
            <a:r>
              <a:rPr lang="tr-TR" sz="2200" spc="-25" dirty="0">
                <a:latin typeface="Times New Roman" panose="02020603050405020304" pitchFamily="18" charset="0"/>
                <a:cs typeface="Times New Roman" panose="02020603050405020304" pitchFamily="18" charset="0"/>
              </a:rPr>
              <a:t>Geleneksel yaklaşımların geldiği noktaya, NY yaklaşımlar çabucak gelerek, kabul görmüş metodolojiler yaygınca bilinen standartlar halinde gelişmiştir.</a:t>
            </a:r>
          </a:p>
          <a:p>
            <a:pPr marL="270510" indent="-258445" algn="just">
              <a:lnSpc>
                <a:spcPct val="100000"/>
              </a:lnSpc>
              <a:spcBef>
                <a:spcPts val="370"/>
              </a:spcBef>
              <a:buClr>
                <a:srgbClr val="B1B1B1"/>
              </a:buClr>
              <a:buSzPct val="88636"/>
              <a:buFont typeface="Wingdings"/>
              <a:buChar char=""/>
              <a:tabLst>
                <a:tab pos="271145" algn="l"/>
              </a:tabLst>
            </a:pPr>
            <a:r>
              <a:rPr lang="tr-TR" sz="2200" spc="-25" dirty="0">
                <a:latin typeface="Times New Roman" panose="02020603050405020304" pitchFamily="18" charset="0"/>
                <a:cs typeface="Times New Roman" panose="02020603050405020304" pitchFamily="18" charset="0"/>
              </a:rPr>
              <a:t>Hatta bu yaklaşımlardaki benzerlikler ve piyasanın da motivasyonu sonucunda değişik yaklaşımlar arasında uyum çalışmaları yapılmıştır.</a:t>
            </a:r>
          </a:p>
          <a:p>
            <a:pPr marL="270510" indent="-258445" algn="just">
              <a:lnSpc>
                <a:spcPct val="100000"/>
              </a:lnSpc>
              <a:spcBef>
                <a:spcPts val="370"/>
              </a:spcBef>
              <a:buClr>
                <a:srgbClr val="B1B1B1"/>
              </a:buClr>
              <a:buSzPct val="88636"/>
              <a:buFont typeface="Wingdings"/>
              <a:buChar char=""/>
              <a:tabLst>
                <a:tab pos="271145" algn="l"/>
              </a:tabLst>
            </a:pPr>
            <a:r>
              <a:rPr lang="tr-TR" sz="2200" b="1" spc="-25" dirty="0" err="1">
                <a:latin typeface="Times New Roman" panose="02020603050405020304" pitchFamily="18" charset="0"/>
                <a:cs typeface="Times New Roman" panose="02020603050405020304" pitchFamily="18" charset="0"/>
              </a:rPr>
              <a:t>Fusion</a:t>
            </a:r>
            <a:r>
              <a:rPr lang="tr-TR" sz="2200" b="1" spc="-25" dirty="0">
                <a:latin typeface="Times New Roman" panose="02020603050405020304" pitchFamily="18" charset="0"/>
                <a:cs typeface="Times New Roman" panose="02020603050405020304" pitchFamily="18" charset="0"/>
              </a:rPr>
              <a:t> ve UML</a:t>
            </a:r>
            <a:r>
              <a:rPr lang="tr-TR" sz="2200" spc="-25" dirty="0">
                <a:latin typeface="Times New Roman" panose="02020603050405020304" pitchFamily="18" charset="0"/>
                <a:cs typeface="Times New Roman" panose="02020603050405020304" pitchFamily="18" charset="0"/>
              </a:rPr>
              <a:t>, bu birleştirme/standartlaşma çabalarının başlıca iki örneğini oluştururlar. </a:t>
            </a:r>
          </a:p>
        </p:txBody>
      </p:sp>
    </p:spTree>
    <p:extLst>
      <p:ext uri="{BB962C8B-B14F-4D97-AF65-F5344CB8AC3E}">
        <p14:creationId xmlns:p14="http://schemas.microsoft.com/office/powerpoint/2010/main" val="1716447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Çoklu Kalıtım İlişkilerin Gösterimi</a:t>
            </a:r>
          </a:p>
        </p:txBody>
      </p:sp>
      <p:sp>
        <p:nvSpPr>
          <p:cNvPr id="3" name="İçerik Yer Tutucusu 2"/>
          <p:cNvSpPr>
            <a:spLocks noGrp="1"/>
          </p:cNvSpPr>
          <p:nvPr>
            <p:ph idx="1"/>
          </p:nvPr>
        </p:nvSpPr>
        <p:spPr/>
        <p:txBody>
          <a:bodyPr>
            <a:normAutofit/>
          </a:bodyPr>
          <a:lstStyle/>
          <a:p>
            <a:pPr marL="355600" marR="52705" indent="-343535" algn="just">
              <a:lnSpc>
                <a:spcPct val="100000"/>
              </a:lnSpc>
              <a:spcBef>
                <a:spcPts val="105"/>
              </a:spcBef>
              <a:buClr>
                <a:srgbClr val="1CACE3"/>
              </a:buClr>
              <a:buSzPct val="80000"/>
              <a:buFont typeface="Wingdings" panose="05000000000000000000" pitchFamily="2" charset="2"/>
              <a:buChar char="Ø"/>
              <a:tabLst>
                <a:tab pos="355600" algn="l"/>
                <a:tab pos="356235" algn="l"/>
              </a:tabLst>
            </a:pPr>
            <a:r>
              <a:rPr lang="tr-TR" sz="2000" spc="-5" dirty="0">
                <a:latin typeface="Times New Roman" panose="02020603050405020304" pitchFamily="18" charset="0"/>
                <a:cs typeface="Times New Roman" panose="02020603050405020304" pitchFamily="18" charset="0"/>
              </a:rPr>
              <a:t>Geleneksel çözümleme tekniği olarak karşımıza çıkmış olan Nesne İlişki Diyagramları, NY teknolojisine uyarlanarak az değişiklikle kendisini kabul ettirmiştir.</a:t>
            </a:r>
          </a:p>
          <a:p>
            <a:pPr marL="355600" marR="52705" indent="-343535" algn="just">
              <a:lnSpc>
                <a:spcPct val="100000"/>
              </a:lnSpc>
              <a:spcBef>
                <a:spcPts val="105"/>
              </a:spcBef>
              <a:buClr>
                <a:srgbClr val="1CACE3"/>
              </a:buClr>
              <a:buSzPct val="80000"/>
              <a:buFont typeface="Wingdings" panose="05000000000000000000" pitchFamily="2" charset="2"/>
              <a:buChar char="Ø"/>
              <a:tabLst>
                <a:tab pos="355600" algn="l"/>
                <a:tab pos="356235" algn="l"/>
              </a:tabLst>
            </a:pPr>
            <a:r>
              <a:rPr lang="tr-TR" sz="2000" spc="-5" dirty="0">
                <a:latin typeface="Times New Roman" panose="02020603050405020304" pitchFamily="18" charset="0"/>
                <a:cs typeface="Times New Roman" panose="02020603050405020304" pitchFamily="18" charset="0"/>
              </a:rPr>
              <a:t>Yine nesneler arası ilişkiler isimleri konarak ve çoğullama belirtimi kullanılarak çizilmektedir.</a:t>
            </a:r>
          </a:p>
          <a:p>
            <a:pPr marL="355600" marR="52705" indent="-343535" algn="just">
              <a:lnSpc>
                <a:spcPct val="100000"/>
              </a:lnSpc>
              <a:spcBef>
                <a:spcPts val="105"/>
              </a:spcBef>
              <a:buClr>
                <a:srgbClr val="1CACE3"/>
              </a:buClr>
              <a:buSzPct val="80000"/>
              <a:buFont typeface="Wingdings" panose="05000000000000000000" pitchFamily="2" charset="2"/>
              <a:buChar char="Ø"/>
              <a:tabLst>
                <a:tab pos="355600" algn="l"/>
                <a:tab pos="356235" algn="l"/>
              </a:tabLst>
            </a:pPr>
            <a:r>
              <a:rPr lang="tr-TR" sz="2000" spc="-5" dirty="0">
                <a:latin typeface="Times New Roman" panose="02020603050405020304" pitchFamily="18" charset="0"/>
                <a:cs typeface="Times New Roman" panose="02020603050405020304" pitchFamily="18" charset="0"/>
              </a:rPr>
              <a:t>Genelde ikili ilişkiler kullanılmakla birlikte üçlü (üç nesne arasında bir ilişki) ve daha çoklu olanlarını da tanımlamak mümkündür. NY tekniklerinde ilişkiler yalnızca bir isim olmanın yanında, ayrı bir nesne olarak da tanımlanabilir. İlişkilerin iç özellik ve işlemleri olabilir.</a:t>
            </a:r>
          </a:p>
          <a:p>
            <a:pPr marL="355600" marR="52705" indent="-343535" algn="just">
              <a:lnSpc>
                <a:spcPct val="100000"/>
              </a:lnSpc>
              <a:spcBef>
                <a:spcPts val="105"/>
              </a:spcBef>
              <a:buClr>
                <a:srgbClr val="1CACE3"/>
              </a:buClr>
              <a:buSzPct val="80000"/>
              <a:buFont typeface="Wingdings" panose="05000000000000000000" pitchFamily="2" charset="2"/>
              <a:buChar char="Ø"/>
              <a:tabLst>
                <a:tab pos="355600" algn="l"/>
                <a:tab pos="356235" algn="l"/>
              </a:tabLst>
            </a:pPr>
            <a:r>
              <a:rPr lang="tr-TR" sz="2000" spc="-5" dirty="0">
                <a:latin typeface="Times New Roman" panose="02020603050405020304" pitchFamily="18" charset="0"/>
                <a:cs typeface="Times New Roman" panose="02020603050405020304" pitchFamily="18" charset="0"/>
              </a:rPr>
              <a:t>Ayrıca dönüşlü ilişkiler de tanımlanabilir.</a:t>
            </a:r>
          </a:p>
          <a:p>
            <a:pPr marL="812165" marR="52705" lvl="1" indent="-342900" algn="just">
              <a:lnSpc>
                <a:spcPct val="100000"/>
              </a:lnSpc>
              <a:spcBef>
                <a:spcPts val="105"/>
              </a:spcBef>
              <a:buClr>
                <a:srgbClr val="1CACE3"/>
              </a:buClr>
              <a:buSzPct val="80000"/>
              <a:buFont typeface="Courier New" panose="02070309020205020404" pitchFamily="49" charset="0"/>
              <a:buChar char="o"/>
              <a:tabLst>
                <a:tab pos="355600" algn="l"/>
                <a:tab pos="356235" algn="l"/>
              </a:tabLst>
            </a:pPr>
            <a:r>
              <a:rPr lang="tr-TR" sz="1600" spc="-5" dirty="0">
                <a:latin typeface="Times New Roman" panose="02020603050405020304" pitchFamily="18" charset="0"/>
                <a:cs typeface="Times New Roman" panose="02020603050405020304" pitchFamily="18" charset="0"/>
              </a:rPr>
              <a:t>Örneğin 'personel' sınıfı olarak modellenen sınıf içerisinde bir amir/memur ilişkisi tanımlanabilir ve bu, diyagramda aynı sınıftan çıkıp aynı sınıfta sonlanan bir oklu çizgi üzerine 'memur' ilişki tanımı yazılarak yapılabilir.</a:t>
            </a:r>
            <a:endParaRPr lang="tr-T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780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Sınıf Diyagramında İlişkiler</a:t>
            </a:r>
          </a:p>
        </p:txBody>
      </p:sp>
      <p:pic>
        <p:nvPicPr>
          <p:cNvPr id="5" name="İçerik Yer Tutucusu 4">
            <a:extLst>
              <a:ext uri="{FF2B5EF4-FFF2-40B4-BE49-F238E27FC236}">
                <a16:creationId xmlns:a16="http://schemas.microsoft.com/office/drawing/2014/main" id="{F19C343E-AF06-5C22-D972-50D95C9EE356}"/>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070576" y="1476421"/>
            <a:ext cx="10050847" cy="5168598"/>
          </a:xfrm>
        </p:spPr>
      </p:pic>
    </p:spTree>
    <p:extLst>
      <p:ext uri="{BB962C8B-B14F-4D97-AF65-F5344CB8AC3E}">
        <p14:creationId xmlns:p14="http://schemas.microsoft.com/office/powerpoint/2010/main" val="2819455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İşbirliği Diyagramları</a:t>
            </a:r>
          </a:p>
        </p:txBody>
      </p:sp>
      <p:sp>
        <p:nvSpPr>
          <p:cNvPr id="3" name="İçerik Yer Tutucusu 2"/>
          <p:cNvSpPr>
            <a:spLocks noGrp="1"/>
          </p:cNvSpPr>
          <p:nvPr>
            <p:ph idx="1"/>
          </p:nvPr>
        </p:nvSpPr>
        <p:spPr/>
        <p:txBody>
          <a:bodyPr>
            <a:normAutofit lnSpcReduction="10000"/>
          </a:bodyPr>
          <a:lstStyle/>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Kullanım durumu diyagramları ile irdelenen sistem düzeyindeki işlemlerin gerçekleştirilmeleri için birlikte çalışması gereken nesnelerin bu işbirliklerini yansıtır.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İlk tekniklerdeki genelde sınıf ve nesne diyagramı ile yola çıkılma anlayışında nesne diyagramları, ileti trafiğini yansıtmakta idi.</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Bu nesne diyagramlarına karşı düşen yeni tekniklerde ise işbirliği diyagramı kullanılmaktadır.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Biraz daha organize olarak hangi sistem işleminin yansıtıldığı sınırları ile belirtilerek ve kullanım örneği, SSİ gibi tekniklerle modellenmiş gereksinimlere dayandırılarak çizilir.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Modeller arsındaki iletilerin </a:t>
            </a:r>
            <a:r>
              <a:rPr lang="tr-TR" sz="2400" spc="-15" dirty="0" err="1">
                <a:latin typeface="Times New Roman" panose="02020603050405020304" pitchFamily="18" charset="0"/>
                <a:cs typeface="Times New Roman" panose="02020603050405020304" pitchFamily="18" charset="0"/>
              </a:rPr>
              <a:t>sıralandırması</a:t>
            </a:r>
            <a:r>
              <a:rPr lang="tr-TR" sz="2400" spc="-15" dirty="0">
                <a:latin typeface="Times New Roman" panose="02020603050405020304" pitchFamily="18" charset="0"/>
                <a:cs typeface="Times New Roman" panose="02020603050405020304" pitchFamily="18" charset="0"/>
              </a:rPr>
              <a:t> ve biçemi belirtilerek sistem işleminin gerçekleştirilmesi modellenir. </a:t>
            </a: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751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Arşiv Alt Sistemi</a:t>
            </a:r>
          </a:p>
        </p:txBody>
      </p:sp>
      <p:sp>
        <p:nvSpPr>
          <p:cNvPr id="3" name="İçerik Yer Tutucusu 2"/>
          <p:cNvSpPr>
            <a:spLocks noGrp="1"/>
          </p:cNvSpPr>
          <p:nvPr>
            <p:ph idx="1"/>
          </p:nvPr>
        </p:nvSpPr>
        <p:spPr/>
        <p:txBody>
          <a:bodyPr>
            <a:normAutofit fontScale="77500" lnSpcReduction="20000"/>
          </a:bodyPr>
          <a:lstStyle/>
          <a:p>
            <a:pPr marL="270510" indent="-258445" algn="just">
              <a:lnSpc>
                <a:spcPct val="100000"/>
              </a:lnSpc>
              <a:spcBef>
                <a:spcPts val="105"/>
              </a:spcBef>
              <a:buClr>
                <a:srgbClr val="1CACE3"/>
              </a:buClr>
              <a:buSzPct val="79411"/>
              <a:buFont typeface="Wingdings"/>
              <a:buChar char=""/>
              <a:tabLst>
                <a:tab pos="269875" algn="l"/>
                <a:tab pos="271145" algn="l"/>
              </a:tabLst>
            </a:pPr>
            <a:r>
              <a:rPr lang="tr-TR" dirty="0">
                <a:latin typeface="Times New Roman" panose="02020603050405020304" pitchFamily="18" charset="0"/>
                <a:cs typeface="Times New Roman" panose="02020603050405020304" pitchFamily="18" charset="0"/>
              </a:rPr>
              <a:t>Belirli</a:t>
            </a:r>
            <a:r>
              <a:rPr lang="tr-TR" spc="-30"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bir</a:t>
            </a:r>
            <a:r>
              <a:rPr lang="tr-TR" spc="-15"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süre</a:t>
            </a:r>
            <a:r>
              <a:rPr lang="tr-TR" spc="-30"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sonrasında</a:t>
            </a:r>
            <a:r>
              <a:rPr lang="tr-TR" spc="-10"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sık</a:t>
            </a:r>
            <a:r>
              <a:rPr lang="tr-TR" spc="-35"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olarak</a:t>
            </a:r>
            <a:r>
              <a:rPr lang="tr-TR" spc="-15" dirty="0">
                <a:latin typeface="Times New Roman" panose="02020603050405020304" pitchFamily="18" charset="0"/>
                <a:cs typeface="Times New Roman" panose="02020603050405020304" pitchFamily="18" charset="0"/>
              </a:rPr>
              <a:t> </a:t>
            </a:r>
            <a:r>
              <a:rPr lang="tr-TR" spc="-10" dirty="0">
                <a:latin typeface="Times New Roman" panose="02020603050405020304" pitchFamily="18" charset="0"/>
                <a:cs typeface="Times New Roman" panose="02020603050405020304" pitchFamily="18" charset="0"/>
              </a:rPr>
              <a:t>kullanılmayacak</a:t>
            </a:r>
            <a:r>
              <a:rPr lang="tr-TR" spc="-15"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olan</a:t>
            </a:r>
            <a:r>
              <a:rPr lang="tr-TR" spc="-20"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bilgilerin</a:t>
            </a:r>
            <a:r>
              <a:rPr lang="tr-TR" spc="-40"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ayrılması</a:t>
            </a:r>
            <a:r>
              <a:rPr lang="tr-TR" spc="-25" dirty="0">
                <a:latin typeface="Times New Roman" panose="02020603050405020304" pitchFamily="18" charset="0"/>
                <a:cs typeface="Times New Roman" panose="02020603050405020304" pitchFamily="18" charset="0"/>
              </a:rPr>
              <a:t> </a:t>
            </a:r>
            <a:r>
              <a:rPr lang="tr-TR" spc="-10" dirty="0">
                <a:latin typeface="Times New Roman" panose="02020603050405020304" pitchFamily="18" charset="0"/>
                <a:cs typeface="Times New Roman" panose="02020603050405020304" pitchFamily="18" charset="0"/>
              </a:rPr>
              <a:t>ve</a:t>
            </a:r>
            <a:r>
              <a:rPr lang="tr-TR"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gerektiğinde</a:t>
            </a:r>
            <a:r>
              <a:rPr lang="tr-TR" spc="-35"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bu</a:t>
            </a:r>
            <a:r>
              <a:rPr lang="tr-TR" spc="-5" dirty="0">
                <a:latin typeface="Times New Roman" panose="02020603050405020304" pitchFamily="18" charset="0"/>
                <a:cs typeface="Times New Roman" panose="02020603050405020304" pitchFamily="18" charset="0"/>
              </a:rPr>
              <a:t> bilgilere</a:t>
            </a:r>
            <a:r>
              <a:rPr lang="tr-TR" spc="-30"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erişimi</a:t>
            </a:r>
            <a:r>
              <a:rPr lang="tr-TR" spc="-30" dirty="0">
                <a:latin typeface="Times New Roman" panose="02020603050405020304" pitchFamily="18" charset="0"/>
                <a:cs typeface="Times New Roman" panose="02020603050405020304" pitchFamily="18" charset="0"/>
              </a:rPr>
              <a:t> </a:t>
            </a:r>
            <a:r>
              <a:rPr lang="tr-TR" spc="-10" dirty="0">
                <a:latin typeface="Times New Roman" panose="02020603050405020304" pitchFamily="18" charset="0"/>
                <a:cs typeface="Times New Roman" panose="02020603050405020304" pitchFamily="18" charset="0"/>
              </a:rPr>
              <a:t>sağlayan</a:t>
            </a:r>
            <a:r>
              <a:rPr lang="tr-TR" spc="-30"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alt</a:t>
            </a:r>
            <a:r>
              <a:rPr lang="tr-TR" spc="10" dirty="0">
                <a:latin typeface="Times New Roman" panose="02020603050405020304" pitchFamily="18" charset="0"/>
                <a:cs typeface="Times New Roman" panose="02020603050405020304" pitchFamily="18" charset="0"/>
              </a:rPr>
              <a:t> </a:t>
            </a:r>
            <a:r>
              <a:rPr lang="tr-TR" spc="-20" dirty="0">
                <a:latin typeface="Times New Roman" panose="02020603050405020304" pitchFamily="18" charset="0"/>
                <a:cs typeface="Times New Roman" panose="02020603050405020304" pitchFamily="18" charset="0"/>
              </a:rPr>
              <a:t>sistemlerdir.</a:t>
            </a:r>
            <a:endParaRPr lang="tr-TR" dirty="0">
              <a:latin typeface="Times New Roman" panose="02020603050405020304" pitchFamily="18" charset="0"/>
              <a:cs typeface="Times New Roman" panose="02020603050405020304" pitchFamily="18" charset="0"/>
            </a:endParaRPr>
          </a:p>
          <a:p>
            <a:pPr algn="just">
              <a:lnSpc>
                <a:spcPct val="100000"/>
              </a:lnSpc>
              <a:spcBef>
                <a:spcPts val="45"/>
              </a:spcBef>
            </a:pPr>
            <a:endParaRPr lang="tr-TR" sz="3600" dirty="0">
              <a:latin typeface="Times New Roman" panose="02020603050405020304" pitchFamily="18" charset="0"/>
              <a:cs typeface="Times New Roman" panose="02020603050405020304" pitchFamily="18" charset="0"/>
            </a:endParaRPr>
          </a:p>
          <a:p>
            <a:pPr marL="270510" marR="5080" indent="-258445" algn="just">
              <a:lnSpc>
                <a:spcPct val="100000"/>
              </a:lnSpc>
              <a:spcBef>
                <a:spcPts val="5"/>
              </a:spcBef>
              <a:buClr>
                <a:srgbClr val="1CACE3"/>
              </a:buClr>
              <a:buSzPct val="79411"/>
              <a:buFont typeface="Wingdings"/>
              <a:buChar char=""/>
              <a:tabLst>
                <a:tab pos="269875" algn="l"/>
                <a:tab pos="271145" algn="l"/>
              </a:tabLst>
            </a:pPr>
            <a:r>
              <a:rPr lang="tr-TR" spc="-5" dirty="0">
                <a:latin typeface="Times New Roman" panose="02020603050405020304" pitchFamily="18" charset="0"/>
                <a:cs typeface="Times New Roman" panose="02020603050405020304" pitchFamily="18" charset="0"/>
              </a:rPr>
              <a:t>Örneğin, </a:t>
            </a:r>
            <a:r>
              <a:rPr lang="tr-TR" dirty="0">
                <a:latin typeface="Times New Roman" panose="02020603050405020304" pitchFamily="18" charset="0"/>
                <a:cs typeface="Times New Roman" panose="02020603050405020304" pitchFamily="18" charset="0"/>
              </a:rPr>
              <a:t>insan </a:t>
            </a:r>
            <a:r>
              <a:rPr lang="tr-TR" spc="-10" dirty="0">
                <a:latin typeface="Times New Roman" panose="02020603050405020304" pitchFamily="18" charset="0"/>
                <a:cs typeface="Times New Roman" panose="02020603050405020304" pitchFamily="18" charset="0"/>
              </a:rPr>
              <a:t>kaynakları </a:t>
            </a:r>
            <a:r>
              <a:rPr lang="tr-TR" spc="-5" dirty="0">
                <a:latin typeface="Times New Roman" panose="02020603050405020304" pitchFamily="18" charset="0"/>
                <a:cs typeface="Times New Roman" panose="02020603050405020304" pitchFamily="18" charset="0"/>
              </a:rPr>
              <a:t>yönetimi </a:t>
            </a:r>
            <a:r>
              <a:rPr lang="tr-TR" dirty="0">
                <a:latin typeface="Times New Roman" panose="02020603050405020304" pitchFamily="18" charset="0"/>
                <a:cs typeface="Times New Roman" panose="02020603050405020304" pitchFamily="18" charset="0"/>
              </a:rPr>
              <a:t>bilgi </a:t>
            </a:r>
            <a:r>
              <a:rPr lang="tr-TR" spc="-5" dirty="0">
                <a:latin typeface="Times New Roman" panose="02020603050405020304" pitchFamily="18" charset="0"/>
                <a:cs typeface="Times New Roman" panose="02020603050405020304" pitchFamily="18" charset="0"/>
              </a:rPr>
              <a:t>sisteminde, </a:t>
            </a:r>
            <a:r>
              <a:rPr lang="tr-TR" dirty="0">
                <a:latin typeface="Times New Roman" panose="02020603050405020304" pitchFamily="18" charset="0"/>
                <a:cs typeface="Times New Roman" panose="02020603050405020304" pitchFamily="18" charset="0"/>
              </a:rPr>
              <a:t>emekli olan bir </a:t>
            </a:r>
            <a:r>
              <a:rPr lang="tr-TR" spc="-5" dirty="0">
                <a:latin typeface="Times New Roman" panose="02020603050405020304" pitchFamily="18" charset="0"/>
                <a:cs typeface="Times New Roman" panose="02020603050405020304" pitchFamily="18" charset="0"/>
              </a:rPr>
              <a:t>kişiye </a:t>
            </a:r>
            <a:r>
              <a:rPr lang="tr-TR" dirty="0">
                <a:latin typeface="Times New Roman" panose="02020603050405020304" pitchFamily="18" charset="0"/>
                <a:cs typeface="Times New Roman" panose="02020603050405020304" pitchFamily="18" charset="0"/>
              </a:rPr>
              <a:t>ilişkin </a:t>
            </a:r>
            <a:r>
              <a:rPr lang="tr-TR" spc="5"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bilgilerin,</a:t>
            </a:r>
            <a:r>
              <a:rPr lang="tr-TR" spc="-35"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çevrim-içi</a:t>
            </a:r>
            <a:r>
              <a:rPr lang="tr-TR" spc="-15"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olarak</a:t>
            </a:r>
            <a:r>
              <a:rPr lang="tr-TR" spc="-15"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tutulan</a:t>
            </a:r>
            <a:r>
              <a:rPr lang="tr-TR" spc="-40"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veri</a:t>
            </a:r>
            <a:r>
              <a:rPr lang="tr-TR" spc="-15"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tabanından</a:t>
            </a:r>
            <a:r>
              <a:rPr lang="tr-TR" spc="-40"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alınarak,</a:t>
            </a:r>
            <a:r>
              <a:rPr lang="tr-TR" spc="-35"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çevrim</a:t>
            </a:r>
            <a:r>
              <a:rPr lang="tr-TR" spc="-20"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dışı</a:t>
            </a:r>
            <a:r>
              <a:rPr lang="tr-TR" spc="-15"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bir</a:t>
            </a:r>
            <a:r>
              <a:rPr lang="tr-TR" spc="-25"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ortama </a:t>
            </a:r>
            <a:r>
              <a:rPr lang="tr-TR" spc="-370"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alınması </a:t>
            </a:r>
            <a:r>
              <a:rPr lang="tr-TR" spc="-5" dirty="0">
                <a:latin typeface="Times New Roman" panose="02020603050405020304" pitchFamily="18" charset="0"/>
                <a:cs typeface="Times New Roman" panose="02020603050405020304" pitchFamily="18" charset="0"/>
              </a:rPr>
              <a:t>ve aradan </a:t>
            </a:r>
            <a:r>
              <a:rPr lang="tr-TR" dirty="0">
                <a:latin typeface="Times New Roman" panose="02020603050405020304" pitchFamily="18" charset="0"/>
                <a:cs typeface="Times New Roman" panose="02020603050405020304" pitchFamily="18" charset="0"/>
              </a:rPr>
              <a:t>örneğin beş yıl </a:t>
            </a:r>
            <a:r>
              <a:rPr lang="tr-TR" spc="-5" dirty="0">
                <a:latin typeface="Times New Roman" panose="02020603050405020304" pitchFamily="18" charset="0"/>
                <a:cs typeface="Times New Roman" panose="02020603050405020304" pitchFamily="18" charset="0"/>
              </a:rPr>
              <a:t>geçtikten sonra, pasaport </a:t>
            </a:r>
            <a:r>
              <a:rPr lang="tr-TR" dirty="0">
                <a:latin typeface="Times New Roman" panose="02020603050405020304" pitchFamily="18" charset="0"/>
                <a:cs typeface="Times New Roman" panose="02020603050405020304" pitchFamily="18" charset="0"/>
              </a:rPr>
              <a:t>işlemleri için </a:t>
            </a:r>
            <a:r>
              <a:rPr lang="tr-TR" spc="-5" dirty="0">
                <a:latin typeface="Times New Roman" panose="02020603050405020304" pitchFamily="18" charset="0"/>
                <a:cs typeface="Times New Roman" panose="02020603050405020304" pitchFamily="18" charset="0"/>
              </a:rPr>
              <a:t>gerek </a:t>
            </a:r>
            <a:r>
              <a:rPr lang="tr-TR"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duyulabilecek </a:t>
            </a:r>
            <a:r>
              <a:rPr lang="tr-TR" dirty="0">
                <a:latin typeface="Times New Roman" panose="02020603050405020304" pitchFamily="18" charset="0"/>
                <a:cs typeface="Times New Roman" panose="02020603050405020304" pitchFamily="18" charset="0"/>
              </a:rPr>
              <a:t>kişi </a:t>
            </a:r>
            <a:r>
              <a:rPr lang="tr-TR" spc="-5" dirty="0">
                <a:latin typeface="Times New Roman" panose="02020603050405020304" pitchFamily="18" charset="0"/>
                <a:cs typeface="Times New Roman" panose="02020603050405020304" pitchFamily="18" charset="0"/>
              </a:rPr>
              <a:t>bilgilerine erişilmesini </a:t>
            </a:r>
            <a:r>
              <a:rPr lang="tr-TR" spc="-10" dirty="0">
                <a:latin typeface="Times New Roman" panose="02020603050405020304" pitchFamily="18" charset="0"/>
                <a:cs typeface="Times New Roman" panose="02020603050405020304" pitchFamily="18" charset="0"/>
              </a:rPr>
              <a:t>sağlayan </a:t>
            </a:r>
            <a:r>
              <a:rPr lang="tr-TR" dirty="0">
                <a:latin typeface="Times New Roman" panose="02020603050405020304" pitchFamily="18" charset="0"/>
                <a:cs typeface="Times New Roman" panose="02020603050405020304" pitchFamily="18" charset="0"/>
              </a:rPr>
              <a:t>işlemler </a:t>
            </a:r>
            <a:r>
              <a:rPr lang="tr-TR" spc="-5" dirty="0">
                <a:latin typeface="Times New Roman" panose="02020603050405020304" pitchFamily="18" charset="0"/>
                <a:cs typeface="Times New Roman" panose="02020603050405020304" pitchFamily="18" charset="0"/>
              </a:rPr>
              <a:t>arşiv </a:t>
            </a:r>
            <a:r>
              <a:rPr lang="tr-TR" dirty="0">
                <a:latin typeface="Times New Roman" panose="02020603050405020304" pitchFamily="18" charset="0"/>
                <a:cs typeface="Times New Roman" panose="02020603050405020304" pitchFamily="18" charset="0"/>
              </a:rPr>
              <a:t>alt </a:t>
            </a:r>
            <a:r>
              <a:rPr lang="tr-TR" spc="-5" dirty="0">
                <a:latin typeface="Times New Roman" panose="02020603050405020304" pitchFamily="18" charset="0"/>
                <a:cs typeface="Times New Roman" panose="02020603050405020304" pitchFamily="18" charset="0"/>
              </a:rPr>
              <a:t>sistemleri </a:t>
            </a:r>
            <a:r>
              <a:rPr lang="tr-TR" dirty="0">
                <a:latin typeface="Times New Roman" panose="02020603050405020304" pitchFamily="18" charset="0"/>
                <a:cs typeface="Times New Roman" panose="02020603050405020304" pitchFamily="18" charset="0"/>
              </a:rPr>
              <a:t> </a:t>
            </a:r>
            <a:r>
              <a:rPr lang="tr-TR" spc="-10" dirty="0">
                <a:latin typeface="Times New Roman" panose="02020603050405020304" pitchFamily="18" charset="0"/>
                <a:cs typeface="Times New Roman" panose="02020603050405020304" pitchFamily="18" charset="0"/>
              </a:rPr>
              <a:t>tarafından </a:t>
            </a:r>
            <a:r>
              <a:rPr lang="tr-TR" spc="-15" dirty="0">
                <a:latin typeface="Times New Roman" panose="02020603050405020304" pitchFamily="18" charset="0"/>
                <a:cs typeface="Times New Roman" panose="02020603050405020304" pitchFamily="18" charset="0"/>
              </a:rPr>
              <a:t>gerçekleştirilmektedir.</a:t>
            </a:r>
            <a:endParaRPr lang="tr-TR" dirty="0">
              <a:latin typeface="Times New Roman" panose="02020603050405020304" pitchFamily="18" charset="0"/>
              <a:cs typeface="Times New Roman" panose="02020603050405020304" pitchFamily="18" charset="0"/>
            </a:endParaRPr>
          </a:p>
          <a:p>
            <a:pPr algn="just">
              <a:lnSpc>
                <a:spcPct val="100000"/>
              </a:lnSpc>
              <a:spcBef>
                <a:spcPts val="50"/>
              </a:spcBef>
              <a:buClr>
                <a:srgbClr val="1CACE3"/>
              </a:buClr>
              <a:buFont typeface="Wingdings"/>
              <a:buChar char=""/>
            </a:pPr>
            <a:endParaRPr lang="tr-TR" sz="3600" dirty="0">
              <a:latin typeface="Times New Roman" panose="02020603050405020304" pitchFamily="18" charset="0"/>
              <a:cs typeface="Times New Roman" panose="02020603050405020304" pitchFamily="18" charset="0"/>
            </a:endParaRPr>
          </a:p>
          <a:p>
            <a:pPr marL="270510" indent="-258445" algn="just">
              <a:lnSpc>
                <a:spcPct val="100000"/>
              </a:lnSpc>
              <a:buClr>
                <a:srgbClr val="1CACE3"/>
              </a:buClr>
              <a:buSzPct val="79411"/>
              <a:buFont typeface="Wingdings"/>
              <a:buChar char=""/>
              <a:tabLst>
                <a:tab pos="269875" algn="l"/>
                <a:tab pos="271145" algn="l"/>
              </a:tabLst>
            </a:pPr>
            <a:r>
              <a:rPr lang="tr-TR" dirty="0">
                <a:latin typeface="Times New Roman" panose="02020603050405020304" pitchFamily="18" charset="0"/>
                <a:cs typeface="Times New Roman" panose="02020603050405020304" pitchFamily="18" charset="0"/>
              </a:rPr>
              <a:t>İşlem</a:t>
            </a:r>
            <a:r>
              <a:rPr lang="tr-TR" spc="-15"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türü</a:t>
            </a:r>
            <a:r>
              <a:rPr lang="tr-TR" spc="10" dirty="0">
                <a:latin typeface="Times New Roman" panose="02020603050405020304" pitchFamily="18" charset="0"/>
                <a:cs typeface="Times New Roman" panose="02020603050405020304" pitchFamily="18" charset="0"/>
              </a:rPr>
              <a:t> </a:t>
            </a:r>
            <a:r>
              <a:rPr lang="tr-TR" spc="-15" dirty="0">
                <a:latin typeface="Times New Roman" panose="02020603050405020304" pitchFamily="18" charset="0"/>
                <a:cs typeface="Times New Roman" panose="02020603050405020304" pitchFamily="18" charset="0"/>
              </a:rPr>
              <a:t>olarak</a:t>
            </a:r>
            <a:r>
              <a:rPr lang="tr-TR" spc="-30"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ortak </a:t>
            </a:r>
            <a:r>
              <a:rPr lang="tr-TR" dirty="0">
                <a:latin typeface="Times New Roman" panose="02020603050405020304" pitchFamily="18" charset="0"/>
                <a:cs typeface="Times New Roman" panose="02020603050405020304" pitchFamily="18" charset="0"/>
              </a:rPr>
              <a:t>bir</a:t>
            </a:r>
            <a:r>
              <a:rPr lang="tr-TR" spc="-10"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çok</a:t>
            </a:r>
            <a:r>
              <a:rPr lang="tr-TR" spc="10" dirty="0">
                <a:latin typeface="Times New Roman" panose="02020603050405020304" pitchFamily="18" charset="0"/>
                <a:cs typeface="Times New Roman" panose="02020603050405020304" pitchFamily="18" charset="0"/>
              </a:rPr>
              <a:t> </a:t>
            </a:r>
            <a:r>
              <a:rPr lang="tr-TR" spc="-10" dirty="0">
                <a:latin typeface="Times New Roman" panose="02020603050405020304" pitchFamily="18" charset="0"/>
                <a:cs typeface="Times New Roman" panose="02020603050405020304" pitchFamily="18" charset="0"/>
              </a:rPr>
              <a:t>özellik</a:t>
            </a:r>
            <a:r>
              <a:rPr lang="tr-TR" spc="-30"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içeren</a:t>
            </a:r>
            <a:r>
              <a:rPr lang="tr-TR" spc="-10"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arşiv</a:t>
            </a:r>
            <a:r>
              <a:rPr lang="tr-TR" spc="-10"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alt</a:t>
            </a:r>
            <a:r>
              <a:rPr lang="tr-TR" spc="-25"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sistemleri,</a:t>
            </a:r>
            <a:r>
              <a:rPr lang="tr-TR" spc="-25"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uygulama</a:t>
            </a:r>
            <a:r>
              <a:rPr lang="tr-TR" spc="-25"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bazında</a:t>
            </a:r>
            <a:r>
              <a:rPr lang="tr-TR" dirty="0">
                <a:latin typeface="Times New Roman" panose="02020603050405020304" pitchFamily="18" charset="0"/>
                <a:cs typeface="Times New Roman" panose="02020603050405020304" pitchFamily="18" charset="0"/>
              </a:rPr>
              <a:t> az</a:t>
            </a:r>
            <a:r>
              <a:rPr lang="tr-TR" spc="-5" dirty="0">
                <a:latin typeface="Times New Roman" panose="02020603050405020304" pitchFamily="18" charset="0"/>
                <a:cs typeface="Times New Roman" panose="02020603050405020304" pitchFamily="18" charset="0"/>
              </a:rPr>
              <a:t> da</a:t>
            </a:r>
            <a:r>
              <a:rPr lang="tr-TR" spc="-15"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olsa</a:t>
            </a:r>
            <a:r>
              <a:rPr lang="tr-TR" spc="-15" dirty="0">
                <a:latin typeface="Times New Roman" panose="02020603050405020304" pitchFamily="18" charset="0"/>
                <a:cs typeface="Times New Roman" panose="02020603050405020304" pitchFamily="18" charset="0"/>
              </a:rPr>
              <a:t> farklılaşabilmektedir.</a:t>
            </a:r>
            <a:endParaRPr lang="tr-TR" dirty="0">
              <a:latin typeface="Times New Roman" panose="02020603050405020304" pitchFamily="18" charset="0"/>
              <a:cs typeface="Times New Roman" panose="02020603050405020304" pitchFamily="18" charset="0"/>
            </a:endParaRPr>
          </a:p>
          <a:p>
            <a:pPr algn="just">
              <a:lnSpc>
                <a:spcPct val="100000"/>
              </a:lnSpc>
              <a:spcBef>
                <a:spcPts val="50"/>
              </a:spcBef>
            </a:pPr>
            <a:endParaRPr lang="tr-TR" sz="3600" dirty="0">
              <a:latin typeface="Times New Roman" panose="02020603050405020304" pitchFamily="18" charset="0"/>
              <a:cs typeface="Times New Roman" panose="02020603050405020304" pitchFamily="18" charset="0"/>
            </a:endParaRPr>
          </a:p>
          <a:p>
            <a:pPr marL="270510" indent="-258445" algn="just">
              <a:lnSpc>
                <a:spcPct val="100000"/>
              </a:lnSpc>
              <a:buClr>
                <a:srgbClr val="1CACE3"/>
              </a:buClr>
              <a:buSzPct val="79411"/>
              <a:buFont typeface="Wingdings"/>
              <a:buChar char=""/>
              <a:tabLst>
                <a:tab pos="269875" algn="l"/>
                <a:tab pos="271145" algn="l"/>
              </a:tabLst>
            </a:pPr>
            <a:r>
              <a:rPr lang="tr-TR" spc="-5" dirty="0">
                <a:latin typeface="Times New Roman" panose="02020603050405020304" pitchFamily="18" charset="0"/>
                <a:cs typeface="Times New Roman" panose="02020603050405020304" pitchFamily="18" charset="0"/>
              </a:rPr>
              <a:t>Aktif</a:t>
            </a:r>
            <a:r>
              <a:rPr lang="tr-TR" spc="-15"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veri</a:t>
            </a:r>
            <a:r>
              <a:rPr lang="tr-TR" spc="-25" dirty="0">
                <a:latin typeface="Times New Roman" panose="02020603050405020304" pitchFamily="18" charset="0"/>
                <a:cs typeface="Times New Roman" panose="02020603050405020304" pitchFamily="18" charset="0"/>
              </a:rPr>
              <a:t> </a:t>
            </a:r>
            <a:r>
              <a:rPr lang="tr-TR" spc="-5" dirty="0">
                <a:latin typeface="Times New Roman" panose="02020603050405020304" pitchFamily="18" charset="0"/>
                <a:cs typeface="Times New Roman" panose="02020603050405020304" pitchFamily="18" charset="0"/>
              </a:rPr>
              <a:t>tabanı.</a:t>
            </a:r>
            <a:endParaRPr lang="tr-TR" dirty="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160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3C012F-ED40-EFC5-DB32-E1FBB0C52400}"/>
              </a:ext>
            </a:extLst>
          </p:cNvPr>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İşbirliği Diyagramı </a:t>
            </a:r>
          </a:p>
        </p:txBody>
      </p:sp>
      <p:pic>
        <p:nvPicPr>
          <p:cNvPr id="5" name="İçerik Yer Tutucusu 4">
            <a:extLst>
              <a:ext uri="{FF2B5EF4-FFF2-40B4-BE49-F238E27FC236}">
                <a16:creationId xmlns:a16="http://schemas.microsoft.com/office/drawing/2014/main" id="{E239D896-B953-3728-6E81-91F1690A8F6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2214282" y="1475049"/>
            <a:ext cx="7763435" cy="5240320"/>
          </a:xfrm>
        </p:spPr>
      </p:pic>
    </p:spTree>
    <p:extLst>
      <p:ext uri="{BB962C8B-B14F-4D97-AF65-F5344CB8AC3E}">
        <p14:creationId xmlns:p14="http://schemas.microsoft.com/office/powerpoint/2010/main" val="3261254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Davranış Modellemesi</a:t>
            </a:r>
          </a:p>
        </p:txBody>
      </p:sp>
      <p:sp>
        <p:nvSpPr>
          <p:cNvPr id="3" name="İçerik Yer Tutucusu 2"/>
          <p:cNvSpPr>
            <a:spLocks noGrp="1"/>
          </p:cNvSpPr>
          <p:nvPr>
            <p:ph idx="1"/>
          </p:nvPr>
        </p:nvSpPr>
        <p:spPr/>
        <p:txBody>
          <a:bodyPr>
            <a:normAutofit/>
          </a:bodyPr>
          <a:lstStyle/>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Çözümleme sırasında ayrıntıya girildikçe tasarımı ilgilendiren düşünceler söz konusu olur.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Sistem davranışı, işbirliği diyagramları ile üst düzeyde ortaya konmuştur.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Ancak bu işbirliği diyagramlarının bazı karmaşık kontrol gerektiren durumlarda ileti </a:t>
            </a:r>
            <a:r>
              <a:rPr lang="tr-TR" sz="2400" spc="-15" dirty="0" err="1">
                <a:latin typeface="Times New Roman" panose="02020603050405020304" pitchFamily="18" charset="0"/>
                <a:cs typeface="Times New Roman" panose="02020603050405020304" pitchFamily="18" charset="0"/>
              </a:rPr>
              <a:t>sıralandırması</a:t>
            </a:r>
            <a:r>
              <a:rPr lang="tr-TR" sz="2400" spc="-15" dirty="0">
                <a:latin typeface="Times New Roman" panose="02020603050405020304" pitchFamily="18" charset="0"/>
                <a:cs typeface="Times New Roman" panose="02020603050405020304" pitchFamily="18" charset="0"/>
              </a:rPr>
              <a:t> gibi kararları neye dayanarak yaptığının belirtilmesi istenebilir.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Nesneler, daha önceki işlemlerin sonucu olarak bir duruma gelirler ve davranışları bu durumlara bağlı olarak ortaya konulur.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Bu noktada 'durum modellemesi' konusuna girilmesi gerekir.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Bazı metodolojiler, durum modellemesi konusunun çok ayrıntılı olduğunu ve daha çok tasarıma bırakılacak bir uğraşı olduğunu savunurlar.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Durum sayısı artınca model karmaşıklaşır ve anlaşılması zorlaşır.</a:t>
            </a: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738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Davranış Modellemesi</a:t>
            </a:r>
          </a:p>
        </p:txBody>
      </p:sp>
      <p:sp>
        <p:nvSpPr>
          <p:cNvPr id="3" name="İçerik Yer Tutucusu 2"/>
          <p:cNvSpPr>
            <a:spLocks noGrp="1"/>
          </p:cNvSpPr>
          <p:nvPr>
            <p:ph idx="1"/>
          </p:nvPr>
        </p:nvSpPr>
        <p:spPr/>
        <p:txBody>
          <a:bodyPr>
            <a:normAutofit lnSpcReduction="10000"/>
          </a:bodyPr>
          <a:lstStyle/>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'Durum Makinesi' modelleri, sistemin tümü için çok karmaşık olacaktır.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Bu yüzden çok </a:t>
            </a:r>
            <a:r>
              <a:rPr lang="tr-TR" sz="2400" spc="-15" dirty="0" err="1">
                <a:latin typeface="Times New Roman" panose="02020603050405020304" pitchFamily="18" charset="0"/>
                <a:cs typeface="Times New Roman" panose="02020603050405020304" pitchFamily="18" charset="0"/>
              </a:rPr>
              <a:t>işlemliliği</a:t>
            </a:r>
            <a:r>
              <a:rPr lang="tr-TR" sz="2400" spc="-15" dirty="0">
                <a:latin typeface="Times New Roman" panose="02020603050405020304" pitchFamily="18" charset="0"/>
                <a:cs typeface="Times New Roman" panose="02020603050405020304" pitchFamily="18" charset="0"/>
              </a:rPr>
              <a:t> de yansıtabilen 'Petri Net' gibi modeller, yapısal teknolojiler zamanında sıkça kullanılmışlardır.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Genelde de çözümleyicinin bu gibi diyagramları çizmesini istemektense bir şekilde serbestçe tanımladığı bilgilerden BDYM araçlarınca iç belirtim olarak kullanılmak üzere otomatik olarak elde edilmişlerdir.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Ancak çok </a:t>
            </a:r>
            <a:r>
              <a:rPr lang="tr-TR" sz="2400" spc="-15" dirty="0" err="1">
                <a:latin typeface="Times New Roman" panose="02020603050405020304" pitchFamily="18" charset="0"/>
                <a:cs typeface="Times New Roman" panose="02020603050405020304" pitchFamily="18" charset="0"/>
              </a:rPr>
              <a:t>işlemliliği</a:t>
            </a:r>
            <a:r>
              <a:rPr lang="tr-TR" sz="2400" spc="-15" dirty="0">
                <a:latin typeface="Times New Roman" panose="02020603050405020304" pitchFamily="18" charset="0"/>
                <a:cs typeface="Times New Roman" panose="02020603050405020304" pitchFamily="18" charset="0"/>
              </a:rPr>
              <a:t> sağlamanın bir yolu da bilinen durum makineleri tabanlı modelleri, değişik nesneler içerisinde ayrı ayrı oluşturup (her biri tek işlemli modeller olarak) bunların işbirliğine imkan tanımaktır.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Durum diyagramlarına destek olacak ardışık diyagramlar gibi araçlar da kullanılmaktadır.</a:t>
            </a:r>
          </a:p>
          <a:p>
            <a:pPr marL="297815" indent="-285750" algn="just">
              <a:lnSpc>
                <a:spcPct val="100000"/>
              </a:lnSpc>
              <a:spcBef>
                <a:spcPts val="95"/>
              </a:spcBef>
              <a:buClr>
                <a:srgbClr val="1CACE3"/>
              </a:buClr>
              <a:buSzPct val="78125"/>
              <a:buFont typeface="Wingdings" panose="05000000000000000000" pitchFamily="2" charset="2"/>
              <a:buChar char="Ø"/>
              <a:tabLst>
                <a:tab pos="269875" algn="l"/>
                <a:tab pos="271145" algn="l"/>
              </a:tabLst>
            </a:pPr>
            <a:r>
              <a:rPr lang="tr-TR" sz="2400" spc="-15" dirty="0">
                <a:latin typeface="Times New Roman" panose="02020603050405020304" pitchFamily="18" charset="0"/>
                <a:cs typeface="Times New Roman" panose="02020603050405020304" pitchFamily="18" charset="0"/>
              </a:rPr>
              <a:t>Sonraki slaytlarda durum diyagramı ve ardışık diyagramı örnekleri verilmektedir.</a:t>
            </a: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674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Durum Diyagramı</a:t>
            </a:r>
          </a:p>
        </p:txBody>
      </p:sp>
      <p:pic>
        <p:nvPicPr>
          <p:cNvPr id="12" name="İçerik Yer Tutucusu 11">
            <a:extLst>
              <a:ext uri="{FF2B5EF4-FFF2-40B4-BE49-F238E27FC236}">
                <a16:creationId xmlns:a16="http://schemas.microsoft.com/office/drawing/2014/main" id="{46BB0CD3-6D0E-D4B0-0336-639B0A5D052D}"/>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694310" y="1435111"/>
            <a:ext cx="8803379" cy="5351896"/>
          </a:xfrm>
        </p:spPr>
      </p:pic>
    </p:spTree>
    <p:extLst>
      <p:ext uri="{BB962C8B-B14F-4D97-AF65-F5344CB8AC3E}">
        <p14:creationId xmlns:p14="http://schemas.microsoft.com/office/powerpoint/2010/main" val="2857653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Ardışık Diyagramı</a:t>
            </a:r>
          </a:p>
        </p:txBody>
      </p:sp>
      <p:pic>
        <p:nvPicPr>
          <p:cNvPr id="6" name="İçerik Yer Tutucusu 5">
            <a:extLst>
              <a:ext uri="{FF2B5EF4-FFF2-40B4-BE49-F238E27FC236}">
                <a16:creationId xmlns:a16="http://schemas.microsoft.com/office/drawing/2014/main" id="{F508120E-F5ED-0523-1236-6E450E338272}"/>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2105573" y="1429431"/>
            <a:ext cx="7980854" cy="5255344"/>
          </a:xfrm>
        </p:spPr>
      </p:pic>
    </p:spTree>
    <p:extLst>
      <p:ext uri="{BB962C8B-B14F-4D97-AF65-F5344CB8AC3E}">
        <p14:creationId xmlns:p14="http://schemas.microsoft.com/office/powerpoint/2010/main" val="3718812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Tasarım</a:t>
            </a:r>
          </a:p>
        </p:txBody>
      </p:sp>
      <p:sp>
        <p:nvSpPr>
          <p:cNvPr id="3" name="İçerik Yer Tutucusu 2"/>
          <p:cNvSpPr>
            <a:spLocks noGrp="1"/>
          </p:cNvSpPr>
          <p:nvPr>
            <p:ph idx="1"/>
          </p:nvPr>
        </p:nvSpPr>
        <p:spPr>
          <a:xfrm>
            <a:off x="4756150" y="1690686"/>
            <a:ext cx="6756400" cy="4802187"/>
          </a:xfrm>
        </p:spPr>
        <p:txBody>
          <a:bodyPr>
            <a:normAutofit fontScale="77500" lnSpcReduction="20000"/>
          </a:bodyPr>
          <a:lstStyle/>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Nesneye Yönelik (NY) Tasarım, NY Çözümleme ile elde edilen modelin, yazılımın oluşturulması için yeterli tanımı sağlayacak şekille dönüştürülmesidir.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Kavram olarak geleneksel tasarım ile benzerlikler gösterir.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İki yaklaşımda da veri ve süreç belirtimi benzer şekilde yapılabilir.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Algoritmik düzeyde süreç tanımları da farklı değildir.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NY teknikler, yazılım tasarımının ilkeleri olan soyutlama, bilgi saklama, işlevsel bağımsızlık ve modülerliğe çok yatkındırlar.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NY Tasarımı yanda görüldüğü gibi dört katman olarak inceleyebiliriz:</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Ayrıca bütün bu katmanlar bir 'saha nesneleri' bilgisinin oluşmasına dayalıdır.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Belirli bir konuda yazılım geliştirilirken o konu ile ilgili genel modeller ve bunların uzantısı olan bir nesneler kitaplığı kurulmuş olmalıdır.</a:t>
            </a:r>
          </a:p>
          <a:p>
            <a:pPr marL="354965" indent="-342900" algn="just">
              <a:lnSpc>
                <a:spcPct val="100000"/>
              </a:lnSpc>
              <a:spcBef>
                <a:spcPts val="105"/>
              </a:spcBef>
              <a:buClr>
                <a:srgbClr val="1CACE3"/>
              </a:buClr>
              <a:buSzPct val="80000"/>
              <a:buFont typeface="Wingdings" panose="05000000000000000000" pitchFamily="2" charset="2"/>
              <a:buChar char="Ø"/>
              <a:tabLst>
                <a:tab pos="271145" algn="l"/>
              </a:tabLst>
            </a:pPr>
            <a:r>
              <a:rPr lang="tr-TR" sz="2400" dirty="0">
                <a:latin typeface="Times New Roman" panose="02020603050405020304" pitchFamily="18" charset="0"/>
                <a:cs typeface="Times New Roman" panose="02020603050405020304" pitchFamily="18" charset="0"/>
              </a:rPr>
              <a:t>Böyle bir yapı hazır değil ise eldeki projeler için gerekli altyapı olarak bir taraftan da saha altyapısının tasarımı yapılır.</a:t>
            </a:r>
            <a:endParaRPr lang="tr-TR" sz="3200"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59153967-C140-7628-D669-42070A1E8FDE}"/>
              </a:ext>
            </a:extLst>
          </p:cNvPr>
          <p:cNvPicPr>
            <a:picLocks noChangeAspect="1"/>
          </p:cNvPicPr>
          <p:nvPr/>
        </p:nvPicPr>
        <p:blipFill>
          <a:blip r:embed="rId2"/>
          <a:stretch>
            <a:fillRect/>
          </a:stretch>
        </p:blipFill>
        <p:spPr>
          <a:xfrm>
            <a:off x="397566" y="1741879"/>
            <a:ext cx="4242482" cy="4355243"/>
          </a:xfrm>
          <a:prstGeom prst="rect">
            <a:avLst/>
          </a:prstGeom>
        </p:spPr>
      </p:pic>
    </p:spTree>
    <p:extLst>
      <p:ext uri="{BB962C8B-B14F-4D97-AF65-F5344CB8AC3E}">
        <p14:creationId xmlns:p14="http://schemas.microsoft.com/office/powerpoint/2010/main" val="996587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939800" y="374362"/>
            <a:ext cx="10515600" cy="861648"/>
          </a:xfrm>
        </p:spPr>
        <p:txBody>
          <a:bodyPr/>
          <a:lstStyle/>
          <a:p>
            <a:r>
              <a:rPr lang="tr-TR" spc="-70" dirty="0">
                <a:solidFill>
                  <a:srgbClr val="002060"/>
                </a:solidFill>
                <a:latin typeface="Times New Roman" panose="02020603050405020304" pitchFamily="18" charset="0"/>
                <a:cs typeface="Times New Roman" panose="02020603050405020304" pitchFamily="18" charset="0"/>
              </a:rPr>
              <a:t>Nesneye Yönelik Kavramlar</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E932C23-2ABA-1019-7793-3504CA90A797}"/>
              </a:ext>
            </a:extLst>
          </p:cNvPr>
          <p:cNvSpPr>
            <a:spLocks noGrp="1"/>
          </p:cNvSpPr>
          <p:nvPr>
            <p:ph idx="1"/>
          </p:nvPr>
        </p:nvSpPr>
        <p:spPr>
          <a:xfrm>
            <a:off x="939800" y="1533525"/>
            <a:ext cx="10515600" cy="4351338"/>
          </a:xfrm>
        </p:spPr>
        <p:txBody>
          <a:bodyPr>
            <a:normAutofit/>
          </a:bodyPr>
          <a:lstStyle/>
          <a:p>
            <a:pPr marL="0" indent="0" algn="just">
              <a:buNone/>
            </a:pPr>
            <a:r>
              <a:rPr lang="tr-TR" sz="2400" dirty="0"/>
              <a:t>Doğal çevremizdeki nesnelerin özellikleri ve ilgili oldukları süreçler bir arada düşünülür. Bir nesnenin özellikleri olduğu gibi onun yapacağı işlemler de vardır. </a:t>
            </a:r>
            <a:endParaRPr lang="en-US" sz="2400" dirty="0"/>
          </a:p>
          <a:p>
            <a:pPr marL="0" indent="0" algn="just">
              <a:buNone/>
            </a:pPr>
            <a:r>
              <a:rPr lang="tr-TR" sz="2400" dirty="0"/>
              <a:t>NY modellerin ilk özelliği olarak, veri ve süreçlerin bir nesne için bir arada değerlendirilmesi tanımlanır. </a:t>
            </a:r>
            <a:endParaRPr lang="en-US" sz="2400" dirty="0"/>
          </a:p>
          <a:p>
            <a:pPr marL="0" indent="0" algn="just">
              <a:buNone/>
            </a:pPr>
            <a:r>
              <a:rPr lang="tr-TR" sz="2400" dirty="0"/>
              <a:t>NY kavramların temeli olarak, aşağıdaki dört özelliği sıralayabiliriz: </a:t>
            </a:r>
          </a:p>
          <a:p>
            <a:pPr marL="0" indent="0">
              <a:buNone/>
            </a:pPr>
            <a:endParaRPr lang="tr-TR" sz="2400" dirty="0"/>
          </a:p>
          <a:p>
            <a:pPr marL="514350" indent="-514350">
              <a:buAutoNum type="arabicPeriod"/>
            </a:pPr>
            <a:r>
              <a:rPr lang="tr-TR" sz="2000" b="1" dirty="0"/>
              <a:t>Kimlik</a:t>
            </a:r>
            <a:r>
              <a:rPr lang="tr-TR" sz="2000" dirty="0"/>
              <a:t> (Identity) </a:t>
            </a:r>
          </a:p>
          <a:p>
            <a:pPr marL="514350" indent="-514350">
              <a:buAutoNum type="arabicPeriod"/>
            </a:pPr>
            <a:r>
              <a:rPr lang="tr-TR" sz="2000" b="1" dirty="0"/>
              <a:t>Sınıflama</a:t>
            </a:r>
            <a:r>
              <a:rPr lang="tr-TR" sz="2000" dirty="0"/>
              <a:t> (</a:t>
            </a:r>
            <a:r>
              <a:rPr lang="tr-TR" sz="2000" dirty="0" err="1"/>
              <a:t>Classification</a:t>
            </a:r>
            <a:r>
              <a:rPr lang="tr-TR" sz="2000" dirty="0"/>
              <a:t>) </a:t>
            </a:r>
          </a:p>
          <a:p>
            <a:pPr marL="514350" indent="-514350">
              <a:buAutoNum type="arabicPeriod"/>
            </a:pPr>
            <a:r>
              <a:rPr lang="tr-TR" sz="2000" b="1" dirty="0"/>
              <a:t>Kalıtım</a:t>
            </a:r>
            <a:r>
              <a:rPr lang="tr-TR" sz="2000" dirty="0"/>
              <a:t> (</a:t>
            </a:r>
            <a:r>
              <a:rPr lang="tr-TR" sz="2000" dirty="0" err="1"/>
              <a:t>inheritance</a:t>
            </a:r>
            <a:r>
              <a:rPr lang="tr-TR" sz="2000" dirty="0"/>
              <a:t>) </a:t>
            </a:r>
          </a:p>
          <a:p>
            <a:pPr marL="514350" indent="-514350">
              <a:buAutoNum type="arabicPeriod"/>
            </a:pPr>
            <a:r>
              <a:rPr lang="tr-TR" sz="2000" b="1" dirty="0"/>
              <a:t>Çok Şekillilik/Biçimlilik</a:t>
            </a:r>
            <a:r>
              <a:rPr lang="en-US" sz="2000" b="1" dirty="0"/>
              <a:t> </a:t>
            </a:r>
            <a:r>
              <a:rPr lang="tr-TR" sz="2000" dirty="0"/>
              <a:t>(Polimorphism) </a:t>
            </a:r>
          </a:p>
        </p:txBody>
      </p:sp>
      <p:pic>
        <p:nvPicPr>
          <p:cNvPr id="11" name="Resim 10">
            <a:extLst>
              <a:ext uri="{FF2B5EF4-FFF2-40B4-BE49-F238E27FC236}">
                <a16:creationId xmlns:a16="http://schemas.microsoft.com/office/drawing/2014/main" id="{60E34C4B-72D0-4D5C-4EBC-67F29A73503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8064500" y="3650501"/>
            <a:ext cx="3187700" cy="2093767"/>
          </a:xfrm>
          <a:prstGeom prst="rect">
            <a:avLst/>
          </a:prstGeom>
        </p:spPr>
      </p:pic>
    </p:spTree>
    <p:extLst>
      <p:ext uri="{BB962C8B-B14F-4D97-AF65-F5344CB8AC3E}">
        <p14:creationId xmlns:p14="http://schemas.microsoft.com/office/powerpoint/2010/main" val="2121547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Tasarım</a:t>
            </a:r>
          </a:p>
        </p:txBody>
      </p:sp>
      <p:sp>
        <p:nvSpPr>
          <p:cNvPr id="3" name="İçerik Yer Tutucusu 2"/>
          <p:cNvSpPr>
            <a:spLocks noGrp="1"/>
          </p:cNvSpPr>
          <p:nvPr>
            <p:ph idx="1"/>
          </p:nvPr>
        </p:nvSpPr>
        <p:spPr/>
        <p:txBody>
          <a:bodyPr>
            <a:normAutofit/>
          </a:bodyPr>
          <a:lstStyle/>
          <a:p>
            <a:pPr marL="469265" indent="-457200" algn="just">
              <a:lnSpc>
                <a:spcPct val="100000"/>
              </a:lnSpc>
              <a:spcBef>
                <a:spcPts val="105"/>
              </a:spcBef>
              <a:buClr>
                <a:srgbClr val="1CACE3"/>
              </a:buClr>
              <a:buSzPct val="79411"/>
              <a:buFont typeface="Wingdings" panose="05000000000000000000" pitchFamily="2" charset="2"/>
              <a:buChar char="Ø"/>
              <a:tabLst>
                <a:tab pos="269875" algn="l"/>
                <a:tab pos="271145" algn="l"/>
              </a:tabLst>
            </a:pPr>
            <a:r>
              <a:rPr lang="tr-TR" sz="2400" spc="-10" dirty="0">
                <a:latin typeface="Times New Roman" panose="02020603050405020304" pitchFamily="18" charset="0"/>
                <a:cs typeface="Times New Roman" panose="02020603050405020304" pitchFamily="18" charset="0"/>
              </a:rPr>
              <a:t>Geleneksel tasarımın tersine, NY tasarımda NY çözümlemeden devir alınacak yapılar oldukça sadık kalınarak kullanılır.</a:t>
            </a:r>
          </a:p>
          <a:p>
            <a:pPr marL="469265" indent="-457200" algn="just">
              <a:lnSpc>
                <a:spcPct val="100000"/>
              </a:lnSpc>
              <a:spcBef>
                <a:spcPts val="105"/>
              </a:spcBef>
              <a:buClr>
                <a:srgbClr val="1CACE3"/>
              </a:buClr>
              <a:buSzPct val="79411"/>
              <a:buFont typeface="Wingdings" panose="05000000000000000000" pitchFamily="2" charset="2"/>
              <a:buChar char="Ø"/>
              <a:tabLst>
                <a:tab pos="269875" algn="l"/>
                <a:tab pos="271145" algn="l"/>
              </a:tabLst>
            </a:pPr>
            <a:r>
              <a:rPr lang="tr-TR" sz="2400" spc="-10" dirty="0">
                <a:latin typeface="Times New Roman" panose="02020603050405020304" pitchFamily="18" charset="0"/>
                <a:cs typeface="Times New Roman" panose="02020603050405020304" pitchFamily="18" charset="0"/>
              </a:rPr>
              <a:t>Ancak ihtiyaçlar çalışmasında kullanılan NY olması gerekmeyen modeller bir şekilde NY yapılara yansımalıdır.</a:t>
            </a:r>
          </a:p>
          <a:p>
            <a:pPr marL="469265" indent="-457200" algn="just">
              <a:lnSpc>
                <a:spcPct val="100000"/>
              </a:lnSpc>
              <a:spcBef>
                <a:spcPts val="105"/>
              </a:spcBef>
              <a:buClr>
                <a:srgbClr val="1CACE3"/>
              </a:buClr>
              <a:buSzPct val="79411"/>
              <a:buFont typeface="Wingdings" panose="05000000000000000000" pitchFamily="2" charset="2"/>
              <a:buChar char="Ø"/>
              <a:tabLst>
                <a:tab pos="269875" algn="l"/>
                <a:tab pos="271145" algn="l"/>
              </a:tabLst>
            </a:pPr>
            <a:r>
              <a:rPr lang="tr-TR" sz="2400" spc="-10" dirty="0">
                <a:latin typeface="Times New Roman" panose="02020603050405020304" pitchFamily="18" charset="0"/>
                <a:cs typeface="Times New Roman" panose="02020603050405020304" pitchFamily="18" charset="0"/>
              </a:rPr>
              <a:t>Sonraki slaytlarda NY çözümlemeden NY Tasarıma geçişte kullanılan kavram ve ortamları gösterilmektedir.</a:t>
            </a: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62757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Yaklaşımda Çözümlemeden</a:t>
            </a:r>
            <a:br>
              <a:rPr lang="tr-TR" dirty="0">
                <a:solidFill>
                  <a:srgbClr val="002060"/>
                </a:solidFill>
                <a:latin typeface="Times New Roman" panose="02020603050405020304" pitchFamily="18" charset="0"/>
                <a:cs typeface="Times New Roman" panose="02020603050405020304" pitchFamily="18" charset="0"/>
              </a:rPr>
            </a:br>
            <a:r>
              <a:rPr lang="tr-TR" dirty="0">
                <a:solidFill>
                  <a:srgbClr val="002060"/>
                </a:solidFill>
                <a:latin typeface="Times New Roman" panose="02020603050405020304" pitchFamily="18" charset="0"/>
                <a:cs typeface="Times New Roman" panose="02020603050405020304" pitchFamily="18" charset="0"/>
              </a:rPr>
              <a:t>Tasarıma Geçiş</a:t>
            </a:r>
          </a:p>
        </p:txBody>
      </p:sp>
      <p:pic>
        <p:nvPicPr>
          <p:cNvPr id="6" name="İçerik Yer Tutucusu 5">
            <a:extLst>
              <a:ext uri="{FF2B5EF4-FFF2-40B4-BE49-F238E27FC236}">
                <a16:creationId xmlns:a16="http://schemas.microsoft.com/office/drawing/2014/main" id="{A66F73F8-C32A-A08C-81D2-963EBF562A6E}"/>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469229" y="1690688"/>
            <a:ext cx="9253542" cy="4721471"/>
          </a:xfrm>
        </p:spPr>
      </p:pic>
    </p:spTree>
    <p:extLst>
      <p:ext uri="{BB962C8B-B14F-4D97-AF65-F5344CB8AC3E}">
        <p14:creationId xmlns:p14="http://schemas.microsoft.com/office/powerpoint/2010/main" val="866725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Yaklaşımda Çözümlemeden</a:t>
            </a:r>
            <a:br>
              <a:rPr lang="tr-TR" dirty="0">
                <a:solidFill>
                  <a:srgbClr val="002060"/>
                </a:solidFill>
                <a:latin typeface="Times New Roman" panose="02020603050405020304" pitchFamily="18" charset="0"/>
                <a:cs typeface="Times New Roman" panose="02020603050405020304" pitchFamily="18" charset="0"/>
              </a:rPr>
            </a:br>
            <a:r>
              <a:rPr lang="tr-TR" dirty="0">
                <a:solidFill>
                  <a:srgbClr val="002060"/>
                </a:solidFill>
                <a:latin typeface="Times New Roman" panose="02020603050405020304" pitchFamily="18" charset="0"/>
                <a:cs typeface="Times New Roman" panose="02020603050405020304" pitchFamily="18" charset="0"/>
              </a:rPr>
              <a:t>Tasarıma Geçiş</a:t>
            </a:r>
          </a:p>
        </p:txBody>
      </p:sp>
      <p:pic>
        <p:nvPicPr>
          <p:cNvPr id="6" name="İçerik Yer Tutucusu 5">
            <a:extLst>
              <a:ext uri="{FF2B5EF4-FFF2-40B4-BE49-F238E27FC236}">
                <a16:creationId xmlns:a16="http://schemas.microsoft.com/office/drawing/2014/main" id="{DE862FDA-0C0D-BB94-902E-861A92D6DD63}"/>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276876" y="1639549"/>
            <a:ext cx="9638248" cy="4960034"/>
          </a:xfrm>
        </p:spPr>
      </p:pic>
    </p:spTree>
    <p:extLst>
      <p:ext uri="{BB962C8B-B14F-4D97-AF65-F5344CB8AC3E}">
        <p14:creationId xmlns:p14="http://schemas.microsoft.com/office/powerpoint/2010/main" val="1012411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Yaklaşımda Çözümlemeden</a:t>
            </a:r>
            <a:br>
              <a:rPr lang="tr-TR" dirty="0">
                <a:solidFill>
                  <a:srgbClr val="002060"/>
                </a:solidFill>
                <a:latin typeface="Times New Roman" panose="02020603050405020304" pitchFamily="18" charset="0"/>
                <a:cs typeface="Times New Roman" panose="02020603050405020304" pitchFamily="18" charset="0"/>
              </a:rPr>
            </a:br>
            <a:r>
              <a:rPr lang="tr-TR" dirty="0">
                <a:solidFill>
                  <a:srgbClr val="002060"/>
                </a:solidFill>
                <a:latin typeface="Times New Roman" panose="02020603050405020304" pitchFamily="18" charset="0"/>
                <a:cs typeface="Times New Roman" panose="02020603050405020304" pitchFamily="18" charset="0"/>
              </a:rPr>
              <a:t>Tasarıma Geçiş</a:t>
            </a:r>
          </a:p>
        </p:txBody>
      </p:sp>
      <p:pic>
        <p:nvPicPr>
          <p:cNvPr id="5" name="İçerik Yer Tutucusu 4">
            <a:extLst>
              <a:ext uri="{FF2B5EF4-FFF2-40B4-BE49-F238E27FC236}">
                <a16:creationId xmlns:a16="http://schemas.microsoft.com/office/drawing/2014/main" id="{577ACEE3-F493-DBBC-8231-85B76248368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404208" y="1690688"/>
            <a:ext cx="9383583" cy="4802187"/>
          </a:xfrm>
        </p:spPr>
      </p:pic>
    </p:spTree>
    <p:extLst>
      <p:ext uri="{BB962C8B-B14F-4D97-AF65-F5344CB8AC3E}">
        <p14:creationId xmlns:p14="http://schemas.microsoft.com/office/powerpoint/2010/main" val="1133292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Yaklaşımda Çözümlemeden</a:t>
            </a:r>
            <a:br>
              <a:rPr lang="tr-TR" dirty="0">
                <a:solidFill>
                  <a:srgbClr val="002060"/>
                </a:solidFill>
                <a:latin typeface="Times New Roman" panose="02020603050405020304" pitchFamily="18" charset="0"/>
                <a:cs typeface="Times New Roman" panose="02020603050405020304" pitchFamily="18" charset="0"/>
              </a:rPr>
            </a:br>
            <a:r>
              <a:rPr lang="tr-TR" dirty="0">
                <a:solidFill>
                  <a:srgbClr val="002060"/>
                </a:solidFill>
                <a:latin typeface="Times New Roman" panose="02020603050405020304" pitchFamily="18" charset="0"/>
                <a:cs typeface="Times New Roman" panose="02020603050405020304" pitchFamily="18" charset="0"/>
              </a:rPr>
              <a:t>Tasarıma Geçiş</a:t>
            </a:r>
          </a:p>
        </p:txBody>
      </p:sp>
      <p:pic>
        <p:nvPicPr>
          <p:cNvPr id="5" name="İçerik Yer Tutucusu 4">
            <a:extLst>
              <a:ext uri="{FF2B5EF4-FFF2-40B4-BE49-F238E27FC236}">
                <a16:creationId xmlns:a16="http://schemas.microsoft.com/office/drawing/2014/main" id="{B913EB53-3F80-6148-E332-562E316F62C8}"/>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280417" y="1590833"/>
            <a:ext cx="9631165" cy="4957635"/>
          </a:xfrm>
        </p:spPr>
      </p:pic>
    </p:spTree>
    <p:extLst>
      <p:ext uri="{BB962C8B-B14F-4D97-AF65-F5344CB8AC3E}">
        <p14:creationId xmlns:p14="http://schemas.microsoft.com/office/powerpoint/2010/main" val="18581859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Yaklaşımda Çözümlemeden</a:t>
            </a:r>
            <a:br>
              <a:rPr lang="tr-TR" dirty="0">
                <a:solidFill>
                  <a:srgbClr val="002060"/>
                </a:solidFill>
                <a:latin typeface="Times New Roman" panose="02020603050405020304" pitchFamily="18" charset="0"/>
                <a:cs typeface="Times New Roman" panose="02020603050405020304" pitchFamily="18" charset="0"/>
              </a:rPr>
            </a:br>
            <a:r>
              <a:rPr lang="tr-TR" dirty="0">
                <a:solidFill>
                  <a:srgbClr val="002060"/>
                </a:solidFill>
                <a:latin typeface="Times New Roman" panose="02020603050405020304" pitchFamily="18" charset="0"/>
                <a:cs typeface="Times New Roman" panose="02020603050405020304" pitchFamily="18" charset="0"/>
              </a:rPr>
              <a:t>Tasarıma Geçiş</a:t>
            </a:r>
          </a:p>
        </p:txBody>
      </p:sp>
      <p:sp>
        <p:nvSpPr>
          <p:cNvPr id="3" name="İçerik Yer Tutucusu 2"/>
          <p:cNvSpPr>
            <a:spLocks noGrp="1"/>
          </p:cNvSpPr>
          <p:nvPr>
            <p:ph idx="1"/>
          </p:nvPr>
        </p:nvSpPr>
        <p:spPr/>
        <p:txBody>
          <a:bodyPr>
            <a:normAutofit/>
          </a:bodyPr>
          <a:lstStyle/>
          <a:p>
            <a:pPr marL="297815" indent="-285750" algn="just">
              <a:lnSpc>
                <a:spcPct val="100000"/>
              </a:lnSpc>
              <a:spcBef>
                <a:spcPts val="100"/>
              </a:spcBef>
              <a:buClr>
                <a:srgbClr val="1CACE3"/>
              </a:buClr>
              <a:buSzPct val="80555"/>
              <a:buFont typeface="Wingdings" panose="05000000000000000000" pitchFamily="2" charset="2"/>
              <a:buChar char="Ø"/>
              <a:tabLst>
                <a:tab pos="271145" algn="l"/>
              </a:tabLst>
            </a:pPr>
            <a:r>
              <a:rPr lang="tr-TR" sz="2400" spc="-105" dirty="0">
                <a:latin typeface="Times New Roman" panose="02020603050405020304" pitchFamily="18" charset="0"/>
                <a:cs typeface="Times New Roman" panose="02020603050405020304" pitchFamily="18" charset="0"/>
              </a:rPr>
              <a:t>Geleneksel ve NY Tasarım yaklaşımlarında en büyük fark, yapısal modellemelerde ortaya çıkar.</a:t>
            </a:r>
          </a:p>
          <a:p>
            <a:pPr marL="297815" indent="-285750" algn="just">
              <a:lnSpc>
                <a:spcPct val="100000"/>
              </a:lnSpc>
              <a:spcBef>
                <a:spcPts val="100"/>
              </a:spcBef>
              <a:buClr>
                <a:srgbClr val="1CACE3"/>
              </a:buClr>
              <a:buSzPct val="80555"/>
              <a:buFont typeface="Wingdings" panose="05000000000000000000" pitchFamily="2" charset="2"/>
              <a:buChar char="Ø"/>
              <a:tabLst>
                <a:tab pos="271145" algn="l"/>
              </a:tabLst>
            </a:pPr>
            <a:r>
              <a:rPr lang="tr-TR" sz="2400" spc="-105" dirty="0">
                <a:latin typeface="Times New Roman" panose="02020603050405020304" pitchFamily="18" charset="0"/>
                <a:cs typeface="Times New Roman" panose="02020603050405020304" pitchFamily="18" charset="0"/>
              </a:rPr>
              <a:t>Bütüncül bir yaklaşımla geleneksel tasarımda merkezi yapı ve kontrol hiyerarşisi kurulurken NY yaklaşımda dağıtık bir yapı söz konusudur.</a:t>
            </a:r>
          </a:p>
          <a:p>
            <a:pPr marL="297815" indent="-285750" algn="just">
              <a:lnSpc>
                <a:spcPct val="100000"/>
              </a:lnSpc>
              <a:spcBef>
                <a:spcPts val="100"/>
              </a:spcBef>
              <a:buClr>
                <a:srgbClr val="1CACE3"/>
              </a:buClr>
              <a:buSzPct val="80555"/>
              <a:buFont typeface="Wingdings" panose="05000000000000000000" pitchFamily="2" charset="2"/>
              <a:buChar char="Ø"/>
              <a:tabLst>
                <a:tab pos="271145" algn="l"/>
              </a:tabLst>
            </a:pPr>
            <a:r>
              <a:rPr lang="tr-TR" sz="2400" spc="-105" dirty="0">
                <a:latin typeface="Times New Roman" panose="02020603050405020304" pitchFamily="18" charset="0"/>
                <a:cs typeface="Times New Roman" panose="02020603050405020304" pitchFamily="18" charset="0"/>
              </a:rPr>
              <a:t>Sistem, etkileşimleri belirtilen bağımsız nesnelerin tümü olarak yapılanır.</a:t>
            </a:r>
          </a:p>
          <a:p>
            <a:pPr marL="297815" indent="-285750" algn="just">
              <a:lnSpc>
                <a:spcPct val="100000"/>
              </a:lnSpc>
              <a:spcBef>
                <a:spcPts val="100"/>
              </a:spcBef>
              <a:buClr>
                <a:srgbClr val="1CACE3"/>
              </a:buClr>
              <a:buSzPct val="80555"/>
              <a:buFont typeface="Wingdings" panose="05000000000000000000" pitchFamily="2" charset="2"/>
              <a:buChar char="Ø"/>
              <a:tabLst>
                <a:tab pos="271145" algn="l"/>
              </a:tabLst>
            </a:pPr>
            <a:r>
              <a:rPr lang="tr-TR" sz="2400" spc="-105" dirty="0">
                <a:latin typeface="Times New Roman" panose="02020603050405020304" pitchFamily="18" charset="0"/>
                <a:cs typeface="Times New Roman" panose="02020603050405020304" pitchFamily="18" charset="0"/>
              </a:rPr>
              <a:t>Kontrol kavramı da benzer şekildedir.</a:t>
            </a:r>
          </a:p>
          <a:p>
            <a:pPr marL="297815" indent="-285750" algn="just">
              <a:lnSpc>
                <a:spcPct val="100000"/>
              </a:lnSpc>
              <a:spcBef>
                <a:spcPts val="100"/>
              </a:spcBef>
              <a:buClr>
                <a:srgbClr val="1CACE3"/>
              </a:buClr>
              <a:buSzPct val="80555"/>
              <a:buFont typeface="Wingdings" panose="05000000000000000000" pitchFamily="2" charset="2"/>
              <a:buChar char="Ø"/>
              <a:tabLst>
                <a:tab pos="271145" algn="l"/>
              </a:tabLst>
            </a:pPr>
            <a:r>
              <a:rPr lang="tr-TR" sz="2400" spc="-105" dirty="0">
                <a:latin typeface="Times New Roman" panose="02020603050405020304" pitchFamily="18" charset="0"/>
                <a:cs typeface="Times New Roman" panose="02020603050405020304" pitchFamily="18" charset="0"/>
              </a:rPr>
              <a:t>Sistemin durumu ve dolayısıyla kontrol mekanizması, geleneksel yaklaşımda merkezidir.</a:t>
            </a:r>
          </a:p>
          <a:p>
            <a:pPr marL="297815" indent="-285750" algn="just">
              <a:lnSpc>
                <a:spcPct val="100000"/>
              </a:lnSpc>
              <a:spcBef>
                <a:spcPts val="100"/>
              </a:spcBef>
              <a:buClr>
                <a:srgbClr val="1CACE3"/>
              </a:buClr>
              <a:buSzPct val="80555"/>
              <a:buFont typeface="Wingdings" panose="05000000000000000000" pitchFamily="2" charset="2"/>
              <a:buChar char="Ø"/>
              <a:tabLst>
                <a:tab pos="271145" algn="l"/>
              </a:tabLst>
            </a:pPr>
            <a:r>
              <a:rPr lang="tr-TR" sz="2400" spc="-105" dirty="0">
                <a:latin typeface="Times New Roman" panose="02020603050405020304" pitchFamily="18" charset="0"/>
                <a:cs typeface="Times New Roman" panose="02020603050405020304" pitchFamily="18" charset="0"/>
              </a:rPr>
              <a:t>NY yaklaşımda ise iletilerle bağlantı kurulan dağıtık nesneler, sistemin genel durumunu belirler ve kontrol de dağıtık olarak sağlanır.</a:t>
            </a:r>
            <a:endParaRPr lang="tr-TR"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55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Yaklaşımda Çözümlemeden</a:t>
            </a:r>
            <a:br>
              <a:rPr lang="tr-TR" dirty="0">
                <a:solidFill>
                  <a:srgbClr val="002060"/>
                </a:solidFill>
                <a:latin typeface="Times New Roman" panose="02020603050405020304" pitchFamily="18" charset="0"/>
                <a:cs typeface="Times New Roman" panose="02020603050405020304" pitchFamily="18" charset="0"/>
              </a:rPr>
            </a:br>
            <a:r>
              <a:rPr lang="tr-TR" dirty="0">
                <a:solidFill>
                  <a:srgbClr val="002060"/>
                </a:solidFill>
                <a:latin typeface="Times New Roman" panose="02020603050405020304" pitchFamily="18" charset="0"/>
                <a:cs typeface="Times New Roman" panose="02020603050405020304" pitchFamily="18" charset="0"/>
              </a:rPr>
              <a:t>Tasarıma Geçiş</a:t>
            </a:r>
          </a:p>
        </p:txBody>
      </p:sp>
      <p:sp>
        <p:nvSpPr>
          <p:cNvPr id="3" name="İçerik Yer Tutucusu 2"/>
          <p:cNvSpPr>
            <a:spLocks noGrp="1"/>
          </p:cNvSpPr>
          <p:nvPr>
            <p:ph idx="1"/>
          </p:nvPr>
        </p:nvSpPr>
        <p:spPr/>
        <p:txBody>
          <a:bodyPr>
            <a:normAutofit lnSpcReduction="10000"/>
          </a:bodyPr>
          <a:lstStyle/>
          <a:p>
            <a:pPr marL="12065" indent="0" algn="just">
              <a:lnSpc>
                <a:spcPct val="100000"/>
              </a:lnSpc>
              <a:spcBef>
                <a:spcPts val="100"/>
              </a:spcBef>
              <a:buClr>
                <a:srgbClr val="1CACE3"/>
              </a:buClr>
              <a:buSzPct val="80555"/>
              <a:buNone/>
              <a:tabLst>
                <a:tab pos="271145" algn="l"/>
              </a:tabLst>
            </a:pPr>
            <a:r>
              <a:rPr lang="tr-TR" sz="2400" spc="-105" dirty="0">
                <a:latin typeface="Times New Roman" panose="02020603050405020304" pitchFamily="18" charset="0"/>
                <a:cs typeface="Times New Roman" panose="02020603050405020304" pitchFamily="18" charset="0"/>
              </a:rPr>
              <a:t>Birbirinden farklı olan geleneksel ve NY tasarım metodolojilerinin karşılaştırılmasında kullanılmak üzere 10 özellikten söz edilebilir:</a:t>
            </a:r>
          </a:p>
          <a:p>
            <a:pPr marL="12065" indent="0" algn="just">
              <a:lnSpc>
                <a:spcPct val="100000"/>
              </a:lnSpc>
              <a:spcBef>
                <a:spcPts val="100"/>
              </a:spcBef>
              <a:buClr>
                <a:srgbClr val="1CACE3"/>
              </a:buClr>
              <a:buSzPct val="80555"/>
              <a:buNone/>
              <a:tabLst>
                <a:tab pos="271145" algn="l"/>
              </a:tabLst>
            </a:pPr>
            <a:endParaRPr lang="tr-TR" sz="2400" spc="-105" dirty="0">
              <a:latin typeface="Times New Roman" panose="02020603050405020304" pitchFamily="18" charset="0"/>
              <a:cs typeface="Times New Roman" panose="02020603050405020304" pitchFamily="18" charset="0"/>
            </a:endParaRPr>
          </a:p>
          <a:p>
            <a:pPr marL="926465" lvl="1" indent="-457200" algn="just">
              <a:lnSpc>
                <a:spcPct val="100000"/>
              </a:lnSpc>
              <a:spcBef>
                <a:spcPts val="100"/>
              </a:spcBef>
              <a:buClr>
                <a:srgbClr val="1CACE3"/>
              </a:buClr>
              <a:buSzPct val="80555"/>
              <a:buFont typeface="+mj-lt"/>
              <a:buAutoNum type="arabicPeriod"/>
              <a:tabLst>
                <a:tab pos="271145" algn="l"/>
              </a:tabLst>
            </a:pPr>
            <a:r>
              <a:rPr lang="tr-TR" sz="2000" spc="-105" dirty="0">
                <a:latin typeface="Times New Roman" panose="02020603050405020304" pitchFamily="18" charset="0"/>
                <a:cs typeface="Times New Roman" panose="02020603050405020304" pitchFamily="18" charset="0"/>
              </a:rPr>
              <a:t>Modül sıradüzen gösterimi</a:t>
            </a:r>
          </a:p>
          <a:p>
            <a:pPr marL="926465" lvl="1" indent="-457200" algn="just">
              <a:lnSpc>
                <a:spcPct val="100000"/>
              </a:lnSpc>
              <a:spcBef>
                <a:spcPts val="100"/>
              </a:spcBef>
              <a:buClr>
                <a:srgbClr val="1CACE3"/>
              </a:buClr>
              <a:buSzPct val="80555"/>
              <a:buFont typeface="+mj-lt"/>
              <a:buAutoNum type="arabicPeriod"/>
              <a:tabLst>
                <a:tab pos="271145" algn="l"/>
              </a:tabLst>
            </a:pPr>
            <a:r>
              <a:rPr lang="tr-TR" sz="2000" spc="-105" dirty="0">
                <a:latin typeface="Times New Roman" panose="02020603050405020304" pitchFamily="18" charset="0"/>
                <a:cs typeface="Times New Roman" panose="02020603050405020304" pitchFamily="18" charset="0"/>
              </a:rPr>
              <a:t>Veri tanımları belirtimi</a:t>
            </a:r>
          </a:p>
          <a:p>
            <a:pPr marL="926465" lvl="1" indent="-457200" algn="just">
              <a:lnSpc>
                <a:spcPct val="100000"/>
              </a:lnSpc>
              <a:spcBef>
                <a:spcPts val="100"/>
              </a:spcBef>
              <a:buClr>
                <a:srgbClr val="1CACE3"/>
              </a:buClr>
              <a:buSzPct val="80555"/>
              <a:buFont typeface="+mj-lt"/>
              <a:buAutoNum type="arabicPeriod"/>
              <a:tabLst>
                <a:tab pos="271145" algn="l"/>
              </a:tabLst>
            </a:pPr>
            <a:r>
              <a:rPr lang="tr-TR" sz="2000" spc="-105" dirty="0">
                <a:latin typeface="Times New Roman" panose="02020603050405020304" pitchFamily="18" charset="0"/>
                <a:cs typeface="Times New Roman" panose="02020603050405020304" pitchFamily="18" charset="0"/>
              </a:rPr>
              <a:t>İşlem mantığı belirtimi</a:t>
            </a:r>
          </a:p>
          <a:p>
            <a:pPr marL="926465" lvl="1" indent="-457200" algn="just">
              <a:lnSpc>
                <a:spcPct val="100000"/>
              </a:lnSpc>
              <a:spcBef>
                <a:spcPts val="100"/>
              </a:spcBef>
              <a:buClr>
                <a:srgbClr val="1CACE3"/>
              </a:buClr>
              <a:buSzPct val="80555"/>
              <a:buFont typeface="+mj-lt"/>
              <a:buAutoNum type="arabicPeriod"/>
              <a:tabLst>
                <a:tab pos="271145" algn="l"/>
              </a:tabLst>
            </a:pPr>
            <a:r>
              <a:rPr lang="tr-TR" sz="2000" spc="-105" dirty="0">
                <a:latin typeface="Times New Roman" panose="02020603050405020304" pitchFamily="18" charset="0"/>
                <a:cs typeface="Times New Roman" panose="02020603050405020304" pitchFamily="18" charset="0"/>
              </a:rPr>
              <a:t>Sondan sona süreç sıralamalarının gösterimi</a:t>
            </a:r>
          </a:p>
          <a:p>
            <a:pPr marL="926465" lvl="1" indent="-457200" algn="just">
              <a:lnSpc>
                <a:spcPct val="100000"/>
              </a:lnSpc>
              <a:spcBef>
                <a:spcPts val="100"/>
              </a:spcBef>
              <a:buClr>
                <a:srgbClr val="1CACE3"/>
              </a:buClr>
              <a:buSzPct val="80555"/>
              <a:buFont typeface="+mj-lt"/>
              <a:buAutoNum type="arabicPeriod"/>
              <a:tabLst>
                <a:tab pos="271145" algn="l"/>
              </a:tabLst>
            </a:pPr>
            <a:r>
              <a:rPr lang="tr-TR" sz="2000" spc="-105" dirty="0">
                <a:latin typeface="Times New Roman" panose="02020603050405020304" pitchFamily="18" charset="0"/>
                <a:cs typeface="Times New Roman" panose="02020603050405020304" pitchFamily="18" charset="0"/>
              </a:rPr>
              <a:t>Nesne durumları ve durum geçişlerinin gösterimi</a:t>
            </a:r>
          </a:p>
          <a:p>
            <a:pPr marL="926465" lvl="1" indent="-457200" algn="just">
              <a:lnSpc>
                <a:spcPct val="100000"/>
              </a:lnSpc>
              <a:spcBef>
                <a:spcPts val="100"/>
              </a:spcBef>
              <a:buClr>
                <a:srgbClr val="1CACE3"/>
              </a:buClr>
              <a:buSzPct val="80555"/>
              <a:buFont typeface="+mj-lt"/>
              <a:buAutoNum type="arabicPeriod"/>
              <a:tabLst>
                <a:tab pos="271145" algn="l"/>
              </a:tabLst>
            </a:pPr>
            <a:r>
              <a:rPr lang="tr-TR" sz="2000" spc="-105" dirty="0">
                <a:latin typeface="Times New Roman" panose="02020603050405020304" pitchFamily="18" charset="0"/>
                <a:cs typeface="Times New Roman" panose="02020603050405020304" pitchFamily="18" charset="0"/>
              </a:rPr>
              <a:t>Sınıf ve sıradüzen tanımları</a:t>
            </a:r>
          </a:p>
          <a:p>
            <a:pPr marL="926465" lvl="1" indent="-457200" algn="just">
              <a:lnSpc>
                <a:spcPct val="100000"/>
              </a:lnSpc>
              <a:spcBef>
                <a:spcPts val="100"/>
              </a:spcBef>
              <a:buClr>
                <a:srgbClr val="1CACE3"/>
              </a:buClr>
              <a:buSzPct val="80555"/>
              <a:buFont typeface="+mj-lt"/>
              <a:buAutoNum type="arabicPeriod"/>
              <a:tabLst>
                <a:tab pos="271145" algn="l"/>
              </a:tabLst>
            </a:pPr>
            <a:r>
              <a:rPr lang="tr-TR" sz="2000" spc="-105" dirty="0">
                <a:latin typeface="Times New Roman" panose="02020603050405020304" pitchFamily="18" charset="0"/>
                <a:cs typeface="Times New Roman" panose="02020603050405020304" pitchFamily="18" charset="0"/>
              </a:rPr>
              <a:t>Sınıflara işlemlerin tayin edilmesi</a:t>
            </a:r>
          </a:p>
          <a:p>
            <a:pPr marL="926465" lvl="1" indent="-457200" algn="just">
              <a:lnSpc>
                <a:spcPct val="100000"/>
              </a:lnSpc>
              <a:spcBef>
                <a:spcPts val="100"/>
              </a:spcBef>
              <a:buClr>
                <a:srgbClr val="1CACE3"/>
              </a:buClr>
              <a:buSzPct val="80555"/>
              <a:buFont typeface="+mj-lt"/>
              <a:buAutoNum type="arabicPeriod"/>
              <a:tabLst>
                <a:tab pos="271145" algn="l"/>
              </a:tabLst>
            </a:pPr>
            <a:r>
              <a:rPr lang="tr-TR" sz="2000" spc="-105" dirty="0">
                <a:latin typeface="Times New Roman" panose="02020603050405020304" pitchFamily="18" charset="0"/>
                <a:cs typeface="Times New Roman" panose="02020603050405020304" pitchFamily="18" charset="0"/>
              </a:rPr>
              <a:t>İşlemlerin detaylı tanımı</a:t>
            </a:r>
          </a:p>
          <a:p>
            <a:pPr marL="926465" lvl="1" indent="-457200" algn="just">
              <a:lnSpc>
                <a:spcPct val="100000"/>
              </a:lnSpc>
              <a:spcBef>
                <a:spcPts val="100"/>
              </a:spcBef>
              <a:buClr>
                <a:srgbClr val="1CACE3"/>
              </a:buClr>
              <a:buSzPct val="80555"/>
              <a:buFont typeface="+mj-lt"/>
              <a:buAutoNum type="arabicPeriod"/>
              <a:tabLst>
                <a:tab pos="271145" algn="l"/>
              </a:tabLst>
            </a:pPr>
            <a:r>
              <a:rPr lang="tr-TR" sz="2000" spc="-105" dirty="0">
                <a:latin typeface="Times New Roman" panose="02020603050405020304" pitchFamily="18" charset="0"/>
                <a:cs typeface="Times New Roman" panose="02020603050405020304" pitchFamily="18" charset="0"/>
              </a:rPr>
              <a:t>İleti bağlantılarının belirtimi</a:t>
            </a:r>
          </a:p>
          <a:p>
            <a:pPr marL="926465" lvl="1" indent="-457200" algn="just">
              <a:lnSpc>
                <a:spcPct val="100000"/>
              </a:lnSpc>
              <a:spcBef>
                <a:spcPts val="100"/>
              </a:spcBef>
              <a:buClr>
                <a:srgbClr val="1CACE3"/>
              </a:buClr>
              <a:buSzPct val="80555"/>
              <a:buFont typeface="+mj-lt"/>
              <a:buAutoNum type="arabicPeriod"/>
              <a:tabLst>
                <a:tab pos="271145" algn="l"/>
              </a:tabLst>
            </a:pPr>
            <a:r>
              <a:rPr lang="tr-TR" sz="2000" spc="-105" dirty="0">
                <a:latin typeface="Times New Roman" panose="02020603050405020304" pitchFamily="18" charset="0"/>
                <a:cs typeface="Times New Roman" panose="02020603050405020304" pitchFamily="18" charset="0"/>
              </a:rPr>
              <a:t>Sistem işlemlerinin tanımlanması </a:t>
            </a:r>
            <a:endParaRPr lang="tr-T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687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Tasarım Metodolojileri</a:t>
            </a:r>
          </a:p>
        </p:txBody>
      </p:sp>
      <p:sp>
        <p:nvSpPr>
          <p:cNvPr id="3" name="İçerik Yer Tutucusu 2"/>
          <p:cNvSpPr>
            <a:spLocks noGrp="1"/>
          </p:cNvSpPr>
          <p:nvPr>
            <p:ph idx="1"/>
          </p:nvPr>
        </p:nvSpPr>
        <p:spPr/>
        <p:txBody>
          <a:bodyPr>
            <a:normAutofit fontScale="77500" lnSpcReduction="20000"/>
          </a:bodyPr>
          <a:lstStyle/>
          <a:p>
            <a:pPr marL="12065" indent="0" algn="just">
              <a:lnSpc>
                <a:spcPct val="100000"/>
              </a:lnSpc>
              <a:spcBef>
                <a:spcPts val="100"/>
              </a:spcBef>
              <a:buClr>
                <a:srgbClr val="1CACE3"/>
              </a:buClr>
              <a:buSzPct val="80555"/>
              <a:buNone/>
              <a:tabLst>
                <a:tab pos="271145" algn="l"/>
              </a:tabLst>
            </a:pPr>
            <a:r>
              <a:rPr lang="tr-TR" sz="2800" spc="-105" dirty="0">
                <a:latin typeface="Times New Roman" panose="02020603050405020304" pitchFamily="18" charset="0"/>
                <a:cs typeface="Times New Roman" panose="02020603050405020304" pitchFamily="18" charset="0"/>
              </a:rPr>
              <a:t>Çözümlemede olduğu gibi tasarımda da bir çok farklı gibi görünen yöntem kullanılmaktadır. Aslında metodolojiler genelde çözümleme ve tasarım safhalarını diğer safhalar ile birlikte içerirler. Modüler yapının tasarım için öneminden daha önce söz edilmişti.</a:t>
            </a:r>
          </a:p>
          <a:p>
            <a:pPr marL="12065" indent="0" algn="just">
              <a:lnSpc>
                <a:spcPct val="100000"/>
              </a:lnSpc>
              <a:spcBef>
                <a:spcPts val="100"/>
              </a:spcBef>
              <a:buClr>
                <a:srgbClr val="1CACE3"/>
              </a:buClr>
              <a:buSzPct val="80555"/>
              <a:buNone/>
              <a:tabLst>
                <a:tab pos="271145" algn="l"/>
              </a:tabLst>
            </a:pPr>
            <a:endParaRPr lang="tr-TR" sz="2800" spc="-105" dirty="0">
              <a:latin typeface="Times New Roman" panose="02020603050405020304" pitchFamily="18" charset="0"/>
              <a:cs typeface="Times New Roman" panose="02020603050405020304" pitchFamily="18" charset="0"/>
            </a:endParaRPr>
          </a:p>
          <a:p>
            <a:pPr marL="12065" indent="0" algn="just">
              <a:lnSpc>
                <a:spcPct val="100000"/>
              </a:lnSpc>
              <a:spcBef>
                <a:spcPts val="100"/>
              </a:spcBef>
              <a:buClr>
                <a:srgbClr val="1CACE3"/>
              </a:buClr>
              <a:buSzPct val="80555"/>
              <a:buNone/>
              <a:tabLst>
                <a:tab pos="271145" algn="l"/>
              </a:tabLst>
            </a:pPr>
            <a:r>
              <a:rPr lang="tr-TR" sz="2800" spc="-105" dirty="0">
                <a:latin typeface="Times New Roman" panose="02020603050405020304" pitchFamily="18" charset="0"/>
                <a:cs typeface="Times New Roman" panose="02020603050405020304" pitchFamily="18" charset="0"/>
              </a:rPr>
              <a:t>Bir tasarım metodunun modülerlik ve ilişkili NY kavramlarını desteklemesi için beş kriter ortaya atılmıştır:</a:t>
            </a:r>
          </a:p>
          <a:p>
            <a:pPr marL="12065" indent="0" algn="just">
              <a:lnSpc>
                <a:spcPct val="100000"/>
              </a:lnSpc>
              <a:spcBef>
                <a:spcPts val="100"/>
              </a:spcBef>
              <a:buClr>
                <a:srgbClr val="1CACE3"/>
              </a:buClr>
              <a:buSzPct val="80555"/>
              <a:buNone/>
              <a:tabLst>
                <a:tab pos="271145" algn="l"/>
              </a:tabLst>
            </a:pPr>
            <a:endParaRPr lang="tr-TR" sz="2800" spc="-105" dirty="0">
              <a:latin typeface="Times New Roman" panose="02020603050405020304" pitchFamily="18" charset="0"/>
              <a:cs typeface="Times New Roman" panose="02020603050405020304" pitchFamily="18" charset="0"/>
            </a:endParaRPr>
          </a:p>
          <a:p>
            <a:pPr marL="526415" indent="-514350" algn="just">
              <a:lnSpc>
                <a:spcPct val="120000"/>
              </a:lnSpc>
              <a:spcBef>
                <a:spcPts val="100"/>
              </a:spcBef>
              <a:buClr>
                <a:srgbClr val="1CACE3"/>
              </a:buClr>
              <a:buSzPct val="80555"/>
              <a:buFont typeface="+mj-lt"/>
              <a:buAutoNum type="arabicPeriod"/>
              <a:tabLst>
                <a:tab pos="271145" algn="l"/>
              </a:tabLst>
            </a:pPr>
            <a:r>
              <a:rPr lang="tr-TR" sz="2800" spc="-105" dirty="0">
                <a:solidFill>
                  <a:srgbClr val="FF0000"/>
                </a:solidFill>
                <a:latin typeface="Times New Roman" panose="02020603050405020304" pitchFamily="18" charset="0"/>
                <a:cs typeface="Times New Roman" panose="02020603050405020304" pitchFamily="18" charset="0"/>
              </a:rPr>
              <a:t>Çözünürlük: </a:t>
            </a:r>
            <a:r>
              <a:rPr lang="tr-TR" sz="2800" spc="-105" dirty="0">
                <a:latin typeface="Times New Roman" panose="02020603050405020304" pitchFamily="18" charset="0"/>
                <a:cs typeface="Times New Roman" panose="02020603050405020304" pitchFamily="18" charset="0"/>
              </a:rPr>
              <a:t>Büyük bir problemin, çözülmesi daha kolay olan küçük problemlere ayrıştırılması yöntemidir.</a:t>
            </a:r>
          </a:p>
          <a:p>
            <a:pPr marL="526415" indent="-514350" algn="just">
              <a:lnSpc>
                <a:spcPct val="120000"/>
              </a:lnSpc>
              <a:spcBef>
                <a:spcPts val="100"/>
              </a:spcBef>
              <a:buClr>
                <a:srgbClr val="1CACE3"/>
              </a:buClr>
              <a:buSzPct val="80555"/>
              <a:buFont typeface="+mj-lt"/>
              <a:buAutoNum type="arabicPeriod"/>
              <a:tabLst>
                <a:tab pos="271145" algn="l"/>
              </a:tabLst>
            </a:pPr>
            <a:r>
              <a:rPr lang="tr-TR" sz="2800" spc="-105" dirty="0">
                <a:solidFill>
                  <a:srgbClr val="FF0000"/>
                </a:solidFill>
                <a:latin typeface="Times New Roman" panose="02020603050405020304" pitchFamily="18" charset="0"/>
                <a:cs typeface="Times New Roman" panose="02020603050405020304" pitchFamily="18" charset="0"/>
              </a:rPr>
              <a:t>Bütünleştirme: </a:t>
            </a:r>
            <a:r>
              <a:rPr lang="tr-TR" sz="2800" spc="-105" dirty="0">
                <a:latin typeface="Times New Roman" panose="02020603050405020304" pitchFamily="18" charset="0"/>
                <a:cs typeface="Times New Roman" panose="02020603050405020304" pitchFamily="18" charset="0"/>
              </a:rPr>
              <a:t>Geliştirilecek modüllerin ne kolaylıkla değişik sistemlerce kullanılabileceğidir.</a:t>
            </a:r>
          </a:p>
          <a:p>
            <a:pPr marL="526415" indent="-514350" algn="just">
              <a:lnSpc>
                <a:spcPct val="120000"/>
              </a:lnSpc>
              <a:spcBef>
                <a:spcPts val="100"/>
              </a:spcBef>
              <a:buClr>
                <a:srgbClr val="1CACE3"/>
              </a:buClr>
              <a:buSzPct val="80555"/>
              <a:buFont typeface="+mj-lt"/>
              <a:buAutoNum type="arabicPeriod"/>
              <a:tabLst>
                <a:tab pos="271145" algn="l"/>
              </a:tabLst>
            </a:pPr>
            <a:r>
              <a:rPr lang="tr-TR" sz="2800" spc="-105" dirty="0">
                <a:solidFill>
                  <a:srgbClr val="FF0000"/>
                </a:solidFill>
                <a:latin typeface="Times New Roman" panose="02020603050405020304" pitchFamily="18" charset="0"/>
                <a:cs typeface="Times New Roman" panose="02020603050405020304" pitchFamily="18" charset="0"/>
              </a:rPr>
              <a:t>Anlaşılırlık: </a:t>
            </a:r>
            <a:r>
              <a:rPr lang="tr-TR" sz="2800" spc="-105" dirty="0">
                <a:latin typeface="Times New Roman" panose="02020603050405020304" pitchFamily="18" charset="0"/>
                <a:cs typeface="Times New Roman" panose="02020603050405020304" pitchFamily="18" charset="0"/>
              </a:rPr>
              <a:t>Bir bileşenin, diğerlerine başvurmadan ne kolaylıkla anlaşılabildiğidir.</a:t>
            </a:r>
          </a:p>
          <a:p>
            <a:pPr marL="526415" indent="-514350" algn="just">
              <a:lnSpc>
                <a:spcPct val="120000"/>
              </a:lnSpc>
              <a:spcBef>
                <a:spcPts val="100"/>
              </a:spcBef>
              <a:buClr>
                <a:srgbClr val="1CACE3"/>
              </a:buClr>
              <a:buSzPct val="80555"/>
              <a:buFont typeface="+mj-lt"/>
              <a:buAutoNum type="arabicPeriod"/>
              <a:tabLst>
                <a:tab pos="271145" algn="l"/>
              </a:tabLst>
            </a:pPr>
            <a:r>
              <a:rPr lang="tr-TR" sz="2800" spc="-105" dirty="0">
                <a:solidFill>
                  <a:srgbClr val="FF0000"/>
                </a:solidFill>
                <a:latin typeface="Times New Roman" panose="02020603050405020304" pitchFamily="18" charset="0"/>
                <a:cs typeface="Times New Roman" panose="02020603050405020304" pitchFamily="18" charset="0"/>
              </a:rPr>
              <a:t>Devamlılık: </a:t>
            </a:r>
            <a:r>
              <a:rPr lang="tr-TR" sz="2800" spc="-105" dirty="0">
                <a:latin typeface="Times New Roman" panose="02020603050405020304" pitchFamily="18" charset="0"/>
                <a:cs typeface="Times New Roman" panose="02020603050405020304" pitchFamily="18" charset="0"/>
              </a:rPr>
              <a:t>Programda yapılacak değişikliğin yalnızca bir veya birkaç modülü etkilemesidir.</a:t>
            </a:r>
          </a:p>
          <a:p>
            <a:pPr marL="526415" indent="-514350" algn="just">
              <a:lnSpc>
                <a:spcPct val="120000"/>
              </a:lnSpc>
              <a:spcBef>
                <a:spcPts val="100"/>
              </a:spcBef>
              <a:buClr>
                <a:srgbClr val="1CACE3"/>
              </a:buClr>
              <a:buSzPct val="80555"/>
              <a:buFont typeface="+mj-lt"/>
              <a:buAutoNum type="arabicPeriod"/>
              <a:tabLst>
                <a:tab pos="271145" algn="l"/>
              </a:tabLst>
            </a:pPr>
            <a:r>
              <a:rPr lang="tr-TR" sz="2800" spc="-105" dirty="0">
                <a:solidFill>
                  <a:srgbClr val="FF0000"/>
                </a:solidFill>
                <a:latin typeface="Times New Roman" panose="02020603050405020304" pitchFamily="18" charset="0"/>
                <a:cs typeface="Times New Roman" panose="02020603050405020304" pitchFamily="18" charset="0"/>
              </a:rPr>
              <a:t>Koruma: </a:t>
            </a:r>
            <a:r>
              <a:rPr lang="tr-TR" sz="2800" spc="-105" dirty="0">
                <a:latin typeface="Times New Roman" panose="02020603050405020304" pitchFamily="18" charset="0"/>
                <a:cs typeface="Times New Roman" panose="02020603050405020304" pitchFamily="18" charset="0"/>
              </a:rPr>
              <a:t>Programda yapılacak değişikliğin yalnızca bir veya birkaç modülü etkilemesidir.</a:t>
            </a:r>
          </a:p>
        </p:txBody>
      </p:sp>
    </p:spTree>
    <p:extLst>
      <p:ext uri="{BB962C8B-B14F-4D97-AF65-F5344CB8AC3E}">
        <p14:creationId xmlns:p14="http://schemas.microsoft.com/office/powerpoint/2010/main" val="41505507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Nesneye Yönelik Tasarım Metodolojileri</a:t>
            </a:r>
          </a:p>
        </p:txBody>
      </p:sp>
      <p:sp>
        <p:nvSpPr>
          <p:cNvPr id="3" name="İçerik Yer Tutucusu 2"/>
          <p:cNvSpPr>
            <a:spLocks noGrp="1"/>
          </p:cNvSpPr>
          <p:nvPr>
            <p:ph idx="1"/>
          </p:nvPr>
        </p:nvSpPr>
        <p:spPr/>
        <p:txBody>
          <a:bodyPr>
            <a:normAutofit/>
          </a:bodyPr>
          <a:lstStyle/>
          <a:p>
            <a:pPr marL="12065" indent="0" algn="just">
              <a:lnSpc>
                <a:spcPct val="100000"/>
              </a:lnSpc>
              <a:spcBef>
                <a:spcPts val="100"/>
              </a:spcBef>
              <a:buClr>
                <a:srgbClr val="1CACE3"/>
              </a:buClr>
              <a:buSzPct val="80555"/>
              <a:buNone/>
              <a:tabLst>
                <a:tab pos="271145" algn="l"/>
              </a:tabLst>
            </a:pPr>
            <a:r>
              <a:rPr lang="tr-TR" sz="2400" spc="-105" dirty="0">
                <a:latin typeface="Times New Roman" panose="02020603050405020304" pitchFamily="18" charset="0"/>
                <a:cs typeface="Times New Roman" panose="02020603050405020304" pitchFamily="18" charset="0"/>
              </a:rPr>
              <a:t>Aynı şekilde modüler yapının sağlanması için de beş prensipten söz edilebilir:</a:t>
            </a:r>
          </a:p>
          <a:p>
            <a:pPr marL="526415" indent="-514350" algn="just">
              <a:lnSpc>
                <a:spcPct val="100000"/>
              </a:lnSpc>
              <a:spcBef>
                <a:spcPts val="100"/>
              </a:spcBef>
              <a:buClr>
                <a:srgbClr val="1CACE3"/>
              </a:buClr>
              <a:buSzPct val="80555"/>
              <a:buFont typeface="+mj-lt"/>
              <a:buAutoNum type="arabicPeriod"/>
              <a:tabLst>
                <a:tab pos="271145" algn="l"/>
              </a:tabLst>
            </a:pPr>
            <a:r>
              <a:rPr lang="tr-TR" sz="2400" spc="-105" dirty="0">
                <a:latin typeface="Times New Roman" panose="02020603050405020304" pitchFamily="18" charset="0"/>
                <a:cs typeface="Times New Roman" panose="02020603050405020304" pitchFamily="18" charset="0"/>
              </a:rPr>
              <a:t>Modüler yapıyı destekleyici dil ögelerinin bulunması,</a:t>
            </a:r>
          </a:p>
          <a:p>
            <a:pPr marL="526415" indent="-514350" algn="just">
              <a:lnSpc>
                <a:spcPct val="100000"/>
              </a:lnSpc>
              <a:spcBef>
                <a:spcPts val="100"/>
              </a:spcBef>
              <a:buClr>
                <a:srgbClr val="1CACE3"/>
              </a:buClr>
              <a:buSzPct val="80555"/>
              <a:buFont typeface="+mj-lt"/>
              <a:buAutoNum type="arabicPeriod"/>
              <a:tabLst>
                <a:tab pos="271145" algn="l"/>
              </a:tabLst>
            </a:pPr>
            <a:r>
              <a:rPr lang="tr-TR" sz="2400" spc="-105" dirty="0">
                <a:latin typeface="Times New Roman" panose="02020603050405020304" pitchFamily="18" charset="0"/>
                <a:cs typeface="Times New Roman" panose="02020603050405020304" pitchFamily="18" charset="0"/>
              </a:rPr>
              <a:t>Az arayüz,</a:t>
            </a:r>
          </a:p>
          <a:p>
            <a:pPr marL="526415" indent="-514350" algn="just">
              <a:lnSpc>
                <a:spcPct val="100000"/>
              </a:lnSpc>
              <a:spcBef>
                <a:spcPts val="100"/>
              </a:spcBef>
              <a:buClr>
                <a:srgbClr val="1CACE3"/>
              </a:buClr>
              <a:buSzPct val="80555"/>
              <a:buFont typeface="+mj-lt"/>
              <a:buAutoNum type="arabicPeriod"/>
              <a:tabLst>
                <a:tab pos="271145" algn="l"/>
              </a:tabLst>
            </a:pPr>
            <a:r>
              <a:rPr lang="tr-TR" sz="2400" spc="-105" dirty="0">
                <a:latin typeface="Times New Roman" panose="02020603050405020304" pitchFamily="18" charset="0"/>
                <a:cs typeface="Times New Roman" panose="02020603050405020304" pitchFamily="18" charset="0"/>
              </a:rPr>
              <a:t>Arayüz içinde sınırlı bilgi akışı,</a:t>
            </a:r>
          </a:p>
          <a:p>
            <a:pPr marL="526415" indent="-514350" algn="just">
              <a:lnSpc>
                <a:spcPct val="100000"/>
              </a:lnSpc>
              <a:spcBef>
                <a:spcPts val="100"/>
              </a:spcBef>
              <a:buClr>
                <a:srgbClr val="1CACE3"/>
              </a:buClr>
              <a:buSzPct val="80555"/>
              <a:buFont typeface="+mj-lt"/>
              <a:buAutoNum type="arabicPeriod"/>
              <a:tabLst>
                <a:tab pos="271145" algn="l"/>
              </a:tabLst>
            </a:pPr>
            <a:r>
              <a:rPr lang="tr-TR" sz="2400" spc="-105" dirty="0">
                <a:latin typeface="Times New Roman" panose="02020603050405020304" pitchFamily="18" charset="0"/>
                <a:cs typeface="Times New Roman" panose="02020603050405020304" pitchFamily="18" charset="0"/>
              </a:rPr>
              <a:t>Arayüzün bağımsız olarak açıkça anlaşılabilmesi (örneğin merkezi yapılara başvurulmaması),</a:t>
            </a:r>
          </a:p>
          <a:p>
            <a:pPr marL="526415" indent="-514350" algn="just">
              <a:lnSpc>
                <a:spcPct val="100000"/>
              </a:lnSpc>
              <a:spcBef>
                <a:spcPts val="100"/>
              </a:spcBef>
              <a:buClr>
                <a:srgbClr val="1CACE3"/>
              </a:buClr>
              <a:buSzPct val="80555"/>
              <a:buFont typeface="+mj-lt"/>
              <a:buAutoNum type="arabicPeriod"/>
              <a:tabLst>
                <a:tab pos="271145" algn="l"/>
              </a:tabLst>
            </a:pPr>
            <a:r>
              <a:rPr lang="tr-TR" sz="2400" spc="-105" dirty="0">
                <a:latin typeface="Times New Roman" panose="02020603050405020304" pitchFamily="18" charset="0"/>
                <a:cs typeface="Times New Roman" panose="02020603050405020304" pitchFamily="18" charset="0"/>
              </a:rPr>
              <a:t>Bilgi saklama.</a:t>
            </a:r>
          </a:p>
          <a:p>
            <a:pPr marL="297815" indent="-285750" algn="just">
              <a:lnSpc>
                <a:spcPct val="100000"/>
              </a:lnSpc>
              <a:spcBef>
                <a:spcPts val="100"/>
              </a:spcBef>
              <a:buClr>
                <a:srgbClr val="1CACE3"/>
              </a:buClr>
              <a:buSzPct val="80555"/>
              <a:buFont typeface="Wingdings" panose="05000000000000000000" pitchFamily="2" charset="2"/>
              <a:buChar char="Ø"/>
              <a:tabLst>
                <a:tab pos="271145" algn="l"/>
              </a:tabLst>
            </a:pPr>
            <a:r>
              <a:rPr lang="tr-TR" sz="2400" spc="-105" dirty="0">
                <a:latin typeface="Times New Roman" panose="02020603050405020304" pitchFamily="18" charset="0"/>
                <a:cs typeface="Times New Roman" panose="02020603050405020304" pitchFamily="18" charset="0"/>
              </a:rPr>
              <a:t>Her ne kadar bu prensipler geleneksel tasarım için de geçerli ise de NY yaklaşımların daha etkili olarak bu prensipleri elde ettiği görülmektedir.</a:t>
            </a:r>
          </a:p>
          <a:p>
            <a:pPr marL="297815" indent="-285750" algn="just">
              <a:lnSpc>
                <a:spcPct val="100000"/>
              </a:lnSpc>
              <a:spcBef>
                <a:spcPts val="100"/>
              </a:spcBef>
              <a:buClr>
                <a:srgbClr val="1CACE3"/>
              </a:buClr>
              <a:buSzPct val="80555"/>
              <a:buFont typeface="Wingdings" panose="05000000000000000000" pitchFamily="2" charset="2"/>
              <a:buChar char="Ø"/>
              <a:tabLst>
                <a:tab pos="271145" algn="l"/>
              </a:tabLst>
            </a:pPr>
            <a:r>
              <a:rPr lang="tr-TR" sz="2400" spc="-105" dirty="0">
                <a:latin typeface="Times New Roman" panose="02020603050405020304" pitchFamily="18" charset="0"/>
                <a:cs typeface="Times New Roman" panose="02020603050405020304" pitchFamily="18" charset="0"/>
              </a:rPr>
              <a:t>Özellikle arayüz tanımları, bileşen tabanlı yaklaşımlarda iyice önemli olmaktadır.</a:t>
            </a:r>
            <a:endParaRPr lang="tr-TR"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204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NY Metodolojilerinin Tasarım Yöntemleri</a:t>
            </a:r>
          </a:p>
        </p:txBody>
      </p:sp>
      <p:sp>
        <p:nvSpPr>
          <p:cNvPr id="3" name="İçerik Yer Tutucusu 2"/>
          <p:cNvSpPr>
            <a:spLocks noGrp="1"/>
          </p:cNvSpPr>
          <p:nvPr>
            <p:ph idx="1"/>
          </p:nvPr>
        </p:nvSpPr>
        <p:spPr>
          <a:xfrm>
            <a:off x="838200" y="1825625"/>
            <a:ext cx="10134600" cy="4351338"/>
          </a:xfrm>
        </p:spPr>
        <p:txBody>
          <a:bodyPr>
            <a:normAutofit/>
          </a:bodyPr>
          <a:lstStyle/>
          <a:p>
            <a:pPr marL="0" indent="0" algn="just">
              <a:buNone/>
            </a:pPr>
            <a:r>
              <a:rPr lang="tr-TR" sz="2400" dirty="0">
                <a:latin typeface="Times New Roman" panose="02020603050405020304" pitchFamily="18" charset="0"/>
                <a:cs typeface="Times New Roman" panose="02020603050405020304" pitchFamily="18" charset="0"/>
              </a:rPr>
              <a:t>Bazı Nesne Yönelimli metodolojilerinin tasarım yöntemlerini aşağıdaki şekilde maddelersek bunlar;</a:t>
            </a:r>
          </a:p>
          <a:p>
            <a:pPr marL="0" indent="0" algn="just">
              <a:buNone/>
            </a:pPr>
            <a:endParaRPr lang="tr-TR" sz="2400" dirty="0">
              <a:latin typeface="Times New Roman" panose="02020603050405020304" pitchFamily="18" charset="0"/>
              <a:cs typeface="Times New Roman" panose="02020603050405020304" pitchFamily="18" charset="0"/>
            </a:endParaRPr>
          </a:p>
          <a:p>
            <a:pPr marL="526415" indent="-514350" algn="just">
              <a:lnSpc>
                <a:spcPct val="100000"/>
              </a:lnSpc>
              <a:spcBef>
                <a:spcPts val="100"/>
              </a:spcBef>
              <a:buClr>
                <a:srgbClr val="1CACE3"/>
              </a:buClr>
              <a:buSzPct val="80555"/>
              <a:buFont typeface="+mj-lt"/>
              <a:buAutoNum type="arabicPeriod"/>
              <a:tabLst>
                <a:tab pos="271145" algn="l"/>
              </a:tabLst>
            </a:pPr>
            <a:r>
              <a:rPr lang="tr-TR" sz="2400" b="1" spc="-105" dirty="0" err="1">
                <a:latin typeface="Times New Roman" panose="02020603050405020304" pitchFamily="18" charset="0"/>
                <a:cs typeface="Times New Roman" panose="02020603050405020304" pitchFamily="18" charset="0"/>
              </a:rPr>
              <a:t>Booch</a:t>
            </a:r>
            <a:r>
              <a:rPr lang="tr-TR" sz="2400" b="1" spc="-105" dirty="0">
                <a:latin typeface="Times New Roman" panose="02020603050405020304" pitchFamily="18" charset="0"/>
                <a:cs typeface="Times New Roman" panose="02020603050405020304" pitchFamily="18" charset="0"/>
              </a:rPr>
              <a:t> Metodu</a:t>
            </a:r>
          </a:p>
          <a:p>
            <a:pPr marL="526415" indent="-514350" algn="just">
              <a:lnSpc>
                <a:spcPct val="100000"/>
              </a:lnSpc>
              <a:spcBef>
                <a:spcPts val="100"/>
              </a:spcBef>
              <a:buClr>
                <a:srgbClr val="1CACE3"/>
              </a:buClr>
              <a:buSzPct val="80555"/>
              <a:buFont typeface="+mj-lt"/>
              <a:buAutoNum type="arabicPeriod"/>
              <a:tabLst>
                <a:tab pos="271145" algn="l"/>
              </a:tabLst>
            </a:pPr>
            <a:r>
              <a:rPr lang="tr-TR" sz="2400" b="1" spc="-105" dirty="0" err="1">
                <a:latin typeface="Times New Roman" panose="02020603050405020304" pitchFamily="18" charset="0"/>
                <a:cs typeface="Times New Roman" panose="02020603050405020304" pitchFamily="18" charset="0"/>
              </a:rPr>
              <a:t>Coad</a:t>
            </a:r>
            <a:r>
              <a:rPr lang="tr-TR" sz="2400" b="1" spc="-105" dirty="0">
                <a:latin typeface="Times New Roman" panose="02020603050405020304" pitchFamily="18" charset="0"/>
                <a:cs typeface="Times New Roman" panose="02020603050405020304" pitchFamily="18" charset="0"/>
              </a:rPr>
              <a:t> ve </a:t>
            </a:r>
            <a:r>
              <a:rPr lang="tr-TR" sz="2400" b="1" spc="-105" dirty="0" err="1">
                <a:latin typeface="Times New Roman" panose="02020603050405020304" pitchFamily="18" charset="0"/>
                <a:cs typeface="Times New Roman" panose="02020603050405020304" pitchFamily="18" charset="0"/>
              </a:rPr>
              <a:t>Yourdon</a:t>
            </a:r>
            <a:r>
              <a:rPr lang="tr-TR" sz="2400" b="1" spc="-105" dirty="0">
                <a:latin typeface="Times New Roman" panose="02020603050405020304" pitchFamily="18" charset="0"/>
                <a:cs typeface="Times New Roman" panose="02020603050405020304" pitchFamily="18" charset="0"/>
              </a:rPr>
              <a:t> Metodu</a:t>
            </a:r>
          </a:p>
          <a:p>
            <a:pPr marL="526415" indent="-514350" algn="just">
              <a:lnSpc>
                <a:spcPct val="100000"/>
              </a:lnSpc>
              <a:spcBef>
                <a:spcPts val="100"/>
              </a:spcBef>
              <a:buClr>
                <a:srgbClr val="1CACE3"/>
              </a:buClr>
              <a:buSzPct val="80555"/>
              <a:buFont typeface="+mj-lt"/>
              <a:buAutoNum type="arabicPeriod"/>
              <a:tabLst>
                <a:tab pos="271145" algn="l"/>
              </a:tabLst>
            </a:pPr>
            <a:r>
              <a:rPr lang="tr-TR" sz="2400" b="1" spc="-105" dirty="0">
                <a:latin typeface="Times New Roman" panose="02020603050405020304" pitchFamily="18" charset="0"/>
                <a:cs typeface="Times New Roman" panose="02020603050405020304" pitchFamily="18" charset="0"/>
              </a:rPr>
              <a:t>Jacobson (OOSE) Metodu</a:t>
            </a:r>
          </a:p>
          <a:p>
            <a:pPr marL="526415" indent="-514350" algn="just">
              <a:lnSpc>
                <a:spcPct val="100000"/>
              </a:lnSpc>
              <a:spcBef>
                <a:spcPts val="100"/>
              </a:spcBef>
              <a:buClr>
                <a:srgbClr val="1CACE3"/>
              </a:buClr>
              <a:buSzPct val="80555"/>
              <a:buFont typeface="+mj-lt"/>
              <a:buAutoNum type="arabicPeriod"/>
              <a:tabLst>
                <a:tab pos="271145" algn="l"/>
              </a:tabLst>
            </a:pPr>
            <a:r>
              <a:rPr lang="tr-TR" sz="2400" b="1" spc="-105" dirty="0" err="1">
                <a:latin typeface="Times New Roman" panose="02020603050405020304" pitchFamily="18" charset="0"/>
                <a:cs typeface="Times New Roman" panose="02020603050405020304" pitchFamily="18" charset="0"/>
              </a:rPr>
              <a:t>Rambaugh</a:t>
            </a:r>
            <a:r>
              <a:rPr lang="tr-TR" sz="2400" b="1" spc="-105" dirty="0">
                <a:latin typeface="Times New Roman" panose="02020603050405020304" pitchFamily="18" charset="0"/>
                <a:cs typeface="Times New Roman" panose="02020603050405020304" pitchFamily="18" charset="0"/>
              </a:rPr>
              <a:t> (OMT) Metodu</a:t>
            </a:r>
          </a:p>
          <a:p>
            <a:pPr marL="457200" indent="-457200" algn="just">
              <a:buFont typeface="+mj-lt"/>
              <a:buAutoNum type="arabicPeriod"/>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616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tr-TR" spc="-40" dirty="0">
                <a:solidFill>
                  <a:srgbClr val="002060"/>
                </a:solidFill>
                <a:latin typeface="Times New Roman" panose="02020603050405020304" pitchFamily="18" charset="0"/>
                <a:cs typeface="Times New Roman" panose="02020603050405020304" pitchFamily="18" charset="0"/>
              </a:rPr>
              <a:t>Kimlik</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2" name="Resim 11">
            <a:extLst>
              <a:ext uri="{FF2B5EF4-FFF2-40B4-BE49-F238E27FC236}">
                <a16:creationId xmlns:a16="http://schemas.microsoft.com/office/drawing/2014/main" id="{BE1BC2AF-B789-52C4-0C32-90BB20BD1B2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900674" y="1091495"/>
            <a:ext cx="10560563" cy="5704788"/>
          </a:xfrm>
          <a:prstGeom prst="rect">
            <a:avLst/>
          </a:prstGeom>
        </p:spPr>
      </p:pic>
    </p:spTree>
    <p:extLst>
      <p:ext uri="{BB962C8B-B14F-4D97-AF65-F5344CB8AC3E}">
        <p14:creationId xmlns:p14="http://schemas.microsoft.com/office/powerpoint/2010/main" val="3963241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rgbClr val="002060"/>
                </a:solidFill>
                <a:latin typeface="Times New Roman" panose="02020603050405020304" pitchFamily="18" charset="0"/>
                <a:cs typeface="Times New Roman" panose="02020603050405020304" pitchFamily="18" charset="0"/>
              </a:rPr>
              <a:t>Booch</a:t>
            </a:r>
            <a:r>
              <a:rPr lang="tr-TR" dirty="0">
                <a:solidFill>
                  <a:srgbClr val="002060"/>
                </a:solidFill>
                <a:latin typeface="Times New Roman" panose="02020603050405020304" pitchFamily="18" charset="0"/>
                <a:cs typeface="Times New Roman" panose="02020603050405020304" pitchFamily="18" charset="0"/>
              </a:rPr>
              <a:t> Metodu</a:t>
            </a:r>
          </a:p>
        </p:txBody>
      </p:sp>
      <p:sp>
        <p:nvSpPr>
          <p:cNvPr id="3" name="İçerik Yer Tutucusu 2"/>
          <p:cNvSpPr>
            <a:spLocks noGrp="1"/>
          </p:cNvSpPr>
          <p:nvPr>
            <p:ph idx="1"/>
          </p:nvPr>
        </p:nvSpPr>
        <p:spPr/>
        <p:txBody>
          <a:bodyPr>
            <a:normAutofit/>
          </a:bodyPr>
          <a:lstStyle/>
          <a:p>
            <a:pPr marL="12065" indent="0" algn="just">
              <a:lnSpc>
                <a:spcPct val="100000"/>
              </a:lnSpc>
              <a:spcBef>
                <a:spcPts val="100"/>
              </a:spcBef>
              <a:buClr>
                <a:srgbClr val="1CACE3"/>
              </a:buClr>
              <a:buSzPct val="80555"/>
              <a:buNone/>
              <a:tabLst>
                <a:tab pos="271145" algn="l"/>
              </a:tabLst>
            </a:pPr>
            <a:r>
              <a:rPr lang="tr-TR" sz="2000" b="1" dirty="0">
                <a:solidFill>
                  <a:srgbClr val="FF0000"/>
                </a:solidFill>
                <a:latin typeface="Times New Roman" panose="02020603050405020304" pitchFamily="18" charset="0"/>
                <a:cs typeface="Times New Roman" panose="02020603050405020304" pitchFamily="18" charset="0"/>
              </a:rPr>
              <a:t>Yapısal Planlama:</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b="1" dirty="0">
                <a:latin typeface="Times New Roman" panose="02020603050405020304" pitchFamily="18" charset="0"/>
                <a:cs typeface="Times New Roman" panose="02020603050405020304" pitchFamily="18" charset="0"/>
              </a:rPr>
              <a:t>Benzer nesneler ayrı </a:t>
            </a:r>
            <a:r>
              <a:rPr lang="tr-TR" sz="2000" dirty="0">
                <a:latin typeface="Times New Roman" panose="02020603050405020304" pitchFamily="18" charset="0"/>
                <a:cs typeface="Times New Roman" panose="02020603050405020304" pitchFamily="18" charset="0"/>
              </a:rPr>
              <a:t>kısımlarda toplanır.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Nesneler </a:t>
            </a:r>
            <a:r>
              <a:rPr lang="tr-TR" sz="2000" b="1" dirty="0">
                <a:latin typeface="Times New Roman" panose="02020603050405020304" pitchFamily="18" charset="0"/>
                <a:cs typeface="Times New Roman" panose="02020603050405020304" pitchFamily="18" charset="0"/>
              </a:rPr>
              <a:t>soyutlama</a:t>
            </a:r>
            <a:r>
              <a:rPr lang="tr-TR" sz="2000" dirty="0">
                <a:latin typeface="Times New Roman" panose="02020603050405020304" pitchFamily="18" charset="0"/>
                <a:cs typeface="Times New Roman" panose="02020603050405020304" pitchFamily="18" charset="0"/>
              </a:rPr>
              <a:t> düzeylerine göre katmanlara ayrılır.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b="1" dirty="0">
                <a:latin typeface="Times New Roman" panose="02020603050405020304" pitchFamily="18" charset="0"/>
                <a:cs typeface="Times New Roman" panose="02020603050405020304" pitchFamily="18" charset="0"/>
              </a:rPr>
              <a:t>Senaryolar</a:t>
            </a:r>
            <a:r>
              <a:rPr lang="tr-TR" sz="2000" dirty="0">
                <a:latin typeface="Times New Roman" panose="02020603050405020304" pitchFamily="18" charset="0"/>
                <a:cs typeface="Times New Roman" panose="02020603050405020304" pitchFamily="18" charset="0"/>
              </a:rPr>
              <a:t> tanımlanır.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b="1" dirty="0">
                <a:latin typeface="Times New Roman" panose="02020603050405020304" pitchFamily="18" charset="0"/>
                <a:cs typeface="Times New Roman" panose="02020603050405020304" pitchFamily="18" charset="0"/>
              </a:rPr>
              <a:t>Tasarım </a:t>
            </a:r>
            <a:r>
              <a:rPr lang="tr-TR" sz="2000" b="1" dirty="0" err="1">
                <a:latin typeface="Times New Roman" panose="02020603050405020304" pitchFamily="18" charset="0"/>
                <a:cs typeface="Times New Roman" panose="02020603050405020304" pitchFamily="18" charset="0"/>
              </a:rPr>
              <a:t>öntipi</a:t>
            </a:r>
            <a:r>
              <a:rPr lang="tr-TR" sz="2000" b="1" dirty="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oluşturulur.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b="1" dirty="0" err="1">
                <a:latin typeface="Times New Roman" panose="02020603050405020304" pitchFamily="18" charset="0"/>
                <a:cs typeface="Times New Roman" panose="02020603050405020304" pitchFamily="18" charset="0"/>
              </a:rPr>
              <a:t>Öntip</a:t>
            </a:r>
            <a:r>
              <a:rPr lang="tr-TR" sz="2000" b="1" dirty="0">
                <a:latin typeface="Times New Roman" panose="02020603050405020304" pitchFamily="18" charset="0"/>
                <a:cs typeface="Times New Roman" panose="02020603050405020304" pitchFamily="18" charset="0"/>
              </a:rPr>
              <a:t>, kullanış senaryoları </a:t>
            </a:r>
            <a:r>
              <a:rPr lang="tr-TR" sz="2000" dirty="0">
                <a:latin typeface="Times New Roman" panose="02020603050405020304" pitchFamily="18" charset="0"/>
                <a:cs typeface="Times New Roman" panose="02020603050405020304" pitchFamily="18" charset="0"/>
              </a:rPr>
              <a:t>ile sınanır.</a:t>
            </a:r>
          </a:p>
          <a:p>
            <a:pPr marL="12065" indent="0" algn="just">
              <a:lnSpc>
                <a:spcPct val="100000"/>
              </a:lnSpc>
              <a:spcBef>
                <a:spcPts val="100"/>
              </a:spcBef>
              <a:buClr>
                <a:srgbClr val="1CACE3"/>
              </a:buClr>
              <a:buSzPct val="80555"/>
              <a:buNone/>
              <a:tabLst>
                <a:tab pos="271145" algn="l"/>
              </a:tabLst>
            </a:pPr>
            <a:r>
              <a:rPr lang="tr-TR" sz="2000" b="1" dirty="0">
                <a:solidFill>
                  <a:srgbClr val="FF0000"/>
                </a:solidFill>
                <a:latin typeface="Times New Roman" panose="02020603050405020304" pitchFamily="18" charset="0"/>
                <a:cs typeface="Times New Roman" panose="02020603050405020304" pitchFamily="18" charset="0"/>
              </a:rPr>
              <a:t>Taktik Tasarım:</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b="1" dirty="0">
                <a:latin typeface="Times New Roman" panose="02020603050405020304" pitchFamily="18" charset="0"/>
                <a:cs typeface="Times New Roman" panose="02020603050405020304" pitchFamily="18" charset="0"/>
              </a:rPr>
              <a:t>Özellik ve işlem </a:t>
            </a:r>
            <a:r>
              <a:rPr lang="tr-TR" sz="2000" dirty="0">
                <a:latin typeface="Times New Roman" panose="02020603050405020304" pitchFamily="18" charset="0"/>
                <a:cs typeface="Times New Roman" panose="02020603050405020304" pitchFamily="18" charset="0"/>
              </a:rPr>
              <a:t>kullanım kurallarının tanımını,</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b="1" dirty="0">
                <a:latin typeface="Times New Roman" panose="02020603050405020304" pitchFamily="18" charset="0"/>
                <a:cs typeface="Times New Roman" panose="02020603050405020304" pitchFamily="18" charset="0"/>
              </a:rPr>
              <a:t>Bellek idaresi, hata mesajları </a:t>
            </a:r>
            <a:r>
              <a:rPr lang="tr-TR" sz="2000" dirty="0">
                <a:latin typeface="Times New Roman" panose="02020603050405020304" pitchFamily="18" charset="0"/>
                <a:cs typeface="Times New Roman" panose="02020603050405020304" pitchFamily="18" charset="0"/>
              </a:rPr>
              <a:t>gibi altyapı işlevleri ile ilgili kuralların tanımını,</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Kuralların anlamını tanımlayan bir senaryonun geliştirilmesini,</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Her </a:t>
            </a:r>
            <a:r>
              <a:rPr lang="tr-TR" sz="2000" b="1" dirty="0">
                <a:latin typeface="Times New Roman" panose="02020603050405020304" pitchFamily="18" charset="0"/>
                <a:cs typeface="Times New Roman" panose="02020603050405020304" pitchFamily="18" charset="0"/>
              </a:rPr>
              <a:t>kural (politika) </a:t>
            </a:r>
            <a:r>
              <a:rPr lang="tr-TR" sz="2000" dirty="0">
                <a:latin typeface="Times New Roman" panose="02020603050405020304" pitchFamily="18" charset="0"/>
                <a:cs typeface="Times New Roman" panose="02020603050405020304" pitchFamily="18" charset="0"/>
              </a:rPr>
              <a:t>için bir </a:t>
            </a:r>
            <a:r>
              <a:rPr lang="tr-TR" sz="2000" dirty="0" err="1">
                <a:latin typeface="Times New Roman" panose="02020603050405020304" pitchFamily="18" charset="0"/>
                <a:cs typeface="Times New Roman" panose="02020603050405020304" pitchFamily="18" charset="0"/>
              </a:rPr>
              <a:t>öntipini</a:t>
            </a:r>
            <a:r>
              <a:rPr lang="tr-TR" sz="2000" dirty="0">
                <a:latin typeface="Times New Roman" panose="02020603050405020304" pitchFamily="18" charset="0"/>
                <a:cs typeface="Times New Roman" panose="02020603050405020304" pitchFamily="18" charset="0"/>
              </a:rPr>
              <a:t>,</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b="1" dirty="0" err="1">
                <a:latin typeface="Times New Roman" panose="02020603050405020304" pitchFamily="18" charset="0"/>
                <a:cs typeface="Times New Roman" panose="02020603050405020304" pitchFamily="18" charset="0"/>
              </a:rPr>
              <a:t>Öntip</a:t>
            </a:r>
            <a:r>
              <a:rPr lang="tr-TR" sz="2000" b="1" dirty="0">
                <a:latin typeface="Times New Roman" panose="02020603050405020304" pitchFamily="18" charset="0"/>
                <a:cs typeface="Times New Roman" panose="02020603050405020304" pitchFamily="18" charset="0"/>
              </a:rPr>
              <a:t> iyileştirmesini</a:t>
            </a:r>
            <a:r>
              <a:rPr lang="tr-TR" sz="2000" dirty="0">
                <a:latin typeface="Times New Roman" panose="02020603050405020304" pitchFamily="18" charset="0"/>
                <a:cs typeface="Times New Roman" panose="02020603050405020304" pitchFamily="18" charset="0"/>
              </a:rPr>
              <a:t>,</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Her politikanın, yapısal vizyonu iletmesi açısından gözden geçirilmesini kapsar.</a:t>
            </a:r>
          </a:p>
          <a:p>
            <a:pPr marL="526415" indent="-514350" algn="just">
              <a:lnSpc>
                <a:spcPct val="100000"/>
              </a:lnSpc>
              <a:spcBef>
                <a:spcPts val="100"/>
              </a:spcBef>
              <a:buClr>
                <a:srgbClr val="1CACE3"/>
              </a:buClr>
              <a:buSzPct val="80555"/>
              <a:buFont typeface="+mj-lt"/>
              <a:buAutoNum type="arabicPeriod"/>
              <a:tabLst>
                <a:tab pos="271145" algn="l"/>
              </a:tabLst>
            </a:pPr>
            <a:endParaRPr lang="tr-TR" sz="2800" spc="-105" dirty="0">
              <a:latin typeface="Times New Roman" panose="02020603050405020304" pitchFamily="18" charset="0"/>
              <a:cs typeface="Times New Roman" panose="02020603050405020304" pitchFamily="18" charset="0"/>
            </a:endParaRPr>
          </a:p>
          <a:p>
            <a:pPr marL="526415" indent="-514350" algn="just">
              <a:lnSpc>
                <a:spcPct val="100000"/>
              </a:lnSpc>
              <a:spcBef>
                <a:spcPts val="100"/>
              </a:spcBef>
              <a:buClr>
                <a:srgbClr val="1CACE3"/>
              </a:buClr>
              <a:buSzPct val="80555"/>
              <a:buFont typeface="+mj-lt"/>
              <a:buAutoNum type="arabicPeriod"/>
              <a:tabLst>
                <a:tab pos="271145" algn="l"/>
              </a:tabLst>
            </a:pPr>
            <a:endParaRPr lang="tr-TR" sz="2800" spc="-105" dirty="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87468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rgbClr val="002060"/>
                </a:solidFill>
                <a:latin typeface="Times New Roman" panose="02020603050405020304" pitchFamily="18" charset="0"/>
                <a:cs typeface="Times New Roman" panose="02020603050405020304" pitchFamily="18" charset="0"/>
              </a:rPr>
              <a:t>Coad</a:t>
            </a:r>
            <a:r>
              <a:rPr lang="tr-TR" dirty="0">
                <a:solidFill>
                  <a:srgbClr val="002060"/>
                </a:solidFill>
                <a:latin typeface="Times New Roman" panose="02020603050405020304" pitchFamily="18" charset="0"/>
                <a:cs typeface="Times New Roman" panose="02020603050405020304" pitchFamily="18" charset="0"/>
              </a:rPr>
              <a:t> ve </a:t>
            </a:r>
            <a:r>
              <a:rPr lang="tr-TR" dirty="0" err="1">
                <a:solidFill>
                  <a:srgbClr val="002060"/>
                </a:solidFill>
                <a:latin typeface="Times New Roman" panose="02020603050405020304" pitchFamily="18" charset="0"/>
                <a:cs typeface="Times New Roman" panose="02020603050405020304" pitchFamily="18" charset="0"/>
              </a:rPr>
              <a:t>Yourdon</a:t>
            </a:r>
            <a:r>
              <a:rPr lang="tr-TR" dirty="0">
                <a:solidFill>
                  <a:srgbClr val="002060"/>
                </a:solidFill>
                <a:latin typeface="Times New Roman" panose="02020603050405020304" pitchFamily="18" charset="0"/>
                <a:cs typeface="Times New Roman" panose="02020603050405020304" pitchFamily="18" charset="0"/>
              </a:rPr>
              <a:t> Metodu</a:t>
            </a:r>
          </a:p>
        </p:txBody>
      </p:sp>
      <p:sp>
        <p:nvSpPr>
          <p:cNvPr id="3" name="İçerik Yer Tutucusu 2"/>
          <p:cNvSpPr>
            <a:spLocks noGrp="1"/>
          </p:cNvSpPr>
          <p:nvPr>
            <p:ph idx="1"/>
          </p:nvPr>
        </p:nvSpPr>
        <p:spPr/>
        <p:txBody>
          <a:bodyPr>
            <a:normAutofit lnSpcReduction="10000"/>
          </a:bodyPr>
          <a:lstStyle/>
          <a:p>
            <a:pPr marL="12065" indent="0" algn="just">
              <a:lnSpc>
                <a:spcPct val="100000"/>
              </a:lnSpc>
              <a:spcBef>
                <a:spcPts val="100"/>
              </a:spcBef>
              <a:buClr>
                <a:srgbClr val="1CACE3"/>
              </a:buClr>
              <a:buSzPct val="80555"/>
              <a:buNone/>
              <a:tabLst>
                <a:tab pos="271145" algn="l"/>
              </a:tabLst>
            </a:pPr>
            <a:r>
              <a:rPr lang="tr-TR" sz="2000" b="1" dirty="0">
                <a:solidFill>
                  <a:srgbClr val="FF0000"/>
                </a:solidFill>
                <a:latin typeface="Times New Roman" panose="02020603050405020304" pitchFamily="18" charset="0"/>
                <a:cs typeface="Times New Roman" panose="02020603050405020304" pitchFamily="18" charset="0"/>
              </a:rPr>
              <a:t>Problem Ortamı Bileşeni</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Ortamı oluşturan </a:t>
            </a:r>
            <a:r>
              <a:rPr lang="tr-TR" sz="2000" b="1" dirty="0">
                <a:latin typeface="Times New Roman" panose="02020603050405020304" pitchFamily="18" charset="0"/>
                <a:cs typeface="Times New Roman" panose="02020603050405020304" pitchFamily="18" charset="0"/>
              </a:rPr>
              <a:t>bütün sınıflar gruplandırılır</a:t>
            </a:r>
            <a:r>
              <a:rPr lang="tr-TR" sz="2000" dirty="0">
                <a:latin typeface="Times New Roman" panose="02020603050405020304" pitchFamily="18" charset="0"/>
                <a:cs typeface="Times New Roman" panose="02020603050405020304" pitchFamily="18" charset="0"/>
              </a:rPr>
              <a:t>.</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Uygulama sınıfları için </a:t>
            </a:r>
            <a:r>
              <a:rPr lang="tr-TR" sz="2000" b="1" dirty="0">
                <a:latin typeface="Times New Roman" panose="02020603050405020304" pitchFamily="18" charset="0"/>
                <a:cs typeface="Times New Roman" panose="02020603050405020304" pitchFamily="18" charset="0"/>
              </a:rPr>
              <a:t>hiyerarşi</a:t>
            </a:r>
            <a:r>
              <a:rPr lang="tr-TR" sz="2000" dirty="0">
                <a:latin typeface="Times New Roman" panose="02020603050405020304" pitchFamily="18" charset="0"/>
                <a:cs typeface="Times New Roman" panose="02020603050405020304" pitchFamily="18" charset="0"/>
              </a:rPr>
              <a:t> oluşturulur.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Uygun düştükçe </a:t>
            </a:r>
            <a:r>
              <a:rPr lang="tr-TR" sz="2000" b="1" dirty="0">
                <a:latin typeface="Times New Roman" panose="02020603050405020304" pitchFamily="18" charset="0"/>
                <a:cs typeface="Times New Roman" panose="02020603050405020304" pitchFamily="18" charset="0"/>
              </a:rPr>
              <a:t>kalıtım basitleştirilir</a:t>
            </a:r>
            <a:r>
              <a:rPr lang="tr-TR" sz="2000" dirty="0">
                <a:latin typeface="Times New Roman" panose="02020603050405020304" pitchFamily="18" charset="0"/>
                <a:cs typeface="Times New Roman" panose="02020603050405020304" pitchFamily="18" charset="0"/>
              </a:rPr>
              <a:t>.</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b="1" dirty="0">
                <a:latin typeface="Times New Roman" panose="02020603050405020304" pitchFamily="18" charset="0"/>
                <a:cs typeface="Times New Roman" panose="02020603050405020304" pitchFamily="18" charset="0"/>
              </a:rPr>
              <a:t>Verimlilik</a:t>
            </a:r>
            <a:r>
              <a:rPr lang="tr-TR" sz="2000" dirty="0">
                <a:latin typeface="Times New Roman" panose="02020603050405020304" pitchFamily="18" charset="0"/>
                <a:cs typeface="Times New Roman" panose="02020603050405020304" pitchFamily="18" charset="0"/>
              </a:rPr>
              <a:t> için tasarım uyarlanır.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Alt düzey nesneleri, gerektikçe eklenir ve iyileştirilir.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Tasarım gözden geçirilir ve çözümlemeye yapılacak ilaveler sorgulanır..</a:t>
            </a:r>
          </a:p>
          <a:p>
            <a:pPr marL="12065" indent="0" algn="just">
              <a:lnSpc>
                <a:spcPct val="100000"/>
              </a:lnSpc>
              <a:spcBef>
                <a:spcPts val="100"/>
              </a:spcBef>
              <a:buClr>
                <a:srgbClr val="1CACE3"/>
              </a:buClr>
              <a:buSzPct val="80555"/>
              <a:buNone/>
              <a:tabLst>
                <a:tab pos="271145" algn="l"/>
              </a:tabLst>
            </a:pPr>
            <a:r>
              <a:rPr lang="tr-TR" sz="2000" b="1" dirty="0">
                <a:solidFill>
                  <a:srgbClr val="FF0000"/>
                </a:solidFill>
                <a:latin typeface="Times New Roman" panose="02020603050405020304" pitchFamily="18" charset="0"/>
                <a:cs typeface="Times New Roman" panose="02020603050405020304" pitchFamily="18" charset="0"/>
              </a:rPr>
              <a:t>Taktik Tasarım:</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Kullanıcılar belirlenir.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Görev senaryoları geliştirilir.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Kullanıcı komutları sıradüzeni tanımlanır.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Kullanıcı etkileşim </a:t>
            </a:r>
            <a:r>
              <a:rPr lang="tr-TR" sz="2000" dirty="0" err="1">
                <a:latin typeface="Times New Roman" panose="02020603050405020304" pitchFamily="18" charset="0"/>
                <a:cs typeface="Times New Roman" panose="02020603050405020304" pitchFamily="18" charset="0"/>
              </a:rPr>
              <a:t>sıralandırması</a:t>
            </a:r>
            <a:r>
              <a:rPr lang="tr-TR" sz="2000" dirty="0">
                <a:latin typeface="Times New Roman" panose="02020603050405020304" pitchFamily="18" charset="0"/>
                <a:cs typeface="Times New Roman" panose="02020603050405020304" pitchFamily="18" charset="0"/>
              </a:rPr>
              <a:t> iyileştirilir.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İlgili sınıflar ve sıradüzenleri tasarlanır.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000" dirty="0">
                <a:latin typeface="Times New Roman" panose="02020603050405020304" pitchFamily="18" charset="0"/>
                <a:cs typeface="Times New Roman" panose="02020603050405020304" pitchFamily="18" charset="0"/>
              </a:rPr>
              <a:t>Grafik arayüz sınıfları ile bütünleştirilir.</a:t>
            </a:r>
          </a:p>
          <a:p>
            <a:pPr marL="526415" indent="-514350" algn="just">
              <a:lnSpc>
                <a:spcPct val="100000"/>
              </a:lnSpc>
              <a:spcBef>
                <a:spcPts val="100"/>
              </a:spcBef>
              <a:buClr>
                <a:srgbClr val="1CACE3"/>
              </a:buClr>
              <a:buSzPct val="80555"/>
              <a:buFont typeface="+mj-lt"/>
              <a:buAutoNum type="arabicPeriod"/>
              <a:tabLst>
                <a:tab pos="271145" algn="l"/>
              </a:tabLst>
            </a:pPr>
            <a:endParaRPr lang="tr-TR" sz="2800" spc="-105" dirty="0">
              <a:latin typeface="Times New Roman" panose="02020603050405020304" pitchFamily="18" charset="0"/>
              <a:cs typeface="Times New Roman" panose="02020603050405020304" pitchFamily="18" charset="0"/>
            </a:endParaRPr>
          </a:p>
          <a:p>
            <a:pPr marL="526415" indent="-514350" algn="just">
              <a:lnSpc>
                <a:spcPct val="100000"/>
              </a:lnSpc>
              <a:spcBef>
                <a:spcPts val="100"/>
              </a:spcBef>
              <a:buClr>
                <a:srgbClr val="1CACE3"/>
              </a:buClr>
              <a:buSzPct val="80555"/>
              <a:buFont typeface="+mj-lt"/>
              <a:buAutoNum type="arabicPeriod"/>
              <a:tabLst>
                <a:tab pos="271145" algn="l"/>
              </a:tabLst>
            </a:pPr>
            <a:endParaRPr lang="tr-TR" sz="2800" spc="-105" dirty="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E2999CFC-A19D-651C-507F-49B2C2BAF0B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9531590" y="2694895"/>
            <a:ext cx="1616170" cy="1468210"/>
          </a:xfrm>
          <a:prstGeom prst="rect">
            <a:avLst/>
          </a:prstGeom>
        </p:spPr>
      </p:pic>
    </p:spTree>
    <p:extLst>
      <p:ext uri="{BB962C8B-B14F-4D97-AF65-F5344CB8AC3E}">
        <p14:creationId xmlns:p14="http://schemas.microsoft.com/office/powerpoint/2010/main" val="27061391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rgbClr val="002060"/>
                </a:solidFill>
                <a:latin typeface="Times New Roman" panose="02020603050405020304" pitchFamily="18" charset="0"/>
                <a:cs typeface="Times New Roman" panose="02020603050405020304" pitchFamily="18" charset="0"/>
              </a:rPr>
              <a:t>Coad</a:t>
            </a:r>
            <a:r>
              <a:rPr lang="tr-TR" dirty="0">
                <a:solidFill>
                  <a:srgbClr val="002060"/>
                </a:solidFill>
                <a:latin typeface="Times New Roman" panose="02020603050405020304" pitchFamily="18" charset="0"/>
                <a:cs typeface="Times New Roman" panose="02020603050405020304" pitchFamily="18" charset="0"/>
              </a:rPr>
              <a:t> ve </a:t>
            </a:r>
            <a:r>
              <a:rPr lang="tr-TR" dirty="0" err="1">
                <a:solidFill>
                  <a:srgbClr val="002060"/>
                </a:solidFill>
                <a:latin typeface="Times New Roman" panose="02020603050405020304" pitchFamily="18" charset="0"/>
                <a:cs typeface="Times New Roman" panose="02020603050405020304" pitchFamily="18" charset="0"/>
              </a:rPr>
              <a:t>Yourdon</a:t>
            </a:r>
            <a:r>
              <a:rPr lang="tr-TR" dirty="0">
                <a:solidFill>
                  <a:srgbClr val="002060"/>
                </a:solidFill>
                <a:latin typeface="Times New Roman" panose="02020603050405020304" pitchFamily="18" charset="0"/>
                <a:cs typeface="Times New Roman" panose="02020603050405020304" pitchFamily="18" charset="0"/>
              </a:rPr>
              <a:t> Metodu</a:t>
            </a:r>
          </a:p>
        </p:txBody>
      </p:sp>
      <p:sp>
        <p:nvSpPr>
          <p:cNvPr id="3" name="İçerik Yer Tutucusu 2"/>
          <p:cNvSpPr>
            <a:spLocks noGrp="1"/>
          </p:cNvSpPr>
          <p:nvPr>
            <p:ph idx="1"/>
          </p:nvPr>
        </p:nvSpPr>
        <p:spPr/>
        <p:txBody>
          <a:bodyPr>
            <a:normAutofit/>
          </a:bodyPr>
          <a:lstStyle/>
          <a:p>
            <a:pPr marL="12065" indent="0" algn="just">
              <a:lnSpc>
                <a:spcPct val="100000"/>
              </a:lnSpc>
              <a:spcBef>
                <a:spcPts val="100"/>
              </a:spcBef>
              <a:buClr>
                <a:srgbClr val="1CACE3"/>
              </a:buClr>
              <a:buSzPct val="80555"/>
              <a:buNone/>
              <a:tabLst>
                <a:tab pos="271145" algn="l"/>
              </a:tabLst>
            </a:pPr>
            <a:r>
              <a:rPr lang="tr-TR" sz="2400" b="1" dirty="0">
                <a:solidFill>
                  <a:srgbClr val="FF0000"/>
                </a:solidFill>
                <a:latin typeface="Times New Roman" panose="02020603050405020304" pitchFamily="18" charset="0"/>
                <a:cs typeface="Times New Roman" panose="02020603050405020304" pitchFamily="18" charset="0"/>
              </a:rPr>
              <a:t>Görev Yönetimi Bileşeni</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400" b="1" dirty="0">
                <a:latin typeface="Times New Roman" panose="02020603050405020304" pitchFamily="18" charset="0"/>
                <a:cs typeface="Times New Roman" panose="02020603050405020304" pitchFamily="18" charset="0"/>
              </a:rPr>
              <a:t>Görev çeşitleri (olay veya saat ile tetiklenen gibi) tanımlanır</a:t>
            </a:r>
            <a:r>
              <a:rPr lang="tr-TR" sz="2400" dirty="0">
                <a:latin typeface="Times New Roman" panose="02020603050405020304" pitchFamily="18" charset="0"/>
                <a:cs typeface="Times New Roman" panose="02020603050405020304" pitchFamily="18" charset="0"/>
              </a:rPr>
              <a:t>.</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400" b="1" dirty="0">
                <a:latin typeface="Times New Roman" panose="02020603050405020304" pitchFamily="18" charset="0"/>
                <a:cs typeface="Times New Roman" panose="02020603050405020304" pitchFamily="18" charset="0"/>
              </a:rPr>
              <a:t>Öncelikler</a:t>
            </a:r>
            <a:r>
              <a:rPr lang="tr-TR" sz="2400" dirty="0">
                <a:latin typeface="Times New Roman" panose="02020603050405020304" pitchFamily="18" charset="0"/>
                <a:cs typeface="Times New Roman" panose="02020603050405020304" pitchFamily="18" charset="0"/>
              </a:rPr>
              <a:t> oluşturulur.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400" dirty="0">
                <a:latin typeface="Times New Roman" panose="02020603050405020304" pitchFamily="18" charset="0"/>
                <a:cs typeface="Times New Roman" panose="02020603050405020304" pitchFamily="18" charset="0"/>
              </a:rPr>
              <a:t>Bir görev, diğerlerinin yöneticisi olarak atanır.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400" dirty="0">
                <a:latin typeface="Times New Roman" panose="02020603050405020304" pitchFamily="18" charset="0"/>
                <a:cs typeface="Times New Roman" panose="02020603050405020304" pitchFamily="18" charset="0"/>
              </a:rPr>
              <a:t>Her görev için uygun nesneler tasarlanır.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endParaRPr lang="tr-TR" sz="2400" dirty="0">
              <a:latin typeface="Times New Roman" panose="02020603050405020304" pitchFamily="18" charset="0"/>
              <a:cs typeface="Times New Roman" panose="02020603050405020304" pitchFamily="18" charset="0"/>
            </a:endParaRPr>
          </a:p>
          <a:p>
            <a:pPr marL="12065" indent="0" algn="just">
              <a:lnSpc>
                <a:spcPct val="100000"/>
              </a:lnSpc>
              <a:spcBef>
                <a:spcPts val="100"/>
              </a:spcBef>
              <a:buClr>
                <a:srgbClr val="1CACE3"/>
              </a:buClr>
              <a:buSzPct val="80555"/>
              <a:buNone/>
              <a:tabLst>
                <a:tab pos="271145" algn="l"/>
              </a:tabLst>
            </a:pPr>
            <a:r>
              <a:rPr lang="tr-TR" sz="2400" b="1" dirty="0">
                <a:solidFill>
                  <a:srgbClr val="FF0000"/>
                </a:solidFill>
                <a:latin typeface="Times New Roman" panose="02020603050405020304" pitchFamily="18" charset="0"/>
                <a:cs typeface="Times New Roman" panose="02020603050405020304" pitchFamily="18" charset="0"/>
              </a:rPr>
              <a:t>Veri Yönetimi Bileşeni</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400" dirty="0">
                <a:latin typeface="Times New Roman" panose="02020603050405020304" pitchFamily="18" charset="0"/>
                <a:cs typeface="Times New Roman" panose="02020603050405020304" pitchFamily="18" charset="0"/>
              </a:rPr>
              <a:t>Veri yapıları tasarlanır.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400" dirty="0">
                <a:latin typeface="Times New Roman" panose="02020603050405020304" pitchFamily="18" charset="0"/>
                <a:cs typeface="Times New Roman" panose="02020603050405020304" pitchFamily="18" charset="0"/>
              </a:rPr>
              <a:t>Veri yapılarının idaresi için gerekli servis işlemleri tasarlanır.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400" dirty="0">
                <a:latin typeface="Times New Roman" panose="02020603050405020304" pitchFamily="18" charset="0"/>
                <a:cs typeface="Times New Roman" panose="02020603050405020304" pitchFamily="18" charset="0"/>
              </a:rPr>
              <a:t>Veri idaresi için araçlar tanımlanır.</a:t>
            </a:r>
          </a:p>
          <a:p>
            <a:pPr marL="526415" indent="-514350" algn="just">
              <a:lnSpc>
                <a:spcPct val="100000"/>
              </a:lnSpc>
              <a:spcBef>
                <a:spcPts val="100"/>
              </a:spcBef>
              <a:buClr>
                <a:srgbClr val="1CACE3"/>
              </a:buClr>
              <a:buSzPct val="80555"/>
              <a:buFont typeface="Courier New" panose="02070309020205020404" pitchFamily="49" charset="0"/>
              <a:buChar char="o"/>
              <a:tabLst>
                <a:tab pos="271145" algn="l"/>
              </a:tabLst>
            </a:pPr>
            <a:r>
              <a:rPr lang="tr-TR" sz="2400" dirty="0">
                <a:latin typeface="Times New Roman" panose="02020603050405020304" pitchFamily="18" charset="0"/>
                <a:cs typeface="Times New Roman" panose="02020603050405020304" pitchFamily="18" charset="0"/>
              </a:rPr>
              <a:t>Uygun sınıf ve hiyerarşiler tasarlanır</a:t>
            </a:r>
            <a:endParaRPr lang="tr-TR" sz="2400" spc="-105" dirty="0">
              <a:latin typeface="Times New Roman" panose="02020603050405020304" pitchFamily="18" charset="0"/>
              <a:cs typeface="Times New Roman" panose="02020603050405020304" pitchFamily="18" charset="0"/>
            </a:endParaRPr>
          </a:p>
          <a:p>
            <a:pPr marL="526415" indent="-514350" algn="just">
              <a:lnSpc>
                <a:spcPct val="100000"/>
              </a:lnSpc>
              <a:spcBef>
                <a:spcPts val="100"/>
              </a:spcBef>
              <a:buClr>
                <a:srgbClr val="1CACE3"/>
              </a:buClr>
              <a:buSzPct val="80555"/>
              <a:buFont typeface="+mj-lt"/>
              <a:buAutoNum type="arabicPeriod"/>
              <a:tabLst>
                <a:tab pos="271145" algn="l"/>
              </a:tabLst>
            </a:pPr>
            <a:endParaRPr lang="tr-TR" sz="3600" spc="-105" dirty="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003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Jacobson (OOSE) Metodu</a:t>
            </a:r>
          </a:p>
        </p:txBody>
      </p:sp>
      <p:sp>
        <p:nvSpPr>
          <p:cNvPr id="3" name="İçerik Yer Tutucusu 2"/>
          <p:cNvSpPr>
            <a:spLocks noGrp="1"/>
          </p:cNvSpPr>
          <p:nvPr>
            <p:ph idx="1"/>
          </p:nvPr>
        </p:nvSpPr>
        <p:spPr/>
        <p:txBody>
          <a:bodyPr>
            <a:normAutofit/>
          </a:bodyPr>
          <a:lstStyle/>
          <a:p>
            <a:pPr marL="535940" marR="5080" indent="-514350">
              <a:lnSpc>
                <a:spcPct val="100000"/>
              </a:lnSpc>
              <a:spcBef>
                <a:spcPts val="100"/>
              </a:spcBef>
              <a:buClr>
                <a:srgbClr val="1CACE3"/>
              </a:buClr>
              <a:buSzPct val="80555"/>
              <a:buFont typeface="+mj-lt"/>
              <a:buAutoNum type="arabicPeriod"/>
              <a:tabLst>
                <a:tab pos="281305" algn="l"/>
              </a:tabLst>
            </a:pPr>
            <a:r>
              <a:rPr lang="tr-TR" sz="2400" dirty="0">
                <a:latin typeface="Times New Roman" panose="02020603050405020304" pitchFamily="18" charset="0"/>
                <a:cs typeface="Times New Roman" panose="02020603050405020304" pitchFamily="18" charset="0"/>
              </a:rPr>
              <a:t>Çözümleme modelinde </a:t>
            </a:r>
            <a:r>
              <a:rPr lang="tr-TR" sz="2400" b="1" dirty="0">
                <a:latin typeface="Times New Roman" panose="02020603050405020304" pitchFamily="18" charset="0"/>
                <a:cs typeface="Times New Roman" panose="02020603050405020304" pitchFamily="18" charset="0"/>
              </a:rPr>
              <a:t>gerçek dünyaya uygunluk</a:t>
            </a:r>
            <a:r>
              <a:rPr lang="tr-TR" sz="2400" dirty="0">
                <a:latin typeface="Times New Roman" panose="02020603050405020304" pitchFamily="18" charset="0"/>
                <a:cs typeface="Times New Roman" panose="02020603050405020304" pitchFamily="18" charset="0"/>
              </a:rPr>
              <a:t> ayarlamaları.</a:t>
            </a:r>
          </a:p>
          <a:p>
            <a:pPr marL="535940" marR="5080" indent="-514350">
              <a:lnSpc>
                <a:spcPct val="100000"/>
              </a:lnSpc>
              <a:spcBef>
                <a:spcPts val="100"/>
              </a:spcBef>
              <a:buClr>
                <a:srgbClr val="1CACE3"/>
              </a:buClr>
              <a:buSzPct val="80555"/>
              <a:buFont typeface="+mj-lt"/>
              <a:buAutoNum type="arabicPeriod"/>
              <a:tabLst>
                <a:tab pos="281305" algn="l"/>
              </a:tabLst>
            </a:pPr>
            <a:r>
              <a:rPr lang="tr-TR" sz="2400" dirty="0">
                <a:latin typeface="Times New Roman" panose="02020603050405020304" pitchFamily="18" charset="0"/>
                <a:cs typeface="Times New Roman" panose="02020603050405020304" pitchFamily="18" charset="0"/>
              </a:rPr>
              <a:t>Temel tasarım nesnesi olarak </a:t>
            </a:r>
            <a:r>
              <a:rPr lang="tr-TR" sz="2400" dirty="0">
                <a:solidFill>
                  <a:srgbClr val="FF0000"/>
                </a:solidFill>
                <a:latin typeface="Times New Roman" panose="02020603050405020304" pitchFamily="18" charset="0"/>
                <a:cs typeface="Times New Roman" panose="02020603050405020304" pitchFamily="18" charset="0"/>
              </a:rPr>
              <a:t>‘</a:t>
            </a:r>
            <a:r>
              <a:rPr lang="tr-TR" sz="2400" dirty="0" err="1">
                <a:solidFill>
                  <a:srgbClr val="FF0000"/>
                </a:solidFill>
                <a:latin typeface="Times New Roman" panose="02020603050405020304" pitchFamily="18" charset="0"/>
                <a:cs typeface="Times New Roman" panose="02020603050405020304" pitchFamily="18" charset="0"/>
              </a:rPr>
              <a:t>öbek’</a:t>
            </a:r>
            <a:r>
              <a:rPr lang="tr-TR" sz="2400" dirty="0" err="1">
                <a:latin typeface="Times New Roman" panose="02020603050405020304" pitchFamily="18" charset="0"/>
                <a:cs typeface="Times New Roman" panose="02020603050405020304" pitchFamily="18" charset="0"/>
              </a:rPr>
              <a:t>lerin</a:t>
            </a:r>
            <a:r>
              <a:rPr lang="tr-TR" sz="2400" dirty="0">
                <a:latin typeface="Times New Roman" panose="02020603050405020304" pitchFamily="18" charset="0"/>
                <a:cs typeface="Times New Roman" panose="02020603050405020304" pitchFamily="18" charset="0"/>
              </a:rPr>
              <a:t> tanımlanması:</a:t>
            </a:r>
          </a:p>
          <a:p>
            <a:pPr marL="993140" marR="5080" lvl="1" indent="-514350">
              <a:lnSpc>
                <a:spcPct val="100000"/>
              </a:lnSpc>
              <a:spcBef>
                <a:spcPts val="100"/>
              </a:spcBef>
              <a:buClr>
                <a:srgbClr val="1CACE3"/>
              </a:buClr>
              <a:buSzPct val="80555"/>
              <a:buFont typeface="Courier New" panose="02070309020205020404" pitchFamily="49" charset="0"/>
              <a:buChar char="o"/>
              <a:tabLst>
                <a:tab pos="281305" algn="l"/>
              </a:tabLst>
            </a:pPr>
            <a:r>
              <a:rPr lang="tr-TR" dirty="0">
                <a:latin typeface="Times New Roman" panose="02020603050405020304" pitchFamily="18" charset="0"/>
                <a:cs typeface="Times New Roman" panose="02020603050405020304" pitchFamily="18" charset="0"/>
              </a:rPr>
              <a:t>İlgili çözümleme nesnelerinin uygulanacağı bir blok tanımlanır.</a:t>
            </a:r>
          </a:p>
          <a:p>
            <a:pPr marL="993140" marR="5080" lvl="1" indent="-514350">
              <a:lnSpc>
                <a:spcPct val="100000"/>
              </a:lnSpc>
              <a:spcBef>
                <a:spcPts val="100"/>
              </a:spcBef>
              <a:buClr>
                <a:srgbClr val="1CACE3"/>
              </a:buClr>
              <a:buSzPct val="80555"/>
              <a:buFont typeface="Courier New" panose="02070309020205020404" pitchFamily="49" charset="0"/>
              <a:buChar char="o"/>
              <a:tabLst>
                <a:tab pos="281305" algn="l"/>
              </a:tabLst>
            </a:pPr>
            <a:r>
              <a:rPr lang="tr-TR" dirty="0">
                <a:latin typeface="Times New Roman" panose="02020603050405020304" pitchFamily="18" charset="0"/>
                <a:cs typeface="Times New Roman" panose="02020603050405020304" pitchFamily="18" charset="0"/>
              </a:rPr>
              <a:t>Arayüz, varlık ve kontrol blokları tanımlanır.</a:t>
            </a:r>
          </a:p>
          <a:p>
            <a:pPr marL="993140" marR="5080" lvl="1" indent="-514350">
              <a:lnSpc>
                <a:spcPct val="100000"/>
              </a:lnSpc>
              <a:spcBef>
                <a:spcPts val="100"/>
              </a:spcBef>
              <a:buClr>
                <a:srgbClr val="1CACE3"/>
              </a:buClr>
              <a:buSzPct val="80555"/>
              <a:buFont typeface="Courier New" panose="02070309020205020404" pitchFamily="49" charset="0"/>
              <a:buChar char="o"/>
              <a:tabLst>
                <a:tab pos="281305" algn="l"/>
              </a:tabLst>
            </a:pPr>
            <a:r>
              <a:rPr lang="tr-TR" dirty="0">
                <a:latin typeface="Times New Roman" panose="02020603050405020304" pitchFamily="18" charset="0"/>
                <a:cs typeface="Times New Roman" panose="02020603050405020304" pitchFamily="18" charset="0"/>
              </a:rPr>
              <a:t>İşletim sırasında blokların nasıl haberleşeceğim açıklanır.</a:t>
            </a:r>
          </a:p>
          <a:p>
            <a:pPr marL="993140" marR="5080" lvl="1" indent="-514350">
              <a:lnSpc>
                <a:spcPct val="100000"/>
              </a:lnSpc>
              <a:spcBef>
                <a:spcPts val="100"/>
              </a:spcBef>
              <a:buClr>
                <a:srgbClr val="1CACE3"/>
              </a:buClr>
              <a:buSzPct val="80555"/>
              <a:buFont typeface="Courier New" panose="02070309020205020404" pitchFamily="49" charset="0"/>
              <a:buChar char="o"/>
              <a:tabLst>
                <a:tab pos="281305" algn="l"/>
              </a:tabLst>
            </a:pPr>
            <a:r>
              <a:rPr lang="tr-TR" dirty="0">
                <a:latin typeface="Times New Roman" panose="02020603050405020304" pitchFamily="18" charset="0"/>
                <a:cs typeface="Times New Roman" panose="02020603050405020304" pitchFamily="18" charset="0"/>
              </a:rPr>
              <a:t>Bloklar arası uyarı işaretleri ve bunların haberleşeceği açıklanır.</a:t>
            </a:r>
          </a:p>
          <a:p>
            <a:pPr marL="535940" marR="5080" indent="-514350">
              <a:lnSpc>
                <a:spcPct val="100000"/>
              </a:lnSpc>
              <a:spcBef>
                <a:spcPts val="100"/>
              </a:spcBef>
              <a:buClr>
                <a:srgbClr val="1CACE3"/>
              </a:buClr>
              <a:buSzPct val="80555"/>
              <a:buFont typeface="+mj-lt"/>
              <a:buAutoNum type="arabicPeriod"/>
              <a:tabLst>
                <a:tab pos="281305" algn="l"/>
              </a:tabLst>
            </a:pPr>
            <a:r>
              <a:rPr lang="tr-TR" sz="2400" dirty="0">
                <a:latin typeface="Times New Roman" panose="02020603050405020304" pitchFamily="18" charset="0"/>
                <a:cs typeface="Times New Roman" panose="02020603050405020304" pitchFamily="18" charset="0"/>
              </a:rPr>
              <a:t>Bloklar arası uyarı iletilerini gösteren etkileşim diyagramları çizilir.</a:t>
            </a:r>
          </a:p>
          <a:p>
            <a:pPr marL="535940" marR="5080" indent="-514350">
              <a:lnSpc>
                <a:spcPct val="100000"/>
              </a:lnSpc>
              <a:spcBef>
                <a:spcPts val="100"/>
              </a:spcBef>
              <a:buClr>
                <a:srgbClr val="1CACE3"/>
              </a:buClr>
              <a:buSzPct val="80555"/>
              <a:buFont typeface="+mj-lt"/>
              <a:buAutoNum type="arabicPeriod"/>
              <a:tabLst>
                <a:tab pos="281305" algn="l"/>
              </a:tabLst>
            </a:pPr>
            <a:r>
              <a:rPr lang="tr-TR" sz="2400" dirty="0">
                <a:latin typeface="Times New Roman" panose="02020603050405020304" pitchFamily="18" charset="0"/>
                <a:cs typeface="Times New Roman" panose="02020603050405020304" pitchFamily="18" charset="0"/>
              </a:rPr>
              <a:t>Bloklar, alt sistemler altında düzenlenir.</a:t>
            </a:r>
          </a:p>
          <a:p>
            <a:pPr marL="535940" marR="5080" indent="-514350">
              <a:lnSpc>
                <a:spcPct val="100000"/>
              </a:lnSpc>
              <a:spcBef>
                <a:spcPts val="100"/>
              </a:spcBef>
              <a:buClr>
                <a:srgbClr val="1CACE3"/>
              </a:buClr>
              <a:buSzPct val="80555"/>
              <a:buFont typeface="+mj-lt"/>
              <a:buAutoNum type="arabicPeriod"/>
              <a:tabLst>
                <a:tab pos="281305" algn="l"/>
              </a:tabLst>
            </a:pPr>
            <a:r>
              <a:rPr lang="tr-TR" sz="2400" dirty="0">
                <a:latin typeface="Times New Roman" panose="02020603050405020304" pitchFamily="18" charset="0"/>
                <a:cs typeface="Times New Roman" panose="02020603050405020304" pitchFamily="18" charset="0"/>
              </a:rPr>
              <a:t>Tasarım gözden geçirilir.</a:t>
            </a:r>
          </a:p>
        </p:txBody>
      </p:sp>
    </p:spTree>
    <p:extLst>
      <p:ext uri="{BB962C8B-B14F-4D97-AF65-F5344CB8AC3E}">
        <p14:creationId xmlns:p14="http://schemas.microsoft.com/office/powerpoint/2010/main" val="39504221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rgbClr val="002060"/>
                </a:solidFill>
                <a:latin typeface="Times New Roman" panose="02020603050405020304" pitchFamily="18" charset="0"/>
                <a:cs typeface="Times New Roman" panose="02020603050405020304" pitchFamily="18" charset="0"/>
              </a:rPr>
              <a:t>Rambaugh</a:t>
            </a:r>
            <a:r>
              <a:rPr lang="tr-TR" dirty="0">
                <a:solidFill>
                  <a:srgbClr val="002060"/>
                </a:solidFill>
                <a:latin typeface="Times New Roman" panose="02020603050405020304" pitchFamily="18" charset="0"/>
                <a:cs typeface="Times New Roman" panose="02020603050405020304" pitchFamily="18" charset="0"/>
              </a:rPr>
              <a:t> (OMT) Metodu</a:t>
            </a:r>
          </a:p>
        </p:txBody>
      </p:sp>
      <p:sp>
        <p:nvSpPr>
          <p:cNvPr id="3" name="İçerik Yer Tutucusu 2"/>
          <p:cNvSpPr>
            <a:spLocks noGrp="1"/>
          </p:cNvSpPr>
          <p:nvPr>
            <p:ph idx="1"/>
          </p:nvPr>
        </p:nvSpPr>
        <p:spPr>
          <a:xfrm>
            <a:off x="838200" y="1825625"/>
            <a:ext cx="5041900" cy="3101975"/>
          </a:xfrm>
        </p:spPr>
        <p:txBody>
          <a:bodyPr>
            <a:normAutofit fontScale="70000" lnSpcReduction="20000"/>
          </a:bodyPr>
          <a:lstStyle/>
          <a:p>
            <a:pPr marL="535940" marR="5080" indent="-514350" algn="just">
              <a:lnSpc>
                <a:spcPct val="100000"/>
              </a:lnSpc>
              <a:spcBef>
                <a:spcPts val="100"/>
              </a:spcBef>
              <a:buClr>
                <a:srgbClr val="1CACE3"/>
              </a:buClr>
              <a:buSzPct val="80555"/>
              <a:buFont typeface="+mj-lt"/>
              <a:buAutoNum type="arabicPeriod"/>
              <a:tabLst>
                <a:tab pos="281305" algn="l"/>
              </a:tabLst>
            </a:pPr>
            <a:r>
              <a:rPr lang="tr-TR" sz="2900" dirty="0">
                <a:latin typeface="Times New Roman" panose="02020603050405020304" pitchFamily="18" charset="0"/>
                <a:cs typeface="Times New Roman" panose="02020603050405020304" pitchFamily="18" charset="0"/>
              </a:rPr>
              <a:t> </a:t>
            </a:r>
            <a:r>
              <a:rPr lang="tr-TR" sz="2900" dirty="0">
                <a:solidFill>
                  <a:srgbClr val="FF0000"/>
                </a:solidFill>
                <a:latin typeface="Times New Roman" panose="02020603050405020304" pitchFamily="18" charset="0"/>
                <a:cs typeface="Times New Roman" panose="02020603050405020304" pitchFamily="18" charset="0"/>
              </a:rPr>
              <a:t>Sistem Tasarımı</a:t>
            </a:r>
          </a:p>
          <a:p>
            <a:pPr marL="821690" marR="5080" lvl="1" indent="-342900" algn="just">
              <a:lnSpc>
                <a:spcPct val="120000"/>
              </a:lnSpc>
              <a:spcBef>
                <a:spcPts val="100"/>
              </a:spcBef>
              <a:buClr>
                <a:srgbClr val="1CACE3"/>
              </a:buClr>
              <a:buSzPct val="80555"/>
              <a:buFont typeface="Courier New" panose="02070309020205020404" pitchFamily="49" charset="0"/>
              <a:buChar char="o"/>
              <a:tabLst>
                <a:tab pos="281305" algn="l"/>
              </a:tabLst>
            </a:pPr>
            <a:r>
              <a:rPr lang="tr-TR" sz="2100" dirty="0">
                <a:latin typeface="Times New Roman" panose="02020603050405020304" pitchFamily="18" charset="0"/>
                <a:cs typeface="Times New Roman" panose="02020603050405020304" pitchFamily="18" charset="0"/>
              </a:rPr>
              <a:t>Çözümleme modeli </a:t>
            </a:r>
            <a:r>
              <a:rPr lang="tr-TR" sz="2100" b="1" dirty="0">
                <a:latin typeface="Times New Roman" panose="02020603050405020304" pitchFamily="18" charset="0"/>
                <a:cs typeface="Times New Roman" panose="02020603050405020304" pitchFamily="18" charset="0"/>
              </a:rPr>
              <a:t>alt sistemlere ayrılır</a:t>
            </a:r>
            <a:r>
              <a:rPr lang="tr-TR" sz="2100" dirty="0">
                <a:latin typeface="Times New Roman" panose="02020603050405020304" pitchFamily="18" charset="0"/>
                <a:cs typeface="Times New Roman" panose="02020603050405020304" pitchFamily="18" charset="0"/>
              </a:rPr>
              <a:t>.</a:t>
            </a:r>
          </a:p>
          <a:p>
            <a:pPr marL="821690" marR="5080" lvl="1" indent="-342900" algn="just">
              <a:lnSpc>
                <a:spcPct val="120000"/>
              </a:lnSpc>
              <a:spcBef>
                <a:spcPts val="100"/>
              </a:spcBef>
              <a:buClr>
                <a:srgbClr val="1CACE3"/>
              </a:buClr>
              <a:buSzPct val="80555"/>
              <a:buFont typeface="Courier New" panose="02070309020205020404" pitchFamily="49" charset="0"/>
              <a:buChar char="o"/>
              <a:tabLst>
                <a:tab pos="281305" algn="l"/>
              </a:tabLst>
            </a:pPr>
            <a:r>
              <a:rPr lang="tr-TR" sz="2100" dirty="0">
                <a:latin typeface="Times New Roman" panose="02020603050405020304" pitchFamily="18" charset="0"/>
                <a:cs typeface="Times New Roman" panose="02020603050405020304" pitchFamily="18" charset="0"/>
              </a:rPr>
              <a:t>Problemin gerektirdiği eşzamanlılıklar tanımlanır.</a:t>
            </a:r>
          </a:p>
          <a:p>
            <a:pPr marL="821690" marR="5080" lvl="1" indent="-342900" algn="just">
              <a:lnSpc>
                <a:spcPct val="120000"/>
              </a:lnSpc>
              <a:spcBef>
                <a:spcPts val="100"/>
              </a:spcBef>
              <a:buClr>
                <a:srgbClr val="1CACE3"/>
              </a:buClr>
              <a:buSzPct val="80555"/>
              <a:buFont typeface="Courier New" panose="02070309020205020404" pitchFamily="49" charset="0"/>
              <a:buChar char="o"/>
              <a:tabLst>
                <a:tab pos="281305" algn="l"/>
              </a:tabLst>
            </a:pPr>
            <a:r>
              <a:rPr lang="tr-TR" sz="2100" dirty="0" err="1">
                <a:latin typeface="Times New Roman" panose="02020603050405020304" pitchFamily="18" charset="0"/>
                <a:cs typeface="Times New Roman" panose="02020603050405020304" pitchFamily="18" charset="0"/>
              </a:rPr>
              <a:t>Altsistemler</a:t>
            </a:r>
            <a:r>
              <a:rPr lang="tr-TR" sz="2100" dirty="0">
                <a:latin typeface="Times New Roman" panose="02020603050405020304" pitchFamily="18" charset="0"/>
                <a:cs typeface="Times New Roman" panose="02020603050405020304" pitchFamily="18" charset="0"/>
              </a:rPr>
              <a:t> ve </a:t>
            </a:r>
            <a:r>
              <a:rPr lang="tr-TR" sz="2100" dirty="0" err="1">
                <a:latin typeface="Times New Roman" panose="02020603050405020304" pitchFamily="18" charset="0"/>
                <a:cs typeface="Times New Roman" panose="02020603050405020304" pitchFamily="18" charset="0"/>
              </a:rPr>
              <a:t>süreçleyiciler</a:t>
            </a:r>
            <a:r>
              <a:rPr lang="tr-TR" sz="2100" dirty="0">
                <a:latin typeface="Times New Roman" panose="02020603050405020304" pitchFamily="18" charset="0"/>
                <a:cs typeface="Times New Roman" panose="02020603050405020304" pitchFamily="18" charset="0"/>
              </a:rPr>
              <a:t> görevlere dağıtılır.</a:t>
            </a:r>
          </a:p>
          <a:p>
            <a:pPr marL="821690" marR="5080" lvl="1" indent="-342900" algn="just">
              <a:lnSpc>
                <a:spcPct val="120000"/>
              </a:lnSpc>
              <a:spcBef>
                <a:spcPts val="100"/>
              </a:spcBef>
              <a:buClr>
                <a:srgbClr val="1CACE3"/>
              </a:buClr>
              <a:buSzPct val="80555"/>
              <a:buFont typeface="Courier New" panose="02070309020205020404" pitchFamily="49" charset="0"/>
              <a:buChar char="o"/>
              <a:tabLst>
                <a:tab pos="281305" algn="l"/>
              </a:tabLst>
            </a:pPr>
            <a:r>
              <a:rPr lang="tr-TR" sz="2100" dirty="0">
                <a:latin typeface="Times New Roman" panose="02020603050405020304" pitchFamily="18" charset="0"/>
                <a:cs typeface="Times New Roman" panose="02020603050405020304" pitchFamily="18" charset="0"/>
              </a:rPr>
              <a:t>Veri idaresi için temel strateji seçilir.</a:t>
            </a:r>
          </a:p>
          <a:p>
            <a:pPr marL="821690" marR="5080" lvl="1" indent="-342900" algn="just">
              <a:lnSpc>
                <a:spcPct val="120000"/>
              </a:lnSpc>
              <a:spcBef>
                <a:spcPts val="100"/>
              </a:spcBef>
              <a:buClr>
                <a:srgbClr val="1CACE3"/>
              </a:buClr>
              <a:buSzPct val="80555"/>
              <a:buFont typeface="Courier New" panose="02070309020205020404" pitchFamily="49" charset="0"/>
              <a:buChar char="o"/>
              <a:tabLst>
                <a:tab pos="281305" algn="l"/>
              </a:tabLst>
            </a:pPr>
            <a:r>
              <a:rPr lang="tr-TR" sz="2100" dirty="0">
                <a:latin typeface="Times New Roman" panose="02020603050405020304" pitchFamily="18" charset="0"/>
                <a:cs typeface="Times New Roman" panose="02020603050405020304" pitchFamily="18" charset="0"/>
              </a:rPr>
              <a:t>Ortak kaynaklar ve bunlara erişim kontrol edecek yapılar tanımlanır.</a:t>
            </a:r>
          </a:p>
          <a:p>
            <a:pPr marL="821690" marR="5080" lvl="1" indent="-342900" algn="just">
              <a:lnSpc>
                <a:spcPct val="120000"/>
              </a:lnSpc>
              <a:spcBef>
                <a:spcPts val="100"/>
              </a:spcBef>
              <a:buClr>
                <a:srgbClr val="1CACE3"/>
              </a:buClr>
              <a:buSzPct val="80555"/>
              <a:buFont typeface="Courier New" panose="02070309020205020404" pitchFamily="49" charset="0"/>
              <a:buChar char="o"/>
              <a:tabLst>
                <a:tab pos="281305" algn="l"/>
              </a:tabLst>
            </a:pPr>
            <a:r>
              <a:rPr lang="tr-TR" sz="2100" dirty="0">
                <a:latin typeface="Times New Roman" panose="02020603050405020304" pitchFamily="18" charset="0"/>
                <a:cs typeface="Times New Roman" panose="02020603050405020304" pitchFamily="18" charset="0"/>
              </a:rPr>
              <a:t>Sistem için uygun kontrol mekanizması tasarlanır,</a:t>
            </a:r>
          </a:p>
          <a:p>
            <a:pPr marL="821690" marR="5080" lvl="1" indent="-342900" algn="just">
              <a:lnSpc>
                <a:spcPct val="120000"/>
              </a:lnSpc>
              <a:spcBef>
                <a:spcPts val="100"/>
              </a:spcBef>
              <a:buClr>
                <a:srgbClr val="1CACE3"/>
              </a:buClr>
              <a:buSzPct val="80555"/>
              <a:buFont typeface="Courier New" panose="02070309020205020404" pitchFamily="49" charset="0"/>
              <a:buChar char="o"/>
              <a:tabLst>
                <a:tab pos="281305" algn="l"/>
              </a:tabLst>
            </a:pPr>
            <a:r>
              <a:rPr lang="tr-TR" sz="2100" dirty="0">
                <a:latin typeface="Times New Roman" panose="02020603050405020304" pitchFamily="18" charset="0"/>
                <a:cs typeface="Times New Roman" panose="02020603050405020304" pitchFamily="18" charset="0"/>
              </a:rPr>
              <a:t>Sınır koşulları göze alınır.</a:t>
            </a:r>
          </a:p>
          <a:p>
            <a:pPr marL="821690" marR="5080" lvl="1" indent="-342900" algn="just">
              <a:lnSpc>
                <a:spcPct val="120000"/>
              </a:lnSpc>
              <a:spcBef>
                <a:spcPts val="100"/>
              </a:spcBef>
              <a:buClr>
                <a:srgbClr val="1CACE3"/>
              </a:buClr>
              <a:buSzPct val="80555"/>
              <a:buFont typeface="Courier New" panose="02070309020205020404" pitchFamily="49" charset="0"/>
              <a:buChar char="o"/>
              <a:tabLst>
                <a:tab pos="281305" algn="l"/>
              </a:tabLst>
            </a:pPr>
            <a:r>
              <a:rPr lang="tr-TR" sz="2100" dirty="0">
                <a:latin typeface="Times New Roman" panose="02020603050405020304" pitchFamily="18" charset="0"/>
                <a:cs typeface="Times New Roman" panose="02020603050405020304" pitchFamily="18" charset="0"/>
              </a:rPr>
              <a:t>Parametreler arası çıkar çatışmaları gözden geçirilir.</a:t>
            </a:r>
          </a:p>
        </p:txBody>
      </p:sp>
      <p:sp>
        <p:nvSpPr>
          <p:cNvPr id="5" name="İçerik Yer Tutucusu 2">
            <a:extLst>
              <a:ext uri="{FF2B5EF4-FFF2-40B4-BE49-F238E27FC236}">
                <a16:creationId xmlns:a16="http://schemas.microsoft.com/office/drawing/2014/main" id="{79BC6646-2FFC-C410-4A8D-2DCFD3197845}"/>
              </a:ext>
            </a:extLst>
          </p:cNvPr>
          <p:cNvSpPr txBox="1">
            <a:spLocks/>
          </p:cNvSpPr>
          <p:nvPr/>
        </p:nvSpPr>
        <p:spPr>
          <a:xfrm>
            <a:off x="6096000" y="1825625"/>
            <a:ext cx="5041900" cy="310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5940" marR="5080" indent="-514350" algn="just">
              <a:lnSpc>
                <a:spcPct val="100000"/>
              </a:lnSpc>
              <a:spcBef>
                <a:spcPts val="100"/>
              </a:spcBef>
              <a:buClr>
                <a:srgbClr val="1CACE3"/>
              </a:buClr>
              <a:buSzPct val="80555"/>
              <a:buFont typeface="+mj-lt"/>
              <a:buAutoNum type="arabicPeriod" startAt="2"/>
              <a:tabLst>
                <a:tab pos="281305" algn="l"/>
              </a:tabLst>
            </a:pPr>
            <a:r>
              <a:rPr lang="tr-TR" sz="1800" dirty="0">
                <a:solidFill>
                  <a:srgbClr val="FF0000"/>
                </a:solidFill>
                <a:latin typeface="Times New Roman" panose="02020603050405020304" pitchFamily="18" charset="0"/>
                <a:cs typeface="Times New Roman" panose="02020603050405020304" pitchFamily="18" charset="0"/>
              </a:rPr>
              <a:t>Nesne Tasarımı</a:t>
            </a:r>
            <a:endParaRPr lang="tr-TR" sz="1800" dirty="0">
              <a:latin typeface="Times New Roman" panose="02020603050405020304" pitchFamily="18" charset="0"/>
              <a:cs typeface="Times New Roman" panose="02020603050405020304" pitchFamily="18" charset="0"/>
            </a:endParaRPr>
          </a:p>
          <a:p>
            <a:pPr marL="935990" marR="5080" lvl="1" indent="-457200" algn="just">
              <a:lnSpc>
                <a:spcPct val="100000"/>
              </a:lnSpc>
              <a:spcBef>
                <a:spcPts val="100"/>
              </a:spcBef>
              <a:buClr>
                <a:srgbClr val="1CACE3"/>
              </a:buClr>
              <a:buSzPct val="80555"/>
              <a:buFont typeface="Wingdings" panose="05000000000000000000" pitchFamily="2" charset="2"/>
              <a:buChar char="q"/>
              <a:tabLst>
                <a:tab pos="281305" algn="l"/>
              </a:tabLst>
            </a:pPr>
            <a:r>
              <a:rPr lang="tr-TR" sz="1800" dirty="0">
                <a:latin typeface="Times New Roman" panose="02020603050405020304" pitchFamily="18" charset="0"/>
                <a:cs typeface="Times New Roman" panose="02020603050405020304" pitchFamily="18" charset="0"/>
              </a:rPr>
              <a:t>Çözümleme modelinden işlemler seçilir.</a:t>
            </a:r>
          </a:p>
          <a:p>
            <a:pPr marL="935990" marR="5080" lvl="1" indent="-457200" algn="just">
              <a:lnSpc>
                <a:spcPct val="100000"/>
              </a:lnSpc>
              <a:spcBef>
                <a:spcPts val="100"/>
              </a:spcBef>
              <a:buClr>
                <a:srgbClr val="1CACE3"/>
              </a:buClr>
              <a:buSzPct val="80555"/>
              <a:buFont typeface="Wingdings" panose="05000000000000000000" pitchFamily="2" charset="2"/>
              <a:buChar char="q"/>
              <a:tabLst>
                <a:tab pos="281305" algn="l"/>
              </a:tabLst>
            </a:pPr>
            <a:r>
              <a:rPr lang="tr-TR" sz="1800" dirty="0">
                <a:latin typeface="Times New Roman" panose="02020603050405020304" pitchFamily="18" charset="0"/>
                <a:cs typeface="Times New Roman" panose="02020603050405020304" pitchFamily="18" charset="0"/>
              </a:rPr>
              <a:t>Her işlem için yordam tanımlanır.</a:t>
            </a:r>
          </a:p>
          <a:p>
            <a:pPr marL="935990" marR="5080" lvl="1" indent="-457200" algn="just">
              <a:lnSpc>
                <a:spcPct val="100000"/>
              </a:lnSpc>
              <a:spcBef>
                <a:spcPts val="100"/>
              </a:spcBef>
              <a:buClr>
                <a:srgbClr val="1CACE3"/>
              </a:buClr>
              <a:buSzPct val="80555"/>
              <a:buFont typeface="Wingdings" panose="05000000000000000000" pitchFamily="2" charset="2"/>
              <a:buChar char="q"/>
              <a:tabLst>
                <a:tab pos="281305" algn="l"/>
              </a:tabLst>
            </a:pPr>
            <a:r>
              <a:rPr lang="tr-TR" sz="1800" dirty="0">
                <a:latin typeface="Times New Roman" panose="02020603050405020304" pitchFamily="18" charset="0"/>
                <a:cs typeface="Times New Roman" panose="02020603050405020304" pitchFamily="18" charset="0"/>
              </a:rPr>
              <a:t>Yordamlar için uygun veri yapıları tanımlanır.</a:t>
            </a:r>
          </a:p>
          <a:p>
            <a:pPr marL="935990" marR="5080" lvl="1" indent="-457200" algn="just">
              <a:lnSpc>
                <a:spcPct val="100000"/>
              </a:lnSpc>
              <a:spcBef>
                <a:spcPts val="100"/>
              </a:spcBef>
              <a:buClr>
                <a:srgbClr val="1CACE3"/>
              </a:buClr>
              <a:buSzPct val="80555"/>
              <a:buFont typeface="Wingdings" panose="05000000000000000000" pitchFamily="2" charset="2"/>
              <a:buChar char="q"/>
              <a:tabLst>
                <a:tab pos="281305" algn="l"/>
              </a:tabLst>
            </a:pPr>
            <a:r>
              <a:rPr lang="tr-TR" sz="1800" dirty="0">
                <a:latin typeface="Times New Roman" panose="02020603050405020304" pitchFamily="18" charset="0"/>
                <a:cs typeface="Times New Roman" panose="02020603050405020304" pitchFamily="18" charset="0"/>
              </a:rPr>
              <a:t>İç sınıflar tanımlanır.</a:t>
            </a:r>
          </a:p>
          <a:p>
            <a:pPr marL="935990" marR="5080" lvl="1" indent="-457200" algn="just">
              <a:lnSpc>
                <a:spcPct val="100000"/>
              </a:lnSpc>
              <a:spcBef>
                <a:spcPts val="100"/>
              </a:spcBef>
              <a:buClr>
                <a:srgbClr val="1CACE3"/>
              </a:buClr>
              <a:buSzPct val="80555"/>
              <a:buFont typeface="Wingdings" panose="05000000000000000000" pitchFamily="2" charset="2"/>
              <a:buChar char="q"/>
              <a:tabLst>
                <a:tab pos="281305" algn="l"/>
              </a:tabLst>
            </a:pPr>
            <a:r>
              <a:rPr lang="tr-TR" sz="1800" dirty="0">
                <a:latin typeface="Times New Roman" panose="02020603050405020304" pitchFamily="18" charset="0"/>
                <a:cs typeface="Times New Roman" panose="02020603050405020304" pitchFamily="18" charset="0"/>
              </a:rPr>
              <a:t>Nesne düzenlemesi veri ulaşımı ve hesaplama verimi açısından gözden geçirilir.</a:t>
            </a:r>
          </a:p>
          <a:p>
            <a:pPr marL="935990" marR="5080" lvl="1" indent="-457200" algn="just">
              <a:lnSpc>
                <a:spcPct val="100000"/>
              </a:lnSpc>
              <a:spcBef>
                <a:spcPts val="100"/>
              </a:spcBef>
              <a:buClr>
                <a:srgbClr val="1CACE3"/>
              </a:buClr>
              <a:buSzPct val="80555"/>
              <a:buFont typeface="Wingdings" panose="05000000000000000000" pitchFamily="2" charset="2"/>
              <a:buChar char="q"/>
              <a:tabLst>
                <a:tab pos="281305" algn="l"/>
              </a:tabLst>
            </a:pPr>
            <a:r>
              <a:rPr lang="tr-TR" sz="1800" dirty="0">
                <a:latin typeface="Times New Roman" panose="02020603050405020304" pitchFamily="18" charset="0"/>
                <a:cs typeface="Times New Roman" panose="02020603050405020304" pitchFamily="18" charset="0"/>
              </a:rPr>
              <a:t>Sınıf özellikleri tasarlanır.</a:t>
            </a:r>
          </a:p>
        </p:txBody>
      </p:sp>
      <p:sp>
        <p:nvSpPr>
          <p:cNvPr id="9" name="Metin kutusu 8">
            <a:extLst>
              <a:ext uri="{FF2B5EF4-FFF2-40B4-BE49-F238E27FC236}">
                <a16:creationId xmlns:a16="http://schemas.microsoft.com/office/drawing/2014/main" id="{752D7552-B7DA-EDDE-A64A-364157C0793E}"/>
              </a:ext>
            </a:extLst>
          </p:cNvPr>
          <p:cNvSpPr txBox="1"/>
          <p:nvPr/>
        </p:nvSpPr>
        <p:spPr>
          <a:xfrm>
            <a:off x="3175000" y="4927600"/>
            <a:ext cx="6096000" cy="1238801"/>
          </a:xfrm>
          <a:prstGeom prst="rect">
            <a:avLst/>
          </a:prstGeom>
          <a:noFill/>
        </p:spPr>
        <p:txBody>
          <a:bodyPr wrap="square">
            <a:spAutoFit/>
          </a:bodyPr>
          <a:lstStyle/>
          <a:p>
            <a:pPr marL="535940" marR="5080" indent="-514350" algn="just">
              <a:lnSpc>
                <a:spcPct val="100000"/>
              </a:lnSpc>
              <a:spcBef>
                <a:spcPts val="100"/>
              </a:spcBef>
              <a:buClr>
                <a:srgbClr val="1CACE3"/>
              </a:buClr>
              <a:buSzPct val="80555"/>
              <a:buFont typeface="+mj-lt"/>
              <a:buAutoNum type="arabicPeriod" startAt="3"/>
              <a:tabLst>
                <a:tab pos="281305" algn="l"/>
              </a:tabLst>
            </a:pPr>
            <a:r>
              <a:rPr lang="tr-TR" sz="1800" dirty="0">
                <a:latin typeface="Times New Roman" panose="02020603050405020304" pitchFamily="18" charset="0"/>
                <a:cs typeface="Times New Roman" panose="02020603050405020304" pitchFamily="18" charset="0"/>
              </a:rPr>
              <a:t>Sistem tasarımındaki kontrol mekanizmaları uygulanır.</a:t>
            </a:r>
          </a:p>
          <a:p>
            <a:pPr marL="535940" marR="5080" indent="-514350" algn="just">
              <a:lnSpc>
                <a:spcPct val="100000"/>
              </a:lnSpc>
              <a:spcBef>
                <a:spcPts val="100"/>
              </a:spcBef>
              <a:buClr>
                <a:srgbClr val="1CACE3"/>
              </a:buClr>
              <a:buSzPct val="80555"/>
              <a:buFont typeface="+mj-lt"/>
              <a:buAutoNum type="arabicPeriod" startAt="3"/>
              <a:tabLst>
                <a:tab pos="281305" algn="l"/>
              </a:tabLst>
            </a:pPr>
            <a:r>
              <a:rPr lang="tr-TR" sz="1800" dirty="0">
                <a:latin typeface="Times New Roman" panose="02020603050405020304" pitchFamily="18" charset="0"/>
                <a:cs typeface="Times New Roman" panose="02020603050405020304" pitchFamily="18" charset="0"/>
              </a:rPr>
              <a:t>Sınıf yapıları kalıtımı kuvvetlendirici yönde ayarlanır.</a:t>
            </a:r>
          </a:p>
          <a:p>
            <a:pPr marL="535940" marR="5080" indent="-514350" algn="just">
              <a:lnSpc>
                <a:spcPct val="100000"/>
              </a:lnSpc>
              <a:spcBef>
                <a:spcPts val="100"/>
              </a:spcBef>
              <a:buClr>
                <a:srgbClr val="1CACE3"/>
              </a:buClr>
              <a:buSzPct val="80555"/>
              <a:buFont typeface="+mj-lt"/>
              <a:buAutoNum type="arabicPeriod" startAt="3"/>
              <a:tabLst>
                <a:tab pos="281305" algn="l"/>
              </a:tabLst>
            </a:pPr>
            <a:r>
              <a:rPr lang="tr-TR" sz="1800" dirty="0">
                <a:latin typeface="Times New Roman" panose="02020603050405020304" pitchFamily="18" charset="0"/>
                <a:cs typeface="Times New Roman" panose="02020603050405020304" pitchFamily="18" charset="0"/>
              </a:rPr>
              <a:t>Nesne ilişkileri için ileti tasarımı yapılır.</a:t>
            </a:r>
          </a:p>
          <a:p>
            <a:pPr marL="535940" marR="5080" indent="-514350" algn="just">
              <a:lnSpc>
                <a:spcPct val="100000"/>
              </a:lnSpc>
              <a:spcBef>
                <a:spcPts val="100"/>
              </a:spcBef>
              <a:buClr>
                <a:srgbClr val="1CACE3"/>
              </a:buClr>
              <a:buSzPct val="80555"/>
              <a:buFont typeface="+mj-lt"/>
              <a:buAutoNum type="arabicPeriod" startAt="3"/>
              <a:tabLst>
                <a:tab pos="281305" algn="l"/>
              </a:tabLst>
            </a:pPr>
            <a:r>
              <a:rPr lang="tr-TR" sz="1800" dirty="0">
                <a:latin typeface="Times New Roman" panose="02020603050405020304" pitchFamily="18" charset="0"/>
                <a:cs typeface="Times New Roman" panose="02020603050405020304" pitchFamily="18" charset="0"/>
              </a:rPr>
              <a:t>Sınıflar modüller altında toplanır.</a:t>
            </a:r>
          </a:p>
        </p:txBody>
      </p:sp>
    </p:spTree>
    <p:extLst>
      <p:ext uri="{BB962C8B-B14F-4D97-AF65-F5344CB8AC3E}">
        <p14:creationId xmlns:p14="http://schemas.microsoft.com/office/powerpoint/2010/main" val="28554168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Genel Olarak NY Metodolojiler</a:t>
            </a:r>
          </a:p>
        </p:txBody>
      </p:sp>
      <p:sp>
        <p:nvSpPr>
          <p:cNvPr id="3" name="İçerik Yer Tutucusu 2"/>
          <p:cNvSpPr>
            <a:spLocks noGrp="1"/>
          </p:cNvSpPr>
          <p:nvPr>
            <p:ph idx="1"/>
          </p:nvPr>
        </p:nvSpPr>
        <p:spPr>
          <a:xfrm>
            <a:off x="4622800" y="1825625"/>
            <a:ext cx="6731000" cy="4351338"/>
          </a:xfrm>
        </p:spPr>
        <p:txBody>
          <a:bodyPr>
            <a:normAutofit fontScale="62500" lnSpcReduction="20000"/>
          </a:bodyPr>
          <a:lstStyle/>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NY çözümlemede olduğu gibi, NY tasarımda da değişik yaklaşımlar olmasına rağmen benzer işlemler uygulamaktadır.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NY yaklaşımlarda bazen çözümleme ve tasarım arasındaki ayırımı yapmak zorlaşır.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NY Çözümleme, bir sınıflandırma işlemidir.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Problem yapısı, nesne sınıfları olarak organize edilir ve nesne ilişkileri ile problemin davranışı modellenir.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Çözümlemeden tasarıma geçiş süreci, genel hatlarıyla yanda gösterildiği gibi bir çevrim içerir.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Tasarım ise tanımlanmış sınıflardan çıkarılacak nesneleri tanımlar ve bu nesnelerin birbirleri ile ilişkisini gösterir.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Ayrıca nesnelerin davranışları ve haberleşmeleri belirtilir.</a:t>
            </a:r>
            <a:endParaRPr lang="tr-TR"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A4DCD166-CEC9-2021-D863-4BD914B52ED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066800" y="2261814"/>
            <a:ext cx="2895600" cy="3045571"/>
          </a:xfrm>
          <a:prstGeom prst="rect">
            <a:avLst/>
          </a:prstGeom>
        </p:spPr>
      </p:pic>
    </p:spTree>
    <p:extLst>
      <p:ext uri="{BB962C8B-B14F-4D97-AF65-F5344CB8AC3E}">
        <p14:creationId xmlns:p14="http://schemas.microsoft.com/office/powerpoint/2010/main" val="30800869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Genel Olarak NY Metodolojiler</a:t>
            </a:r>
          </a:p>
        </p:txBody>
      </p:sp>
      <p:sp>
        <p:nvSpPr>
          <p:cNvPr id="3" name="İçerik Yer Tutucusu 2"/>
          <p:cNvSpPr>
            <a:spLocks noGrp="1"/>
          </p:cNvSpPr>
          <p:nvPr>
            <p:ph idx="1"/>
          </p:nvPr>
        </p:nvSpPr>
        <p:spPr>
          <a:xfrm>
            <a:off x="4622800" y="1825625"/>
            <a:ext cx="6731000" cy="4351338"/>
          </a:xfrm>
        </p:spPr>
        <p:txBody>
          <a:bodyPr>
            <a:normAutofit fontScale="77500" lnSpcReduction="20000"/>
          </a:bodyPr>
          <a:lstStyle/>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Tasarımcı, önce sistemin bütününü ele almalıdır.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Kullanıcı istekleri ve bunların gerçekleştirilmeleri için gerekli alt sistem karakteristiklerinin tanımlanması gerekir.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Alt sistemlerin tasarımı sırasında </a:t>
            </a:r>
            <a:r>
              <a:rPr lang="tr-TR" spc="-5" dirty="0" err="1">
                <a:latin typeface="Times New Roman" panose="02020603050405020304" pitchFamily="18" charset="0"/>
                <a:cs typeface="Times New Roman" panose="02020603050405020304" pitchFamily="18" charset="0"/>
              </a:rPr>
              <a:t>Coad</a:t>
            </a:r>
            <a:r>
              <a:rPr lang="tr-TR" spc="-5" dirty="0">
                <a:latin typeface="Times New Roman" panose="02020603050405020304" pitchFamily="18" charset="0"/>
                <a:cs typeface="Times New Roman" panose="02020603050405020304" pitchFamily="18" charset="0"/>
              </a:rPr>
              <a:t> </a:t>
            </a:r>
            <a:r>
              <a:rPr lang="tr-TR" spc="-5" dirty="0" err="1">
                <a:latin typeface="Times New Roman" panose="02020603050405020304" pitchFamily="18" charset="0"/>
                <a:cs typeface="Times New Roman" panose="02020603050405020304" pitchFamily="18" charset="0"/>
              </a:rPr>
              <a:t>Yourdon</a:t>
            </a:r>
            <a:r>
              <a:rPr lang="tr-TR" spc="-5" dirty="0">
                <a:latin typeface="Times New Roman" panose="02020603050405020304" pitchFamily="18" charset="0"/>
                <a:cs typeface="Times New Roman" panose="02020603050405020304" pitchFamily="18" charset="0"/>
              </a:rPr>
              <a:t> metodolojisinde sözü geçen dört önemli tasarım bileşeni tanımlanır.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Daha sonra nesne tasarımına sıra gelir.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Yanda gösterildiği gibi, Sınıf Sorumluluk İşbirliği (SSİ) modelindeki öğeler, tasarıma dönüştürülür.</a:t>
            </a:r>
          </a:p>
        </p:txBody>
      </p:sp>
      <p:pic>
        <p:nvPicPr>
          <p:cNvPr id="6" name="Resim 5">
            <a:extLst>
              <a:ext uri="{FF2B5EF4-FFF2-40B4-BE49-F238E27FC236}">
                <a16:creationId xmlns:a16="http://schemas.microsoft.com/office/drawing/2014/main" id="{A77F3082-EC08-76E0-8138-21BFC52D712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045998" y="2339208"/>
            <a:ext cx="3310102" cy="2492628"/>
          </a:xfrm>
          <a:prstGeom prst="rect">
            <a:avLst/>
          </a:prstGeom>
        </p:spPr>
      </p:pic>
    </p:spTree>
    <p:extLst>
      <p:ext uri="{BB962C8B-B14F-4D97-AF65-F5344CB8AC3E}">
        <p14:creationId xmlns:p14="http://schemas.microsoft.com/office/powerpoint/2010/main" val="32237017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Genel Sistem Tasarımı</a:t>
            </a:r>
          </a:p>
        </p:txBody>
      </p:sp>
      <p:sp>
        <p:nvSpPr>
          <p:cNvPr id="3" name="İçerik Yer Tutucusu 2"/>
          <p:cNvSpPr>
            <a:spLocks noGrp="1"/>
          </p:cNvSpPr>
          <p:nvPr>
            <p:ph idx="1"/>
          </p:nvPr>
        </p:nvSpPr>
        <p:spPr/>
        <p:txBody>
          <a:bodyPr>
            <a:normAutofit/>
          </a:bodyPr>
          <a:lstStyle/>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Değişik yaklaşımlardan söz edilmiş ise de sistem tasarımı konusunda </a:t>
            </a:r>
            <a:r>
              <a:rPr lang="tr-TR" sz="2400" spc="-5" dirty="0" err="1">
                <a:latin typeface="Times New Roman" panose="02020603050405020304" pitchFamily="18" charset="0"/>
                <a:cs typeface="Times New Roman" panose="02020603050405020304" pitchFamily="18" charset="0"/>
              </a:rPr>
              <a:t>Rambaugh</a:t>
            </a:r>
            <a:r>
              <a:rPr lang="tr-TR" sz="2400" spc="-5" dirty="0">
                <a:latin typeface="Times New Roman" panose="02020603050405020304" pitchFamily="18" charset="0"/>
                <a:cs typeface="Times New Roman" panose="02020603050405020304" pitchFamily="18" charset="0"/>
              </a:rPr>
              <a:t> yaklaşımı burada tercih edilmiştir.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Daha önce tanımlanan sistem tasarımı adımlarında yapılacak ayrıntılı işlemler, bu bölümde açıklanmaktadır.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Çoğu yaklaşım, önce sistem/alt sistem ayrıştırması ve bu ayrıştırılan bileşenler arası arayüzün tanımı ile tasarıma başlar.</a:t>
            </a:r>
          </a:p>
        </p:txBody>
      </p:sp>
    </p:spTree>
    <p:extLst>
      <p:ext uri="{BB962C8B-B14F-4D97-AF65-F5344CB8AC3E}">
        <p14:creationId xmlns:p14="http://schemas.microsoft.com/office/powerpoint/2010/main" val="37292908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Çözümleme Modelinin Ayrıştırılması</a:t>
            </a:r>
          </a:p>
        </p:txBody>
      </p:sp>
      <p:sp>
        <p:nvSpPr>
          <p:cNvPr id="3" name="İçerik Yer Tutucusu 2"/>
          <p:cNvSpPr>
            <a:spLocks noGrp="1"/>
          </p:cNvSpPr>
          <p:nvPr>
            <p:ph idx="1"/>
          </p:nvPr>
        </p:nvSpPr>
        <p:spPr/>
        <p:txBody>
          <a:bodyPr>
            <a:normAutofit fontScale="70000" lnSpcReduction="20000"/>
          </a:bodyPr>
          <a:lstStyle/>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Alt sistemleri tanımlarken, sistemin sınıf, ilişki ve davranışlarını 'yapışık gruplar’ olarak bir araya getirmek gerekir.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Bir alt sistem içerisinde bulunacak bileşenlerin ortak yanı bulunmalıdır.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Aynı sistem işlemini yerine getirmek, aynı donanım birimi içerisinde bulunmak veya aynı kaynakları idare etmek gibi.</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Sistem açısından, alt sistemler sorumluluklarına göre tanımlanırlar.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pc="-5" dirty="0">
                <a:latin typeface="Times New Roman" panose="02020603050405020304" pitchFamily="18" charset="0"/>
                <a:cs typeface="Times New Roman" panose="02020603050405020304" pitchFamily="18" charset="0"/>
              </a:rPr>
              <a:t>Bu tanımlama yapılırken de aşağıdaki tasarım kriterleri göz önünde bulundurulur:</a:t>
            </a:r>
          </a:p>
          <a:p>
            <a:pPr marL="926465" marR="644525" lvl="1" indent="-457200" algn="just">
              <a:lnSpc>
                <a:spcPct val="120000"/>
              </a:lnSpc>
              <a:spcBef>
                <a:spcPts val="310"/>
              </a:spcBef>
              <a:buClr>
                <a:srgbClr val="1CACE3"/>
              </a:buClr>
              <a:buSzPct val="79166"/>
              <a:buFont typeface="Courier New" panose="02070309020205020404" pitchFamily="49" charset="0"/>
              <a:buChar char="o"/>
              <a:tabLst>
                <a:tab pos="271145" algn="l"/>
              </a:tabLst>
            </a:pPr>
            <a:r>
              <a:rPr lang="tr-TR" spc="-5" dirty="0">
                <a:latin typeface="Times New Roman" panose="02020603050405020304" pitchFamily="18" charset="0"/>
                <a:cs typeface="Times New Roman" panose="02020603050405020304" pitchFamily="18" charset="0"/>
              </a:rPr>
              <a:t>Sistemin gerisi ile yapılacak haberleşmenin tümü, iyi belirlenmiş bir arayüz üzerinden olmalıdır.</a:t>
            </a:r>
          </a:p>
          <a:p>
            <a:pPr marL="926465" marR="644525" lvl="1" indent="-457200" algn="just">
              <a:lnSpc>
                <a:spcPct val="120000"/>
              </a:lnSpc>
              <a:spcBef>
                <a:spcPts val="310"/>
              </a:spcBef>
              <a:buClr>
                <a:srgbClr val="1CACE3"/>
              </a:buClr>
              <a:buSzPct val="79166"/>
              <a:buFont typeface="Courier New" panose="02070309020205020404" pitchFamily="49" charset="0"/>
              <a:buChar char="o"/>
              <a:tabLst>
                <a:tab pos="271145" algn="l"/>
              </a:tabLst>
            </a:pPr>
            <a:r>
              <a:rPr lang="tr-TR" spc="-5" dirty="0">
                <a:latin typeface="Times New Roman" panose="02020603050405020304" pitchFamily="18" charset="0"/>
                <a:cs typeface="Times New Roman" panose="02020603050405020304" pitchFamily="18" charset="0"/>
              </a:rPr>
              <a:t>Sınıflar, yalnızca aynı alt sistem içerisinde işbirliği yapmalıdırlar (Yalnızca küçük sayıdaki haberleşme sınıfları dışında).</a:t>
            </a:r>
          </a:p>
          <a:p>
            <a:pPr marL="926465" marR="644525" lvl="1" indent="-457200" algn="just">
              <a:lnSpc>
                <a:spcPct val="120000"/>
              </a:lnSpc>
              <a:spcBef>
                <a:spcPts val="310"/>
              </a:spcBef>
              <a:buClr>
                <a:srgbClr val="1CACE3"/>
              </a:buClr>
              <a:buSzPct val="79166"/>
              <a:buFont typeface="Courier New" panose="02070309020205020404" pitchFamily="49" charset="0"/>
              <a:buChar char="o"/>
              <a:tabLst>
                <a:tab pos="271145" algn="l"/>
              </a:tabLst>
            </a:pPr>
            <a:r>
              <a:rPr lang="tr-TR" spc="-5" dirty="0">
                <a:latin typeface="Times New Roman" panose="02020603050405020304" pitchFamily="18" charset="0"/>
                <a:cs typeface="Times New Roman" panose="02020603050405020304" pitchFamily="18" charset="0"/>
              </a:rPr>
              <a:t>Alt sistem sayısı küçük tutulmalıdır.</a:t>
            </a:r>
          </a:p>
          <a:p>
            <a:pPr marL="926465" marR="644525" lvl="1" indent="-457200" algn="just">
              <a:lnSpc>
                <a:spcPct val="120000"/>
              </a:lnSpc>
              <a:spcBef>
                <a:spcPts val="310"/>
              </a:spcBef>
              <a:buClr>
                <a:srgbClr val="1CACE3"/>
              </a:buClr>
              <a:buSzPct val="79166"/>
              <a:buFont typeface="Courier New" panose="02070309020205020404" pitchFamily="49" charset="0"/>
              <a:buChar char="o"/>
              <a:tabLst>
                <a:tab pos="271145" algn="l"/>
              </a:tabLst>
            </a:pPr>
            <a:r>
              <a:rPr lang="tr-TR" spc="-5" dirty="0">
                <a:latin typeface="Times New Roman" panose="02020603050405020304" pitchFamily="18" charset="0"/>
                <a:cs typeface="Times New Roman" panose="02020603050405020304" pitchFamily="18" charset="0"/>
              </a:rPr>
              <a:t>Karmaşıklığı azaltmak üzere alt sistemler kendi içlerinde bölünebilirler.</a:t>
            </a:r>
          </a:p>
          <a:p>
            <a:pPr marL="926465" marR="644525" lvl="1" indent="-457200" algn="just">
              <a:lnSpc>
                <a:spcPct val="120000"/>
              </a:lnSpc>
              <a:spcBef>
                <a:spcPts val="310"/>
              </a:spcBef>
              <a:buClr>
                <a:srgbClr val="1CACE3"/>
              </a:buClr>
              <a:buSzPct val="79166"/>
              <a:buFont typeface="Courier New" panose="02070309020205020404" pitchFamily="49" charset="0"/>
              <a:buChar char="o"/>
              <a:tabLst>
                <a:tab pos="271145" algn="l"/>
              </a:tabLst>
            </a:pPr>
            <a:r>
              <a:rPr lang="tr-TR" spc="-5" dirty="0">
                <a:latin typeface="Times New Roman" panose="02020603050405020304" pitchFamily="18" charset="0"/>
                <a:cs typeface="Times New Roman" panose="02020603050405020304" pitchFamily="18" charset="0"/>
              </a:rPr>
              <a:t>Haberleşen alt sistemler istemci/sunucu gibi bağlantı protokollerine sahip olabilirler</a:t>
            </a:r>
          </a:p>
        </p:txBody>
      </p:sp>
    </p:spTree>
    <p:extLst>
      <p:ext uri="{BB962C8B-B14F-4D97-AF65-F5344CB8AC3E}">
        <p14:creationId xmlns:p14="http://schemas.microsoft.com/office/powerpoint/2010/main" val="42673747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Eşzamanlılık ve Alt Sistem Belirleme</a:t>
            </a:r>
          </a:p>
        </p:txBody>
      </p:sp>
      <p:sp>
        <p:nvSpPr>
          <p:cNvPr id="3" name="İçerik Yer Tutucusu 2"/>
          <p:cNvSpPr>
            <a:spLocks noGrp="1"/>
          </p:cNvSpPr>
          <p:nvPr>
            <p:ph idx="1"/>
          </p:nvPr>
        </p:nvSpPr>
        <p:spPr/>
        <p:txBody>
          <a:bodyPr>
            <a:normAutofit/>
          </a:bodyPr>
          <a:lstStyle/>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Nesne davranış modeli açısından, iki nesne aynı zamanda aktif değilse bir eşzamanlılık yoktur.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Bu iki nesne aynı donanım (</a:t>
            </a:r>
            <a:r>
              <a:rPr lang="tr-TR" sz="2400" spc="-5" dirty="0" err="1">
                <a:latin typeface="Times New Roman" panose="02020603050405020304" pitchFamily="18" charset="0"/>
                <a:cs typeface="Times New Roman" panose="02020603050405020304" pitchFamily="18" charset="0"/>
              </a:rPr>
              <a:t>süreçleyici</a:t>
            </a:r>
            <a:r>
              <a:rPr lang="tr-TR" sz="2400" spc="-5" dirty="0">
                <a:latin typeface="Times New Roman" panose="02020603050405020304" pitchFamily="18" charset="0"/>
                <a:cs typeface="Times New Roman" panose="02020603050405020304" pitchFamily="18" charset="0"/>
              </a:rPr>
              <a:t>) üzerinde uygulanabilirler.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Ancak eğer iki nesne aynı zamanda ve asenkron olarak olaylara karşılık veriyorlarsa </a:t>
            </a:r>
            <a:r>
              <a:rPr lang="tr-TR" sz="2400" spc="-5" dirty="0" err="1">
                <a:latin typeface="Times New Roman" panose="02020603050405020304" pitchFamily="18" charset="0"/>
                <a:cs typeface="Times New Roman" panose="02020603050405020304" pitchFamily="18" charset="0"/>
              </a:rPr>
              <a:t>eşanlılık</a:t>
            </a:r>
            <a:r>
              <a:rPr lang="tr-TR" sz="2400" spc="-5" dirty="0">
                <a:latin typeface="Times New Roman" panose="02020603050405020304" pitchFamily="18" charset="0"/>
                <a:cs typeface="Times New Roman" panose="02020603050405020304" pitchFamily="18" charset="0"/>
              </a:rPr>
              <a:t> vardır.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Eşanlı alt sistemler için iki yerleştirme seçeneği vardır:</a:t>
            </a:r>
          </a:p>
          <a:p>
            <a:pPr marL="983615" marR="644525" lvl="1" indent="-514350" algn="just">
              <a:lnSpc>
                <a:spcPct val="120000"/>
              </a:lnSpc>
              <a:spcBef>
                <a:spcPts val="310"/>
              </a:spcBef>
              <a:buClr>
                <a:srgbClr val="1CACE3"/>
              </a:buClr>
              <a:buSzPct val="79166"/>
              <a:buFont typeface="+mj-lt"/>
              <a:buAutoNum type="arabicPeriod"/>
              <a:tabLst>
                <a:tab pos="271145" algn="l"/>
              </a:tabLst>
            </a:pPr>
            <a:r>
              <a:rPr lang="tr-TR" sz="2000" spc="-5" dirty="0">
                <a:latin typeface="Times New Roman" panose="02020603050405020304" pitchFamily="18" charset="0"/>
                <a:cs typeface="Times New Roman" panose="02020603050405020304" pitchFamily="18" charset="0"/>
              </a:rPr>
              <a:t>Ayrı </a:t>
            </a:r>
            <a:r>
              <a:rPr lang="tr-TR" sz="2000" spc="-5" dirty="0" err="1">
                <a:latin typeface="Times New Roman" panose="02020603050405020304" pitchFamily="18" charset="0"/>
                <a:cs typeface="Times New Roman" panose="02020603050405020304" pitchFamily="18" charset="0"/>
              </a:rPr>
              <a:t>süreçleyicilere</a:t>
            </a:r>
            <a:r>
              <a:rPr lang="tr-TR" sz="2000" spc="-5" dirty="0">
                <a:latin typeface="Times New Roman" panose="02020603050405020304" pitchFamily="18" charset="0"/>
                <a:cs typeface="Times New Roman" panose="02020603050405020304" pitchFamily="18" charset="0"/>
              </a:rPr>
              <a:t> yerleştirme,</a:t>
            </a:r>
          </a:p>
          <a:p>
            <a:pPr marL="983615" marR="644525" lvl="1" indent="-514350" algn="just">
              <a:lnSpc>
                <a:spcPct val="120000"/>
              </a:lnSpc>
              <a:spcBef>
                <a:spcPts val="310"/>
              </a:spcBef>
              <a:buClr>
                <a:srgbClr val="1CACE3"/>
              </a:buClr>
              <a:buSzPct val="79166"/>
              <a:buFont typeface="+mj-lt"/>
              <a:buAutoNum type="arabicPeriod"/>
              <a:tabLst>
                <a:tab pos="271145" algn="l"/>
              </a:tabLst>
            </a:pPr>
            <a:r>
              <a:rPr lang="tr-TR" sz="2000" spc="-5" dirty="0">
                <a:latin typeface="Times New Roman" panose="02020603050405020304" pitchFamily="18" charset="0"/>
                <a:cs typeface="Times New Roman" panose="02020603050405020304" pitchFamily="18" charset="0"/>
              </a:rPr>
              <a:t>Aynı </a:t>
            </a:r>
            <a:r>
              <a:rPr lang="tr-TR" sz="2000" spc="-5" dirty="0" err="1">
                <a:latin typeface="Times New Roman" panose="02020603050405020304" pitchFamily="18" charset="0"/>
                <a:cs typeface="Times New Roman" panose="02020603050405020304" pitchFamily="18" charset="0"/>
              </a:rPr>
              <a:t>süreçleyiciye</a:t>
            </a:r>
            <a:r>
              <a:rPr lang="tr-TR" sz="2000" spc="-5" dirty="0">
                <a:latin typeface="Times New Roman" panose="02020603050405020304" pitchFamily="18" charset="0"/>
                <a:cs typeface="Times New Roman" panose="02020603050405020304" pitchFamily="18" charset="0"/>
              </a:rPr>
              <a:t> yerleştirme ve işletim sisteminin eşzamanlılık desteğini kullanma.</a:t>
            </a:r>
          </a:p>
        </p:txBody>
      </p:sp>
      <p:pic>
        <p:nvPicPr>
          <p:cNvPr id="6" name="Resim 5">
            <a:extLst>
              <a:ext uri="{FF2B5EF4-FFF2-40B4-BE49-F238E27FC236}">
                <a16:creationId xmlns:a16="http://schemas.microsoft.com/office/drawing/2014/main" id="{774005A0-EDDF-E14E-2F23-26EBD4F12D6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200000"/>
                    </a14:imgEffect>
                  </a14:imgLayer>
                </a14:imgProps>
              </a:ext>
            </a:extLst>
          </a:blip>
          <a:stretch>
            <a:fillRect/>
          </a:stretch>
        </p:blipFill>
        <p:spPr>
          <a:xfrm>
            <a:off x="4787772" y="5502193"/>
            <a:ext cx="1829055" cy="1171739"/>
          </a:xfrm>
          <a:prstGeom prst="rect">
            <a:avLst/>
          </a:prstGeom>
        </p:spPr>
      </p:pic>
    </p:spTree>
    <p:extLst>
      <p:ext uri="{BB962C8B-B14F-4D97-AF65-F5344CB8AC3E}">
        <p14:creationId xmlns:p14="http://schemas.microsoft.com/office/powerpoint/2010/main" val="1884982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tr-TR" spc="-45" dirty="0">
                <a:solidFill>
                  <a:srgbClr val="002060"/>
                </a:solidFill>
                <a:latin typeface="Times New Roman" panose="02020603050405020304" pitchFamily="18" charset="0"/>
                <a:cs typeface="Times New Roman" panose="02020603050405020304" pitchFamily="18" charset="0"/>
              </a:rPr>
              <a:t>Sınıf</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8" name="Resim 7">
            <a:extLst>
              <a:ext uri="{FF2B5EF4-FFF2-40B4-BE49-F238E27FC236}">
                <a16:creationId xmlns:a16="http://schemas.microsoft.com/office/drawing/2014/main" id="{8E1FFCEF-60C1-922F-6261-6E98232411C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838200" y="1218132"/>
            <a:ext cx="10515600" cy="5423996"/>
          </a:xfrm>
          <a:prstGeom prst="rect">
            <a:avLst/>
          </a:prstGeom>
        </p:spPr>
      </p:pic>
    </p:spTree>
    <p:extLst>
      <p:ext uri="{BB962C8B-B14F-4D97-AF65-F5344CB8AC3E}">
        <p14:creationId xmlns:p14="http://schemas.microsoft.com/office/powerpoint/2010/main" val="28180838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Görev Yönetimi Bileşeni</a:t>
            </a:r>
          </a:p>
        </p:txBody>
      </p:sp>
      <p:sp>
        <p:nvSpPr>
          <p:cNvPr id="3" name="İçerik Yer Tutucusu 2"/>
          <p:cNvSpPr>
            <a:spLocks noGrp="1"/>
          </p:cNvSpPr>
          <p:nvPr>
            <p:ph idx="1"/>
          </p:nvPr>
        </p:nvSpPr>
        <p:spPr/>
        <p:txBody>
          <a:bodyPr>
            <a:normAutofit fontScale="92500" lnSpcReduction="10000"/>
          </a:bodyPr>
          <a:lstStyle/>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Eşzamanlı görevleri yöneten nesnelerin tasarımı için </a:t>
            </a:r>
            <a:r>
              <a:rPr lang="tr-TR" sz="2400" spc="-5" dirty="0" err="1">
                <a:latin typeface="Times New Roman" panose="02020603050405020304" pitchFamily="18" charset="0"/>
                <a:cs typeface="Times New Roman" panose="02020603050405020304" pitchFamily="18" charset="0"/>
              </a:rPr>
              <a:t>Coad</a:t>
            </a:r>
            <a:r>
              <a:rPr lang="tr-TR" sz="2400" spc="-5" dirty="0">
                <a:latin typeface="Times New Roman" panose="02020603050405020304" pitchFamily="18" charset="0"/>
                <a:cs typeface="Times New Roman" panose="02020603050405020304" pitchFamily="18" charset="0"/>
              </a:rPr>
              <a:t> ve </a:t>
            </a:r>
            <a:r>
              <a:rPr lang="tr-TR" sz="2400" spc="-5" dirty="0" err="1">
                <a:latin typeface="Times New Roman" panose="02020603050405020304" pitchFamily="18" charset="0"/>
                <a:cs typeface="Times New Roman" panose="02020603050405020304" pitchFamily="18" charset="0"/>
              </a:rPr>
              <a:t>Yourdon</a:t>
            </a:r>
            <a:r>
              <a:rPr lang="tr-TR" sz="2400" spc="-5" dirty="0">
                <a:latin typeface="Times New Roman" panose="02020603050405020304" pitchFamily="18" charset="0"/>
                <a:cs typeface="Times New Roman" panose="02020603050405020304" pitchFamily="18" charset="0"/>
              </a:rPr>
              <a:t> aşağıdaki stratejiyi önermektedirler:</a:t>
            </a:r>
          </a:p>
          <a:p>
            <a:pPr marL="469265" marR="644525" indent="-457200" algn="just">
              <a:lnSpc>
                <a:spcPct val="120000"/>
              </a:lnSpc>
              <a:spcBef>
                <a:spcPts val="310"/>
              </a:spcBef>
              <a:buClr>
                <a:srgbClr val="1CACE3"/>
              </a:buClr>
              <a:buSzPct val="79166"/>
              <a:buFont typeface="+mj-lt"/>
              <a:buAutoNum type="arabicPeriod"/>
              <a:tabLst>
                <a:tab pos="271145" algn="l"/>
              </a:tabLst>
            </a:pPr>
            <a:r>
              <a:rPr lang="tr-TR" sz="2400" spc="-5" dirty="0">
                <a:latin typeface="Times New Roman" panose="02020603050405020304" pitchFamily="18" charset="0"/>
                <a:cs typeface="Times New Roman" panose="02020603050405020304" pitchFamily="18" charset="0"/>
              </a:rPr>
              <a:t>Görevin özellikleri ortaya çıkarılır:</a:t>
            </a:r>
          </a:p>
          <a:p>
            <a:pPr marL="812165" marR="644525" lvl="1" indent="-3429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başlatılma (olay veya saat ile tetiklenme..)</a:t>
            </a:r>
          </a:p>
          <a:p>
            <a:pPr marL="812165" marR="644525" lvl="1" indent="-3429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öncelik (görevlerin birbirinden önce başlatılması)</a:t>
            </a:r>
          </a:p>
          <a:p>
            <a:pPr marL="812165" marR="644525" lvl="1" indent="-3429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önemlilik (kritik bir görevin kesilmemesi)</a:t>
            </a:r>
          </a:p>
          <a:p>
            <a:pPr marL="469265" marR="644525" indent="-457200" algn="just">
              <a:lnSpc>
                <a:spcPct val="120000"/>
              </a:lnSpc>
              <a:spcBef>
                <a:spcPts val="310"/>
              </a:spcBef>
              <a:buClr>
                <a:srgbClr val="1CACE3"/>
              </a:buClr>
              <a:buSzPct val="79166"/>
              <a:buFont typeface="+mj-lt"/>
              <a:buAutoNum type="arabicPeriod"/>
              <a:tabLst>
                <a:tab pos="271145" algn="l"/>
              </a:tabLst>
            </a:pPr>
            <a:r>
              <a:rPr lang="tr-TR" sz="2400" spc="-5" dirty="0">
                <a:latin typeface="Times New Roman" panose="02020603050405020304" pitchFamily="18" charset="0"/>
                <a:cs typeface="Times New Roman" panose="02020603050405020304" pitchFamily="18" charset="0"/>
              </a:rPr>
              <a:t>Bir yönetici 'görev' ve ilişkili nesneler tanımlanır.</a:t>
            </a:r>
          </a:p>
          <a:p>
            <a:pPr marL="469265" marR="644525" indent="-457200" algn="just">
              <a:lnSpc>
                <a:spcPct val="120000"/>
              </a:lnSpc>
              <a:spcBef>
                <a:spcPts val="310"/>
              </a:spcBef>
              <a:buClr>
                <a:srgbClr val="1CACE3"/>
              </a:buClr>
              <a:buSzPct val="79166"/>
              <a:buFont typeface="+mj-lt"/>
              <a:buAutoNum type="arabicPeriod"/>
              <a:tabLst>
                <a:tab pos="271145" algn="l"/>
              </a:tabLst>
            </a:pPr>
            <a:r>
              <a:rPr lang="tr-TR" sz="2400" spc="-5" dirty="0">
                <a:latin typeface="Times New Roman" panose="02020603050405020304" pitchFamily="18" charset="0"/>
                <a:cs typeface="Times New Roman" panose="02020603050405020304" pitchFamily="18" charset="0"/>
              </a:rPr>
              <a:t>Yönetici ve diğer görevler bütünleştirilir.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Görevler, standart tasarım modeline girmeden önce bir şablon ile şekillendirilirler.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Burada görevin ismi, açıklanması, önceliği, sorumlu olduğu işlemler, nasıl başlatıldığı ve haberleşmesindeki girdi/çıktı veri değerleri bulunur.</a:t>
            </a:r>
          </a:p>
        </p:txBody>
      </p:sp>
    </p:spTree>
    <p:extLst>
      <p:ext uri="{BB962C8B-B14F-4D97-AF65-F5344CB8AC3E}">
        <p14:creationId xmlns:p14="http://schemas.microsoft.com/office/powerpoint/2010/main" val="16079777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Veri Yönetim Bileşeni</a:t>
            </a:r>
          </a:p>
        </p:txBody>
      </p:sp>
      <p:sp>
        <p:nvSpPr>
          <p:cNvPr id="3" name="İçerik Yer Tutucusu 2"/>
          <p:cNvSpPr>
            <a:spLocks noGrp="1"/>
          </p:cNvSpPr>
          <p:nvPr>
            <p:ph idx="1"/>
          </p:nvPr>
        </p:nvSpPr>
        <p:spPr/>
        <p:txBody>
          <a:bodyPr>
            <a:normAutofit/>
          </a:bodyPr>
          <a:lstStyle/>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Sistem açısından bakıldığında tek bir veri tabanı yönetim sistemi ile her türlü ihtiyaç karşılanmaktadır.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Ancak sistem düzeyindeki ihtiyaçlar ile veri yapılarının işlemleri için gereken alt düzeydeki ihtiyaçların ayırt edilmesi gerekir.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Nesnelerin özelliklerinin kaydedilebilmesi ve yeniden okunabilmesi gerekir.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Nesneye yönelik </a:t>
            </a:r>
            <a:r>
              <a:rPr lang="tr-TR" sz="2000" spc="-5" dirty="0" err="1">
                <a:latin typeface="Times New Roman" panose="02020603050405020304" pitchFamily="18" charset="0"/>
                <a:cs typeface="Times New Roman" panose="02020603050405020304" pitchFamily="18" charset="0"/>
              </a:rPr>
              <a:t>veritabanı</a:t>
            </a:r>
            <a:r>
              <a:rPr lang="tr-TR" sz="2000" spc="-5" dirty="0">
                <a:latin typeface="Times New Roman" panose="02020603050405020304" pitchFamily="18" charset="0"/>
                <a:cs typeface="Times New Roman" panose="02020603050405020304" pitchFamily="18" charset="0"/>
              </a:rPr>
              <a:t> yönetim sistemleri artık ticari ürünler olarak piyasaya sürülmüşlerse de henüz fazlaca kullanılmamışlardır.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Çoğu zaman uygulamada nesneler bir şekilde ilişkisel veri tabanlarında saklanmaktadır.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Nesnelerin kayıt ve yeniden okunma işlemlerini yönetmek üzere önlemler alınmalıdır.</a:t>
            </a:r>
          </a:p>
        </p:txBody>
      </p:sp>
    </p:spTree>
    <p:extLst>
      <p:ext uri="{BB962C8B-B14F-4D97-AF65-F5344CB8AC3E}">
        <p14:creationId xmlns:p14="http://schemas.microsoft.com/office/powerpoint/2010/main" val="1326465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Kaynak Yönetimi Bileşeni</a:t>
            </a:r>
          </a:p>
        </p:txBody>
      </p:sp>
      <p:sp>
        <p:nvSpPr>
          <p:cNvPr id="3" name="İçerik Yer Tutucusu 2"/>
          <p:cNvSpPr>
            <a:spLocks noGrp="1"/>
          </p:cNvSpPr>
          <p:nvPr>
            <p:ph idx="1"/>
          </p:nvPr>
        </p:nvSpPr>
        <p:spPr/>
        <p:txBody>
          <a:bodyPr>
            <a:normAutofit/>
          </a:bodyPr>
          <a:lstStyle/>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Genel olarak, alt sistemler kaynaklar için yarışırlar.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Kaynakların kontrolsüz bir şekilde, isteyen birime atanması sorun çıkarır.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'Gözetleyici Nesneler' ile bir kaynağın kullanımı için hangi alt sistemin nasıl ve ne zaman erişime kavuşabileceği düzenlenebilir.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Alt sistemler önce bu gözetleyiciler ile haberleşerek izin aldıktan sonra kaynağa erişebilirler.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Bu erişim politikası çizilmeli, gözetleyici nesnelerin bu politikalar doğrultusunda işlemleri tanımlanmalıdır.</a:t>
            </a:r>
          </a:p>
        </p:txBody>
      </p:sp>
    </p:spTree>
    <p:extLst>
      <p:ext uri="{BB962C8B-B14F-4D97-AF65-F5344CB8AC3E}">
        <p14:creationId xmlns:p14="http://schemas.microsoft.com/office/powerpoint/2010/main" val="40651271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Kullanıcı Arayüzü Bileşeni</a:t>
            </a:r>
          </a:p>
        </p:txBody>
      </p:sp>
      <p:sp>
        <p:nvSpPr>
          <p:cNvPr id="3" name="İçerik Yer Tutucusu 2"/>
          <p:cNvSpPr>
            <a:spLocks noGrp="1"/>
          </p:cNvSpPr>
          <p:nvPr>
            <p:ph idx="1"/>
          </p:nvPr>
        </p:nvSpPr>
        <p:spPr/>
        <p:txBody>
          <a:bodyPr>
            <a:normAutofit/>
          </a:bodyPr>
          <a:lstStyle/>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Kullanım örnekleri gibi ortamlardan yola çıkarak kullanıcı ve sistem etkileşimlerini tanımlamak doğaldır.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Roller ve kullanım senaryoları tanımlandıktan sonra, komut hiyerarşisi ortaya çıkarılır.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Komut hiyerarşisi, bütün kullanım örnekleri kapsanana kadar ana menüden başlayarak alt menülerin ve daha alt kumanda yapılarının tanımlanması ile tasarlanır.</a:t>
            </a:r>
          </a:p>
          <a:p>
            <a:pPr marL="469265" marR="644525" indent="-457200" algn="just">
              <a:lnSpc>
                <a:spcPct val="120000"/>
              </a:lnSpc>
              <a:spcBef>
                <a:spcPts val="310"/>
              </a:spcBef>
              <a:buClr>
                <a:srgbClr val="1CACE3"/>
              </a:buClr>
              <a:buSzPct val="79166"/>
              <a:buFont typeface="Wingdings" panose="05000000000000000000" pitchFamily="2" charset="2"/>
              <a:buChar char="Ø"/>
              <a:tabLst>
                <a:tab pos="271145" algn="l"/>
              </a:tabLst>
            </a:pPr>
            <a:r>
              <a:rPr lang="tr-TR" sz="2000" spc="-5" dirty="0">
                <a:latin typeface="Times New Roman" panose="02020603050405020304" pitchFamily="18" charset="0"/>
                <a:cs typeface="Times New Roman" panose="02020603050405020304" pitchFamily="18" charset="0"/>
              </a:rPr>
              <a:t>Bu konuda yardımcı olabilecek hazır nesneler çoğu geliştirme ortamında mevcuttur; örneğin Visual BASIC veya Delphi.</a:t>
            </a:r>
          </a:p>
        </p:txBody>
      </p:sp>
    </p:spTree>
    <p:extLst>
      <p:ext uri="{BB962C8B-B14F-4D97-AF65-F5344CB8AC3E}">
        <p14:creationId xmlns:p14="http://schemas.microsoft.com/office/powerpoint/2010/main" val="23597672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34D6F4-1B1A-CD45-153D-62604DA9EA0E}"/>
              </a:ext>
            </a:extLst>
          </p:cNvPr>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Alt Sistemler Arası İletişim</a:t>
            </a:r>
          </a:p>
        </p:txBody>
      </p:sp>
      <p:sp>
        <p:nvSpPr>
          <p:cNvPr id="3" name="İçerik Yer Tutucusu 2">
            <a:extLst>
              <a:ext uri="{FF2B5EF4-FFF2-40B4-BE49-F238E27FC236}">
                <a16:creationId xmlns:a16="http://schemas.microsoft.com/office/drawing/2014/main" id="{3790A959-6F55-F625-BBC4-DC7E5CB0F45F}"/>
              </a:ext>
            </a:extLst>
          </p:cNvPr>
          <p:cNvSpPr>
            <a:spLocks noGrp="1"/>
          </p:cNvSpPr>
          <p:nvPr>
            <p:ph idx="1"/>
          </p:nvPr>
        </p:nvSpPr>
        <p:spPr/>
        <p:txBody>
          <a:bodyPr>
            <a:normAutofit fontScale="85000" lnSpcReduction="20000"/>
          </a:bodyPr>
          <a:lstStyle/>
          <a:p>
            <a:pPr marL="12065" marR="644525" indent="0" algn="just">
              <a:lnSpc>
                <a:spcPct val="120000"/>
              </a:lnSpc>
              <a:spcBef>
                <a:spcPts val="310"/>
              </a:spcBef>
              <a:buClr>
                <a:srgbClr val="1CACE3"/>
              </a:buClr>
              <a:buSzPct val="79166"/>
              <a:buNone/>
              <a:tabLst>
                <a:tab pos="271145" algn="l"/>
              </a:tabLst>
            </a:pPr>
            <a:r>
              <a:rPr lang="tr-TR" sz="2400" spc="-5" dirty="0">
                <a:latin typeface="Times New Roman" panose="02020603050405020304" pitchFamily="18" charset="0"/>
                <a:cs typeface="Times New Roman" panose="02020603050405020304" pitchFamily="18" charset="0"/>
              </a:rPr>
              <a:t>Alt sistemler tanımlandıktan sonra bunlar arasındaki iletişim yöntemlerinin de belirtilmesi gerekir. Alt sistemlerde genelde iki tür haberleşme tipi yaygındır. Bu haberleşme tipleri, istemci/sunucu veya benzerler arası bağlantı tiplerinden oluşur. Alt sistemler arasındaki haberleşmeyi de istem ve karşılığında sunulacak bir hizmet şeklinde genellersek, bir hizmet sunusu için aşağıdaki tasarım adımları uygulanmalıdır:</a:t>
            </a:r>
          </a:p>
          <a:p>
            <a:pPr marL="926465" marR="644525" lvl="1" indent="-457200" algn="just">
              <a:lnSpc>
                <a:spcPct val="120000"/>
              </a:lnSpc>
              <a:spcBef>
                <a:spcPts val="310"/>
              </a:spcBef>
              <a:buClr>
                <a:srgbClr val="1CACE3"/>
              </a:buClr>
              <a:buSzPct val="79166"/>
              <a:buFont typeface="+mj-lt"/>
              <a:buAutoNum type="arabicPeriod"/>
              <a:tabLst>
                <a:tab pos="271145" algn="l"/>
              </a:tabLst>
            </a:pPr>
            <a:r>
              <a:rPr lang="tr-TR" sz="2000" spc="-5" dirty="0">
                <a:latin typeface="Times New Roman" panose="02020603050405020304" pitchFamily="18" charset="0"/>
                <a:cs typeface="Times New Roman" panose="02020603050405020304" pitchFamily="18" charset="0"/>
              </a:rPr>
              <a:t>Alt sistem ile işbirliğinde bulunanlarca yapılabilecek istemler sıralanır. İstemler alt sistemlere göre gruplanır ve sunular ile ilişkilendirilir.</a:t>
            </a:r>
          </a:p>
          <a:p>
            <a:pPr marL="926465" marR="644525" lvl="1" indent="-457200" algn="just">
              <a:lnSpc>
                <a:spcPct val="120000"/>
              </a:lnSpc>
              <a:spcBef>
                <a:spcPts val="310"/>
              </a:spcBef>
              <a:buClr>
                <a:srgbClr val="1CACE3"/>
              </a:buClr>
              <a:buSzPct val="79166"/>
              <a:buFont typeface="+mj-lt"/>
              <a:buAutoNum type="arabicPeriod"/>
              <a:tabLst>
                <a:tab pos="271145" algn="l"/>
              </a:tabLst>
            </a:pPr>
            <a:r>
              <a:rPr lang="tr-TR" sz="2000" spc="-5" dirty="0">
                <a:latin typeface="Times New Roman" panose="02020603050405020304" pitchFamily="18" charset="0"/>
                <a:cs typeface="Times New Roman" panose="02020603050405020304" pitchFamily="18" charset="0"/>
              </a:rPr>
              <a:t>Her sunu için nesne işlemleri belirlenir ve bunlar alt sistem dışından olmamalıdır.</a:t>
            </a:r>
          </a:p>
          <a:p>
            <a:pPr marL="926465" marR="644525" lvl="1" indent="-457200" algn="just">
              <a:lnSpc>
                <a:spcPct val="120000"/>
              </a:lnSpc>
              <a:spcBef>
                <a:spcPts val="310"/>
              </a:spcBef>
              <a:buClr>
                <a:srgbClr val="1CACE3"/>
              </a:buClr>
              <a:buSzPct val="79166"/>
              <a:buFont typeface="+mj-lt"/>
              <a:buAutoNum type="arabicPeriod"/>
              <a:tabLst>
                <a:tab pos="271145" algn="l"/>
              </a:tabLst>
            </a:pPr>
            <a:r>
              <a:rPr lang="tr-TR" sz="2000" spc="-5" dirty="0">
                <a:latin typeface="Times New Roman" panose="02020603050405020304" pitchFamily="18" charset="0"/>
                <a:cs typeface="Times New Roman" panose="02020603050405020304" pitchFamily="18" charset="0"/>
              </a:rPr>
              <a:t>Her sununun yer alacağı Şekil 9.16'daki gibi bir tablo oluşturulur. Bu tablodaki sütunlar:</a:t>
            </a:r>
          </a:p>
          <a:p>
            <a:pPr marL="926465" marR="644525" lvl="1" indent="-4572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Tip (İstemci/sunucu vb.)</a:t>
            </a:r>
          </a:p>
          <a:p>
            <a:pPr marL="926465" marR="644525" lvl="1" indent="-4572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İşbirlikçiler: Sunu ile ilgili alt sistemler</a:t>
            </a:r>
          </a:p>
          <a:p>
            <a:pPr marL="926465" marR="644525" lvl="1" indent="-4572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Sınıf: Sunu için gerekli 'nesne </a:t>
            </a:r>
            <a:r>
              <a:rPr lang="tr-TR" sz="2000" spc="-5" dirty="0" err="1">
                <a:latin typeface="Times New Roman" panose="02020603050405020304" pitchFamily="18" charset="0"/>
                <a:cs typeface="Times New Roman" panose="02020603050405020304" pitchFamily="18" charset="0"/>
              </a:rPr>
              <a:t>işlemleri'ni</a:t>
            </a:r>
            <a:r>
              <a:rPr lang="tr-TR" sz="2000" spc="-5" dirty="0">
                <a:latin typeface="Times New Roman" panose="02020603050405020304" pitchFamily="18" charset="0"/>
                <a:cs typeface="Times New Roman" panose="02020603050405020304" pitchFamily="18" charset="0"/>
              </a:rPr>
              <a:t> içeren sınıf isimleri</a:t>
            </a:r>
          </a:p>
          <a:p>
            <a:pPr marL="926465" marR="644525" lvl="1" indent="-4572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İşlem: Belirtilen sınıf içerisinde sunuyu gerçekleştiren işlemler</a:t>
            </a:r>
          </a:p>
          <a:p>
            <a:pPr marL="926465" marR="644525" lvl="1" indent="-4572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İleti biçemi şeklindedir. Eğer etkileşim karmaşık ise, bir çeşit </a:t>
            </a:r>
            <a:r>
              <a:rPr lang="tr-TR" sz="2000" b="1" spc="-5" dirty="0">
                <a:latin typeface="Times New Roman" panose="02020603050405020304" pitchFamily="18" charset="0"/>
                <a:cs typeface="Times New Roman" panose="02020603050405020304" pitchFamily="18" charset="0"/>
              </a:rPr>
              <a:t>'olay akışı</a:t>
            </a:r>
            <a:r>
              <a:rPr lang="tr-TR" sz="2000" spc="-5" dirty="0">
                <a:latin typeface="Times New Roman" panose="02020603050405020304" pitchFamily="18" charset="0"/>
                <a:cs typeface="Times New Roman" panose="02020603050405020304" pitchFamily="18" charset="0"/>
              </a:rPr>
              <a:t>' olan diyagram çizilir.</a:t>
            </a:r>
            <a:endParaRPr lang="tr-TR" dirty="0"/>
          </a:p>
        </p:txBody>
      </p:sp>
    </p:spTree>
    <p:extLst>
      <p:ext uri="{BB962C8B-B14F-4D97-AF65-F5344CB8AC3E}">
        <p14:creationId xmlns:p14="http://schemas.microsoft.com/office/powerpoint/2010/main" val="38679776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34D6F4-1B1A-CD45-153D-62604DA9EA0E}"/>
              </a:ext>
            </a:extLst>
          </p:cNvPr>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Alt Sistem İşbirliği</a:t>
            </a:r>
          </a:p>
        </p:txBody>
      </p:sp>
      <p:pic>
        <p:nvPicPr>
          <p:cNvPr id="5" name="İçerik Yer Tutucusu 4">
            <a:extLst>
              <a:ext uri="{FF2B5EF4-FFF2-40B4-BE49-F238E27FC236}">
                <a16:creationId xmlns:a16="http://schemas.microsoft.com/office/drawing/2014/main" id="{7D0C7A13-89A7-CF42-F078-385855884483}"/>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200000"/>
                    </a14:imgEffect>
                  </a14:imgLayer>
                </a14:imgProps>
              </a:ext>
            </a:extLst>
          </a:blip>
          <a:stretch>
            <a:fillRect/>
          </a:stretch>
        </p:blipFill>
        <p:spPr>
          <a:xfrm>
            <a:off x="1845697" y="1817688"/>
            <a:ext cx="8500606" cy="3910012"/>
          </a:xfrm>
        </p:spPr>
      </p:pic>
    </p:spTree>
    <p:extLst>
      <p:ext uri="{BB962C8B-B14F-4D97-AF65-F5344CB8AC3E}">
        <p14:creationId xmlns:p14="http://schemas.microsoft.com/office/powerpoint/2010/main" val="24572972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34D6F4-1B1A-CD45-153D-62604DA9EA0E}"/>
              </a:ext>
            </a:extLst>
          </p:cNvPr>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 Tasarımları-Nesne Tanımı</a:t>
            </a:r>
          </a:p>
        </p:txBody>
      </p:sp>
      <p:sp>
        <p:nvSpPr>
          <p:cNvPr id="3" name="İçerik Yer Tutucusu 2">
            <a:extLst>
              <a:ext uri="{FF2B5EF4-FFF2-40B4-BE49-F238E27FC236}">
                <a16:creationId xmlns:a16="http://schemas.microsoft.com/office/drawing/2014/main" id="{3790A959-6F55-F625-BBC4-DC7E5CB0F45F}"/>
              </a:ext>
            </a:extLst>
          </p:cNvPr>
          <p:cNvSpPr>
            <a:spLocks noGrp="1"/>
          </p:cNvSpPr>
          <p:nvPr>
            <p:ph idx="1"/>
          </p:nvPr>
        </p:nvSpPr>
        <p:spPr/>
        <p:txBody>
          <a:bodyPr>
            <a:normAutofit fontScale="92500" lnSpcReduction="20000"/>
          </a:bodyPr>
          <a:lstStyle/>
          <a:p>
            <a:pPr marL="12065" marR="644525" indent="0" algn="just">
              <a:lnSpc>
                <a:spcPct val="120000"/>
              </a:lnSpc>
              <a:spcBef>
                <a:spcPts val="310"/>
              </a:spcBef>
              <a:buClr>
                <a:srgbClr val="1CACE3"/>
              </a:buClr>
              <a:buSzPct val="79166"/>
              <a:buNone/>
              <a:tabLst>
                <a:tab pos="271145" algn="l"/>
              </a:tabLst>
            </a:pPr>
            <a:r>
              <a:rPr lang="tr-TR" sz="2400" spc="-5" dirty="0">
                <a:latin typeface="Times New Roman" panose="02020603050405020304" pitchFamily="18" charset="0"/>
                <a:cs typeface="Times New Roman" panose="02020603050405020304" pitchFamily="18" charset="0"/>
              </a:rPr>
              <a:t>Tasarımda bir nesnenin tanımı için iki öğe vardır:</a:t>
            </a:r>
          </a:p>
          <a:p>
            <a:pPr marL="12065" marR="644525" indent="0" algn="just">
              <a:lnSpc>
                <a:spcPct val="120000"/>
              </a:lnSpc>
              <a:spcBef>
                <a:spcPts val="310"/>
              </a:spcBef>
              <a:buClr>
                <a:srgbClr val="1CACE3"/>
              </a:buClr>
              <a:buSzPct val="79166"/>
              <a:buNone/>
              <a:tabLst>
                <a:tab pos="271145" algn="l"/>
              </a:tabLst>
            </a:pPr>
            <a:endParaRPr lang="tr-TR" sz="2400" spc="-5" dirty="0">
              <a:latin typeface="Times New Roman" panose="02020603050405020304" pitchFamily="18" charset="0"/>
              <a:cs typeface="Times New Roman" panose="02020603050405020304" pitchFamily="18" charset="0"/>
            </a:endParaRPr>
          </a:p>
          <a:p>
            <a:pPr marL="12065" marR="644525" indent="0" algn="just">
              <a:lnSpc>
                <a:spcPct val="120000"/>
              </a:lnSpc>
              <a:spcBef>
                <a:spcPts val="310"/>
              </a:spcBef>
              <a:buClr>
                <a:srgbClr val="1CACE3"/>
              </a:buClr>
              <a:buSzPct val="79166"/>
              <a:buNone/>
              <a:tabLst>
                <a:tab pos="271145" algn="l"/>
              </a:tabLst>
            </a:pPr>
            <a:endParaRPr lang="tr-TR" sz="2400" spc="-5" dirty="0">
              <a:latin typeface="Times New Roman" panose="02020603050405020304" pitchFamily="18" charset="0"/>
              <a:cs typeface="Times New Roman" panose="02020603050405020304" pitchFamily="18" charset="0"/>
            </a:endParaRPr>
          </a:p>
          <a:p>
            <a:pPr marL="12065" marR="644525" indent="0" algn="just">
              <a:lnSpc>
                <a:spcPct val="120000"/>
              </a:lnSpc>
              <a:spcBef>
                <a:spcPts val="310"/>
              </a:spcBef>
              <a:buClr>
                <a:srgbClr val="1CACE3"/>
              </a:buClr>
              <a:buSzPct val="79166"/>
              <a:buNone/>
              <a:tabLst>
                <a:tab pos="271145" algn="l"/>
              </a:tabLst>
            </a:pPr>
            <a:endParaRPr lang="tr-TR" sz="2400" spc="-5" dirty="0">
              <a:latin typeface="Times New Roman" panose="02020603050405020304" pitchFamily="18" charset="0"/>
              <a:cs typeface="Times New Roman" panose="02020603050405020304" pitchFamily="18" charset="0"/>
            </a:endParaRPr>
          </a:p>
          <a:p>
            <a:pPr marL="12065" marR="644525" indent="0" algn="just">
              <a:lnSpc>
                <a:spcPct val="120000"/>
              </a:lnSpc>
              <a:spcBef>
                <a:spcPts val="310"/>
              </a:spcBef>
              <a:buClr>
                <a:srgbClr val="1CACE3"/>
              </a:buClr>
              <a:buSzPct val="79166"/>
              <a:buNone/>
              <a:tabLst>
                <a:tab pos="271145" algn="l"/>
              </a:tabLst>
            </a:pPr>
            <a:endParaRPr lang="tr-TR" sz="2400" spc="-5" dirty="0">
              <a:latin typeface="Times New Roman" panose="02020603050405020304" pitchFamily="18" charset="0"/>
              <a:cs typeface="Times New Roman" panose="02020603050405020304" pitchFamily="18" charset="0"/>
            </a:endParaRPr>
          </a:p>
          <a:p>
            <a:pPr marL="12065" marR="644525" indent="0" algn="just">
              <a:lnSpc>
                <a:spcPct val="120000"/>
              </a:lnSpc>
              <a:spcBef>
                <a:spcPts val="310"/>
              </a:spcBef>
              <a:buClr>
                <a:srgbClr val="1CACE3"/>
              </a:buClr>
              <a:buSzPct val="79166"/>
              <a:buNone/>
              <a:tabLst>
                <a:tab pos="271145" algn="l"/>
              </a:tabLst>
            </a:pPr>
            <a:endParaRPr lang="tr-TR" sz="2400" spc="-5" dirty="0">
              <a:latin typeface="Times New Roman" panose="02020603050405020304" pitchFamily="18" charset="0"/>
              <a:cs typeface="Times New Roman" panose="02020603050405020304" pitchFamily="18" charset="0"/>
            </a:endParaRPr>
          </a:p>
          <a:p>
            <a:pPr marL="12065" marR="644525" indent="0" algn="just">
              <a:lnSpc>
                <a:spcPct val="120000"/>
              </a:lnSpc>
              <a:spcBef>
                <a:spcPts val="310"/>
              </a:spcBef>
              <a:buClr>
                <a:srgbClr val="1CACE3"/>
              </a:buClr>
              <a:buSzPct val="79166"/>
              <a:buNone/>
              <a:tabLst>
                <a:tab pos="271145" algn="l"/>
              </a:tabLst>
            </a:pPr>
            <a:endParaRPr lang="tr-TR" sz="2400" spc="-5" dirty="0">
              <a:latin typeface="Times New Roman" panose="02020603050405020304" pitchFamily="18" charset="0"/>
              <a:cs typeface="Times New Roman" panose="02020603050405020304" pitchFamily="18" charset="0"/>
            </a:endParaRPr>
          </a:p>
          <a:p>
            <a:pPr marL="12065" marR="644525" indent="0" algn="just">
              <a:lnSpc>
                <a:spcPct val="120000"/>
              </a:lnSpc>
              <a:spcBef>
                <a:spcPts val="310"/>
              </a:spcBef>
              <a:buClr>
                <a:srgbClr val="1CACE3"/>
              </a:buClr>
              <a:buSzPct val="79166"/>
              <a:buNone/>
              <a:tabLst>
                <a:tab pos="271145" algn="l"/>
              </a:tabLst>
            </a:pPr>
            <a:endParaRPr lang="tr-TR" sz="2400" spc="-5" dirty="0">
              <a:latin typeface="Times New Roman" panose="02020603050405020304" pitchFamily="18" charset="0"/>
              <a:cs typeface="Times New Roman" panose="02020603050405020304" pitchFamily="18" charset="0"/>
            </a:endParaRPr>
          </a:p>
          <a:p>
            <a:pPr marL="12065" marR="644525" indent="0" algn="just">
              <a:lnSpc>
                <a:spcPct val="120000"/>
              </a:lnSpc>
              <a:spcBef>
                <a:spcPts val="310"/>
              </a:spcBef>
              <a:buClr>
                <a:srgbClr val="1CACE3"/>
              </a:buClr>
              <a:buSzPct val="79166"/>
              <a:buNone/>
              <a:tabLst>
                <a:tab pos="271145" algn="l"/>
              </a:tabLst>
            </a:pPr>
            <a:endParaRPr lang="tr-TR" sz="2400" spc="-5" dirty="0">
              <a:latin typeface="Times New Roman" panose="02020603050405020304" pitchFamily="18" charset="0"/>
              <a:cs typeface="Times New Roman" panose="02020603050405020304" pitchFamily="18" charset="0"/>
            </a:endParaRPr>
          </a:p>
          <a:p>
            <a:pPr marL="12065" marR="644525" indent="0" algn="just">
              <a:lnSpc>
                <a:spcPct val="120000"/>
              </a:lnSpc>
              <a:spcBef>
                <a:spcPts val="310"/>
              </a:spcBef>
              <a:buClr>
                <a:srgbClr val="1CACE3"/>
              </a:buClr>
              <a:buSzPct val="79166"/>
              <a:buNone/>
              <a:tabLst>
                <a:tab pos="271145" algn="l"/>
              </a:tabLst>
            </a:pPr>
            <a:r>
              <a:rPr lang="tr-TR" sz="2400" spc="-5" dirty="0">
                <a:latin typeface="Times New Roman" panose="02020603050405020304" pitchFamily="18" charset="0"/>
                <a:cs typeface="Times New Roman" panose="02020603050405020304" pitchFamily="18" charset="0"/>
              </a:rPr>
              <a:t>Burada daha önce karşılaşılan 'ne' ve 'nasıl' soruları yine geçerlidir. Protokol tanımı, '</a:t>
            </a:r>
            <a:r>
              <a:rPr lang="tr-TR" sz="2400" b="1" spc="-5" dirty="0">
                <a:latin typeface="Times New Roman" panose="02020603050405020304" pitchFamily="18" charset="0"/>
                <a:cs typeface="Times New Roman" panose="02020603050405020304" pitchFamily="18" charset="0"/>
              </a:rPr>
              <a:t>ne</a:t>
            </a:r>
            <a:r>
              <a:rPr lang="tr-TR" sz="2400" spc="-5" dirty="0">
                <a:latin typeface="Times New Roman" panose="02020603050405020304" pitchFamily="18" charset="0"/>
                <a:cs typeface="Times New Roman" panose="02020603050405020304" pitchFamily="18" charset="0"/>
              </a:rPr>
              <a:t>’ sorusuna, uygulama tanımı ise '</a:t>
            </a:r>
            <a:r>
              <a:rPr lang="tr-TR" sz="2400" b="1" spc="-5" dirty="0">
                <a:latin typeface="Times New Roman" panose="02020603050405020304" pitchFamily="18" charset="0"/>
                <a:cs typeface="Times New Roman" panose="02020603050405020304" pitchFamily="18" charset="0"/>
              </a:rPr>
              <a:t>nasıl</a:t>
            </a:r>
            <a:r>
              <a:rPr lang="tr-TR" sz="2400" spc="-5" dirty="0">
                <a:latin typeface="Times New Roman" panose="02020603050405020304" pitchFamily="18" charset="0"/>
                <a:cs typeface="Times New Roman" panose="02020603050405020304" pitchFamily="18" charset="0"/>
              </a:rPr>
              <a:t>' sorusuna cevap verir.</a:t>
            </a:r>
            <a:endParaRPr lang="tr-TR" dirty="0"/>
          </a:p>
        </p:txBody>
      </p:sp>
      <p:pic>
        <p:nvPicPr>
          <p:cNvPr id="5" name="Resim 4">
            <a:extLst>
              <a:ext uri="{FF2B5EF4-FFF2-40B4-BE49-F238E27FC236}">
                <a16:creationId xmlns:a16="http://schemas.microsoft.com/office/drawing/2014/main" id="{83022F60-5627-54AC-F54C-212BC0521EC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200000"/>
                    </a14:imgEffect>
                  </a14:imgLayer>
                </a14:imgProps>
              </a:ext>
            </a:extLst>
          </a:blip>
          <a:stretch>
            <a:fillRect/>
          </a:stretch>
        </p:blipFill>
        <p:spPr>
          <a:xfrm>
            <a:off x="838200" y="2369853"/>
            <a:ext cx="9588500" cy="2608547"/>
          </a:xfrm>
          <a:prstGeom prst="rect">
            <a:avLst/>
          </a:prstGeom>
        </p:spPr>
      </p:pic>
    </p:spTree>
    <p:extLst>
      <p:ext uri="{BB962C8B-B14F-4D97-AF65-F5344CB8AC3E}">
        <p14:creationId xmlns:p14="http://schemas.microsoft.com/office/powerpoint/2010/main" val="33715241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34D6F4-1B1A-CD45-153D-62604DA9EA0E}"/>
              </a:ext>
            </a:extLst>
          </p:cNvPr>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Nesne </a:t>
            </a:r>
            <a:r>
              <a:rPr lang="tr-TR" dirty="0" err="1">
                <a:solidFill>
                  <a:srgbClr val="002060"/>
                </a:solidFill>
                <a:latin typeface="Times New Roman" panose="02020603050405020304" pitchFamily="18" charset="0"/>
                <a:cs typeface="Times New Roman" panose="02020603050405020304" pitchFamily="18" charset="0"/>
              </a:rPr>
              <a:t>TasarımlarıYordam</a:t>
            </a:r>
            <a:r>
              <a:rPr lang="tr-TR" dirty="0">
                <a:solidFill>
                  <a:srgbClr val="002060"/>
                </a:solidFill>
                <a:latin typeface="Times New Roman" panose="02020603050405020304" pitchFamily="18" charset="0"/>
                <a:cs typeface="Times New Roman" panose="02020603050405020304" pitchFamily="18" charset="0"/>
              </a:rPr>
              <a:t> ve Veri Yapısı Tasarımı</a:t>
            </a:r>
          </a:p>
        </p:txBody>
      </p:sp>
      <p:sp>
        <p:nvSpPr>
          <p:cNvPr id="3" name="İçerik Yer Tutucusu 2">
            <a:extLst>
              <a:ext uri="{FF2B5EF4-FFF2-40B4-BE49-F238E27FC236}">
                <a16:creationId xmlns:a16="http://schemas.microsoft.com/office/drawing/2014/main" id="{3790A959-6F55-F625-BBC4-DC7E5CB0F45F}"/>
              </a:ext>
            </a:extLst>
          </p:cNvPr>
          <p:cNvSpPr>
            <a:spLocks noGrp="1"/>
          </p:cNvSpPr>
          <p:nvPr>
            <p:ph idx="1"/>
          </p:nvPr>
        </p:nvSpPr>
        <p:spPr/>
        <p:txBody>
          <a:bodyPr>
            <a:normAutofit fontScale="92500" lnSpcReduction="20000"/>
          </a:bodyPr>
          <a:lstStyle/>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Veri yapıları ve yordamlar birlikte tasarlanırlar.</a:t>
            </a:r>
          </a:p>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Sistem düzeyinde yordam, bir bütünlük içerisindeki işlemi gerçekleştiren süreç olarak tanımlanabilir.</a:t>
            </a:r>
          </a:p>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Ancak alt sistem ve nesneler düzeyinde yordamlar biraz daha farklı ele alınırlar.</a:t>
            </a:r>
          </a:p>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Üst düzeydeki işlemlerin daha küçük işlemlere ayrıştırılarak gerçekleştirilmeleri söz konusu olur.</a:t>
            </a:r>
          </a:p>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Burada yine </a:t>
            </a:r>
            <a:r>
              <a:rPr lang="tr-TR" sz="2400" spc="-5" dirty="0" err="1">
                <a:latin typeface="Times New Roman" panose="02020603050405020304" pitchFamily="18" charset="0"/>
                <a:cs typeface="Times New Roman" panose="02020603050405020304" pitchFamily="18" charset="0"/>
              </a:rPr>
              <a:t>Rambaugh'dan</a:t>
            </a:r>
            <a:r>
              <a:rPr lang="tr-TR" sz="2400" spc="-5" dirty="0">
                <a:latin typeface="Times New Roman" panose="02020603050405020304" pitchFamily="18" charset="0"/>
                <a:cs typeface="Times New Roman" panose="02020603050405020304" pitchFamily="18" charset="0"/>
              </a:rPr>
              <a:t> alınan eniyileme önerilerinden söz etmek yerinde olur:</a:t>
            </a:r>
          </a:p>
          <a:p>
            <a:pPr marL="812165" marR="644525" lvl="1" indent="-3429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Nesne ilişki modelini verimlilik ışığında gözden geçirin, gerekirse tekrarlanan yapılar tanımlayın.</a:t>
            </a:r>
          </a:p>
          <a:p>
            <a:pPr marL="812165" marR="644525" lvl="1" indent="-3429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Nesne içi veri yapılarını ve işlem yordamlarını yine verimlilik ışığında gözden geçirin</a:t>
            </a:r>
          </a:p>
          <a:p>
            <a:pPr marL="812165" marR="644525" lvl="1" indent="-3429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Türetilen bilgiyi saklamak üzere ve fazla işlemi önlemek için gerekiyorsa ek özellikler tanımlayın.</a:t>
            </a:r>
          </a:p>
        </p:txBody>
      </p:sp>
    </p:spTree>
    <p:extLst>
      <p:ext uri="{BB962C8B-B14F-4D97-AF65-F5344CB8AC3E}">
        <p14:creationId xmlns:p14="http://schemas.microsoft.com/office/powerpoint/2010/main" val="32536031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34D6F4-1B1A-CD45-153D-62604DA9EA0E}"/>
              </a:ext>
            </a:extLst>
          </p:cNvPr>
          <p:cNvSpPr>
            <a:spLocks noGrp="1"/>
          </p:cNvSpPr>
          <p:nvPr>
            <p:ph type="title"/>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Tasarım Kalıpları</a:t>
            </a:r>
          </a:p>
        </p:txBody>
      </p:sp>
      <p:sp>
        <p:nvSpPr>
          <p:cNvPr id="3" name="İçerik Yer Tutucusu 2">
            <a:extLst>
              <a:ext uri="{FF2B5EF4-FFF2-40B4-BE49-F238E27FC236}">
                <a16:creationId xmlns:a16="http://schemas.microsoft.com/office/drawing/2014/main" id="{3790A959-6F55-F625-BBC4-DC7E5CB0F45F}"/>
              </a:ext>
            </a:extLst>
          </p:cNvPr>
          <p:cNvSpPr>
            <a:spLocks noGrp="1"/>
          </p:cNvSpPr>
          <p:nvPr>
            <p:ph idx="1"/>
          </p:nvPr>
        </p:nvSpPr>
        <p:spPr/>
        <p:txBody>
          <a:bodyPr>
            <a:normAutofit fontScale="70000" lnSpcReduction="20000"/>
          </a:bodyPr>
          <a:lstStyle/>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Diğer alanlarda da tasarımcılar 'kalıp' fikrini başarı ile uygulamaktadırlar.</a:t>
            </a:r>
          </a:p>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Örneğin ev mimarisinde sıkça kullanılacak bir kapı ve belirli bir mesafeden sonra bir pencere kümesi, bir kalıp olarak tanımlanabilir ve her oda tasarımında bu kalıp kullanılmağa çalışılabilir. Böylece yeniden kullanılabilirlik arttırılmış olur.</a:t>
            </a:r>
          </a:p>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Yerleşmiş bir kalıp kullanımı için kalıplar, dört özellikle tanımlanabilir:</a:t>
            </a:r>
          </a:p>
          <a:p>
            <a:pPr marL="812165" marR="644525" lvl="1" indent="-3429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Kalıbın ismi</a:t>
            </a:r>
          </a:p>
          <a:p>
            <a:pPr marL="812165" marR="644525" lvl="1" indent="-3429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Genelde kalıbın uygulandığı problem türü</a:t>
            </a:r>
          </a:p>
          <a:p>
            <a:pPr marL="812165" marR="644525" lvl="1" indent="-3429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Kalıbın karakteristiği (tasarımda hangi özelliklerin değiştirilmesi ile kalıbın değişik problemlere uyarlanacağı)</a:t>
            </a:r>
          </a:p>
          <a:p>
            <a:pPr marL="812165" marR="644525" lvl="1" indent="-342900" algn="just">
              <a:lnSpc>
                <a:spcPct val="120000"/>
              </a:lnSpc>
              <a:spcBef>
                <a:spcPts val="310"/>
              </a:spcBef>
              <a:buClr>
                <a:srgbClr val="1CACE3"/>
              </a:buClr>
              <a:buSzPct val="79166"/>
              <a:buFont typeface="Courier New" panose="02070309020205020404" pitchFamily="49" charset="0"/>
              <a:buChar char="o"/>
              <a:tabLst>
                <a:tab pos="271145" algn="l"/>
              </a:tabLst>
            </a:pPr>
            <a:r>
              <a:rPr lang="tr-TR" sz="2000" spc="-5" dirty="0">
                <a:latin typeface="Times New Roman" panose="02020603050405020304" pitchFamily="18" charset="0"/>
                <a:cs typeface="Times New Roman" panose="02020603050405020304" pitchFamily="18" charset="0"/>
              </a:rPr>
              <a:t>Kalıbın uygulanmasının etkileri</a:t>
            </a:r>
          </a:p>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NY tasarımda kalıpları oluşturmak için iki mekanizma yararlıdır.</a:t>
            </a:r>
          </a:p>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Kalıtım yolu ile bir kalıp tanımlandıktan sonra değişik problemlere uygulanabilir.</a:t>
            </a:r>
          </a:p>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Diğer mekanizma ise nesneleri bir araya getirerek oluşturulacak '</a:t>
            </a:r>
            <a:r>
              <a:rPr lang="tr-TR" sz="2400" spc="-5" dirty="0" err="1">
                <a:latin typeface="Times New Roman" panose="02020603050405020304" pitchFamily="18" charset="0"/>
                <a:cs typeface="Times New Roman" panose="02020603050405020304" pitchFamily="18" charset="0"/>
              </a:rPr>
              <a:t>içerim'dir</a:t>
            </a:r>
            <a:r>
              <a:rPr lang="tr-TR" sz="2400" spc="-5" dirty="0">
                <a:latin typeface="Times New Roman" panose="02020603050405020304" pitchFamily="18" charset="0"/>
                <a:cs typeface="Times New Roman" panose="02020603050405020304" pitchFamily="18" charset="0"/>
              </a:rPr>
              <a:t>.</a:t>
            </a:r>
          </a:p>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Karmaşık bir işlemi (alt sisteme karşı düşebilir) bir nesneler bütünü ile uygulama yöntemidir.</a:t>
            </a:r>
          </a:p>
          <a:p>
            <a:pPr marL="354965" marR="644525" indent="-342900" algn="just">
              <a:lnSpc>
                <a:spcPct val="120000"/>
              </a:lnSpc>
              <a:spcBef>
                <a:spcPts val="310"/>
              </a:spcBef>
              <a:buClr>
                <a:srgbClr val="1CACE3"/>
              </a:buClr>
              <a:buSzPct val="79166"/>
              <a:buFont typeface="Wingdings" panose="05000000000000000000" pitchFamily="2" charset="2"/>
              <a:buChar char="Ø"/>
              <a:tabLst>
                <a:tab pos="271145" algn="l"/>
              </a:tabLst>
            </a:pPr>
            <a:r>
              <a:rPr lang="tr-TR" sz="2400" spc="-5" dirty="0">
                <a:latin typeface="Times New Roman" panose="02020603050405020304" pitchFamily="18" charset="0"/>
                <a:cs typeface="Times New Roman" panose="02020603050405020304" pitchFamily="18" charset="0"/>
              </a:rPr>
              <a:t>Seçenek olduğu taktirde içerim, kalıtıma karşı tercih edilmektedir.</a:t>
            </a:r>
            <a:endParaRPr lang="tr-TR" sz="2000"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28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5B10FEEE-DEDE-E4E9-8759-B88CCFDEDF42}"/>
              </a:ext>
            </a:extLst>
          </p:cNvPr>
          <p:cNvSpPr txBox="1">
            <a:spLocks/>
          </p:cNvSpPr>
          <p:nvPr/>
        </p:nvSpPr>
        <p:spPr>
          <a:xfrm>
            <a:off x="1487488" y="2924175"/>
            <a:ext cx="9577387" cy="25209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Font typeface="Arial" panose="020B0604020202020204" pitchFamily="34" charset="0"/>
              <a:buNone/>
            </a:pPr>
            <a:r>
              <a:rPr lang="tr-TR" altLang="en-US" sz="3400" b="1" dirty="0">
                <a:solidFill>
                  <a:srgbClr val="002060"/>
                </a:solidFill>
              </a:rPr>
              <a:t>keyifli çalışmalar...</a:t>
            </a:r>
            <a:endParaRPr lang="en-US" altLang="en-US" sz="3400" b="1" dirty="0">
              <a:solidFill>
                <a:srgbClr val="002060"/>
              </a:solidFill>
            </a:endParaRPr>
          </a:p>
          <a:p>
            <a:pPr marL="0" indent="0" algn="ctr">
              <a:lnSpc>
                <a:spcPct val="70000"/>
              </a:lnSpc>
              <a:buFont typeface="Arial" panose="020B0604020202020204" pitchFamily="34" charset="0"/>
              <a:buNone/>
            </a:pPr>
            <a:endParaRPr lang="en-US" altLang="en-US" sz="3400" b="1" dirty="0">
              <a:solidFill>
                <a:srgbClr val="002060"/>
              </a:solidFill>
            </a:endParaRPr>
          </a:p>
          <a:p>
            <a:pPr marL="0" indent="0" algn="ctr">
              <a:lnSpc>
                <a:spcPct val="70000"/>
              </a:lnSpc>
              <a:buFont typeface="Arial" panose="020B0604020202020204" pitchFamily="34" charset="0"/>
              <a:buNone/>
            </a:pPr>
            <a:endParaRPr lang="en-US" altLang="en-US" sz="3400" b="1" dirty="0">
              <a:solidFill>
                <a:srgbClr val="002060"/>
              </a:solidFill>
            </a:endParaRPr>
          </a:p>
          <a:p>
            <a:pPr marL="0" indent="0" algn="ctr">
              <a:lnSpc>
                <a:spcPct val="70000"/>
              </a:lnSpc>
              <a:buFont typeface="Arial" panose="020B0604020202020204" pitchFamily="34" charset="0"/>
              <a:buNone/>
            </a:pPr>
            <a:endParaRPr lang="en-US" altLang="en-US" sz="3400" b="1" dirty="0">
              <a:solidFill>
                <a:srgbClr val="002060"/>
              </a:solidFill>
            </a:endParaRPr>
          </a:p>
        </p:txBody>
      </p:sp>
    </p:spTree>
    <p:extLst>
      <p:ext uri="{BB962C8B-B14F-4D97-AF65-F5344CB8AC3E}">
        <p14:creationId xmlns:p14="http://schemas.microsoft.com/office/powerpoint/2010/main" val="3217771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0608"/>
            <a:ext cx="10515600" cy="1994597"/>
          </a:xfrm>
          <a:prstGeom prst="rect">
            <a:avLst/>
          </a:prstGeom>
        </p:spPr>
        <p:txBody>
          <a:bodyPr vert="horz" wrap="square" lIns="0" tIns="634187" rIns="0" bIns="0" rtlCol="0" anchor="ctr">
            <a:spAutoFit/>
          </a:bodyPr>
          <a:lstStyle/>
          <a:p>
            <a:pPr marL="152400">
              <a:lnSpc>
                <a:spcPct val="100000"/>
              </a:lnSpc>
              <a:spcBef>
                <a:spcPts val="100"/>
              </a:spcBef>
              <a:tabLst>
                <a:tab pos="7607934" algn="l"/>
              </a:tabLst>
            </a:pPr>
            <a:r>
              <a:rPr lang="tr-TR" spc="-45" dirty="0">
                <a:solidFill>
                  <a:srgbClr val="002060"/>
                </a:solidFill>
                <a:latin typeface="Times New Roman" panose="02020603050405020304" pitchFamily="18" charset="0"/>
                <a:cs typeface="Times New Roman" panose="02020603050405020304" pitchFamily="18" charset="0"/>
              </a:rPr>
              <a:t>Kalıtım</a:t>
            </a:r>
            <a:br>
              <a:rPr lang="tr-TR" spc="-45" dirty="0">
                <a:solidFill>
                  <a:srgbClr val="002060"/>
                </a:solidFill>
                <a:latin typeface="Times New Roman" panose="02020603050405020304" pitchFamily="18" charset="0"/>
                <a:cs typeface="Times New Roman" panose="02020603050405020304" pitchFamily="18" charset="0"/>
              </a:rPr>
            </a:br>
            <a:r>
              <a:rPr lang="tr-TR" spc="-45" dirty="0">
                <a:solidFill>
                  <a:srgbClr val="002060"/>
                </a:solidFill>
                <a:latin typeface="Times New Roman" panose="02020603050405020304" pitchFamily="18" charset="0"/>
                <a:cs typeface="Times New Roman" panose="02020603050405020304" pitchFamily="18" charset="0"/>
              </a:rPr>
              <a:t>	</a:t>
            </a:r>
            <a:endParaRPr spc="-75" dirty="0"/>
          </a:p>
        </p:txBody>
      </p:sp>
      <p:sp>
        <p:nvSpPr>
          <p:cNvPr id="6" name="object 6"/>
          <p:cNvSpPr txBox="1"/>
          <p:nvPr/>
        </p:nvSpPr>
        <p:spPr>
          <a:xfrm>
            <a:off x="1205059" y="2224553"/>
            <a:ext cx="3323275" cy="320601"/>
          </a:xfrm>
          <a:prstGeom prst="rect">
            <a:avLst/>
          </a:prstGeom>
        </p:spPr>
        <p:txBody>
          <a:bodyPr vert="horz" wrap="square" lIns="0" tIns="12700" rIns="0" bIns="0" rtlCol="0">
            <a:spAutoFit/>
          </a:bodyPr>
          <a:lstStyle/>
          <a:p>
            <a:pPr marL="12700">
              <a:spcBef>
                <a:spcPts val="100"/>
              </a:spcBef>
            </a:pPr>
            <a:r>
              <a:rPr sz="2000" b="1" spc="-5" dirty="0">
                <a:solidFill>
                  <a:srgbClr val="FFFFFF"/>
                </a:solidFill>
                <a:latin typeface="Times New Roman" panose="02020603050405020304" pitchFamily="18" charset="0"/>
                <a:cs typeface="Times New Roman" panose="02020603050405020304" pitchFamily="18" charset="0"/>
              </a:rPr>
              <a:t>İyileştirme</a:t>
            </a:r>
            <a:r>
              <a:rPr sz="2000" b="1" spc="-80" dirty="0">
                <a:solidFill>
                  <a:srgbClr val="FFFFFF"/>
                </a:solidFill>
                <a:latin typeface="Times New Roman" panose="02020603050405020304" pitchFamily="18" charset="0"/>
                <a:cs typeface="Times New Roman" panose="02020603050405020304" pitchFamily="18" charset="0"/>
              </a:rPr>
              <a:t> </a:t>
            </a:r>
            <a:r>
              <a:rPr sz="2000" b="1" spc="-5" dirty="0">
                <a:solidFill>
                  <a:srgbClr val="FFFFFF"/>
                </a:solidFill>
                <a:latin typeface="Times New Roman" panose="02020603050405020304" pitchFamily="18" charset="0"/>
                <a:cs typeface="Times New Roman" panose="02020603050405020304" pitchFamily="18" charset="0"/>
              </a:rPr>
              <a:t>(enhancement):</a:t>
            </a:r>
            <a:endParaRPr sz="2000" dirty="0">
              <a:latin typeface="Times New Roman" panose="02020603050405020304" pitchFamily="18" charset="0"/>
              <a:cs typeface="Times New Roman" panose="02020603050405020304" pitchFamily="18" charset="0"/>
            </a:endParaRPr>
          </a:p>
        </p:txBody>
      </p:sp>
      <p:pic>
        <p:nvPicPr>
          <p:cNvPr id="12" name="Resim 11">
            <a:extLst>
              <a:ext uri="{FF2B5EF4-FFF2-40B4-BE49-F238E27FC236}">
                <a16:creationId xmlns:a16="http://schemas.microsoft.com/office/drawing/2014/main" id="{8858B3E0-DB83-8C5B-586D-852436810744}"/>
              </a:ext>
            </a:extLst>
          </p:cNvPr>
          <p:cNvPicPr>
            <a:picLocks noChangeAspect="1"/>
          </p:cNvPicPr>
          <p:nvPr/>
        </p:nvPicPr>
        <p:blipFill>
          <a:blip r:embed="rId2"/>
          <a:stretch>
            <a:fillRect/>
          </a:stretch>
        </p:blipFill>
        <p:spPr>
          <a:xfrm>
            <a:off x="1021629" y="1369707"/>
            <a:ext cx="10148741" cy="5320989"/>
          </a:xfrm>
          <a:prstGeom prst="rect">
            <a:avLst/>
          </a:prstGeom>
        </p:spPr>
      </p:pic>
    </p:spTree>
    <p:extLst>
      <p:ext uri="{BB962C8B-B14F-4D97-AF65-F5344CB8AC3E}">
        <p14:creationId xmlns:p14="http://schemas.microsoft.com/office/powerpoint/2010/main" val="161447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rmAutofit/>
          </a:bodyPr>
          <a:lstStyle/>
          <a:p>
            <a:r>
              <a:rPr lang="tr-TR" spc="-45" dirty="0">
                <a:solidFill>
                  <a:srgbClr val="002060"/>
                </a:solidFill>
                <a:latin typeface="Times New Roman" panose="02020603050405020304" pitchFamily="18" charset="0"/>
                <a:cs typeface="Times New Roman" panose="02020603050405020304" pitchFamily="18" charset="0"/>
              </a:rPr>
              <a:t>Çok Şekillilik</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8" name="Resim 7">
            <a:extLst>
              <a:ext uri="{FF2B5EF4-FFF2-40B4-BE49-F238E27FC236}">
                <a16:creationId xmlns:a16="http://schemas.microsoft.com/office/drawing/2014/main" id="{75E6A8A0-EE11-9458-FC23-497DCA81C6D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054021" y="1226774"/>
            <a:ext cx="10401537" cy="5424209"/>
          </a:xfrm>
          <a:prstGeom prst="rect">
            <a:avLst/>
          </a:prstGeom>
        </p:spPr>
      </p:pic>
    </p:spTree>
    <p:extLst>
      <p:ext uri="{BB962C8B-B14F-4D97-AF65-F5344CB8AC3E}">
        <p14:creationId xmlns:p14="http://schemas.microsoft.com/office/powerpoint/2010/main" val="878281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92163"/>
            <a:ext cx="10515600" cy="1871486"/>
          </a:xfrm>
          <a:prstGeom prst="rect">
            <a:avLst/>
          </a:prstGeom>
        </p:spPr>
        <p:txBody>
          <a:bodyPr vert="horz" wrap="square" lIns="0" tIns="634187" rIns="0" bIns="0" rtlCol="0" anchor="ctr">
            <a:spAutoFit/>
          </a:bodyPr>
          <a:lstStyle/>
          <a:p>
            <a:pPr marL="152400">
              <a:lnSpc>
                <a:spcPct val="100000"/>
              </a:lnSpc>
              <a:spcBef>
                <a:spcPts val="100"/>
              </a:spcBef>
              <a:tabLst>
                <a:tab pos="7607934" algn="l"/>
              </a:tabLst>
            </a:pPr>
            <a:r>
              <a:rPr lang="tr-TR" sz="4000" spc="-45" dirty="0">
                <a:solidFill>
                  <a:srgbClr val="002060"/>
                </a:solidFill>
                <a:latin typeface="Times New Roman" panose="02020603050405020304" pitchFamily="18" charset="0"/>
                <a:cs typeface="Times New Roman" panose="02020603050405020304" pitchFamily="18" charset="0"/>
              </a:rPr>
              <a:t>Nesne Yönelimli Sistemleri Destekleyen</a:t>
            </a:r>
            <a:r>
              <a:rPr lang="en-US" sz="4000" spc="-45" dirty="0">
                <a:solidFill>
                  <a:srgbClr val="002060"/>
                </a:solidFill>
                <a:latin typeface="Times New Roman" panose="02020603050405020304" pitchFamily="18" charset="0"/>
                <a:cs typeface="Times New Roman" panose="02020603050405020304" pitchFamily="18" charset="0"/>
              </a:rPr>
              <a:t> </a:t>
            </a:r>
            <a:r>
              <a:rPr lang="tr-TR" sz="4000" spc="-45" dirty="0">
                <a:solidFill>
                  <a:srgbClr val="002060"/>
                </a:solidFill>
                <a:latin typeface="Times New Roman" panose="02020603050405020304" pitchFamily="18" charset="0"/>
                <a:cs typeface="Times New Roman" panose="02020603050405020304" pitchFamily="18" charset="0"/>
              </a:rPr>
              <a:t>Kavramla</a:t>
            </a:r>
            <a:r>
              <a:rPr lang="en-US" sz="4000" spc="-45" dirty="0">
                <a:solidFill>
                  <a:srgbClr val="002060"/>
                </a:solidFill>
                <a:latin typeface="Times New Roman" panose="02020603050405020304" pitchFamily="18" charset="0"/>
                <a:cs typeface="Times New Roman" panose="02020603050405020304" pitchFamily="18" charset="0"/>
              </a:rPr>
              <a:t>r</a:t>
            </a:r>
            <a:r>
              <a:rPr sz="4000" spc="-45" dirty="0">
                <a:solidFill>
                  <a:srgbClr val="002060"/>
                </a:solidFill>
                <a:latin typeface="Times New Roman" panose="02020603050405020304" pitchFamily="18" charset="0"/>
                <a:cs typeface="Times New Roman" panose="02020603050405020304" pitchFamily="18" charset="0"/>
              </a:rPr>
              <a:t>	</a:t>
            </a:r>
          </a:p>
        </p:txBody>
      </p:sp>
      <p:sp>
        <p:nvSpPr>
          <p:cNvPr id="5" name="İçerik Yer Tutucusu 2">
            <a:extLst>
              <a:ext uri="{FF2B5EF4-FFF2-40B4-BE49-F238E27FC236}">
                <a16:creationId xmlns:a16="http://schemas.microsoft.com/office/drawing/2014/main" id="{9E8ADD89-B437-9A1A-7250-5157374C8B0D}"/>
              </a:ext>
            </a:extLst>
          </p:cNvPr>
          <p:cNvSpPr>
            <a:spLocks noGrp="1"/>
          </p:cNvSpPr>
          <p:nvPr>
            <p:ph idx="1"/>
          </p:nvPr>
        </p:nvSpPr>
        <p:spPr>
          <a:xfrm>
            <a:off x="838200" y="2025205"/>
            <a:ext cx="10515600" cy="2699195"/>
          </a:xfrm>
        </p:spPr>
        <p:txBody>
          <a:bodyPr>
            <a:normAutofit/>
          </a:bodyPr>
          <a:lstStyle/>
          <a:p>
            <a:pPr marL="0" indent="0" algn="just">
              <a:buNone/>
            </a:pPr>
            <a:r>
              <a:rPr lang="tr-TR" sz="2400" dirty="0"/>
              <a:t>Sadece nesne yönelimli sistemlerde olmayan ama nesne yönelimli sistemleri destekleyen kavramlar; </a:t>
            </a:r>
          </a:p>
          <a:p>
            <a:r>
              <a:rPr lang="tr-TR" sz="2000" b="1" dirty="0"/>
              <a:t>Soyutlama</a:t>
            </a:r>
            <a:r>
              <a:rPr lang="tr-TR" sz="2000" dirty="0"/>
              <a:t> (</a:t>
            </a:r>
            <a:r>
              <a:rPr lang="tr-TR" sz="2000" dirty="0" err="1"/>
              <a:t>Abstraction</a:t>
            </a:r>
            <a:r>
              <a:rPr lang="tr-TR" sz="2000" dirty="0"/>
              <a:t>), </a:t>
            </a:r>
          </a:p>
          <a:p>
            <a:r>
              <a:rPr lang="tr-TR" sz="2000" b="1" dirty="0"/>
              <a:t>Bilgi Gizleme </a:t>
            </a:r>
            <a:r>
              <a:rPr lang="tr-TR" sz="2000" dirty="0"/>
              <a:t>(</a:t>
            </a:r>
            <a:r>
              <a:rPr lang="tr-TR" sz="2000" dirty="0" err="1"/>
              <a:t>Encapsulation</a:t>
            </a:r>
            <a:r>
              <a:rPr lang="tr-TR" sz="2000" dirty="0"/>
              <a:t>), </a:t>
            </a:r>
          </a:p>
          <a:p>
            <a:r>
              <a:rPr lang="tr-TR" sz="2000" b="1" dirty="0"/>
              <a:t>Paylaşım</a:t>
            </a:r>
            <a:r>
              <a:rPr lang="tr-TR" sz="2000" dirty="0"/>
              <a:t> (</a:t>
            </a:r>
            <a:r>
              <a:rPr lang="tr-TR" sz="2000" dirty="0" err="1"/>
              <a:t>Sharing</a:t>
            </a:r>
            <a:r>
              <a:rPr lang="tr-TR" sz="2000" dirty="0"/>
              <a:t>), </a:t>
            </a:r>
          </a:p>
          <a:p>
            <a:r>
              <a:rPr lang="tr-TR" sz="2000" b="1" dirty="0"/>
              <a:t>Altsınıf (</a:t>
            </a:r>
            <a:r>
              <a:rPr lang="tr-TR" sz="2000" b="1" dirty="0" err="1"/>
              <a:t>Subclass</a:t>
            </a:r>
            <a:r>
              <a:rPr lang="tr-TR" sz="2000" b="1" dirty="0"/>
              <a:t>) </a:t>
            </a:r>
            <a:r>
              <a:rPr lang="tr-TR" sz="2000" dirty="0"/>
              <a:t>ve "</a:t>
            </a:r>
            <a:r>
              <a:rPr lang="tr-TR" sz="2000" dirty="0" err="1"/>
              <a:t>Aggregation</a:t>
            </a:r>
            <a:r>
              <a:rPr lang="tr-TR" sz="2000" dirty="0"/>
              <a:t>" </a:t>
            </a:r>
            <a:r>
              <a:rPr lang="tr-TR" sz="2000" dirty="0" err="1"/>
              <a:t>dır</a:t>
            </a:r>
            <a:r>
              <a:rPr lang="tr-TR" sz="2000" dirty="0"/>
              <a:t>.</a:t>
            </a:r>
          </a:p>
        </p:txBody>
      </p:sp>
      <p:pic>
        <p:nvPicPr>
          <p:cNvPr id="7" name="Resim 6">
            <a:extLst>
              <a:ext uri="{FF2B5EF4-FFF2-40B4-BE49-F238E27FC236}">
                <a16:creationId xmlns:a16="http://schemas.microsoft.com/office/drawing/2014/main" id="{DC543BC1-E9F6-E73B-2C03-0DC13B06F2E0}"/>
              </a:ext>
            </a:extLst>
          </p:cNvPr>
          <p:cNvPicPr>
            <a:picLocks noChangeAspect="1"/>
          </p:cNvPicPr>
          <p:nvPr/>
        </p:nvPicPr>
        <p:blipFill>
          <a:blip r:embed="rId2"/>
          <a:stretch>
            <a:fillRect/>
          </a:stretch>
        </p:blipFill>
        <p:spPr>
          <a:xfrm>
            <a:off x="6096000" y="3624199"/>
            <a:ext cx="1905266" cy="1724266"/>
          </a:xfrm>
          <a:prstGeom prst="rect">
            <a:avLst/>
          </a:prstGeom>
        </p:spPr>
      </p:pic>
      <p:pic>
        <p:nvPicPr>
          <p:cNvPr id="9" name="Resim 8">
            <a:extLst>
              <a:ext uri="{FF2B5EF4-FFF2-40B4-BE49-F238E27FC236}">
                <a16:creationId xmlns:a16="http://schemas.microsoft.com/office/drawing/2014/main" id="{965B20A1-0B3D-A0BB-8854-0341898BF95D}"/>
              </a:ext>
            </a:extLst>
          </p:cNvPr>
          <p:cNvPicPr>
            <a:picLocks noChangeAspect="1"/>
          </p:cNvPicPr>
          <p:nvPr/>
        </p:nvPicPr>
        <p:blipFill>
          <a:blip r:embed="rId3"/>
          <a:stretch>
            <a:fillRect/>
          </a:stretch>
        </p:blipFill>
        <p:spPr>
          <a:xfrm>
            <a:off x="8350353" y="3429000"/>
            <a:ext cx="2829320" cy="2543530"/>
          </a:xfrm>
          <a:prstGeom prst="rect">
            <a:avLst/>
          </a:prstGeom>
        </p:spPr>
      </p:pic>
    </p:spTree>
    <p:extLst>
      <p:ext uri="{BB962C8B-B14F-4D97-AF65-F5344CB8AC3E}">
        <p14:creationId xmlns:p14="http://schemas.microsoft.com/office/powerpoint/2010/main" val="50838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1109</TotalTime>
  <Words>4064</Words>
  <Application>Microsoft Office PowerPoint</Application>
  <PresentationFormat>Widescreen</PresentationFormat>
  <Paragraphs>431</Paragraphs>
  <Slides>69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Calibri Light</vt:lpstr>
      <vt:lpstr>Courier New</vt:lpstr>
      <vt:lpstr>Times New Roman</vt:lpstr>
      <vt:lpstr>Wingdings</vt:lpstr>
      <vt:lpstr>Office Theme</vt:lpstr>
      <vt:lpstr>Yazılım Mimarileri  Bölüm - 6</vt:lpstr>
      <vt:lpstr>Ajanda</vt:lpstr>
      <vt:lpstr>Giriş </vt:lpstr>
      <vt:lpstr>Nesneye Yönelik Kavramlar</vt:lpstr>
      <vt:lpstr>Kimlik</vt:lpstr>
      <vt:lpstr>Sınıf</vt:lpstr>
      <vt:lpstr>Kalıtım  </vt:lpstr>
      <vt:lpstr>Çok Şekillilik</vt:lpstr>
      <vt:lpstr>Nesne Yönelimli Sistemleri Destekleyen Kavramlar </vt:lpstr>
      <vt:lpstr>Soyutlama </vt:lpstr>
      <vt:lpstr>Bilgi Gizleme</vt:lpstr>
      <vt:lpstr>Paylaşım</vt:lpstr>
      <vt:lpstr>Altsınıf</vt:lpstr>
      <vt:lpstr>Nesneye Yönelik Çözümlemenin Temelleri</vt:lpstr>
      <vt:lpstr>Uygulama Alanının Çözümlenmesi (Domain Analysis)</vt:lpstr>
      <vt:lpstr>Genel Olarak NY Metodolojiler</vt:lpstr>
      <vt:lpstr>Gereksinim Belirleme Çalışmaları</vt:lpstr>
      <vt:lpstr>Kullanım Durumları</vt:lpstr>
      <vt:lpstr>Kullanım Durumu Diyagramı</vt:lpstr>
      <vt:lpstr>Bankamatik Sistemi Örneğinde Kullanım Diyagramı Modellemesi</vt:lpstr>
      <vt:lpstr>Sınıf/Sorumluluk/İşbirlikçi (SSİ) Modeli</vt:lpstr>
      <vt:lpstr>Sınıf/Sorumluluk/İşbirlikçi Modeli Örnek</vt:lpstr>
      <vt:lpstr>Nesneye Yönelik Çözümleme Teknikleri</vt:lpstr>
      <vt:lpstr>Yapısal İlişkiler</vt:lpstr>
      <vt:lpstr>Yapısal İlişkiler Örnek</vt:lpstr>
      <vt:lpstr>Kalıtım ve İçerim Örnek</vt:lpstr>
      <vt:lpstr>Alt Sistem Modellemesi</vt:lpstr>
      <vt:lpstr>Alt Sistem Modellemesi Örnek</vt:lpstr>
      <vt:lpstr>Çoklu Kalıtım</vt:lpstr>
      <vt:lpstr>Çoklu Kalıtım İlişkilerin Gösterimi</vt:lpstr>
      <vt:lpstr>Sınıf Diyagramında İlişkiler</vt:lpstr>
      <vt:lpstr>İşbirliği Diyagramları</vt:lpstr>
      <vt:lpstr>Arşiv Alt Sistemi</vt:lpstr>
      <vt:lpstr>İşbirliği Diyagramı </vt:lpstr>
      <vt:lpstr>Davranış Modellemesi</vt:lpstr>
      <vt:lpstr>Davranış Modellemesi</vt:lpstr>
      <vt:lpstr>Durum Diyagramı</vt:lpstr>
      <vt:lpstr>Ardışık Diyagramı</vt:lpstr>
      <vt:lpstr>Nesneye Yönelik Tasarım</vt:lpstr>
      <vt:lpstr>Nesneye Yönelik Tasarım</vt:lpstr>
      <vt:lpstr>Nesneye Yönelik Yaklaşımda Çözümlemeden Tasarıma Geçiş</vt:lpstr>
      <vt:lpstr>Nesneye Yönelik Yaklaşımda Çözümlemeden Tasarıma Geçiş</vt:lpstr>
      <vt:lpstr>Nesneye Yönelik Yaklaşımda Çözümlemeden Tasarıma Geçiş</vt:lpstr>
      <vt:lpstr>Nesneye Yönelik Yaklaşımda Çözümlemeden Tasarıma Geçiş</vt:lpstr>
      <vt:lpstr>Nesneye Yönelik Yaklaşımda Çözümlemeden Tasarıma Geçiş</vt:lpstr>
      <vt:lpstr>Nesneye Yönelik Yaklaşımda Çözümlemeden Tasarıma Geçiş</vt:lpstr>
      <vt:lpstr>Nesneye Yönelik Tasarım Metodolojileri</vt:lpstr>
      <vt:lpstr>Nesneye Yönelik Tasarım Metodolojileri</vt:lpstr>
      <vt:lpstr>NY Metodolojilerinin Tasarım Yöntemleri</vt:lpstr>
      <vt:lpstr>Booch Metodu</vt:lpstr>
      <vt:lpstr>Coad ve Yourdon Metodu</vt:lpstr>
      <vt:lpstr>Coad ve Yourdon Metodu</vt:lpstr>
      <vt:lpstr>Jacobson (OOSE) Metodu</vt:lpstr>
      <vt:lpstr>Rambaugh (OMT) Metodu</vt:lpstr>
      <vt:lpstr>Genel Olarak NY Metodolojiler</vt:lpstr>
      <vt:lpstr>Genel Olarak NY Metodolojiler</vt:lpstr>
      <vt:lpstr>Genel Sistem Tasarımı</vt:lpstr>
      <vt:lpstr>Çözümleme Modelinin Ayrıştırılması</vt:lpstr>
      <vt:lpstr>Eşzamanlılık ve Alt Sistem Belirleme</vt:lpstr>
      <vt:lpstr>Görev Yönetimi Bileşeni</vt:lpstr>
      <vt:lpstr>Veri Yönetim Bileşeni</vt:lpstr>
      <vt:lpstr>Kaynak Yönetimi Bileşeni</vt:lpstr>
      <vt:lpstr>Kullanıcı Arayüzü Bileşeni</vt:lpstr>
      <vt:lpstr>Alt Sistemler Arası İletişim</vt:lpstr>
      <vt:lpstr>Alt Sistem İşbirliği</vt:lpstr>
      <vt:lpstr>Nesne Tasarımları-Nesne Tanımı</vt:lpstr>
      <vt:lpstr>Nesne TasarımlarıYordam ve Veri Yapısı Tasarımı</vt:lpstr>
      <vt:lpstr>Tasarım Kalıpları</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install Oracle Database 21c Express Edition and SQL Developer</dc:title>
  <dc:creator>Nano</dc:creator>
  <cp:lastModifiedBy>Nano</cp:lastModifiedBy>
  <cp:revision>514</cp:revision>
  <dcterms:created xsi:type="dcterms:W3CDTF">2023-05-01T21:41:46Z</dcterms:created>
  <dcterms:modified xsi:type="dcterms:W3CDTF">2023-12-07T09:04:01Z</dcterms:modified>
</cp:coreProperties>
</file>