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7" r:id="rId38"/>
    <p:sldId id="338" r:id="rId39"/>
    <p:sldId id="339" r:id="rId40"/>
    <p:sldId id="340" r:id="rId41"/>
    <p:sldId id="341" r:id="rId42"/>
    <p:sldId id="336" r:id="rId43"/>
    <p:sldId id="342" r:id="rId44"/>
    <p:sldId id="343" r:id="rId45"/>
    <p:sldId id="344" r:id="rId46"/>
    <p:sldId id="345" r:id="rId47"/>
    <p:sldId id="346" r:id="rId48"/>
    <p:sldId id="347" r:id="rId49"/>
    <p:sldId id="348" r:id="rId50"/>
    <p:sldId id="349" r:id="rId51"/>
    <p:sldId id="350" r:id="rId52"/>
    <p:sldId id="352" r:id="rId53"/>
    <p:sldId id="353" r:id="rId54"/>
    <p:sldId id="354" r:id="rId55"/>
    <p:sldId id="29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DBFA"/>
    <a:srgbClr val="6DC9F7"/>
    <a:srgbClr val="8491F0"/>
    <a:srgbClr val="7FF5F2"/>
    <a:srgbClr val="11D5D0"/>
    <a:srgbClr val="12E0DB"/>
    <a:srgbClr val="31EF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4" autoAdjust="0"/>
    <p:restoredTop sz="90490" autoAdjust="0"/>
  </p:normalViewPr>
  <p:slideViewPr>
    <p:cSldViewPr snapToGrid="0">
      <p:cViewPr varScale="1">
        <p:scale>
          <a:sx n="96" d="100"/>
          <a:sy n="96" d="100"/>
        </p:scale>
        <p:origin x="3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6C5312-AC23-4532-98A3-D1F14AD8D612}" type="datetimeFigureOut">
              <a:rPr lang="en-US" smtClean="0"/>
              <a:t>10/18/2023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66E8F-81DD-4168-A2D1-7041F0A2FD49}" type="slidenum">
              <a:rPr lang="en-US" smtClean="0"/>
              <a:t>‹#›</a:t>
            </a:fld>
            <a:endParaRPr lang="en-US"/>
          </a:p>
        </p:txBody>
      </p:sp>
    </p:spTree>
    <p:extLst>
      <p:ext uri="{BB962C8B-B14F-4D97-AF65-F5344CB8AC3E}">
        <p14:creationId xmlns:p14="http://schemas.microsoft.com/office/powerpoint/2010/main" val="317797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8C11F-ED59-FB4D-9393-A5AED7CFE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598DC-F2A5-F851-451C-01A846285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A31786-D8D0-2A3A-44E9-0AFE5FB9D2CB}"/>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17C9912A-EF90-31AE-E393-45F88003E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CC363-0E0F-9460-288A-AEC7E399701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8403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80D9-09DA-7755-19F7-62369B44E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07C681-BD01-CA98-BE4C-CD7618AB10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FA906-B12B-B4AF-85DA-B4276D57D848}"/>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98039901-4344-44DD-ADB9-FC62BF371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ECCA-8B72-154E-6C55-437AFBA0ECB7}"/>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71124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A7D50-91F6-A600-A143-A865A17D5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BF56B7-65E4-3245-2CA6-5FA3E661A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CD790-B6AF-671B-4116-85986AC505FC}"/>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C2D8A4A2-ED94-F588-6E98-11B01A468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8B585-2B07-8C0D-074F-270D654B405E}"/>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6013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42EF-9D67-384D-6616-A50543720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F5DC5-E18C-77F2-4503-C1DA92C881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098BB-9006-3654-AEB7-29892CDF5BDF}"/>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48D0FFC6-B28C-B7F1-9786-8AD95A8A0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10E72-0CBB-1443-B681-258867E06EF0}"/>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425925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5F9A-4783-6037-4B63-EE0E273BE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C375E9-2111-A633-107E-025C2D598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C0990-81F8-88F2-874B-27801DA20C8C}"/>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AF0731EA-D2D5-B6A0-66F7-505C1DD2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15B0E-8AC5-3CB4-5F15-A42AACC279D5}"/>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103916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E572-DDFD-45BF-3921-83078DABA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A60C4-DB6A-5D01-19BD-A8303336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FFB7DA-F03D-1D6F-3F7C-A270FCD34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1A08-E224-F7C4-5AFF-D346C736F963}"/>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6" name="Footer Placeholder 5">
            <a:extLst>
              <a:ext uri="{FF2B5EF4-FFF2-40B4-BE49-F238E27FC236}">
                <a16:creationId xmlns:a16="http://schemas.microsoft.com/office/drawing/2014/main" id="{CF3F98D6-9E41-C017-64A4-0ABB5E635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D44A5-D281-D2AC-1155-231D51F57FA9}"/>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111040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A1E-2F72-3FB3-F583-090721E66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4F95BA-21BB-282F-1B5F-8D18770431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4D88A-E0EE-9A5C-8AD2-0DDDF2AC2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17624-86E0-948B-133C-039278857E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7FA83-3227-1FB8-B86C-2DC9AA3FBA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276443-2923-2F45-46D5-39163EFE0CD3}"/>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8" name="Footer Placeholder 7">
            <a:extLst>
              <a:ext uri="{FF2B5EF4-FFF2-40B4-BE49-F238E27FC236}">
                <a16:creationId xmlns:a16="http://schemas.microsoft.com/office/drawing/2014/main" id="{B9B7CA58-92A4-CB74-C44C-1FA6C4FB3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0AC179-C049-6F7A-21CB-E352482DD936}"/>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255437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F95B-C1DF-725F-3936-44E0B25536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CE784B-A66A-8E25-B10A-A9E1E3264546}"/>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4" name="Footer Placeholder 3">
            <a:extLst>
              <a:ext uri="{FF2B5EF4-FFF2-40B4-BE49-F238E27FC236}">
                <a16:creationId xmlns:a16="http://schemas.microsoft.com/office/drawing/2014/main" id="{00F28B82-1750-DDF1-67AB-78E56195D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68F23-4791-E02B-4925-8325A5B2B15A}"/>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87956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A4545-5A01-3E5A-4944-79F595E89877}"/>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3" name="Footer Placeholder 2">
            <a:extLst>
              <a:ext uri="{FF2B5EF4-FFF2-40B4-BE49-F238E27FC236}">
                <a16:creationId xmlns:a16="http://schemas.microsoft.com/office/drawing/2014/main" id="{550EA87E-024B-AA46-9082-E28823D271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0BCFDB-CB0E-79F2-F7CD-A2741B189BC2}"/>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360667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4BFB-6939-6581-1603-9D9E6F18A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CC455-1FB0-4CF8-AEA1-45B78D375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68884-F06F-11B7-0A66-FAEC53CAC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A9652-6985-0B4D-45CC-D909F2F54808}"/>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6" name="Footer Placeholder 5">
            <a:extLst>
              <a:ext uri="{FF2B5EF4-FFF2-40B4-BE49-F238E27FC236}">
                <a16:creationId xmlns:a16="http://schemas.microsoft.com/office/drawing/2014/main" id="{AA766AD1-9207-2BC6-D1C8-472FF6D91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C18E6-5675-0194-7B93-AC7476A2922C}"/>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76726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FC53-2467-6D70-1F0C-C7BFC1952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6199D-38F4-5A76-9236-B8BB0B42C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BF1289-B98F-DFB1-330B-F675AD7F7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6E98-DA86-D750-9288-8241C19D5313}"/>
              </a:ext>
            </a:extLst>
          </p:cNvPr>
          <p:cNvSpPr>
            <a:spLocks noGrp="1"/>
          </p:cNvSpPr>
          <p:nvPr>
            <p:ph type="dt" sz="half" idx="10"/>
          </p:nvPr>
        </p:nvSpPr>
        <p:spPr/>
        <p:txBody>
          <a:bodyPr/>
          <a:lstStyle/>
          <a:p>
            <a:fld id="{1EF65BA3-D42C-4D83-83AF-D4390FDCAD1F}" type="datetimeFigureOut">
              <a:rPr lang="en-US" smtClean="0"/>
              <a:t>10/18/2023</a:t>
            </a:fld>
            <a:endParaRPr lang="en-US"/>
          </a:p>
        </p:txBody>
      </p:sp>
      <p:sp>
        <p:nvSpPr>
          <p:cNvPr id="6" name="Footer Placeholder 5">
            <a:extLst>
              <a:ext uri="{FF2B5EF4-FFF2-40B4-BE49-F238E27FC236}">
                <a16:creationId xmlns:a16="http://schemas.microsoft.com/office/drawing/2014/main" id="{FDE74DEF-1704-1A74-4AEF-14951AFB6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6D4F9-E8BB-2AB8-B127-C1A071A0DB9B}"/>
              </a:ext>
            </a:extLst>
          </p:cNvPr>
          <p:cNvSpPr>
            <a:spLocks noGrp="1"/>
          </p:cNvSpPr>
          <p:nvPr>
            <p:ph type="sldNum" sz="quarter" idx="12"/>
          </p:nvPr>
        </p:nvSpPr>
        <p:spPr/>
        <p:txBody>
          <a:bodyPr/>
          <a:lstStyle/>
          <a:p>
            <a:fld id="{3D04CF5D-09B3-4895-9CAB-3FDFB23CC835}" type="slidenum">
              <a:rPr lang="en-US" smtClean="0"/>
              <a:t>‹#›</a:t>
            </a:fld>
            <a:endParaRPr lang="en-US"/>
          </a:p>
        </p:txBody>
      </p:sp>
    </p:spTree>
    <p:extLst>
      <p:ext uri="{BB962C8B-B14F-4D97-AF65-F5344CB8AC3E}">
        <p14:creationId xmlns:p14="http://schemas.microsoft.com/office/powerpoint/2010/main" val="51443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C0CE9-664B-B1EA-A977-081F250FF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DCAF78-DC40-8FA6-11C5-75DC31808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EA425-9013-70DF-85B8-FF5CA8F85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65BA3-D42C-4D83-83AF-D4390FDCAD1F}" type="datetimeFigureOut">
              <a:rPr lang="en-US" smtClean="0"/>
              <a:t>10/18/2023</a:t>
            </a:fld>
            <a:endParaRPr lang="en-US"/>
          </a:p>
        </p:txBody>
      </p:sp>
      <p:sp>
        <p:nvSpPr>
          <p:cNvPr id="5" name="Footer Placeholder 4">
            <a:extLst>
              <a:ext uri="{FF2B5EF4-FFF2-40B4-BE49-F238E27FC236}">
                <a16:creationId xmlns:a16="http://schemas.microsoft.com/office/drawing/2014/main" id="{63B29DF6-29D4-F171-A557-F24CCA7A1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ECD566-33B7-4841-5FDD-F2DC97F6B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4CF5D-09B3-4895-9CAB-3FDFB23CC835}" type="slidenum">
              <a:rPr lang="en-US" smtClean="0"/>
              <a:t>‹#›</a:t>
            </a:fld>
            <a:endParaRPr lang="en-US"/>
          </a:p>
        </p:txBody>
      </p:sp>
    </p:spTree>
    <p:extLst>
      <p:ext uri="{BB962C8B-B14F-4D97-AF65-F5344CB8AC3E}">
        <p14:creationId xmlns:p14="http://schemas.microsoft.com/office/powerpoint/2010/main" val="394866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dsdm.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79C6-53CC-499B-25C5-19424E24D8EE}"/>
              </a:ext>
            </a:extLst>
          </p:cNvPr>
          <p:cNvSpPr>
            <a:spLocks noGrp="1"/>
          </p:cNvSpPr>
          <p:nvPr>
            <p:ph type="ctrTitle"/>
          </p:nvPr>
        </p:nvSpPr>
        <p:spPr/>
        <p:txBody>
          <a:bodyPr>
            <a:normAutofit/>
          </a:bodyPr>
          <a:lstStyle/>
          <a:p>
            <a:r>
              <a:rPr lang="tr-TR" b="1" dirty="0">
                <a:solidFill>
                  <a:srgbClr val="002060"/>
                </a:solidFill>
              </a:rPr>
              <a:t>Yazılım Mimarileri</a:t>
            </a:r>
            <a:br>
              <a:rPr lang="tr-TR" b="1" dirty="0">
                <a:solidFill>
                  <a:srgbClr val="002060"/>
                </a:solidFill>
              </a:rPr>
            </a:br>
            <a:br>
              <a:rPr lang="en-US" b="1" dirty="0">
                <a:solidFill>
                  <a:srgbClr val="002060"/>
                </a:solidFill>
              </a:rPr>
            </a:br>
            <a:r>
              <a:rPr lang="en-US" sz="3200" b="1" dirty="0">
                <a:solidFill>
                  <a:srgbClr val="002060"/>
                </a:solidFill>
              </a:rPr>
              <a:t>B</a:t>
            </a:r>
            <a:r>
              <a:rPr lang="tr-TR" sz="3200" b="1" dirty="0">
                <a:solidFill>
                  <a:srgbClr val="002060"/>
                </a:solidFill>
              </a:rPr>
              <a:t>ölüm - 3</a:t>
            </a:r>
            <a:endParaRPr lang="en-US" b="1" dirty="0">
              <a:solidFill>
                <a:srgbClr val="002060"/>
              </a:solidFill>
            </a:endParaRPr>
          </a:p>
        </p:txBody>
      </p:sp>
      <p:sp>
        <p:nvSpPr>
          <p:cNvPr id="3" name="Subtitle 2">
            <a:extLst>
              <a:ext uri="{FF2B5EF4-FFF2-40B4-BE49-F238E27FC236}">
                <a16:creationId xmlns:a16="http://schemas.microsoft.com/office/drawing/2014/main" id="{8E94F0E5-560C-5BEA-67DE-1A23AFFD6968}"/>
              </a:ext>
            </a:extLst>
          </p:cNvPr>
          <p:cNvSpPr>
            <a:spLocks noGrp="1"/>
          </p:cNvSpPr>
          <p:nvPr>
            <p:ph type="subTitle" idx="1"/>
          </p:nvPr>
        </p:nvSpPr>
        <p:spPr/>
        <p:txBody>
          <a:bodyPr>
            <a:normAutofit lnSpcReduction="10000"/>
          </a:bodyPr>
          <a:lstStyle/>
          <a:p>
            <a:endParaRPr lang="tr-TR" b="1" dirty="0">
              <a:solidFill>
                <a:srgbClr val="002060"/>
              </a:solidFill>
            </a:endParaRPr>
          </a:p>
          <a:p>
            <a:endParaRPr lang="tr-TR" b="1" dirty="0">
              <a:solidFill>
                <a:srgbClr val="002060"/>
              </a:solidFill>
            </a:endParaRPr>
          </a:p>
          <a:p>
            <a:r>
              <a:rPr lang="en-US" b="1" dirty="0">
                <a:solidFill>
                  <a:srgbClr val="002060"/>
                </a:solidFill>
              </a:rPr>
              <a:t>Dr. </a:t>
            </a:r>
            <a:r>
              <a:rPr lang="tr-TR" b="1" dirty="0">
                <a:solidFill>
                  <a:srgbClr val="002060"/>
                </a:solidFill>
              </a:rPr>
              <a:t>Öğr. Üyesi Sevdanur GENÇ</a:t>
            </a:r>
          </a:p>
          <a:p>
            <a:r>
              <a:rPr lang="en-US" sz="1800" b="1" dirty="0">
                <a:solidFill>
                  <a:srgbClr val="002060"/>
                </a:solidFill>
              </a:rPr>
              <a:t>sgenc@kastamonu.edu.tr</a:t>
            </a:r>
          </a:p>
        </p:txBody>
      </p:sp>
    </p:spTree>
    <p:extLst>
      <p:ext uri="{BB962C8B-B14F-4D97-AF65-F5344CB8AC3E}">
        <p14:creationId xmlns:p14="http://schemas.microsoft.com/office/powerpoint/2010/main" val="139978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Yaklaşım</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6" name="Resim 5"/>
          <p:cNvPicPr>
            <a:picLocks noChangeAspect="1"/>
          </p:cNvPicPr>
          <p:nvPr/>
        </p:nvPicPr>
        <p:blipFill>
          <a:blip r:embed="rId2"/>
          <a:stretch>
            <a:fillRect/>
          </a:stretch>
        </p:blipFill>
        <p:spPr>
          <a:xfrm>
            <a:off x="2495596" y="1226774"/>
            <a:ext cx="7200807" cy="5508532"/>
          </a:xfrm>
          <a:prstGeom prst="rect">
            <a:avLst/>
          </a:prstGeom>
        </p:spPr>
      </p:pic>
    </p:spTree>
    <p:extLst>
      <p:ext uri="{BB962C8B-B14F-4D97-AF65-F5344CB8AC3E}">
        <p14:creationId xmlns:p14="http://schemas.microsoft.com/office/powerpoint/2010/main" val="127362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Modelleme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Scott Ambler </a:t>
            </a:r>
            <a:r>
              <a:rPr lang="en-US" sz="3200" dirty="0" err="1">
                <a:latin typeface="Times New Roman" panose="02020603050405020304" pitchFamily="18" charset="0"/>
                <a:cs typeface="Times New Roman" panose="02020603050405020304" pitchFamily="18" charset="0"/>
              </a:rPr>
              <a:t>tarafından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önerilmiştir</a:t>
            </a:r>
            <a:r>
              <a:rPr lang="en-US"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Çevik</a:t>
            </a:r>
            <a:r>
              <a:rPr lang="en-US" sz="3200" dirty="0">
                <a:latin typeface="Times New Roman" panose="02020603050405020304" pitchFamily="18" charset="0"/>
                <a:cs typeface="Times New Roman" panose="02020603050405020304" pitchFamily="18" charset="0"/>
              </a:rPr>
              <a:t> model </a:t>
            </a:r>
            <a:r>
              <a:rPr lang="en-US" sz="3200" dirty="0" err="1">
                <a:latin typeface="Times New Roman" panose="02020603050405020304" pitchFamily="18" charset="0"/>
                <a:cs typeface="Times New Roman" panose="02020603050405020304" pitchFamily="18" charset="0"/>
              </a:rPr>
              <a:t>prensiplerinin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kümesini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önerir</a:t>
            </a:r>
            <a:r>
              <a:rPr lang="en-US" sz="32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Bir </a:t>
            </a:r>
            <a:r>
              <a:rPr lang="en-US" sz="2800" b="1" dirty="0" err="1">
                <a:latin typeface="Times New Roman" panose="02020603050405020304" pitchFamily="18" charset="0"/>
                <a:cs typeface="Times New Roman" panose="02020603050405020304" pitchFamily="18" charset="0"/>
              </a:rPr>
              <a:t>amaç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ile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modelle</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err="1">
                <a:latin typeface="Times New Roman" panose="02020603050405020304" pitchFamily="18" charset="0"/>
                <a:cs typeface="Times New Roman" panose="02020603050405020304" pitchFamily="18" charset="0"/>
              </a:rPr>
              <a:t>Çoklu</a:t>
            </a:r>
            <a:r>
              <a:rPr lang="en-US" sz="2800" b="1" dirty="0">
                <a:latin typeface="Times New Roman" panose="02020603050405020304" pitchFamily="18" charset="0"/>
                <a:cs typeface="Times New Roman" panose="02020603050405020304" pitchFamily="18" charset="0"/>
              </a:rPr>
              <a:t> model </a:t>
            </a:r>
            <a:r>
              <a:rPr lang="en-US" sz="2800" dirty="0" err="1">
                <a:latin typeface="Times New Roman" panose="02020603050405020304" pitchFamily="18" charset="0"/>
                <a:cs typeface="Times New Roman" panose="02020603050405020304" pitchFamily="18" charset="0"/>
              </a:rPr>
              <a:t>kullan</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Travel light</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err="1">
                <a:latin typeface="Times New Roman" panose="02020603050405020304" pitchFamily="18" charset="0"/>
                <a:cs typeface="Times New Roman" panose="02020603050405020304" pitchFamily="18" charset="0"/>
              </a:rPr>
              <a:t>İçerik</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gösterimden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daha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önemlidir</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err="1">
                <a:latin typeface="Times New Roman" panose="02020603050405020304" pitchFamily="18" charset="0"/>
                <a:cs typeface="Times New Roman" panose="02020603050405020304" pitchFamily="18" charset="0"/>
              </a:rPr>
              <a:t>İçeriği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oluşturmada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kullandığın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model </a:t>
            </a:r>
            <a:r>
              <a:rPr lang="en-US" sz="2800" b="1" dirty="0" err="1">
                <a:latin typeface="Times New Roman" panose="02020603050405020304" pitchFamily="18" charset="0"/>
                <a:cs typeface="Times New Roman" panose="02020603050405020304" pitchFamily="18" charset="0"/>
              </a:rPr>
              <a:t>ve</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araçları</a:t>
            </a:r>
            <a:r>
              <a:rPr lang="en-US" sz="2800" b="1"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bilmek</a:t>
            </a:r>
            <a:r>
              <a:rPr lang="en-US" sz="2800"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Adapt locally</a:t>
            </a:r>
          </a:p>
        </p:txBody>
      </p:sp>
    </p:spTree>
    <p:extLst>
      <p:ext uri="{BB962C8B-B14F-4D97-AF65-F5344CB8AC3E}">
        <p14:creationId xmlns:p14="http://schemas.microsoft.com/office/powerpoint/2010/main" val="370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geleneksel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alternatif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1990</a:t>
            </a:r>
            <a:r>
              <a:rPr lang="en-US" dirty="0">
                <a:latin typeface="Times New Roman" panose="02020603050405020304" pitchFamily="18" charset="0"/>
                <a:cs typeface="Times New Roman" panose="02020603050405020304" pitchFamily="18" charset="0"/>
              </a:rPr>
              <a:t>’larda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çıkmaya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başlamıştır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çabuklukla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davranan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atik</a:t>
            </a:r>
            <a:r>
              <a:rPr lang="en-US" dirty="0">
                <a:latin typeface="Times New Roman" panose="02020603050405020304" pitchFamily="18" charset="0"/>
                <a:cs typeface="Times New Roman" panose="02020603050405020304" pitchFamily="18" charset="0"/>
              </a:rPr>
              <a:t>. [TDK]</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1950’lerdeki </a:t>
            </a:r>
            <a:r>
              <a:rPr lang="en-US" dirty="0" err="1">
                <a:latin typeface="Times New Roman" panose="02020603050405020304" pitchFamily="18" charset="0"/>
                <a:cs typeface="Times New Roman" panose="02020603050405020304" pitchFamily="18" charset="0"/>
              </a:rPr>
              <a:t>üretim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verimliliğin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artırılması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yalın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yaklaşımların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sektöründe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uzantısı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çıkmıştır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sistemlerini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etkili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verimli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belgelendirmeye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pratiğe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modelleme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prensipler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pratikler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geleneksel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metotlarına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esnek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kullanışlı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uygulanabileceği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savunulmaktadır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996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(Agile)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826308" y="1324746"/>
            <a:ext cx="8539383" cy="5448126"/>
          </a:xfrm>
          <a:prstGeom prst="rect">
            <a:avLst/>
          </a:prstGeom>
        </p:spPr>
      </p:pic>
    </p:spTree>
    <p:extLst>
      <p:ext uri="{BB962C8B-B14F-4D97-AF65-F5344CB8AC3E}">
        <p14:creationId xmlns:p14="http://schemas.microsoft.com/office/powerpoint/2010/main" val="255733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Manifestosu</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2001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yılında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dünyanın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temsilcileri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zeminde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buluşabilmek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gelerek</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manifestosu</a:t>
            </a:r>
            <a:r>
              <a:rPr lang="en-US" dirty="0" err="1">
                <a:latin typeface="Times New Roman" panose="02020603050405020304" pitchFamily="18" charset="0"/>
                <a:cs typeface="Times New Roman" panose="02020603050405020304" pitchFamily="18" charset="0"/>
              </a:rPr>
              <a:t>”nu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yayınlamışlardır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manifestoya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Bireyler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aralarındaki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etkileşim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araç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süreçlerden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detaylı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belgelerden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Müşteri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işbirliği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sözleşmedeki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kesin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kurallardan</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Değişikliklere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uyum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sağlayabilmek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planı</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takip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etmekten</a:t>
            </a:r>
            <a:r>
              <a:rPr lang="en-US" dirty="0">
                <a:latin typeface="Times New Roman" panose="02020603050405020304" pitchFamily="18" charset="0"/>
                <a:cs typeface="Times New Roman" panose="02020603050405020304" pitchFamily="18" charset="0"/>
              </a:rPr>
              <a:t>;</a:t>
            </a:r>
          </a:p>
          <a:p>
            <a:pPr marL="0" indent="0" algn="just">
              <a:buNone/>
            </a:pP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önceliklidir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681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Geliştirme</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Manifestosu</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Prensipler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önceliğimiz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değerli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yazılımı</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erken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zamanda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şekilde</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sunarak</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etmektir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sürecinde</a:t>
            </a:r>
            <a:r>
              <a:rPr lang="en-US" dirty="0">
                <a:latin typeface="Times New Roman" panose="02020603050405020304" pitchFamily="18" charset="0"/>
                <a:cs typeface="Times New Roman" panose="02020603050405020304" pitchFamily="18" charset="0"/>
              </a:rPr>
              <a:t> son </a:t>
            </a:r>
            <a:r>
              <a:rPr lang="en-US" dirty="0" err="1">
                <a:latin typeface="Times New Roman" panose="02020603050405020304" pitchFamily="18" charset="0"/>
                <a:cs typeface="Times New Roman" panose="02020603050405020304" pitchFamily="18" charset="0"/>
              </a:rPr>
              <a:t>zamanlarda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gelse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gereksinimler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hoş</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karşılanmalıdır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rekabetçi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avantajı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kullanırlar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haftadan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sürelerde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sunulmalıdır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Geliştiriciler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beraber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çalışmalıdırlar</a:t>
            </a:r>
            <a:r>
              <a:rPr lang="en-US" dirty="0">
                <a:latin typeface="Times New Roman" panose="02020603050405020304" pitchFamily="18" charset="0"/>
                <a:cs typeface="Times New Roman" panose="02020603050405020304" pitchFamily="18" charset="0"/>
              </a:rPr>
              <a:t>.</a:t>
            </a:r>
            <a:endParaRPr lang="tr-TR"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Projeleri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motivasyonu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yüksek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bireylerin</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çevresinde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geliştirilmelidir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ihtiyaçları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sağlayın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yapabileceklerine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güvenin</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Bilginin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takımlar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paylaşılması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anlaşılmasının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iletişimdir</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591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Geliştirme</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Manifestosu</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Prensipler</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İlerlemenin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göstergesi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yazılımdır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süründürülebilir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Sponsorlar</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kullanıcılar</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sabit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hızlarını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sonsuz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şekilde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koruyabilirler</a:t>
            </a:r>
            <a:endParaRPr lang="tr-TR"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t>Teknik </a:t>
            </a:r>
            <a:r>
              <a:rPr lang="en-US" dirty="0" err="1"/>
              <a:t>mükemmellik</a:t>
            </a:r>
            <a:r>
              <a:rPr lang="en-US" dirty="0"/>
              <a:t> </a:t>
            </a:r>
            <a:r>
              <a:rPr lang="en-US" dirty="0" err="1"/>
              <a:t>ve</a:t>
            </a:r>
            <a:r>
              <a:rPr lang="en-US" dirty="0"/>
              <a:t> iyi </a:t>
            </a:r>
            <a:r>
              <a:rPr lang="en-US" dirty="0" err="1"/>
              <a:t>tasarıma</a:t>
            </a:r>
            <a:r>
              <a:rPr lang="en-US" dirty="0"/>
              <a:t> </a:t>
            </a:r>
            <a:r>
              <a:rPr lang="en-US" dirty="0" err="1"/>
              <a:t>verilen</a:t>
            </a:r>
            <a:r>
              <a:rPr lang="en-US" dirty="0"/>
              <a:t> </a:t>
            </a:r>
            <a:r>
              <a:rPr lang="en-US" dirty="0" err="1"/>
              <a:t>sürekli</a:t>
            </a:r>
            <a:r>
              <a:rPr lang="en-US" dirty="0"/>
              <a:t> </a:t>
            </a:r>
            <a:r>
              <a:rPr lang="en-US" dirty="0" err="1"/>
              <a:t>önem</a:t>
            </a:r>
            <a:r>
              <a:rPr lang="en-US" dirty="0"/>
              <a:t> </a:t>
            </a:r>
            <a:r>
              <a:rPr lang="en-US" dirty="0" err="1"/>
              <a:t>çevikliği</a:t>
            </a:r>
            <a:r>
              <a:rPr lang="tr-TR" dirty="0"/>
              <a:t> </a:t>
            </a:r>
            <a:r>
              <a:rPr lang="en-US" dirty="0" err="1"/>
              <a:t>arttırır</a:t>
            </a:r>
            <a:r>
              <a:rPr lang="en-US" dirty="0"/>
              <a:t>.</a:t>
            </a:r>
          </a:p>
          <a:p>
            <a:pPr algn="just">
              <a:buFont typeface="Wingdings" panose="05000000000000000000" pitchFamily="2" charset="2"/>
              <a:buChar char="Ø"/>
            </a:pPr>
            <a:r>
              <a:rPr lang="en-US" b="1" dirty="0" err="1"/>
              <a:t>Basitlik</a:t>
            </a:r>
            <a:r>
              <a:rPr lang="en-US" dirty="0"/>
              <a:t> </a:t>
            </a:r>
            <a:r>
              <a:rPr lang="en-US" dirty="0" err="1"/>
              <a:t>önemlidir</a:t>
            </a:r>
            <a:r>
              <a:rPr lang="en-US" dirty="0"/>
              <a:t> (</a:t>
            </a:r>
            <a:r>
              <a:rPr lang="en-US" dirty="0" err="1"/>
              <a:t>Yapılmaması</a:t>
            </a:r>
            <a:r>
              <a:rPr lang="en-US" dirty="0"/>
              <a:t> </a:t>
            </a:r>
            <a:r>
              <a:rPr lang="en-US" dirty="0" err="1"/>
              <a:t>gereken</a:t>
            </a:r>
            <a:r>
              <a:rPr lang="en-US" dirty="0"/>
              <a:t> </a:t>
            </a:r>
            <a:r>
              <a:rPr lang="en-US" dirty="0" err="1"/>
              <a:t>tüm</a:t>
            </a:r>
            <a:r>
              <a:rPr lang="en-US" dirty="0"/>
              <a:t> </a:t>
            </a:r>
            <a:r>
              <a:rPr lang="en-US" dirty="0" err="1"/>
              <a:t>işleri</a:t>
            </a:r>
            <a:r>
              <a:rPr lang="en-US" dirty="0"/>
              <a:t> </a:t>
            </a:r>
            <a:r>
              <a:rPr lang="en-US" dirty="0" err="1"/>
              <a:t>önlemek</a:t>
            </a:r>
            <a:r>
              <a:rPr lang="en-US" dirty="0"/>
              <a:t>).</a:t>
            </a:r>
            <a:endParaRPr lang="tr-TR" dirty="0"/>
          </a:p>
          <a:p>
            <a:pPr algn="just">
              <a:buFont typeface="Wingdings" panose="05000000000000000000" pitchFamily="2" charset="2"/>
              <a:buChar char="Ø"/>
            </a:pPr>
            <a:r>
              <a:rPr lang="en-US" dirty="0"/>
              <a:t>En iyi </a:t>
            </a:r>
            <a:r>
              <a:rPr lang="en-US" dirty="0" err="1"/>
              <a:t>mimari</a:t>
            </a:r>
            <a:r>
              <a:rPr lang="en-US" dirty="0"/>
              <a:t>, </a:t>
            </a:r>
            <a:r>
              <a:rPr lang="en-US" dirty="0" err="1"/>
              <a:t>gereksinimler</a:t>
            </a:r>
            <a:r>
              <a:rPr lang="en-US" dirty="0"/>
              <a:t> </a:t>
            </a:r>
            <a:r>
              <a:rPr lang="en-US" dirty="0" err="1"/>
              <a:t>ve</a:t>
            </a:r>
            <a:r>
              <a:rPr lang="en-US" dirty="0"/>
              <a:t> </a:t>
            </a:r>
            <a:r>
              <a:rPr lang="en-US" dirty="0" err="1"/>
              <a:t>tasarımlar</a:t>
            </a:r>
            <a:r>
              <a:rPr lang="en-US" dirty="0"/>
              <a:t> </a:t>
            </a:r>
            <a:r>
              <a:rPr lang="en-US" dirty="0" err="1"/>
              <a:t>kendi</a:t>
            </a:r>
            <a:r>
              <a:rPr lang="en-US" dirty="0"/>
              <a:t> </a:t>
            </a:r>
            <a:r>
              <a:rPr lang="en-US" dirty="0" err="1"/>
              <a:t>kendilerine</a:t>
            </a:r>
            <a:r>
              <a:rPr lang="en-US" dirty="0"/>
              <a:t> organize</a:t>
            </a:r>
            <a:r>
              <a:rPr lang="tr-TR" dirty="0"/>
              <a:t> </a:t>
            </a:r>
            <a:r>
              <a:rPr lang="en-US" dirty="0" err="1"/>
              <a:t>olabilen</a:t>
            </a:r>
            <a:r>
              <a:rPr lang="en-US" dirty="0"/>
              <a:t> </a:t>
            </a:r>
            <a:r>
              <a:rPr lang="en-US" dirty="0" err="1"/>
              <a:t>takımlardan</a:t>
            </a:r>
            <a:r>
              <a:rPr lang="en-US" dirty="0"/>
              <a:t> </a:t>
            </a:r>
            <a:r>
              <a:rPr lang="en-US" dirty="0" err="1"/>
              <a:t>çıkar</a:t>
            </a:r>
            <a:r>
              <a:rPr lang="en-US" dirty="0"/>
              <a:t>.</a:t>
            </a:r>
            <a:endParaRPr lang="tr-TR" dirty="0"/>
          </a:p>
          <a:p>
            <a:pPr algn="just">
              <a:buFont typeface="Wingdings" panose="05000000000000000000" pitchFamily="2" charset="2"/>
              <a:buChar char="Ø"/>
            </a:pPr>
            <a:r>
              <a:rPr lang="en-US" dirty="0" err="1"/>
              <a:t>Düzenli</a:t>
            </a:r>
            <a:r>
              <a:rPr lang="en-US" dirty="0"/>
              <a:t> </a:t>
            </a:r>
            <a:r>
              <a:rPr lang="en-US" dirty="0" err="1"/>
              <a:t>aralıklarla</a:t>
            </a:r>
            <a:r>
              <a:rPr lang="en-US" dirty="0"/>
              <a:t>, </a:t>
            </a:r>
            <a:r>
              <a:rPr lang="en-US" dirty="0" err="1"/>
              <a:t>takımlar</a:t>
            </a:r>
            <a:r>
              <a:rPr lang="en-US" dirty="0"/>
              <a:t> </a:t>
            </a:r>
            <a:r>
              <a:rPr lang="en-US" dirty="0" err="1"/>
              <a:t>nasıl</a:t>
            </a:r>
            <a:r>
              <a:rPr lang="en-US" dirty="0"/>
              <a:t> </a:t>
            </a:r>
            <a:r>
              <a:rPr lang="en-US" dirty="0" err="1"/>
              <a:t>daha</a:t>
            </a:r>
            <a:r>
              <a:rPr lang="en-US" dirty="0"/>
              <a:t> </a:t>
            </a:r>
            <a:r>
              <a:rPr lang="en-US" dirty="0" err="1"/>
              <a:t>etkili</a:t>
            </a:r>
            <a:r>
              <a:rPr lang="en-US" dirty="0"/>
              <a:t> </a:t>
            </a:r>
            <a:r>
              <a:rPr lang="en-US" dirty="0" err="1"/>
              <a:t>olacaklarına</a:t>
            </a:r>
            <a:r>
              <a:rPr lang="en-US" dirty="0"/>
              <a:t> </a:t>
            </a:r>
            <a:r>
              <a:rPr lang="en-US" dirty="0" err="1"/>
              <a:t>bakar</a:t>
            </a:r>
            <a:r>
              <a:rPr lang="en-US" dirty="0"/>
              <a:t>,</a:t>
            </a:r>
            <a:r>
              <a:rPr lang="tr-TR" dirty="0"/>
              <a:t> </a:t>
            </a:r>
            <a:r>
              <a:rPr lang="en-US" dirty="0" err="1"/>
              <a:t>davranışlarını</a:t>
            </a:r>
            <a:r>
              <a:rPr lang="en-US" dirty="0"/>
              <a:t> </a:t>
            </a:r>
            <a:r>
              <a:rPr lang="en-US" dirty="0" err="1"/>
              <a:t>düzenler</a:t>
            </a:r>
            <a:r>
              <a:rPr lang="en-US" dirty="0"/>
              <a:t> </a:t>
            </a:r>
            <a:r>
              <a:rPr lang="en-US" dirty="0" err="1"/>
              <a:t>ve</a:t>
            </a:r>
            <a:r>
              <a:rPr lang="en-US" dirty="0"/>
              <a:t> </a:t>
            </a:r>
            <a:r>
              <a:rPr lang="en-US" dirty="0" err="1"/>
              <a:t>ona</a:t>
            </a:r>
            <a:r>
              <a:rPr lang="en-US" dirty="0"/>
              <a:t> </a:t>
            </a:r>
            <a:r>
              <a:rPr lang="en-US" dirty="0" err="1"/>
              <a:t>göre</a:t>
            </a:r>
            <a:r>
              <a:rPr lang="en-US" dirty="0"/>
              <a:t> </a:t>
            </a:r>
            <a:r>
              <a:rPr lang="en-US" dirty="0" err="1"/>
              <a:t>hareket</a:t>
            </a:r>
            <a:r>
              <a:rPr lang="en-US" dirty="0"/>
              <a:t> </a:t>
            </a:r>
            <a:r>
              <a:rPr lang="en-US" dirty="0" err="1"/>
              <a:t>eder</a:t>
            </a:r>
            <a:r>
              <a:rPr lang="en-US" dirty="0"/>
              <a: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556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Modellemenin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Başlıca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Özelliği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Veri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yüzü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neler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ayrıntılarını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söylemek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nasıl</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uygulanması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gerektiğini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söylemesidir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Mesela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projelerin</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edilmesi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gerektiğini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belirtse</a:t>
            </a:r>
            <a:r>
              <a:rPr lang="en-US" dirty="0">
                <a:latin typeface="Times New Roman" panose="02020603050405020304" pitchFamily="18" charset="0"/>
                <a:cs typeface="Times New Roman" panose="02020603050405020304" pitchFamily="18" charset="0"/>
              </a:rPr>
              <a:t> bile </a:t>
            </a:r>
            <a:r>
              <a:rPr lang="en-US" b="1" dirty="0" err="1">
                <a:latin typeface="Times New Roman" panose="02020603050405020304" pitchFamily="18" charset="0"/>
                <a:cs typeface="Times New Roman" panose="02020603050405020304" pitchFamily="18" charset="0"/>
              </a:rPr>
              <a:t>nasıl</a:t>
            </a:r>
            <a:r>
              <a:rPr lang="tr-T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test </a:t>
            </a:r>
            <a:r>
              <a:rPr lang="en-US" b="1" dirty="0" err="1">
                <a:latin typeface="Times New Roman" panose="02020603050405020304" pitchFamily="18" charset="0"/>
                <a:cs typeface="Times New Roman" panose="02020603050405020304" pitchFamily="18" charset="0"/>
              </a:rPr>
              <a:t>hazırlanacağına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değinmemesi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sadece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biçimidir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hızlı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çıkarılmasında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ihtiyaçlarını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karşılamasında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zamanda</a:t>
            </a:r>
            <a:r>
              <a:rPr lang="en-US" dirty="0">
                <a:latin typeface="Times New Roman" panose="02020603050405020304" pitchFamily="18" charset="0"/>
                <a:cs typeface="Times New Roman" panose="02020603050405020304" pitchFamily="18" charset="0"/>
              </a:rPr>
              <a:t> da </a:t>
            </a:r>
            <a:r>
              <a:rPr lang="en-US" b="1" dirty="0">
                <a:latin typeface="Times New Roman" panose="02020603050405020304" pitchFamily="18" charset="0"/>
                <a:cs typeface="Times New Roman" panose="02020603050405020304" pitchFamily="18" charset="0"/>
              </a:rPr>
              <a:t>her </a:t>
            </a:r>
            <a:r>
              <a:rPr lang="en-US" b="1" dirty="0" err="1">
                <a:latin typeface="Times New Roman" panose="02020603050405020304" pitchFamily="18" charset="0"/>
                <a:cs typeface="Times New Roman" panose="02020603050405020304" pitchFamily="18" charset="0"/>
              </a:rPr>
              <a:t>türlü</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değişikliğe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kolayca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adapte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olabilmesinde</a:t>
            </a:r>
            <a:r>
              <a:rPr lang="tr-TR"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041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Hangi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Durumlarda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Kullanılabilir</a:t>
            </a:r>
            <a:r>
              <a:rPr lang="en-US" b="1" dirty="0">
                <a:solidFill>
                  <a:srgbClr val="00206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metotların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kullanılmasının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durumlar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şunlardır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evresinde</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gelebilecek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değişikliklerinin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tahmin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edilemez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parçalarının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önce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tasarlanıp</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ardından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hemen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geliştirilmesinin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gerekmesi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yapılacağını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detaylı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haritasını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etmenin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Analiz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test </a:t>
            </a:r>
            <a:r>
              <a:rPr lang="en-US" dirty="0" err="1">
                <a:latin typeface="Times New Roman" panose="02020603050405020304" pitchFamily="18" charset="0"/>
                <a:cs typeface="Times New Roman" panose="02020603050405020304" pitchFamily="18" charset="0"/>
              </a:rPr>
              <a:t>etme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süreçlerinin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 </a:t>
            </a:r>
            <a:r>
              <a:rPr lang="en-US" b="1" dirty="0" err="1">
                <a:latin typeface="Times New Roman" panose="02020603050405020304" pitchFamily="18" charset="0"/>
                <a:cs typeface="Times New Roman" panose="02020603050405020304" pitchFamily="18" charset="0"/>
              </a:rPr>
              <a:t>kadar</a:t>
            </a:r>
            <a:r>
              <a:rPr lang="en-US" b="1" dirty="0">
                <a:latin typeface="Times New Roman" panose="02020603050405020304" pitchFamily="18" charset="0"/>
                <a:cs typeface="Times New Roman" panose="02020603050405020304" pitchFamily="18" charset="0"/>
              </a:rPr>
              <a:t> zaman </a:t>
            </a:r>
            <a:r>
              <a:rPr lang="en-US" dirty="0" err="1">
                <a:latin typeface="Times New Roman" panose="02020603050405020304" pitchFamily="18" charset="0"/>
                <a:cs typeface="Times New Roman" panose="02020603050405020304" pitchFamily="18" charset="0"/>
              </a:rPr>
              <a:t>alacağının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bilinememesi</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ekibinin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birlikte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çalışmak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hiyerarşiye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vermemek</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sağlam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iletişim</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kurmak</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656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Çözüm</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5" name="İçerik Yer Tutucusu 4"/>
          <p:cNvPicPr>
            <a:picLocks noGrp="1" noChangeAspect="1"/>
          </p:cNvPicPr>
          <p:nvPr>
            <p:ph idx="1"/>
          </p:nvPr>
        </p:nvPicPr>
        <p:blipFill>
          <a:blip r:embed="rId2"/>
          <a:stretch>
            <a:fillRect/>
          </a:stretch>
        </p:blipFill>
        <p:spPr>
          <a:xfrm>
            <a:off x="1479534" y="1226774"/>
            <a:ext cx="9232931" cy="5405809"/>
          </a:xfrm>
          <a:prstGeom prst="rect">
            <a:avLst/>
          </a:prstGeom>
        </p:spPr>
      </p:pic>
    </p:spTree>
    <p:extLst>
      <p:ext uri="{BB962C8B-B14F-4D97-AF65-F5344CB8AC3E}">
        <p14:creationId xmlns:p14="http://schemas.microsoft.com/office/powerpoint/2010/main" val="116354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6AF7-3E25-DC81-D153-246522170A28}"/>
              </a:ext>
            </a:extLst>
          </p:cNvPr>
          <p:cNvSpPr>
            <a:spLocks noGrp="1"/>
          </p:cNvSpPr>
          <p:nvPr>
            <p:ph type="title"/>
          </p:nvPr>
        </p:nvSpPr>
        <p:spPr/>
        <p:txBody>
          <a:bodyPr/>
          <a:lstStyle/>
          <a:p>
            <a:r>
              <a:rPr lang="tr-TR" b="1" dirty="0">
                <a:solidFill>
                  <a:srgbClr val="002060"/>
                </a:solidFill>
              </a:rPr>
              <a:t>Ajanda</a:t>
            </a:r>
            <a:endParaRPr lang="en-US" b="1" dirty="0">
              <a:solidFill>
                <a:srgbClr val="002060"/>
              </a:solidFill>
            </a:endParaRPr>
          </a:p>
        </p:txBody>
      </p:sp>
      <p:sp>
        <p:nvSpPr>
          <p:cNvPr id="3" name="Content Placeholder 2">
            <a:extLst>
              <a:ext uri="{FF2B5EF4-FFF2-40B4-BE49-F238E27FC236}">
                <a16:creationId xmlns:a16="http://schemas.microsoft.com/office/drawing/2014/main" id="{6FF1F17F-483A-4A84-2D68-4816F6D7D761}"/>
              </a:ext>
            </a:extLst>
          </p:cNvPr>
          <p:cNvSpPr>
            <a:spLocks noGrp="1"/>
          </p:cNvSpPr>
          <p:nvPr>
            <p:ph idx="1"/>
          </p:nvPr>
        </p:nvSpPr>
        <p:spPr/>
        <p:txBody>
          <a:bodyPr/>
          <a:lstStyle/>
          <a:p>
            <a:r>
              <a:rPr lang="tr-TR" b="1" dirty="0"/>
              <a:t>Birleşik Süreç – Unified Process</a:t>
            </a:r>
          </a:p>
          <a:p>
            <a:r>
              <a:rPr lang="tr-TR" b="1" dirty="0"/>
              <a:t>Çevik Yazılım Süreç Modelleri - Agile</a:t>
            </a:r>
          </a:p>
          <a:p>
            <a:r>
              <a:rPr lang="tr-TR" b="1" dirty="0"/>
              <a:t>Scrum Süreci</a:t>
            </a:r>
          </a:p>
          <a:p>
            <a:r>
              <a:rPr lang="tr-TR" b="1" dirty="0"/>
              <a:t>Yazılım Süreçleri - IEEE / IEA 12207</a:t>
            </a:r>
            <a:endParaRPr lang="en-US" b="1" dirty="0"/>
          </a:p>
        </p:txBody>
      </p:sp>
    </p:spTree>
    <p:extLst>
      <p:ext uri="{BB962C8B-B14F-4D97-AF65-F5344CB8AC3E}">
        <p14:creationId xmlns:p14="http://schemas.microsoft.com/office/powerpoint/2010/main" val="30316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315981" y="1351235"/>
            <a:ext cx="7560037" cy="5213819"/>
          </a:xfrm>
          <a:prstGeom prst="rect">
            <a:avLst/>
          </a:prstGeom>
        </p:spPr>
      </p:pic>
    </p:spTree>
    <p:extLst>
      <p:ext uri="{BB962C8B-B14F-4D97-AF65-F5344CB8AC3E}">
        <p14:creationId xmlns:p14="http://schemas.microsoft.com/office/powerpoint/2010/main" val="3018280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661542"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err="1"/>
              <a:t>Çevik</a:t>
            </a:r>
            <a:r>
              <a:rPr lang="en-US" dirty="0"/>
              <a:t> </a:t>
            </a:r>
            <a:r>
              <a:rPr lang="en-US" dirty="0" err="1"/>
              <a:t>modeller</a:t>
            </a:r>
            <a:r>
              <a:rPr lang="en-US" dirty="0"/>
              <a:t> </a:t>
            </a:r>
            <a:r>
              <a:rPr lang="en-US" dirty="0" err="1"/>
              <a:t>bazen</a:t>
            </a:r>
            <a:r>
              <a:rPr lang="en-US" dirty="0"/>
              <a:t> </a:t>
            </a:r>
            <a:r>
              <a:rPr lang="en-US" dirty="0" err="1"/>
              <a:t>planlı</a:t>
            </a:r>
            <a:r>
              <a:rPr lang="en-US" dirty="0"/>
              <a:t> </a:t>
            </a:r>
            <a:r>
              <a:rPr lang="en-US" dirty="0" err="1"/>
              <a:t>ve</a:t>
            </a:r>
            <a:r>
              <a:rPr lang="en-US" dirty="0"/>
              <a:t> </a:t>
            </a:r>
            <a:r>
              <a:rPr lang="en-US" dirty="0" err="1"/>
              <a:t>disiplinli</a:t>
            </a:r>
            <a:r>
              <a:rPr lang="en-US" dirty="0"/>
              <a:t> </a:t>
            </a:r>
            <a:r>
              <a:rPr lang="en-US" dirty="0" err="1"/>
              <a:t>olmaması</a:t>
            </a:r>
            <a:r>
              <a:rPr lang="en-US" dirty="0"/>
              <a:t> </a:t>
            </a:r>
            <a:r>
              <a:rPr lang="en-US" dirty="0" err="1"/>
              <a:t>ile</a:t>
            </a:r>
            <a:r>
              <a:rPr lang="en-US" dirty="0"/>
              <a:t> </a:t>
            </a:r>
            <a:r>
              <a:rPr lang="en-US" dirty="0" err="1"/>
              <a:t>eleştirilse</a:t>
            </a:r>
            <a:r>
              <a:rPr lang="en-US" dirty="0"/>
              <a:t> de </a:t>
            </a:r>
            <a:r>
              <a:rPr lang="en-US" dirty="0" err="1"/>
              <a:t>bu</a:t>
            </a:r>
            <a:r>
              <a:rPr lang="en-US" dirty="0"/>
              <a:t> </a:t>
            </a:r>
            <a:r>
              <a:rPr lang="en-US" dirty="0" err="1"/>
              <a:t>doğru</a:t>
            </a:r>
            <a:r>
              <a:rPr lang="tr-TR" dirty="0"/>
              <a:t> </a:t>
            </a:r>
            <a:r>
              <a:rPr lang="en-US" dirty="0" err="1"/>
              <a:t>değildir</a:t>
            </a:r>
            <a:r>
              <a:rPr lang="en-US" dirty="0"/>
              <a:t>.</a:t>
            </a:r>
          </a:p>
          <a:p>
            <a:pPr algn="just">
              <a:buFont typeface="Wingdings" panose="05000000000000000000" pitchFamily="2" charset="2"/>
              <a:buChar char="Ø"/>
            </a:pPr>
            <a:r>
              <a:rPr lang="en-US" dirty="0" err="1"/>
              <a:t>Açıklamak</a:t>
            </a:r>
            <a:r>
              <a:rPr lang="en-US" dirty="0"/>
              <a:t> </a:t>
            </a:r>
            <a:r>
              <a:rPr lang="en-US" dirty="0" err="1"/>
              <a:t>gerekirse</a:t>
            </a:r>
            <a:r>
              <a:rPr lang="en-US" dirty="0"/>
              <a:t>; </a:t>
            </a:r>
            <a:r>
              <a:rPr lang="en-US" dirty="0" err="1"/>
              <a:t>bir</a:t>
            </a:r>
            <a:r>
              <a:rPr lang="en-US" dirty="0"/>
              <a:t> </a:t>
            </a:r>
            <a:r>
              <a:rPr lang="en-US" dirty="0" err="1"/>
              <a:t>projenin</a:t>
            </a:r>
            <a:r>
              <a:rPr lang="en-US" dirty="0"/>
              <a:t> </a:t>
            </a:r>
            <a:r>
              <a:rPr lang="en-US" dirty="0" err="1"/>
              <a:t>ortaya</a:t>
            </a:r>
            <a:r>
              <a:rPr lang="en-US" dirty="0"/>
              <a:t> </a:t>
            </a:r>
            <a:r>
              <a:rPr lang="en-US" dirty="0" err="1"/>
              <a:t>çıkarılmasında</a:t>
            </a:r>
            <a:r>
              <a:rPr lang="en-US" dirty="0"/>
              <a:t> </a:t>
            </a:r>
            <a:r>
              <a:rPr lang="en-US" b="1" dirty="0"/>
              <a:t>2 tip model</a:t>
            </a:r>
            <a:r>
              <a:rPr lang="tr-TR" b="1" dirty="0"/>
              <a:t> </a:t>
            </a:r>
            <a:r>
              <a:rPr lang="en-US" dirty="0" err="1"/>
              <a:t>kullanılabilir</a:t>
            </a:r>
            <a:r>
              <a:rPr lang="en-US" dirty="0"/>
              <a:t>. </a:t>
            </a:r>
            <a:r>
              <a:rPr lang="en-US" dirty="0">
                <a:solidFill>
                  <a:schemeClr val="accent1">
                    <a:lumMod val="75000"/>
                  </a:schemeClr>
                </a:solidFill>
              </a:rPr>
              <a:t>Biri </a:t>
            </a:r>
            <a:r>
              <a:rPr lang="en-US" b="1" dirty="0" err="1">
                <a:solidFill>
                  <a:schemeClr val="accent1">
                    <a:lumMod val="75000"/>
                  </a:schemeClr>
                </a:solidFill>
              </a:rPr>
              <a:t>uyarlanabilir</a:t>
            </a:r>
            <a:r>
              <a:rPr lang="en-US" dirty="0">
                <a:solidFill>
                  <a:schemeClr val="accent1">
                    <a:lumMod val="75000"/>
                  </a:schemeClr>
                </a:solidFill>
              </a:rPr>
              <a:t> </a:t>
            </a:r>
            <a:r>
              <a:rPr lang="en-US" dirty="0" err="1">
                <a:solidFill>
                  <a:schemeClr val="accent1">
                    <a:lumMod val="75000"/>
                  </a:schemeClr>
                </a:solidFill>
              </a:rPr>
              <a:t>olan</a:t>
            </a:r>
            <a:r>
              <a:rPr lang="en-US" dirty="0">
                <a:solidFill>
                  <a:schemeClr val="accent1">
                    <a:lumMod val="75000"/>
                  </a:schemeClr>
                </a:solidFill>
              </a:rPr>
              <a:t>, </a:t>
            </a:r>
            <a:r>
              <a:rPr lang="en-US" dirty="0" err="1">
                <a:solidFill>
                  <a:schemeClr val="accent1">
                    <a:lumMod val="75000"/>
                  </a:schemeClr>
                </a:solidFill>
              </a:rPr>
              <a:t>bir</a:t>
            </a:r>
            <a:r>
              <a:rPr lang="en-US" dirty="0">
                <a:solidFill>
                  <a:schemeClr val="accent1">
                    <a:lumMod val="75000"/>
                  </a:schemeClr>
                </a:solidFill>
              </a:rPr>
              <a:t> </a:t>
            </a:r>
            <a:r>
              <a:rPr lang="en-US" dirty="0" err="1">
                <a:solidFill>
                  <a:schemeClr val="accent1">
                    <a:lumMod val="75000"/>
                  </a:schemeClr>
                </a:solidFill>
              </a:rPr>
              <a:t>diğeri</a:t>
            </a:r>
            <a:r>
              <a:rPr lang="en-US" dirty="0">
                <a:solidFill>
                  <a:schemeClr val="accent1">
                    <a:lumMod val="75000"/>
                  </a:schemeClr>
                </a:solidFill>
              </a:rPr>
              <a:t> de </a:t>
            </a:r>
            <a:r>
              <a:rPr lang="en-US" b="1" dirty="0" err="1">
                <a:solidFill>
                  <a:schemeClr val="accent1">
                    <a:lumMod val="75000"/>
                  </a:schemeClr>
                </a:solidFill>
              </a:rPr>
              <a:t>tahmin</a:t>
            </a:r>
            <a:r>
              <a:rPr lang="en-US" dirty="0">
                <a:solidFill>
                  <a:schemeClr val="accent1">
                    <a:lumMod val="75000"/>
                  </a:schemeClr>
                </a:solidFill>
              </a:rPr>
              <a:t> </a:t>
            </a:r>
            <a:r>
              <a:rPr lang="en-US" b="1" dirty="0" err="1">
                <a:solidFill>
                  <a:schemeClr val="accent1">
                    <a:lumMod val="75000"/>
                  </a:schemeClr>
                </a:solidFill>
              </a:rPr>
              <a:t>edilebilir</a:t>
            </a:r>
            <a:r>
              <a:rPr lang="en-US" dirty="0">
                <a:solidFill>
                  <a:schemeClr val="accent1">
                    <a:lumMod val="75000"/>
                  </a:schemeClr>
                </a:solidFill>
              </a:rPr>
              <a:t> </a:t>
            </a:r>
            <a:r>
              <a:rPr lang="en-US" dirty="0" err="1"/>
              <a:t>olandır</a:t>
            </a:r>
            <a:r>
              <a:rPr lang="en-US" dirty="0"/>
              <a:t>.</a:t>
            </a:r>
          </a:p>
          <a:p>
            <a:pPr algn="just">
              <a:buFont typeface="Wingdings" panose="05000000000000000000" pitchFamily="2" charset="2"/>
              <a:buChar char="Ø"/>
            </a:pPr>
            <a:r>
              <a:rPr lang="en-US" dirty="0" err="1"/>
              <a:t>Değişime</a:t>
            </a:r>
            <a:r>
              <a:rPr lang="en-US" dirty="0"/>
              <a:t> </a:t>
            </a:r>
            <a:r>
              <a:rPr lang="en-US" dirty="0" err="1"/>
              <a:t>tepki</a:t>
            </a:r>
            <a:r>
              <a:rPr lang="en-US" dirty="0"/>
              <a:t> </a:t>
            </a:r>
            <a:r>
              <a:rPr lang="en-US" dirty="0" err="1"/>
              <a:t>verebilecek</a:t>
            </a:r>
            <a:r>
              <a:rPr lang="en-US" dirty="0"/>
              <a:t> </a:t>
            </a:r>
            <a:r>
              <a:rPr lang="en-US" dirty="0" err="1"/>
              <a:t>şekilde</a:t>
            </a:r>
            <a:r>
              <a:rPr lang="en-US" dirty="0"/>
              <a:t> </a:t>
            </a:r>
            <a:r>
              <a:rPr lang="en-US" dirty="0" err="1"/>
              <a:t>tasarlanmıştır</a:t>
            </a:r>
            <a:r>
              <a:rPr lang="en-US" dirty="0"/>
              <a:t>. </a:t>
            </a:r>
            <a:r>
              <a:rPr lang="en-US" dirty="0" err="1"/>
              <a:t>Mesela</a:t>
            </a:r>
            <a:r>
              <a:rPr lang="en-US" dirty="0"/>
              <a:t>, </a:t>
            </a:r>
            <a:r>
              <a:rPr lang="en-US" dirty="0" err="1"/>
              <a:t>projenin</a:t>
            </a:r>
            <a:r>
              <a:rPr lang="tr-TR" dirty="0"/>
              <a:t> </a:t>
            </a:r>
            <a:r>
              <a:rPr lang="en-US" b="1" dirty="0" err="1"/>
              <a:t>gereksinimleri</a:t>
            </a:r>
            <a:r>
              <a:rPr lang="en-US" b="1" dirty="0"/>
              <a:t> </a:t>
            </a:r>
            <a:r>
              <a:rPr lang="en-US" b="1" dirty="0" err="1"/>
              <a:t>değişirse</a:t>
            </a:r>
            <a:r>
              <a:rPr lang="en-US" dirty="0"/>
              <a:t>, </a:t>
            </a:r>
            <a:r>
              <a:rPr lang="en-US" b="1" dirty="0" err="1"/>
              <a:t>projenin</a:t>
            </a:r>
            <a:r>
              <a:rPr lang="en-US" b="1" dirty="0"/>
              <a:t> </a:t>
            </a:r>
            <a:r>
              <a:rPr lang="en-US" b="1" dirty="0" err="1"/>
              <a:t>takımı</a:t>
            </a:r>
            <a:r>
              <a:rPr lang="en-US" b="1" dirty="0"/>
              <a:t> da </a:t>
            </a:r>
            <a:r>
              <a:rPr lang="en-US" b="1" dirty="0" err="1"/>
              <a:t>bu</a:t>
            </a:r>
            <a:r>
              <a:rPr lang="en-US" b="1" dirty="0"/>
              <a:t> </a:t>
            </a:r>
            <a:r>
              <a:rPr lang="en-US" b="1" dirty="0" err="1"/>
              <a:t>değişikliğe</a:t>
            </a:r>
            <a:r>
              <a:rPr lang="en-US" b="1" dirty="0"/>
              <a:t> </a:t>
            </a:r>
            <a:r>
              <a:rPr lang="en-US" b="1" dirty="0" err="1"/>
              <a:t>ayak</a:t>
            </a:r>
            <a:r>
              <a:rPr lang="en-US" b="1" dirty="0"/>
              <a:t> </a:t>
            </a:r>
            <a:r>
              <a:rPr lang="en-US" b="1" dirty="0" err="1"/>
              <a:t>uydurur</a:t>
            </a:r>
            <a:r>
              <a:rPr lang="en-US" b="1" dirty="0"/>
              <a:t> </a:t>
            </a:r>
            <a:r>
              <a:rPr lang="en-US" b="1" dirty="0" err="1"/>
              <a:t>ve</a:t>
            </a:r>
            <a:r>
              <a:rPr lang="tr-TR" b="1" dirty="0"/>
              <a:t> </a:t>
            </a:r>
            <a:r>
              <a:rPr lang="en-US" b="1" dirty="0" err="1"/>
              <a:t>değişir</a:t>
            </a:r>
            <a:r>
              <a:rPr lang="en-US" dirty="0"/>
              <a:t>.</a:t>
            </a:r>
          </a:p>
          <a:p>
            <a:pPr algn="just">
              <a:buFont typeface="Wingdings" panose="05000000000000000000" pitchFamily="2" charset="2"/>
              <a:buChar char="Ø"/>
            </a:pPr>
            <a:r>
              <a:rPr lang="en-US" dirty="0"/>
              <a:t>Bu </a:t>
            </a:r>
            <a:r>
              <a:rPr lang="en-US" dirty="0" err="1"/>
              <a:t>takım</a:t>
            </a:r>
            <a:r>
              <a:rPr lang="en-US" dirty="0"/>
              <a:t> </a:t>
            </a:r>
            <a:r>
              <a:rPr lang="en-US" dirty="0" err="1"/>
              <a:t>bize</a:t>
            </a:r>
            <a:r>
              <a:rPr lang="en-US" dirty="0"/>
              <a:t> 1 </a:t>
            </a:r>
            <a:r>
              <a:rPr lang="en-US" dirty="0" err="1"/>
              <a:t>hafta</a:t>
            </a:r>
            <a:r>
              <a:rPr lang="en-US" dirty="0"/>
              <a:t> </a:t>
            </a:r>
            <a:r>
              <a:rPr lang="en-US" dirty="0" err="1"/>
              <a:t>sonra</a:t>
            </a:r>
            <a:r>
              <a:rPr lang="en-US" dirty="0"/>
              <a:t> </a:t>
            </a:r>
            <a:r>
              <a:rPr lang="en-US" dirty="0" err="1"/>
              <a:t>hangi</a:t>
            </a:r>
            <a:r>
              <a:rPr lang="en-US" dirty="0"/>
              <a:t> </a:t>
            </a:r>
            <a:r>
              <a:rPr lang="en-US" dirty="0" err="1"/>
              <a:t>işlerin</a:t>
            </a:r>
            <a:r>
              <a:rPr lang="en-US" dirty="0"/>
              <a:t> </a:t>
            </a:r>
            <a:r>
              <a:rPr lang="en-US" dirty="0" err="1"/>
              <a:t>yapılacağını</a:t>
            </a:r>
            <a:r>
              <a:rPr lang="en-US" dirty="0"/>
              <a:t> </a:t>
            </a:r>
            <a:r>
              <a:rPr lang="en-US" dirty="0" err="1"/>
              <a:t>söyleyebilir</a:t>
            </a:r>
            <a:r>
              <a:rPr lang="en-US" dirty="0"/>
              <a:t> </a:t>
            </a:r>
            <a:r>
              <a:rPr lang="en-US" dirty="0" err="1"/>
              <a:t>ancak</a:t>
            </a:r>
            <a:r>
              <a:rPr lang="en-US" dirty="0"/>
              <a:t> 1 ay</a:t>
            </a:r>
            <a:r>
              <a:rPr lang="tr-TR" dirty="0"/>
              <a:t> </a:t>
            </a:r>
            <a:r>
              <a:rPr lang="en-US" dirty="0" err="1"/>
              <a:t>sonra</a:t>
            </a:r>
            <a:r>
              <a:rPr lang="en-US" dirty="0"/>
              <a:t> ne </a:t>
            </a:r>
            <a:r>
              <a:rPr lang="en-US" dirty="0" err="1"/>
              <a:t>yapacaklarını</a:t>
            </a:r>
            <a:r>
              <a:rPr lang="en-US" dirty="0"/>
              <a:t> </a:t>
            </a:r>
            <a:r>
              <a:rPr lang="en-US" dirty="0" err="1"/>
              <a:t>belirtemez</a:t>
            </a:r>
            <a:r>
              <a:rPr lang="en-US" dirty="0"/>
              <a:t>.</a:t>
            </a:r>
          </a:p>
        </p:txBody>
      </p:sp>
    </p:spTree>
    <p:extLst>
      <p:ext uri="{BB962C8B-B14F-4D97-AF65-F5344CB8AC3E}">
        <p14:creationId xmlns:p14="http://schemas.microsoft.com/office/powerpoint/2010/main" val="3068390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630546"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rojede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planlanan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tarih</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uzaksa</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tarihte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yapılacak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işler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o</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belirsizdir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Tahmin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tamamlanma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süresi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içindeki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değişikliklerin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gelişmelerin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tarihini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plan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çerçevesinde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Değişiklik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plan </a:t>
            </a:r>
            <a:r>
              <a:rPr lang="en-US" dirty="0" err="1">
                <a:latin typeface="Times New Roman" panose="02020603050405020304" pitchFamily="18" charset="0"/>
                <a:cs typeface="Times New Roman" panose="02020603050405020304" pitchFamily="18" charset="0"/>
              </a:rPr>
              <a:t>iptal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yeni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bir</a:t>
            </a:r>
            <a:r>
              <a:rPr lang="en-US" b="1" dirty="0">
                <a:latin typeface="Times New Roman" panose="02020603050405020304" pitchFamily="18" charset="0"/>
                <a:cs typeface="Times New Roman" panose="02020603050405020304" pitchFamily="18" charset="0"/>
              </a:rPr>
              <a:t> program </a:t>
            </a:r>
            <a:r>
              <a:rPr lang="en-US" b="1" dirty="0" err="1">
                <a:latin typeface="Times New Roman" panose="02020603050405020304" pitchFamily="18" charset="0"/>
                <a:cs typeface="Times New Roman" panose="02020603050405020304" pitchFamily="18" charset="0"/>
              </a:rPr>
              <a:t>yapılır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sadece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seçilip</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projeye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dahil</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solidFill>
                  <a:srgbClr val="FF0000"/>
                </a:solidFill>
                <a:latin typeface="Times New Roman" panose="02020603050405020304" pitchFamily="18" charset="0"/>
                <a:cs typeface="Times New Roman" panose="02020603050405020304" pitchFamily="18" charset="0"/>
              </a:rPr>
              <a:t>Çevik</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modeller</a:t>
            </a:r>
            <a:r>
              <a:rPr lang="en-US"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uyarlanabilir</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olanlara</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dahildir</a:t>
            </a:r>
            <a:r>
              <a:rPr lang="en-US" dirty="0">
                <a:solidFill>
                  <a:srgbClr val="FF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Yani</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değişime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açıktır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uyarlanabilirdir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Uyarlanabilir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net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planlanmayan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isteklerine</a:t>
            </a:r>
            <a:r>
              <a:rPr lang="en-US"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g</a:t>
            </a:r>
            <a:r>
              <a:rPr lang="en-US" dirty="0" err="1">
                <a:latin typeface="Times New Roman" panose="02020603050405020304" pitchFamily="18" charset="0"/>
                <a:cs typeface="Times New Roman" panose="02020603050405020304" pitchFamily="18" charset="0"/>
              </a:rPr>
              <a:t>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istenilen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başarıyı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194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754532"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Çevik</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Yazılım</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Modelinin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Diğer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Modellerden</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Farkı</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diğer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özelliği</a:t>
            </a:r>
            <a:r>
              <a:rPr lang="en-US" dirty="0">
                <a:latin typeface="Times New Roman" panose="02020603050405020304" pitchFamily="18" charset="0"/>
                <a:cs typeface="Times New Roman" panose="02020603050405020304" pitchFamily="18" charset="0"/>
              </a:rPr>
              <a:t> de;</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Diğer</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yinelemeli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modellerin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(iterative development models)</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zaman </a:t>
            </a:r>
            <a:r>
              <a:rPr lang="en-US" dirty="0" err="1">
                <a:latin typeface="Times New Roman" panose="02020603050405020304" pitchFamily="18" charset="0"/>
                <a:cs typeface="Times New Roman" panose="02020603050405020304" pitchFamily="18" charset="0"/>
              </a:rPr>
              <a:t>dilimi</a:t>
            </a:r>
            <a:r>
              <a:rPr lang="en-US" dirty="0">
                <a:latin typeface="Times New Roman" panose="02020603050405020304" pitchFamily="18" charset="0"/>
                <a:cs typeface="Times New Roman" panose="02020603050405020304" pitchFamily="18" charset="0"/>
              </a:rPr>
              <a:t> ay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alınırken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haftaya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kadar</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düşer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Bu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küçük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ilerlemeler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şeklinde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her </a:t>
            </a:r>
            <a:r>
              <a:rPr lang="en-US" dirty="0" err="1">
                <a:latin typeface="Times New Roman" panose="02020603050405020304" pitchFamily="18" charset="0"/>
                <a:cs typeface="Times New Roman" panose="02020603050405020304" pitchFamily="18" charset="0"/>
              </a:rPr>
              <a:t>adımda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müşteriden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geri</a:t>
            </a:r>
            <a:r>
              <a:rPr lang="tr-TR"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bildirim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alınarak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ortaya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çıkarılır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392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Modelleri</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modeller</a:t>
            </a:r>
            <a:r>
              <a:rPr lang="en-US" dirty="0">
                <a:latin typeface="Times New Roman" panose="02020603050405020304" pitchFamily="18" charset="0"/>
                <a:cs typeface="Times New Roman" panose="02020603050405020304" pitchFamily="18" charset="0"/>
              </a:rPr>
              <a:t> tam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değildir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yöntemlerini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tamamlayıcı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niteliktedir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Başlıca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çevik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yazılım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geliştirme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modelleri</a:t>
            </a:r>
            <a:r>
              <a:rPr lang="en-US" b="1"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Uçdeger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Extreme Programming </a:t>
            </a:r>
            <a:r>
              <a:rPr lang="en-US" dirty="0">
                <a:latin typeface="Times New Roman" panose="02020603050405020304" pitchFamily="18" charset="0"/>
                <a:cs typeface="Times New Roman" panose="02020603050405020304" pitchFamily="18" charset="0"/>
              </a:rPr>
              <a:t>– XP”)</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Adaptif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(”Adaptive Software Development -ASD”)</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Dinamik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Metodu</a:t>
            </a:r>
            <a:r>
              <a:rPr lang="en-US" dirty="0">
                <a:latin typeface="Times New Roman" panose="02020603050405020304" pitchFamily="18" charset="0"/>
                <a:cs typeface="Times New Roman" panose="02020603050405020304" pitchFamily="18" charset="0"/>
              </a:rPr>
              <a:t> (”Dynamic System Development Method”)</a:t>
            </a:r>
          </a:p>
          <a:p>
            <a:pPr lvl="1"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SCRUM</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CRYSTAL</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Özellik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Güdümlü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Gelistirme</a:t>
            </a:r>
            <a:r>
              <a:rPr lang="en-US" dirty="0">
                <a:latin typeface="Times New Roman" panose="02020603050405020304" pitchFamily="18" charset="0"/>
                <a:cs typeface="Times New Roman" panose="02020603050405020304" pitchFamily="18" charset="0"/>
              </a:rPr>
              <a:t> (“Feature-Driven Development – FDD”)</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Tümlesik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a:t>
            </a:r>
            <a:r>
              <a:rPr lang="en-US" dirty="0">
                <a:latin typeface="Times New Roman" panose="02020603050405020304" pitchFamily="18" charset="0"/>
                <a:cs typeface="Times New Roman" panose="02020603050405020304" pitchFamily="18" charset="0"/>
              </a:rPr>
              <a:t> (“Agile Unified Process – AUP”)</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Çevik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Metodu</a:t>
            </a:r>
            <a:r>
              <a:rPr lang="en-US" dirty="0">
                <a:latin typeface="Times New Roman" panose="02020603050405020304" pitchFamily="18" charset="0"/>
                <a:cs typeface="Times New Roman" panose="02020603050405020304" pitchFamily="18" charset="0"/>
              </a:rPr>
              <a:t> (Agile Data Method)</a:t>
            </a:r>
          </a:p>
        </p:txBody>
      </p:sp>
    </p:spTree>
    <p:extLst>
      <p:ext uri="{BB962C8B-B14F-4D97-AF65-F5344CB8AC3E}">
        <p14:creationId xmlns:p14="http://schemas.microsoft.com/office/powerpoint/2010/main" val="1410913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199" y="365126"/>
            <a:ext cx="10909516" cy="861648"/>
          </a:xfrm>
        </p:spPr>
        <p:txBody>
          <a:bodyPr>
            <a:noAutofit/>
          </a:bodyPr>
          <a:lstStyle/>
          <a:p>
            <a:r>
              <a:rPr lang="en-US" sz="3600" b="1" dirty="0" err="1">
                <a:solidFill>
                  <a:srgbClr val="002060"/>
                </a:solidFill>
                <a:latin typeface="Times New Roman" panose="02020603050405020304" pitchFamily="18" charset="0"/>
                <a:cs typeface="Times New Roman" panose="02020603050405020304" pitchFamily="18" charset="0"/>
              </a:rPr>
              <a:t>Uçdeğer</a:t>
            </a:r>
            <a:r>
              <a:rPr lang="en-US" sz="3600" b="1" dirty="0">
                <a:solidFill>
                  <a:srgbClr val="002060"/>
                </a:solidFill>
                <a:latin typeface="Times New Roman" panose="02020603050405020304" pitchFamily="18" charset="0"/>
                <a:cs typeface="Times New Roman" panose="02020603050405020304" pitchFamily="18" charset="0"/>
              </a:rPr>
              <a:t> </a:t>
            </a:r>
            <a:r>
              <a:rPr lang="en-US" sz="3600" b="1" dirty="0" err="1">
                <a:solidFill>
                  <a:srgbClr val="002060"/>
                </a:solidFill>
                <a:latin typeface="Times New Roman" panose="02020603050405020304" pitchFamily="18" charset="0"/>
                <a:cs typeface="Times New Roman" panose="02020603050405020304" pitchFamily="18" charset="0"/>
              </a:rPr>
              <a:t>Programlama</a:t>
            </a:r>
            <a:r>
              <a:rPr lang="en-US" sz="3600" b="1" dirty="0">
                <a:solidFill>
                  <a:srgbClr val="002060"/>
                </a:solidFill>
                <a:latin typeface="Times New Roman" panose="02020603050405020304" pitchFamily="18" charset="0"/>
                <a:cs typeface="Times New Roman" panose="02020603050405020304" pitchFamily="18" charset="0"/>
              </a:rPr>
              <a:t> (Extreme</a:t>
            </a:r>
            <a:r>
              <a:rPr lang="tr-TR" sz="3600" b="1" dirty="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Programming</a:t>
            </a:r>
            <a:r>
              <a:rPr lang="tr-TR" sz="3600" b="1" dirty="0">
                <a:solidFill>
                  <a:srgbClr val="002060"/>
                </a:solidFill>
                <a:latin typeface="Times New Roman" panose="02020603050405020304" pitchFamily="18" charset="0"/>
                <a:cs typeface="Times New Roman" panose="02020603050405020304" pitchFamily="18" charset="0"/>
              </a:rPr>
              <a:t>-</a:t>
            </a:r>
            <a:r>
              <a:rPr lang="en-US" sz="3600" b="1" dirty="0">
                <a:solidFill>
                  <a:srgbClr val="002060"/>
                </a:solidFill>
                <a:latin typeface="Times New Roman" panose="02020603050405020304" pitchFamily="18" charset="0"/>
                <a:cs typeface="Times New Roman" panose="02020603050405020304" pitchFamily="18" charset="0"/>
              </a:rPr>
              <a:t>XP)</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20000"/>
          </a:bodyPr>
          <a:lstStyle/>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Uçdeğer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programlama</a:t>
            </a:r>
            <a:r>
              <a:rPr lang="en-US" sz="3200" dirty="0">
                <a:latin typeface="Times New Roman" panose="02020603050405020304" pitchFamily="18" charset="0"/>
                <a:cs typeface="Times New Roman" panose="02020603050405020304" pitchFamily="18" charset="0"/>
              </a:rPr>
              <a:t>, Kent Beck </a:t>
            </a:r>
            <a:r>
              <a:rPr lang="en-US" sz="3200" dirty="0" err="1">
                <a:latin typeface="Times New Roman" panose="02020603050405020304" pitchFamily="18" charset="0"/>
                <a:cs typeface="Times New Roman" panose="02020603050405020304" pitchFamily="18" charset="0"/>
              </a:rPr>
              <a:t>tarafından</a:t>
            </a:r>
            <a:r>
              <a:rPr lang="en-US" sz="3200" dirty="0">
                <a:latin typeface="Times New Roman" panose="02020603050405020304" pitchFamily="18" charset="0"/>
                <a:cs typeface="Times New Roman" panose="02020603050405020304" pitchFamily="18" charset="0"/>
              </a:rPr>
              <a:t> 1999 </a:t>
            </a:r>
            <a:r>
              <a:rPr lang="en-US" sz="3200" dirty="0" err="1">
                <a:latin typeface="Times New Roman" panose="02020603050405020304" pitchFamily="18" charset="0"/>
                <a:cs typeface="Times New Roman" panose="02020603050405020304" pitchFamily="18" charset="0"/>
              </a:rPr>
              <a:t>yılında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yazılım</a:t>
            </a:r>
            <a:r>
              <a:rPr lang="tr-TR"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geliştirme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disiplini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olarak</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ortaya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çıkarılmıştır</a:t>
            </a:r>
            <a:r>
              <a:rPr lang="en-US" sz="3200" dirty="0">
                <a:latin typeface="Times New Roman" panose="02020603050405020304" pitchFamily="18" charset="0"/>
                <a:cs typeface="Times New Roman" panose="02020603050405020304" pitchFamily="18" charset="0"/>
              </a:rPr>
              <a:t>.</a:t>
            </a:r>
            <a:r>
              <a:rPr lang="tr-TR" sz="3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Tüm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gereksinimler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senaryolar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şeklinde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oluşturulur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Daha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sonra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senaryolar</a:t>
            </a:r>
            <a:r>
              <a:rPr lang="tr-TR"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işlere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bölünür</a:t>
            </a:r>
            <a:r>
              <a:rPr lang="en-US" sz="32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Yazılımcılar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çiftler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halinde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çalışır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a:t>
            </a:r>
            <a:r>
              <a:rPr lang="en-US" sz="3200" dirty="0">
                <a:latin typeface="Times New Roman" panose="02020603050405020304" pitchFamily="18" charset="0"/>
                <a:cs typeface="Times New Roman" panose="02020603050405020304" pitchFamily="18" charset="0"/>
              </a:rPr>
              <a:t> her </a:t>
            </a:r>
            <a:r>
              <a:rPr lang="en-US" sz="3200" dirty="0" err="1">
                <a:latin typeface="Times New Roman" panose="02020603050405020304" pitchFamily="18" charset="0"/>
                <a:cs typeface="Times New Roman" panose="02020603050405020304" pitchFamily="18" charset="0"/>
              </a:rPr>
              <a:t>iş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için</a:t>
            </a:r>
            <a:r>
              <a:rPr lang="en-US" sz="3200" dirty="0">
                <a:latin typeface="Times New Roman" panose="02020603050405020304" pitchFamily="18" charset="0"/>
                <a:cs typeface="Times New Roman" panose="02020603050405020304" pitchFamily="18" charset="0"/>
              </a:rPr>
              <a:t> test de </a:t>
            </a:r>
            <a:r>
              <a:rPr lang="en-US" sz="3200" dirty="0" err="1">
                <a:latin typeface="Times New Roman" panose="02020603050405020304" pitchFamily="18" charset="0"/>
                <a:cs typeface="Times New Roman" panose="02020603050405020304" pitchFamily="18" charset="0"/>
              </a:rPr>
              <a:t>geliştirir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İşleri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sonra</a:t>
            </a:r>
            <a:r>
              <a:rPr lang="tr-TR"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tümleştirir</a:t>
            </a:r>
            <a:r>
              <a:rPr lang="en-US" sz="3200" dirty="0">
                <a:latin typeface="Times New Roman" panose="02020603050405020304" pitchFamily="18" charset="0"/>
                <a:cs typeface="Times New Roman" panose="02020603050405020304" pitchFamily="18" charset="0"/>
              </a:rPr>
              <a:t>.</a:t>
            </a:r>
            <a:r>
              <a:rPr lang="tr-TR" sz="3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err="1">
                <a:latin typeface="Times New Roman" panose="02020603050405020304" pitchFamily="18" charset="0"/>
                <a:cs typeface="Times New Roman" panose="02020603050405020304" pitchFamily="18" charset="0"/>
              </a:rPr>
              <a:t>Sistemin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müşterisi</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geliştirici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takımın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devamlı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parçasıdır</a:t>
            </a:r>
            <a:r>
              <a:rPr lang="en-US" sz="3200" dirty="0">
                <a:latin typeface="Times New Roman" panose="02020603050405020304" pitchFamily="18" charset="0"/>
                <a:cs typeface="Times New Roman" panose="02020603050405020304" pitchFamily="18" charset="0"/>
              </a:rPr>
              <a:t>.</a:t>
            </a:r>
          </a:p>
          <a:p>
            <a:pPr marL="0" indent="0" algn="just">
              <a:buNone/>
            </a:pPr>
            <a:r>
              <a:rPr lang="tr-TR"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a:solidFill>
                  <a:schemeClr val="accent1">
                    <a:lumMod val="75000"/>
                  </a:schemeClr>
                </a:solidFill>
                <a:latin typeface="Times New Roman" panose="02020603050405020304" pitchFamily="18" charset="0"/>
                <a:cs typeface="Times New Roman" panose="02020603050405020304" pitchFamily="18" charset="0"/>
              </a:rPr>
              <a:t>4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prensip</a:t>
            </a:r>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etrafında</a:t>
            </a:r>
            <a:r>
              <a:rPr lang="en-US" sz="3200" b="1" dirty="0">
                <a:solidFill>
                  <a:schemeClr val="accent1">
                    <a:lumMod val="75000"/>
                  </a:schemeClr>
                </a:solidFill>
                <a:latin typeface="Times New Roman" panose="02020603050405020304" pitchFamily="18" charset="0"/>
                <a:cs typeface="Times New Roman" panose="02020603050405020304" pitchFamily="18" charset="0"/>
              </a:rPr>
              <a:t> </a:t>
            </a:r>
            <a:r>
              <a:rPr lang="en-US" sz="3200" b="1" dirty="0" err="1">
                <a:solidFill>
                  <a:schemeClr val="accent1">
                    <a:lumMod val="75000"/>
                  </a:schemeClr>
                </a:solidFill>
                <a:latin typeface="Times New Roman" panose="02020603050405020304" pitchFamily="18" charset="0"/>
                <a:cs typeface="Times New Roman" panose="02020603050405020304" pitchFamily="18" charset="0"/>
              </a:rPr>
              <a:t>toplanır</a:t>
            </a:r>
            <a:r>
              <a:rPr lang="en-US" sz="3200" b="1" dirty="0">
                <a:solidFill>
                  <a:schemeClr val="accent1">
                    <a:lumMod val="75000"/>
                  </a:schemeClr>
                </a:solidFill>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dirty="0" err="1">
                <a:latin typeface="Times New Roman" panose="02020603050405020304" pitchFamily="18" charset="0"/>
                <a:cs typeface="Times New Roman" panose="02020603050405020304" pitchFamily="18" charset="0"/>
              </a:rPr>
              <a:t>Basitlik</a:t>
            </a:r>
            <a:r>
              <a:rPr lang="en-US" sz="3000"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dirty="0" err="1">
                <a:latin typeface="Times New Roman" panose="02020603050405020304" pitchFamily="18" charset="0"/>
                <a:cs typeface="Times New Roman" panose="02020603050405020304" pitchFamily="18" charset="0"/>
              </a:rPr>
              <a:t>İletişim</a:t>
            </a:r>
            <a:r>
              <a:rPr lang="en-US" sz="3000"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dirty="0">
                <a:latin typeface="Times New Roman" panose="02020603050405020304" pitchFamily="18" charset="0"/>
                <a:cs typeface="Times New Roman" panose="02020603050405020304" pitchFamily="18" charset="0"/>
              </a:rPr>
              <a:t>Geri </a:t>
            </a:r>
            <a:r>
              <a:rPr lang="en-US" sz="3000" dirty="0" err="1">
                <a:latin typeface="Times New Roman" panose="02020603050405020304" pitchFamily="18" charset="0"/>
                <a:cs typeface="Times New Roman" panose="02020603050405020304" pitchFamily="18" charset="0"/>
              </a:rPr>
              <a:t>bildirim</a:t>
            </a:r>
            <a:r>
              <a:rPr lang="en-US" sz="3000" dirty="0">
                <a:latin typeface="Times New Roman" panose="02020603050405020304" pitchFamily="18" charset="0"/>
                <a:cs typeface="Times New Roman" panose="02020603050405020304" pitchFamily="18" charset="0"/>
              </a:rPr>
              <a:t>,</a:t>
            </a:r>
          </a:p>
          <a:p>
            <a:pPr lvl="3" algn="just">
              <a:buFont typeface="Courier New" panose="02070309020205020404" pitchFamily="49" charset="0"/>
              <a:buChar char="o"/>
            </a:pPr>
            <a:r>
              <a:rPr lang="en-US" sz="3000" dirty="0" err="1">
                <a:latin typeface="Times New Roman" panose="02020603050405020304" pitchFamily="18" charset="0"/>
                <a:cs typeface="Times New Roman" panose="02020603050405020304" pitchFamily="18" charset="0"/>
              </a:rPr>
              <a:t>Cesaret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3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marL="0" indent="0" algn="just">
              <a:buNone/>
            </a:pPr>
            <a:r>
              <a:rPr lang="en-US" b="1" dirty="0">
                <a:solidFill>
                  <a:schemeClr val="accent1">
                    <a:lumMod val="75000"/>
                  </a:schemeClr>
                </a:solidFill>
                <a:latin typeface="Times New Roman" panose="02020603050405020304" pitchFamily="18" charset="0"/>
                <a:cs typeface="Times New Roman" panose="02020603050405020304" pitchFamily="18" charset="0"/>
              </a:rPr>
              <a:t>12 </a:t>
            </a:r>
            <a:r>
              <a:rPr lang="en-US" b="1" dirty="0" err="1">
                <a:solidFill>
                  <a:schemeClr val="accent1">
                    <a:lumMod val="75000"/>
                  </a:schemeClr>
                </a:solidFill>
                <a:latin typeface="Times New Roman" panose="02020603050405020304" pitchFamily="18" charset="0"/>
                <a:cs typeface="Times New Roman" panose="02020603050405020304" pitchFamily="18" charset="0"/>
              </a:rPr>
              <a:t>temel</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pratiğin</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birlikte</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uygulanmasını</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err="1">
                <a:solidFill>
                  <a:schemeClr val="accent1">
                    <a:lumMod val="75000"/>
                  </a:schemeClr>
                </a:solidFill>
                <a:latin typeface="Times New Roman" panose="02020603050405020304" pitchFamily="18" charset="0"/>
                <a:cs typeface="Times New Roman" panose="02020603050405020304" pitchFamily="18" charset="0"/>
              </a:rPr>
              <a:t>gerektirir</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oyunu</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aralıklı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sürümler</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Müşteri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katılımı</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Yeniden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yapılandırma</a:t>
            </a:r>
            <a:r>
              <a:rPr lang="en-US" dirty="0">
                <a:latin typeface="Times New Roman" panose="02020603050405020304" pitchFamily="18" charset="0"/>
                <a:cs typeface="Times New Roman" panose="02020603050405020304" pitchFamily="18" charset="0"/>
              </a:rPr>
              <a:t> (“refactoring”)</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test (“test first”)</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sahiplenme</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Basit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Metafor</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Eşli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programlama</a:t>
            </a:r>
            <a:r>
              <a:rPr lang="en-US" dirty="0">
                <a:latin typeface="Times New Roman" panose="02020603050405020304" pitchFamily="18" charset="0"/>
                <a:cs typeface="Times New Roman" panose="02020603050405020304" pitchFamily="18" charset="0"/>
              </a:rPr>
              <a:t> (“pair programming”)</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standardı</a:t>
            </a:r>
            <a:endParaRPr lang="en-US" dirty="0">
              <a:latin typeface="Times New Roman" panose="02020603050405020304" pitchFamily="18" charset="0"/>
              <a:cs typeface="Times New Roman" panose="02020603050405020304" pitchFamily="18" charset="0"/>
            </a:endParaRP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entegrasyon</a:t>
            </a:r>
            <a:r>
              <a:rPr lang="en-US" dirty="0">
                <a:latin typeface="Times New Roman" panose="02020603050405020304" pitchFamily="18" charset="0"/>
                <a:cs typeface="Times New Roman" panose="02020603050405020304" pitchFamily="18" charset="0"/>
              </a:rPr>
              <a:t> (“continuous integration”)</a:t>
            </a:r>
          </a:p>
          <a:p>
            <a:pPr marL="457200" lvl="1"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a:t>
            </a:r>
            <a:r>
              <a:rPr lang="en-US" dirty="0">
                <a:latin typeface="Times New Roman" panose="02020603050405020304" pitchFamily="18" charset="0"/>
                <a:cs typeface="Times New Roman" panose="02020603050405020304" pitchFamily="18" charset="0"/>
              </a:rPr>
              <a:t> 40 </a:t>
            </a:r>
            <a:r>
              <a:rPr lang="en-US" dirty="0" err="1">
                <a:latin typeface="Times New Roman" panose="02020603050405020304" pitchFamily="18" charset="0"/>
                <a:cs typeface="Times New Roman" panose="02020603050405020304" pitchFamily="18" charset="0"/>
              </a:rPr>
              <a:t>saat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a:t>
            </a:r>
            <a:endParaRPr lang="en-US"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980884" y="1840639"/>
            <a:ext cx="4605390" cy="4689125"/>
          </a:xfrm>
          <a:prstGeom prst="rect">
            <a:avLst/>
          </a:prstGeom>
        </p:spPr>
      </p:pic>
    </p:spTree>
    <p:extLst>
      <p:ext uri="{BB962C8B-B14F-4D97-AF65-F5344CB8AC3E}">
        <p14:creationId xmlns:p14="http://schemas.microsoft.com/office/powerpoint/2010/main" val="407285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326165" y="1045029"/>
            <a:ext cx="7539669" cy="5715000"/>
          </a:xfrm>
          <a:prstGeom prst="rect">
            <a:avLst/>
          </a:prstGeom>
        </p:spPr>
      </p:pic>
    </p:spTree>
    <p:extLst>
      <p:ext uri="{BB962C8B-B14F-4D97-AF65-F5344CB8AC3E}">
        <p14:creationId xmlns:p14="http://schemas.microsoft.com/office/powerpoint/2010/main" val="2866666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2663955" y="1297616"/>
            <a:ext cx="6864089" cy="5560384"/>
          </a:xfrm>
          <a:prstGeom prst="rect">
            <a:avLst/>
          </a:prstGeom>
        </p:spPr>
      </p:pic>
    </p:spTree>
    <p:extLst>
      <p:ext uri="{BB962C8B-B14F-4D97-AF65-F5344CB8AC3E}">
        <p14:creationId xmlns:p14="http://schemas.microsoft.com/office/powerpoint/2010/main" val="2859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Uçdeğer</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Programlama</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5084696"/>
          </a:xfrm>
        </p:spPr>
        <p:txBody>
          <a:bodyPr>
            <a:normAutofit/>
          </a:bodyPr>
          <a:lstStyle/>
          <a:p>
            <a:pPr marL="0" indent="0" algn="just">
              <a:buNone/>
            </a:pPr>
            <a:r>
              <a:rPr lang="en-US" b="1" dirty="0" err="1">
                <a:latin typeface="Times New Roman" panose="02020603050405020304" pitchFamily="18" charset="0"/>
                <a:cs typeface="Times New Roman" panose="02020603050405020304" pitchFamily="18" charset="0"/>
              </a:rPr>
              <a:t>Bazı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özellikleri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Takımın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bilgisayarları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kübiklerle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bölünmüş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büyük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Bir </a:t>
            </a:r>
            <a:r>
              <a:rPr lang="en-US" dirty="0" err="1">
                <a:latin typeface="Times New Roman" panose="02020603050405020304" pitchFamily="18" charset="0"/>
                <a:cs typeface="Times New Roman" panose="02020603050405020304" pitchFamily="18" charset="0"/>
              </a:rPr>
              <a:t>müşteri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temsilcisi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takımlarla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devamlı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çalışır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Hiç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kimse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peşpeşe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çalışamaz</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Takım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özelleşme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yoktur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Herkes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test</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aşamalarında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Parçalar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büyük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aşaması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yoktur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yerine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parçalar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geliştirilirken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da </a:t>
            </a:r>
            <a:r>
              <a:rPr lang="en-US" dirty="0" err="1">
                <a:latin typeface="Times New Roman" panose="02020603050405020304" pitchFamily="18" charset="0"/>
                <a:cs typeface="Times New Roman" panose="02020603050405020304" pitchFamily="18" charset="0"/>
              </a:rPr>
              <a:t>değiştirilir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Küçük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orta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ölçekli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projelerde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kullanılırlar</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a:latin typeface="Times New Roman" panose="02020603050405020304" pitchFamily="18" charset="0"/>
                <a:cs typeface="Times New Roman" panose="02020603050405020304" pitchFamily="18" charset="0"/>
              </a:rPr>
              <a:t>Kullanıcın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gereksinimleri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belirsiz</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a:t>
            </a:r>
            <a:r>
              <a:rPr lang="en-US" b="1" dirty="0">
                <a:latin typeface="Times New Roman" panose="02020603050405020304" pitchFamily="18" charset="0"/>
                <a:cs typeface="Times New Roman" panose="02020603050405020304" pitchFamily="18" charset="0"/>
              </a:rPr>
              <a:t> da </a:t>
            </a:r>
            <a:r>
              <a:rPr lang="en-US" b="1" dirty="0" err="1">
                <a:latin typeface="Times New Roman" panose="02020603050405020304" pitchFamily="18" charset="0"/>
                <a:cs typeface="Times New Roman" panose="02020603050405020304" pitchFamily="18" charset="0"/>
              </a:rPr>
              <a:t>değişkense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kullanışlıdırlar</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2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latin typeface="Times New Roman" panose="02020603050405020304" pitchFamily="18" charset="0"/>
                <a:cs typeface="Times New Roman" panose="02020603050405020304" pitchFamily="18" charset="0"/>
              </a:rPr>
              <a:t>Birleşik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Süreç</a:t>
            </a:r>
            <a:r>
              <a:rPr lang="en-US" b="1"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Unified Process</a:t>
            </a:r>
            <a:r>
              <a:rPr lang="en-US"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5394107"/>
          </a:xfrm>
        </p:spPr>
        <p:txBody>
          <a:bodyPr>
            <a:normAutofit fontScale="92500" lnSpcReduction="20000"/>
          </a:bodyPr>
          <a:lstStyle/>
          <a:p>
            <a:pPr algn="just">
              <a:buFont typeface="Wingdings" panose="05000000000000000000" pitchFamily="2" charset="2"/>
              <a:buChar char="Ø"/>
            </a:pPr>
            <a:r>
              <a:rPr lang="en-US" dirty="0" err="1"/>
              <a:t>Nesneye</a:t>
            </a:r>
            <a:r>
              <a:rPr lang="en-US" dirty="0"/>
              <a:t> </a:t>
            </a:r>
            <a:r>
              <a:rPr lang="en-US" dirty="0" err="1"/>
              <a:t>dayalı</a:t>
            </a:r>
            <a:r>
              <a:rPr lang="en-US" dirty="0"/>
              <a:t> </a:t>
            </a:r>
            <a:r>
              <a:rPr lang="en-US" dirty="0" err="1"/>
              <a:t>yazılım</a:t>
            </a:r>
            <a:r>
              <a:rPr lang="en-US" dirty="0"/>
              <a:t> </a:t>
            </a:r>
            <a:r>
              <a:rPr lang="en-US" dirty="0" err="1"/>
              <a:t>geliştirmek</a:t>
            </a:r>
            <a:r>
              <a:rPr lang="en-US" dirty="0"/>
              <a:t> </a:t>
            </a:r>
            <a:r>
              <a:rPr lang="en-US" dirty="0" err="1"/>
              <a:t>için</a:t>
            </a:r>
            <a:r>
              <a:rPr lang="en-US" dirty="0"/>
              <a:t> var </a:t>
            </a:r>
            <a:r>
              <a:rPr lang="en-US" dirty="0" err="1"/>
              <a:t>olan</a:t>
            </a:r>
            <a:r>
              <a:rPr lang="en-US" dirty="0"/>
              <a:t> </a:t>
            </a:r>
            <a:r>
              <a:rPr lang="en-US" dirty="0" err="1"/>
              <a:t>yöntemlerin</a:t>
            </a:r>
            <a:r>
              <a:rPr lang="en-US" dirty="0"/>
              <a:t> </a:t>
            </a:r>
            <a:r>
              <a:rPr lang="en-US" dirty="0" err="1"/>
              <a:t>deneyimler</a:t>
            </a:r>
            <a:r>
              <a:rPr lang="en-US" dirty="0"/>
              <a:t> </a:t>
            </a:r>
            <a:r>
              <a:rPr lang="en-US" dirty="0" err="1"/>
              <a:t>sonucu</a:t>
            </a:r>
            <a:r>
              <a:rPr lang="en-US" dirty="0"/>
              <a:t> </a:t>
            </a:r>
            <a:r>
              <a:rPr lang="en-US" dirty="0" err="1"/>
              <a:t>kabul</a:t>
            </a:r>
            <a:r>
              <a:rPr lang="en-US" dirty="0"/>
              <a:t> </a:t>
            </a:r>
            <a:r>
              <a:rPr lang="en-US" dirty="0" err="1"/>
              <a:t>gören</a:t>
            </a:r>
            <a:r>
              <a:rPr lang="en-US" dirty="0"/>
              <a:t> </a:t>
            </a:r>
            <a:r>
              <a:rPr lang="en-US" dirty="0" err="1"/>
              <a:t>en</a:t>
            </a:r>
            <a:r>
              <a:rPr lang="en-US" dirty="0"/>
              <a:t> iyi </a:t>
            </a:r>
            <a:r>
              <a:rPr lang="en-US" dirty="0" err="1"/>
              <a:t>özellikleri</a:t>
            </a:r>
            <a:r>
              <a:rPr lang="en-US" dirty="0"/>
              <a:t> </a:t>
            </a:r>
            <a:r>
              <a:rPr lang="en-US" dirty="0" err="1"/>
              <a:t>bir</a:t>
            </a:r>
            <a:r>
              <a:rPr lang="en-US" dirty="0"/>
              <a:t> </a:t>
            </a:r>
            <a:r>
              <a:rPr lang="en-US" dirty="0" err="1"/>
              <a:t>araya</a:t>
            </a:r>
            <a:r>
              <a:rPr lang="en-US" dirty="0"/>
              <a:t> </a:t>
            </a:r>
            <a:r>
              <a:rPr lang="en-US" dirty="0" err="1"/>
              <a:t>getirilerek</a:t>
            </a:r>
            <a:r>
              <a:rPr lang="en-US" dirty="0"/>
              <a:t> </a:t>
            </a:r>
            <a:r>
              <a:rPr lang="en-US" dirty="0" err="1"/>
              <a:t>tümleştirilmiş</a:t>
            </a:r>
            <a:r>
              <a:rPr lang="en-US" dirty="0"/>
              <a:t> </a:t>
            </a:r>
            <a:r>
              <a:rPr lang="en-US" dirty="0" err="1"/>
              <a:t>yazılım</a:t>
            </a:r>
            <a:r>
              <a:rPr lang="en-US" dirty="0"/>
              <a:t> </a:t>
            </a:r>
            <a:r>
              <a:rPr lang="en-US" dirty="0" err="1"/>
              <a:t>geliştirme</a:t>
            </a:r>
            <a:r>
              <a:rPr lang="en-US" dirty="0"/>
              <a:t> </a:t>
            </a:r>
            <a:r>
              <a:rPr lang="en-US" dirty="0" err="1"/>
              <a:t>süreci</a:t>
            </a:r>
            <a:r>
              <a:rPr lang="en-US" dirty="0"/>
              <a:t> (The Unified Process - UP) </a:t>
            </a:r>
            <a:r>
              <a:rPr lang="en-US" dirty="0" err="1"/>
              <a:t>oluşturulmuştur</a:t>
            </a:r>
            <a:r>
              <a:rPr lang="en-US" dirty="0"/>
              <a:t>. </a:t>
            </a:r>
            <a:endParaRPr lang="tr-TR" dirty="0"/>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Yinelemeli (iterative): </a:t>
            </a:r>
            <a:r>
              <a:rPr lang="tr-TR" sz="2800" dirty="0">
                <a:solidFill>
                  <a:schemeClr val="tx1"/>
                </a:solidFill>
                <a:latin typeface="Times New Roman" panose="02020603050405020304" pitchFamily="18" charset="0"/>
                <a:cs typeface="Times New Roman" panose="02020603050405020304" pitchFamily="18" charset="0"/>
              </a:rPr>
              <a:t>Problemdeki istekler (requirements) bir bütün olarak yerine getirilmeye çalışılmaz. </a:t>
            </a:r>
            <a:r>
              <a:rPr lang="tr-TR" sz="2800" b="1" dirty="0">
                <a:solidFill>
                  <a:schemeClr val="tx1"/>
                </a:solidFill>
                <a:latin typeface="Times New Roman" panose="02020603050405020304" pitchFamily="18" charset="0"/>
                <a:cs typeface="Times New Roman" panose="02020603050405020304" pitchFamily="18" charset="0"/>
              </a:rPr>
              <a:t>Önce problemin bir kısmı </a:t>
            </a:r>
            <a:r>
              <a:rPr lang="tr-TR" sz="2800" dirty="0">
                <a:solidFill>
                  <a:schemeClr val="tx1"/>
                </a:solidFill>
                <a:latin typeface="Times New Roman" panose="02020603050405020304" pitchFamily="18" charset="0"/>
                <a:cs typeface="Times New Roman" panose="02020603050405020304" pitchFamily="18" charset="0"/>
              </a:rPr>
              <a:t>ele alınır. Problemin bu kısmı bağımsız bir proje olarak ele alınır ve hedeflenen istekleri yerine getiren sınanmış tam bir ürün ortaya çıkartılır. Ardından bir sonraki yinelemeye geçilir ve yeni istekler ele alınır. Her iterasyon sonunda hedefe daha yakın bir ürün elde edilir.</a:t>
            </a:r>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Arttırmalı ve evrimsel (incremental, evolutionary): Her iterasyon </a:t>
            </a:r>
            <a:r>
              <a:rPr lang="tr-TR" sz="2800" dirty="0">
                <a:solidFill>
                  <a:schemeClr val="tx1"/>
                </a:solidFill>
                <a:latin typeface="Times New Roman" panose="02020603050405020304" pitchFamily="18" charset="0"/>
                <a:cs typeface="Times New Roman" panose="02020603050405020304" pitchFamily="18" charset="0"/>
              </a:rPr>
              <a:t>adımında </a:t>
            </a:r>
            <a:r>
              <a:rPr lang="tr-TR" sz="2800" b="1" dirty="0">
                <a:solidFill>
                  <a:schemeClr val="tx1"/>
                </a:solidFill>
                <a:latin typeface="Times New Roman" panose="02020603050405020304" pitchFamily="18" charset="0"/>
                <a:cs typeface="Times New Roman" panose="02020603050405020304" pitchFamily="18" charset="0"/>
              </a:rPr>
              <a:t>yeni istekler </a:t>
            </a:r>
            <a:r>
              <a:rPr lang="tr-TR" sz="2800" dirty="0">
                <a:solidFill>
                  <a:schemeClr val="tx1"/>
                </a:solidFill>
                <a:latin typeface="Times New Roman" panose="02020603050405020304" pitchFamily="18" charset="0"/>
                <a:cs typeface="Times New Roman" panose="02020603050405020304" pitchFamily="18" charset="0"/>
              </a:rPr>
              <a:t>ele aldığında iterasyonlar sonucunda elde edilen ürünlerin özellikleri artar ve hedeflenen yazılım ürününe yaklaşırlar.</a:t>
            </a:r>
          </a:p>
          <a:p>
            <a:pPr marL="0" indent="0" algn="just">
              <a:buNone/>
            </a:pPr>
            <a:r>
              <a:rPr lang="tr-TR" sz="2800" dirty="0">
                <a:solidFill>
                  <a:schemeClr val="tx1"/>
                </a:solidFill>
                <a:latin typeface="Times New Roman" panose="02020603050405020304" pitchFamily="18" charset="0"/>
                <a:cs typeface="Times New Roman" panose="02020603050405020304" pitchFamily="18" charset="0"/>
              </a:rPr>
              <a:t>• </a:t>
            </a:r>
            <a:r>
              <a:rPr lang="tr-TR" sz="2800" b="1" dirty="0">
                <a:solidFill>
                  <a:schemeClr val="tx1"/>
                </a:solidFill>
                <a:latin typeface="Times New Roman" panose="02020603050405020304" pitchFamily="18" charset="0"/>
                <a:cs typeface="Times New Roman" panose="02020603050405020304" pitchFamily="18" charset="0"/>
              </a:rPr>
              <a:t>Risk güdümlü (Risk-driven):</a:t>
            </a:r>
            <a:r>
              <a:rPr lang="tr-TR" sz="2800" dirty="0">
                <a:solidFill>
                  <a:schemeClr val="tx1"/>
                </a:solidFill>
                <a:latin typeface="Times New Roman" panose="02020603050405020304" pitchFamily="18" charset="0"/>
                <a:cs typeface="Times New Roman" panose="02020603050405020304" pitchFamily="18" charset="0"/>
              </a:rPr>
              <a:t> ilk iterasyonlarda </a:t>
            </a:r>
            <a:r>
              <a:rPr lang="tr-TR" sz="2800" b="1" dirty="0">
                <a:solidFill>
                  <a:schemeClr val="tx1"/>
                </a:solidFill>
                <a:latin typeface="Times New Roman" panose="02020603050405020304" pitchFamily="18" charset="0"/>
                <a:cs typeface="Times New Roman" panose="02020603050405020304" pitchFamily="18" charset="0"/>
              </a:rPr>
              <a:t>en riskli kısımlar </a:t>
            </a:r>
            <a:r>
              <a:rPr lang="tr-TR" sz="2800" dirty="0">
                <a:solidFill>
                  <a:schemeClr val="tx1"/>
                </a:solidFill>
                <a:latin typeface="Times New Roman" panose="02020603050405020304" pitchFamily="18" charset="0"/>
                <a:cs typeface="Times New Roman" panose="02020603050405020304" pitchFamily="18" charset="0"/>
              </a:rPr>
              <a:t>gerçeklenmelidir. Böylece daha projenin ilk aşamalarında ortaya çıkabilecek problemler görülebilir ve gerekli önlemler alınabile. Örnegin zaman planı gözden geçirilir, ekibe yeni elamanlar alınabilir, bütçe güncellenebilir.</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547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593726"/>
            <a:ext cx="10515600" cy="861648"/>
          </a:xfrm>
        </p:spPr>
        <p:txBody>
          <a:bodyPr>
            <a:normAutofit fontScale="90000"/>
          </a:bodyPr>
          <a:lstStyle/>
          <a:p>
            <a:r>
              <a:rPr lang="en-US" b="1" dirty="0" err="1">
                <a:solidFill>
                  <a:srgbClr val="002060"/>
                </a:solidFill>
                <a:latin typeface="Times New Roman" panose="02020603050405020304" pitchFamily="18" charset="0"/>
                <a:cs typeface="Times New Roman" panose="02020603050405020304" pitchFamily="18" charset="0"/>
              </a:rPr>
              <a:t>Adaptif</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(Adaptive Software Development -ASD)</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872343"/>
            <a:ext cx="10515600" cy="4304620"/>
          </a:xfrm>
        </p:spPr>
        <p:txBody>
          <a:bodyPr/>
          <a:lstStyle/>
          <a:p>
            <a:pPr marL="0" indent="0" algn="just">
              <a:buNone/>
            </a:pPr>
            <a:r>
              <a:rPr lang="en-US" dirty="0" err="1">
                <a:latin typeface="Times New Roman" panose="02020603050405020304" pitchFamily="18" charset="0"/>
                <a:cs typeface="Times New Roman" panose="02020603050405020304" pitchFamily="18" charset="0"/>
              </a:rPr>
              <a:t>ASJim</a:t>
            </a:r>
            <a:r>
              <a:rPr lang="en-US" dirty="0">
                <a:latin typeface="Times New Roman" panose="02020603050405020304" pitchFamily="18" charset="0"/>
                <a:cs typeface="Times New Roman" panose="02020603050405020304" pitchFamily="18" charset="0"/>
              </a:rPr>
              <a:t> Highsmith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önerilmiştir</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 — </a:t>
            </a:r>
            <a:r>
              <a:rPr lang="en-US" dirty="0" err="1">
                <a:latin typeface="Times New Roman" panose="02020603050405020304" pitchFamily="18" charset="0"/>
                <a:cs typeface="Times New Roman" panose="02020603050405020304" pitchFamily="18" charset="0"/>
              </a:rPr>
              <a:t>ayırt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özellikleri</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Göreve-dayalı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Bileşene-dayalı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“zaman </a:t>
            </a:r>
            <a:r>
              <a:rPr lang="en-US" dirty="0" err="1">
                <a:latin typeface="Times New Roman" panose="02020603050405020304" pitchFamily="18" charset="0"/>
                <a:cs typeface="Times New Roman" panose="02020603050405020304" pitchFamily="18" charset="0"/>
              </a:rPr>
              <a:t>aralıkları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Riskleri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açık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önünde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bulundurur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Gereksinim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toplamada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işbirliğini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vurgular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Süreç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öğrenme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vurgular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221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Adaptif</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3004088" y="1226774"/>
            <a:ext cx="6183824" cy="5373852"/>
          </a:xfrm>
          <a:prstGeom prst="rect">
            <a:avLst/>
          </a:prstGeom>
        </p:spPr>
      </p:pic>
    </p:spTree>
    <p:extLst>
      <p:ext uri="{BB962C8B-B14F-4D97-AF65-F5344CB8AC3E}">
        <p14:creationId xmlns:p14="http://schemas.microsoft.com/office/powerpoint/2010/main" val="2152963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fontScale="90000"/>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(”Dynamic System Development”)</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611086"/>
            <a:ext cx="10515600" cy="4565877"/>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Konsorsiyum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önerilmiştir</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www.dsdm.org</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DSDM—</a:t>
            </a:r>
            <a:r>
              <a:rPr lang="en-US" dirty="0" err="1">
                <a:latin typeface="Times New Roman" panose="02020603050405020304" pitchFamily="18" charset="0"/>
                <a:cs typeface="Times New Roman" panose="02020603050405020304" pitchFamily="18" charset="0"/>
              </a:rPr>
              <a:t>ayırt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özellikleri</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Pek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yönden</a:t>
            </a:r>
            <a:r>
              <a:rPr lang="en-US" dirty="0">
                <a:latin typeface="Times New Roman" panose="02020603050405020304" pitchFamily="18" charset="0"/>
                <a:cs typeface="Times New Roman" panose="02020603050405020304" pitchFamily="18" charset="0"/>
              </a:rPr>
              <a:t> XP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veya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ASD’ye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benzer</a:t>
            </a:r>
            <a:endParaRPr lang="en-US"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Dokuz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yönlendirici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prensip</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Kullanıcıların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katılımı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takımları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yetkilidirler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Sık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teslim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odaklanılır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Teslim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edilebilirliğin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kabul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kriteri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uygunluk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kullanılır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Tekrarlanan</a:t>
            </a:r>
            <a:r>
              <a:rPr lang="en-US" dirty="0">
                <a:latin typeface="Times New Roman" panose="02020603050405020304" pitchFamily="18" charset="0"/>
                <a:cs typeface="Times New Roman" panose="02020603050405020304" pitchFamily="18" charset="0"/>
              </a:rPr>
              <a:t> (iterative)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artımlı</a:t>
            </a:r>
            <a:r>
              <a:rPr lang="en-US" dirty="0">
                <a:latin typeface="Times New Roman" panose="02020603050405020304" pitchFamily="18" charset="0"/>
                <a:cs typeface="Times New Roman" panose="02020603050405020304" pitchFamily="18" charset="0"/>
              </a:rPr>
              <a:t> (incremental) </a:t>
            </a: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doğru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sonucuna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ulaşmak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gereklidir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Geliştirme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gerçekleştirilen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değişikler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alınabilirdir</a:t>
            </a:r>
            <a:r>
              <a:rPr lang="en-US" dirty="0">
                <a:latin typeface="Times New Roman" panose="02020603050405020304" pitchFamily="18" charset="0"/>
                <a:cs typeface="Times New Roman" panose="02020603050405020304" pitchFamily="18" charset="0"/>
              </a:rPr>
              <a:t>..</a:t>
            </a:r>
          </a:p>
          <a:p>
            <a:pPr lvl="2"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Gereksinimler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seviyede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temellendirilirler</a:t>
            </a:r>
            <a:endParaRPr lang="en-US" dirty="0">
              <a:latin typeface="Times New Roman" panose="02020603050405020304" pitchFamily="18" charset="0"/>
              <a:cs typeface="Times New Roman" panose="02020603050405020304" pitchFamily="18" charset="0"/>
            </a:endParaRPr>
          </a:p>
          <a:p>
            <a:pPr lvl="2"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Test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yaşam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döngüsü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boyunca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entegredir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593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714264"/>
            <a:ext cx="4865176" cy="4464763"/>
          </a:xfrm>
        </p:spPr>
        <p:txBody>
          <a:bodyPr/>
          <a:lstStyle/>
          <a:p>
            <a:pPr algn="just">
              <a:buFont typeface="Wingdings" panose="05000000000000000000" pitchFamily="2" charset="2"/>
              <a:buChar char="Ø"/>
            </a:pPr>
            <a:r>
              <a:rPr lang="en-US" dirty="0"/>
              <a:t>Basit.</a:t>
            </a:r>
          </a:p>
          <a:p>
            <a:pPr algn="just">
              <a:buFont typeface="Wingdings" panose="05000000000000000000" pitchFamily="2" charset="2"/>
              <a:buChar char="Ø"/>
            </a:pPr>
            <a:r>
              <a:rPr lang="en-US" dirty="0" err="1"/>
              <a:t>Genişletilebilir</a:t>
            </a:r>
            <a:r>
              <a:rPr lang="en-US" dirty="0"/>
              <a:t>.</a:t>
            </a:r>
          </a:p>
          <a:p>
            <a:pPr algn="just">
              <a:buFont typeface="Wingdings" panose="05000000000000000000" pitchFamily="2" charset="2"/>
              <a:buChar char="Ø"/>
            </a:pPr>
            <a:r>
              <a:rPr lang="en-US" dirty="0" err="1"/>
              <a:t>Düz</a:t>
            </a:r>
            <a:r>
              <a:rPr lang="en-US" dirty="0"/>
              <a:t> </a:t>
            </a:r>
            <a:r>
              <a:rPr lang="en-US" dirty="0" err="1"/>
              <a:t>ileri</a:t>
            </a:r>
            <a:r>
              <a:rPr lang="en-US" dirty="0"/>
              <a:t> Framework</a:t>
            </a:r>
            <a:r>
              <a:rPr lang="tr-TR" dirty="0"/>
              <a:t> </a:t>
            </a:r>
            <a:r>
              <a:rPr lang="en-US" dirty="0" err="1"/>
              <a:t>tabanlı</a:t>
            </a:r>
            <a:r>
              <a:rPr lang="en-US" dirty="0"/>
              <a:t>.</a:t>
            </a:r>
          </a:p>
          <a:p>
            <a:pPr algn="just">
              <a:buFont typeface="Wingdings" panose="05000000000000000000" pitchFamily="2" charset="2"/>
              <a:buChar char="Ø"/>
            </a:pPr>
            <a:r>
              <a:rPr lang="en-US" dirty="0" err="1"/>
              <a:t>Tüm</a:t>
            </a:r>
            <a:r>
              <a:rPr lang="en-US" dirty="0"/>
              <a:t> </a:t>
            </a:r>
            <a:r>
              <a:rPr lang="en-US" dirty="0" err="1"/>
              <a:t>proje</a:t>
            </a:r>
            <a:r>
              <a:rPr lang="en-US" dirty="0"/>
              <a:t> </a:t>
            </a:r>
            <a:r>
              <a:rPr lang="en-US" dirty="0" err="1"/>
              <a:t>türlerinde</a:t>
            </a:r>
            <a:r>
              <a:rPr lang="tr-TR" dirty="0"/>
              <a:t> </a:t>
            </a:r>
            <a:r>
              <a:rPr lang="en-US" dirty="0" err="1"/>
              <a:t>çözüm</a:t>
            </a:r>
            <a:r>
              <a:rPr lang="en-US" dirty="0"/>
              <a:t> </a:t>
            </a:r>
            <a:r>
              <a:rPr lang="en-US" dirty="0" err="1"/>
              <a:t>sağlayıcı</a:t>
            </a:r>
            <a:r>
              <a:rPr lang="en-US" dirty="0"/>
              <a:t> </a:t>
            </a:r>
            <a:r>
              <a:rPr lang="en-US" dirty="0" err="1"/>
              <a:t>değildir</a:t>
            </a:r>
            <a:r>
              <a:rPr lang="en-US" dirty="0"/>
              <a:t>.</a:t>
            </a:r>
          </a:p>
        </p:txBody>
      </p:sp>
      <p:pic>
        <p:nvPicPr>
          <p:cNvPr id="4" name="Resim 3"/>
          <p:cNvPicPr>
            <a:picLocks noChangeAspect="1"/>
          </p:cNvPicPr>
          <p:nvPr/>
        </p:nvPicPr>
        <p:blipFill>
          <a:blip r:embed="rId2"/>
          <a:stretch>
            <a:fillRect/>
          </a:stretch>
        </p:blipFill>
        <p:spPr>
          <a:xfrm>
            <a:off x="5703376" y="1855592"/>
            <a:ext cx="6215472" cy="3696122"/>
          </a:xfrm>
          <a:prstGeom prst="rect">
            <a:avLst/>
          </a:prstGeom>
        </p:spPr>
      </p:pic>
    </p:spTree>
    <p:extLst>
      <p:ext uri="{BB962C8B-B14F-4D97-AF65-F5344CB8AC3E}">
        <p14:creationId xmlns:p14="http://schemas.microsoft.com/office/powerpoint/2010/main" val="3451990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Proje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Yapısı</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DSDM </a:t>
            </a:r>
            <a:r>
              <a:rPr lang="en-US" dirty="0" err="1">
                <a:latin typeface="Times New Roman" panose="02020603050405020304" pitchFamily="18" charset="0"/>
                <a:cs typeface="Times New Roman" panose="02020603050405020304" pitchFamily="18" charset="0"/>
              </a:rPr>
              <a:t>projesi</a:t>
            </a:r>
            <a:r>
              <a:rPr lang="en-US" dirty="0">
                <a:latin typeface="Times New Roman" panose="02020603050405020304" pitchFamily="18" charset="0"/>
                <a:cs typeface="Times New Roman" panose="02020603050405020304" pitchFamily="18" charset="0"/>
              </a:rPr>
              <a:t>, organize </a:t>
            </a:r>
            <a:r>
              <a:rPr lang="en-US" dirty="0" err="1">
                <a:latin typeface="Times New Roman" panose="02020603050405020304" pitchFamily="18" charset="0"/>
                <a:cs typeface="Times New Roman" panose="02020603050405020304" pitchFamily="18" charset="0"/>
              </a:rPr>
              <a:t>rolleri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gömülü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rolleri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sorumlulukları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zengin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çeşitli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çekirdek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teknikleriyle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desteklenen</a:t>
            </a:r>
            <a:r>
              <a:rPr lang="en-US" dirty="0">
                <a:latin typeface="Times New Roman" panose="02020603050405020304" pitchFamily="18" charset="0"/>
                <a:cs typeface="Times New Roman" panose="02020603050405020304" pitchFamily="18" charset="0"/>
              </a:rPr>
              <a:t> 7 </a:t>
            </a:r>
            <a:r>
              <a:rPr lang="en-US" dirty="0" err="1">
                <a:latin typeface="Times New Roman" panose="02020603050405020304" pitchFamily="18" charset="0"/>
                <a:cs typeface="Times New Roman" panose="02020603050405020304" pitchFamily="18" charset="0"/>
              </a:rPr>
              <a:t>aşamalı</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Roller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Sorumluluklar</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Takım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Organizasyonu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Boyutu</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Aşamalı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kurallar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a:t>
            </a:r>
            <a:r>
              <a:rPr lang="en-US" dirty="0">
                <a:latin typeface="Times New Roman" panose="02020603050405020304" pitchFamily="18" charset="0"/>
                <a:cs typeface="Times New Roman" panose="02020603050405020304" pitchFamily="18" charset="0"/>
              </a:rPr>
              <a:t>:</a:t>
            </a: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Ön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Fizibilite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Çalışması</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Çalışması</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Fonksiyonel</a:t>
            </a:r>
            <a:r>
              <a:rPr lang="en-US" dirty="0">
                <a:latin typeface="Times New Roman" panose="02020603050405020304" pitchFamily="18" charset="0"/>
                <a:cs typeface="Times New Roman" panose="02020603050405020304" pitchFamily="18" charset="0"/>
              </a:rPr>
              <a:t> Model </a:t>
            </a:r>
            <a:r>
              <a:rPr lang="en-US" dirty="0" err="1">
                <a:latin typeface="Times New Roman" panose="02020603050405020304" pitchFamily="18" charset="0"/>
                <a:cs typeface="Times New Roman" panose="02020603050405020304" pitchFamily="18" charset="0"/>
              </a:rPr>
              <a:t>Yineleme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Tasarım</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Yapı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Uygulama</a:t>
            </a: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Sonrası</a:t>
            </a:r>
            <a:endParaRPr lang="en-US"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6744991" y="2493856"/>
            <a:ext cx="3700865" cy="3756939"/>
          </a:xfrm>
          <a:prstGeom prst="rect">
            <a:avLst/>
          </a:prstGeom>
        </p:spPr>
      </p:pic>
    </p:spTree>
    <p:extLst>
      <p:ext uri="{BB962C8B-B14F-4D97-AF65-F5344CB8AC3E}">
        <p14:creationId xmlns:p14="http://schemas.microsoft.com/office/powerpoint/2010/main" val="2759771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a:bodyPr>
          <a:lstStyle/>
          <a:p>
            <a:r>
              <a:rPr lang="en-US" b="1" dirty="0" err="1">
                <a:solidFill>
                  <a:srgbClr val="002060"/>
                </a:solidFill>
                <a:latin typeface="Times New Roman" panose="02020603050405020304" pitchFamily="18" charset="0"/>
                <a:cs typeface="Times New Roman" panose="02020603050405020304" pitchFamily="18" charset="0"/>
              </a:rPr>
              <a:t>Dinamik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Sistem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r>
              <a:rPr lang="tr-TR"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240602" y="1226774"/>
            <a:ext cx="9710795" cy="5388755"/>
          </a:xfrm>
          <a:prstGeom prst="rect">
            <a:avLst/>
          </a:prstGeom>
        </p:spPr>
      </p:pic>
    </p:spTree>
    <p:extLst>
      <p:ext uri="{BB962C8B-B14F-4D97-AF65-F5344CB8AC3E}">
        <p14:creationId xmlns:p14="http://schemas.microsoft.com/office/powerpoint/2010/main" val="2389078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a:solidFill>
                  <a:srgbClr val="002060"/>
                </a:solidFill>
                <a:latin typeface="Times New Roman" panose="02020603050405020304" pitchFamily="18" charset="0"/>
                <a:cs typeface="Times New Roman" panose="02020603050405020304" pitchFamily="18" charset="0"/>
              </a:rPr>
              <a:t>Scrum</a:t>
            </a: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Jeff </a:t>
            </a:r>
            <a:r>
              <a:rPr lang="en-US" dirty="0" err="1">
                <a:latin typeface="Times New Roman" panose="02020603050405020304" pitchFamily="18" charset="0"/>
                <a:cs typeface="Times New Roman" panose="02020603050405020304" pitchFamily="18" charset="0"/>
              </a:rPr>
              <a:t>Sutjerland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Ken </a:t>
            </a:r>
            <a:r>
              <a:rPr lang="en-US" dirty="0" err="1">
                <a:latin typeface="Times New Roman" panose="02020603050405020304" pitchFamily="18" charset="0"/>
                <a:cs typeface="Times New Roman" panose="02020603050405020304" pitchFamily="18" charset="0"/>
              </a:rPr>
              <a:t>Schawaber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1990’ların </a:t>
            </a:r>
            <a:r>
              <a:rPr lang="en-US" dirty="0" err="1">
                <a:latin typeface="Times New Roman" panose="02020603050405020304" pitchFamily="18" charset="0"/>
                <a:cs typeface="Times New Roman" panose="02020603050405020304" pitchFamily="18" charset="0"/>
              </a:rPr>
              <a:t>ortalarında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ilgili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yöntemlere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odaklı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mühendislik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detayları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içermeyen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modeldir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Yazılımı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küçük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birimlere</a:t>
            </a:r>
            <a:r>
              <a:rPr lang="en-US" dirty="0">
                <a:latin typeface="Times New Roman" panose="02020603050405020304" pitchFamily="18" charset="0"/>
                <a:cs typeface="Times New Roman" panose="02020603050405020304" pitchFamily="18" charset="0"/>
              </a:rPr>
              <a:t> (sprint) </a:t>
            </a:r>
            <a:r>
              <a:rPr lang="en-US" dirty="0" err="1">
                <a:latin typeface="Times New Roman" panose="02020603050405020304" pitchFamily="18" charset="0"/>
                <a:cs typeface="Times New Roman" panose="02020603050405020304" pitchFamily="18" charset="0"/>
              </a:rPr>
              <a:t>bölerek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geliştirmeyi</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öngörür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yinelemenin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tanımlanması</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günden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sürmemekte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günlük</a:t>
            </a:r>
            <a:r>
              <a:rPr lang="en-US" dirty="0">
                <a:latin typeface="Times New Roman" panose="02020603050405020304" pitchFamily="18" charset="0"/>
                <a:cs typeface="Times New Roman" panose="02020603050405020304" pitchFamily="18" charset="0"/>
              </a:rPr>
              <a:t> 15</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dakikalık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toplantılarla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sürekli</a:t>
            </a:r>
            <a:r>
              <a:rPr lang="en-US" dirty="0">
                <a:latin typeface="Times New Roman" panose="02020603050405020304" pitchFamily="18" charset="0"/>
                <a:cs typeface="Times New Roman" panose="02020603050405020304" pitchFamily="18" charset="0"/>
              </a:rPr>
              <a:t> is </a:t>
            </a:r>
            <a:r>
              <a:rPr lang="en-US" dirty="0" err="1">
                <a:latin typeface="Times New Roman" panose="02020603050405020304" pitchFamily="18" charset="0"/>
                <a:cs typeface="Times New Roman" panose="02020603050405020304" pitchFamily="18" charset="0"/>
              </a:rPr>
              <a:t>takibi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Karmaşık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ortamlarda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yazılım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küçük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ekipler</a:t>
            </a:r>
            <a:r>
              <a:rPr lang="en-US" dirty="0">
                <a:latin typeface="Times New Roman" panose="02020603050405020304" pitchFamily="18" charset="0"/>
                <a:cs typeface="Times New Roman" panose="02020603050405020304" pitchFamily="18" charset="0"/>
              </a:rPr>
              <a:t> (&lt;20) </a:t>
            </a:r>
            <a:r>
              <a:rPr lang="en-US" dirty="0" err="1">
                <a:latin typeface="Times New Roman" panose="02020603050405020304" pitchFamily="18" charset="0"/>
                <a:cs typeface="Times New Roman" panose="02020603050405020304" pitchFamily="18" charset="0"/>
              </a:rPr>
              <a:t>için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uygundur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seviyede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belirsizlik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projelerde</a:t>
            </a:r>
            <a:r>
              <a:rPr lang="en-US" dirty="0">
                <a:latin typeface="Times New Roman" panose="02020603050405020304" pitchFamily="18" charset="0"/>
                <a:cs typeface="Times New Roman" panose="02020603050405020304" pitchFamily="18" charset="0"/>
              </a:rPr>
              <a:t>, son </a:t>
            </a:r>
            <a:r>
              <a:rPr lang="en-US" dirty="0" err="1">
                <a:latin typeface="Times New Roman" panose="02020603050405020304" pitchFamily="18" charset="0"/>
                <a:cs typeface="Times New Roman" panose="02020603050405020304" pitchFamily="18" charset="0"/>
              </a:rPr>
              <a:t>yıllarda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yaygın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uygulandığı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başarılı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sonuçlar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ürettiği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bildirilmiştir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6845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Ayırt Edici Özellikleri</a:t>
            </a:r>
          </a:p>
        </p:txBody>
      </p:sp>
      <p:sp>
        <p:nvSpPr>
          <p:cNvPr id="3" name="İçerik Yer Tutucusu 2"/>
          <p:cNvSpPr>
            <a:spLocks noGrp="1"/>
          </p:cNvSpPr>
          <p:nvPr>
            <p:ph idx="1"/>
          </p:nvPr>
        </p:nvSpPr>
        <p:spPr/>
        <p:txBody>
          <a:bodyPr>
            <a:normAutofit/>
          </a:bodyPr>
          <a:lstStyle/>
          <a:p>
            <a:pPr marL="0" indent="0" algn="just">
              <a:buNone/>
            </a:pPr>
            <a:r>
              <a:rPr lang="tr-TR" b="1" dirty="0">
                <a:latin typeface="Times New Roman" panose="02020603050405020304" pitchFamily="18" charset="0"/>
                <a:cs typeface="Times New Roman" panose="02020603050405020304" pitchFamily="18" charset="0"/>
              </a:rPr>
              <a:t>Scrum</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Geliştirme işi “paket”lere bölümlenmiştir.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Test ve belgelendirme ürün oluşturuldukça süregelendir.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İş “sprint” </a:t>
            </a:r>
            <a:r>
              <a:rPr lang="tr-TR" dirty="0" err="1">
                <a:latin typeface="Times New Roman" panose="02020603050405020304" pitchFamily="18" charset="0"/>
                <a:cs typeface="Times New Roman" panose="02020603050405020304" pitchFamily="18" charset="0"/>
              </a:rPr>
              <a:t>ler</a:t>
            </a:r>
            <a:r>
              <a:rPr lang="tr-TR" dirty="0">
                <a:latin typeface="Times New Roman" panose="02020603050405020304" pitchFamily="18" charset="0"/>
                <a:cs typeface="Times New Roman" panose="02020603050405020304" pitchFamily="18" charset="0"/>
              </a:rPr>
              <a:t> halinde gerçekleştirilir ve var olan gereksinimlerin “</a:t>
            </a:r>
            <a:r>
              <a:rPr lang="tr-TR" dirty="0" err="1">
                <a:latin typeface="Times New Roman" panose="02020603050405020304" pitchFamily="18" charset="0"/>
                <a:cs typeface="Times New Roman" panose="02020603050405020304" pitchFamily="18" charset="0"/>
              </a:rPr>
              <a:t>backlog</a:t>
            </a:r>
            <a:r>
              <a:rPr lang="tr-TR" dirty="0">
                <a:latin typeface="Times New Roman" panose="02020603050405020304" pitchFamily="18" charset="0"/>
                <a:cs typeface="Times New Roman" panose="02020603050405020304" pitchFamily="18" charset="0"/>
              </a:rPr>
              <a:t>” u olarak çıkarılır.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Toplantılar çok kısadır ve bazen başkan bile içermez.</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Zaman aralıklı olarak müşteriye “</a:t>
            </a:r>
            <a:r>
              <a:rPr lang="tr-TR" dirty="0" err="1">
                <a:latin typeface="Times New Roman" panose="02020603050405020304" pitchFamily="18" charset="0"/>
                <a:cs typeface="Times New Roman" panose="02020603050405020304" pitchFamily="18" charset="0"/>
              </a:rPr>
              <a:t>demo</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lar</a:t>
            </a:r>
            <a:r>
              <a:rPr lang="tr-TR" dirty="0">
                <a:latin typeface="Times New Roman" panose="02020603050405020304" pitchFamily="18" charset="0"/>
                <a:cs typeface="Times New Roman" panose="02020603050405020304" pitchFamily="18" charset="0"/>
              </a:rPr>
              <a:t> sunulur.</a:t>
            </a:r>
          </a:p>
        </p:txBody>
      </p:sp>
    </p:spTree>
    <p:extLst>
      <p:ext uri="{BB962C8B-B14F-4D97-AF65-F5344CB8AC3E}">
        <p14:creationId xmlns:p14="http://schemas.microsoft.com/office/powerpoint/2010/main" val="1352160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Süreci</a:t>
            </a:r>
          </a:p>
        </p:txBody>
      </p:sp>
      <p:pic>
        <p:nvPicPr>
          <p:cNvPr id="4" name="İçerik Yer Tutucusu 3"/>
          <p:cNvPicPr>
            <a:picLocks noGrp="1" noChangeAspect="1"/>
          </p:cNvPicPr>
          <p:nvPr>
            <p:ph idx="1"/>
          </p:nvPr>
        </p:nvPicPr>
        <p:blipFill>
          <a:blip r:embed="rId2"/>
          <a:stretch>
            <a:fillRect/>
          </a:stretch>
        </p:blipFill>
        <p:spPr>
          <a:xfrm>
            <a:off x="1682950" y="1372147"/>
            <a:ext cx="8826099" cy="5120728"/>
          </a:xfrm>
          <a:prstGeom prst="rect">
            <a:avLst/>
          </a:prstGeom>
        </p:spPr>
      </p:pic>
    </p:spTree>
    <p:extLst>
      <p:ext uri="{BB962C8B-B14F-4D97-AF65-F5344CB8AC3E}">
        <p14:creationId xmlns:p14="http://schemas.microsoft.com/office/powerpoint/2010/main" val="1354623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1160435" y="1350013"/>
            <a:ext cx="9871130" cy="5307851"/>
          </a:xfrm>
          <a:prstGeom prst="rect">
            <a:avLst/>
          </a:prstGeom>
        </p:spPr>
      </p:pic>
    </p:spTree>
    <p:extLst>
      <p:ext uri="{BB962C8B-B14F-4D97-AF65-F5344CB8AC3E}">
        <p14:creationId xmlns:p14="http://schemas.microsoft.com/office/powerpoint/2010/main" val="232987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Birleşik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Fazları</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777154" y="1185260"/>
            <a:ext cx="8637692" cy="5672740"/>
          </a:xfrm>
          <a:prstGeom prst="rect">
            <a:avLst/>
          </a:prstGeom>
        </p:spPr>
      </p:pic>
    </p:spTree>
    <p:extLst>
      <p:ext uri="{BB962C8B-B14F-4D97-AF65-F5344CB8AC3E}">
        <p14:creationId xmlns:p14="http://schemas.microsoft.com/office/powerpoint/2010/main" val="3963241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1222429" y="1468096"/>
            <a:ext cx="9747142" cy="5238427"/>
          </a:xfrm>
          <a:prstGeom prst="rect">
            <a:avLst/>
          </a:prstGeom>
        </p:spPr>
      </p:pic>
    </p:spTree>
    <p:extLst>
      <p:ext uri="{BB962C8B-B14F-4D97-AF65-F5344CB8AC3E}">
        <p14:creationId xmlns:p14="http://schemas.microsoft.com/office/powerpoint/2010/main" val="1049622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Rolleri</a:t>
            </a:r>
          </a:p>
        </p:txBody>
      </p:sp>
      <p:pic>
        <p:nvPicPr>
          <p:cNvPr id="4" name="İçerik Yer Tutucusu 3"/>
          <p:cNvPicPr>
            <a:picLocks noGrp="1" noChangeAspect="1"/>
          </p:cNvPicPr>
          <p:nvPr>
            <p:ph idx="1"/>
          </p:nvPr>
        </p:nvPicPr>
        <p:blipFill>
          <a:blip r:embed="rId2"/>
          <a:stretch>
            <a:fillRect/>
          </a:stretch>
        </p:blipFill>
        <p:spPr>
          <a:xfrm>
            <a:off x="388250" y="1269145"/>
            <a:ext cx="11415499" cy="5512655"/>
          </a:xfrm>
          <a:prstGeom prst="rect">
            <a:avLst/>
          </a:prstGeom>
        </p:spPr>
      </p:pic>
    </p:spTree>
    <p:extLst>
      <p:ext uri="{BB962C8B-B14F-4D97-AF65-F5344CB8AC3E}">
        <p14:creationId xmlns:p14="http://schemas.microsoft.com/office/powerpoint/2010/main" val="966628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a:solidFill>
                  <a:srgbClr val="002060"/>
                </a:solidFill>
                <a:latin typeface="Times New Roman" panose="02020603050405020304" pitchFamily="18" charset="0"/>
                <a:cs typeface="Times New Roman" panose="02020603050405020304" pitchFamily="18" charset="0"/>
              </a:rPr>
              <a:t>Scrum </a:t>
            </a:r>
            <a:r>
              <a:rPr lang="en-US" b="1" dirty="0" err="1">
                <a:solidFill>
                  <a:srgbClr val="002060"/>
                </a:solidFill>
                <a:latin typeface="Times New Roman" panose="02020603050405020304" pitchFamily="18" charset="0"/>
                <a:cs typeface="Times New Roman" panose="02020603050405020304" pitchFamily="18" charset="0"/>
              </a:rPr>
              <a:t>Rolleri</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1480457" y="1226774"/>
            <a:ext cx="9231086" cy="5496278"/>
          </a:xfrm>
          <a:prstGeom prst="rect">
            <a:avLst/>
          </a:prstGeom>
        </p:spPr>
      </p:pic>
    </p:spTree>
    <p:extLst>
      <p:ext uri="{BB962C8B-B14F-4D97-AF65-F5344CB8AC3E}">
        <p14:creationId xmlns:p14="http://schemas.microsoft.com/office/powerpoint/2010/main" val="1294306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solidFill>
                  <a:srgbClr val="002060"/>
                </a:solidFill>
                <a:latin typeface="Times New Roman" panose="02020603050405020304" pitchFamily="18" charset="0"/>
                <a:cs typeface="Times New Roman" panose="02020603050405020304" pitchFamily="18" charset="0"/>
              </a:rPr>
              <a:t>Scrum</a:t>
            </a:r>
            <a:r>
              <a:rPr lang="tr-TR" b="1" dirty="0">
                <a:solidFill>
                  <a:srgbClr val="002060"/>
                </a:solidFill>
                <a:latin typeface="Times New Roman" panose="02020603050405020304" pitchFamily="18" charset="0"/>
                <a:cs typeface="Times New Roman" panose="02020603050405020304" pitchFamily="18" charset="0"/>
              </a:rPr>
              <a:t> Örnek</a:t>
            </a:r>
          </a:p>
        </p:txBody>
      </p:sp>
      <p:sp>
        <p:nvSpPr>
          <p:cNvPr id="4" name="Dikdörtgen 3"/>
          <p:cNvSpPr/>
          <p:nvPr/>
        </p:nvSpPr>
        <p:spPr>
          <a:xfrm>
            <a:off x="838200" y="1690688"/>
            <a:ext cx="9855200" cy="1938992"/>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Firma bir proje alıyor ve proje tarihi sabit değil. Proje sahibinin beklentileri yüksek ancak istekleri yeterince net değil. Ayrıca süreçler içinde yeterli zaman bulunmamakta. Proje ekipleri arasında iletişim problemleri de var. Proje ise Kredi Kartı Taahhüt Programı. Sonunda iş birliği ile 8 ay olarak yer alan proje, 3’er haftalık 6 Sprint ile 18 haftada tamamlanıyor.</a:t>
            </a:r>
          </a:p>
        </p:txBody>
      </p:sp>
      <p:pic>
        <p:nvPicPr>
          <p:cNvPr id="5" name="Resim 4"/>
          <p:cNvPicPr>
            <a:picLocks noChangeAspect="1"/>
          </p:cNvPicPr>
          <p:nvPr/>
        </p:nvPicPr>
        <p:blipFill>
          <a:blip r:embed="rId2"/>
          <a:stretch>
            <a:fillRect/>
          </a:stretch>
        </p:blipFill>
        <p:spPr>
          <a:xfrm>
            <a:off x="4123863" y="4060372"/>
            <a:ext cx="3944274" cy="2558143"/>
          </a:xfrm>
          <a:prstGeom prst="rect">
            <a:avLst/>
          </a:prstGeom>
        </p:spPr>
      </p:pic>
    </p:spTree>
    <p:extLst>
      <p:ext uri="{BB962C8B-B14F-4D97-AF65-F5344CB8AC3E}">
        <p14:creationId xmlns:p14="http://schemas.microsoft.com/office/powerpoint/2010/main" val="128921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Özellik Güdümlü </a:t>
            </a:r>
            <a:r>
              <a:rPr lang="tr-TR" b="1" dirty="0" err="1">
                <a:solidFill>
                  <a:srgbClr val="002060"/>
                </a:solidFill>
                <a:latin typeface="Times New Roman" panose="02020603050405020304" pitchFamily="18" charset="0"/>
                <a:cs typeface="Times New Roman" panose="02020603050405020304" pitchFamily="18" charset="0"/>
              </a:rPr>
              <a:t>Gelistirme</a:t>
            </a:r>
            <a:br>
              <a:rPr lang="tr-TR" b="1" dirty="0">
                <a:solidFill>
                  <a:srgbClr val="002060"/>
                </a:solidFill>
                <a:latin typeface="Times New Roman" panose="02020603050405020304" pitchFamily="18" charset="0"/>
                <a:cs typeface="Times New Roman" panose="02020603050405020304" pitchFamily="18" charset="0"/>
              </a:rPr>
            </a:br>
            <a:r>
              <a:rPr lang="tr-TR" b="1" dirty="0">
                <a:solidFill>
                  <a:srgbClr val="002060"/>
                </a:solidFill>
                <a:latin typeface="Times New Roman" panose="02020603050405020304" pitchFamily="18" charset="0"/>
                <a:cs typeface="Times New Roman" panose="02020603050405020304" pitchFamily="18" charset="0"/>
              </a:rPr>
              <a:t>(</a:t>
            </a:r>
            <a:r>
              <a:rPr lang="tr-TR" b="1" dirty="0" err="1">
                <a:solidFill>
                  <a:srgbClr val="002060"/>
                </a:solidFill>
                <a:latin typeface="Times New Roman" panose="02020603050405020304" pitchFamily="18" charset="0"/>
                <a:cs typeface="Times New Roman" panose="02020603050405020304" pitchFamily="18" charset="0"/>
              </a:rPr>
              <a:t>Feature-Driven</a:t>
            </a:r>
            <a:r>
              <a:rPr lang="tr-TR" b="1" dirty="0">
                <a:solidFill>
                  <a:srgbClr val="002060"/>
                </a:solidFill>
                <a:latin typeface="Times New Roman" panose="02020603050405020304" pitchFamily="18" charset="0"/>
                <a:cs typeface="Times New Roman" panose="02020603050405020304" pitchFamily="18" charset="0"/>
              </a:rPr>
              <a:t> Development – FDD)</a:t>
            </a:r>
          </a:p>
        </p:txBody>
      </p:sp>
      <p:sp>
        <p:nvSpPr>
          <p:cNvPr id="3" name="İçerik Yer Tutucusu 2"/>
          <p:cNvSpPr>
            <a:spLocks noGrp="1"/>
          </p:cNvSpPr>
          <p:nvPr>
            <p:ph idx="1"/>
          </p:nvPr>
        </p:nvSpPr>
        <p:spPr/>
        <p:txBody>
          <a:bodyPr>
            <a:normAutofit lnSpcReduction="10000"/>
          </a:bodyPr>
          <a:lstStyle/>
          <a:p>
            <a:pPr algn="just">
              <a:buFont typeface="Wingdings" panose="05000000000000000000" pitchFamily="2" charset="2"/>
              <a:buChar char="Ø"/>
            </a:pPr>
            <a:r>
              <a:rPr lang="tr-TR" dirty="0" err="1">
                <a:latin typeface="Times New Roman" panose="02020603050405020304" pitchFamily="18" charset="0"/>
                <a:cs typeface="Times New Roman" panose="02020603050405020304" pitchFamily="18" charset="0"/>
              </a:rPr>
              <a:t>Jeff</a:t>
            </a:r>
            <a:r>
              <a:rPr lang="tr-TR" dirty="0">
                <a:latin typeface="Times New Roman" panose="02020603050405020304" pitchFamily="18" charset="0"/>
                <a:cs typeface="Times New Roman" panose="02020603050405020304" pitchFamily="18" charset="0"/>
              </a:rPr>
              <a:t> De Luca ve Peter </a:t>
            </a:r>
            <a:r>
              <a:rPr lang="tr-TR" dirty="0" err="1">
                <a:latin typeface="Times New Roman" panose="02020603050405020304" pitchFamily="18" charset="0"/>
                <a:cs typeface="Times New Roman" panose="02020603050405020304" pitchFamily="18" charset="0"/>
              </a:rPr>
              <a:t>Coad</a:t>
            </a:r>
            <a:r>
              <a:rPr lang="tr-TR" dirty="0">
                <a:latin typeface="Times New Roman" panose="02020603050405020304" pitchFamily="18" charset="0"/>
                <a:cs typeface="Times New Roman" panose="02020603050405020304" pitchFamily="18" charset="0"/>
              </a:rPr>
              <a:t> tarafından 1997’de geliştirilen ve özellik tabanlı gerçekleştirimi esas alan bir modeldir. </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Süreç beş ana basamaktan oluşur; her bir basamak için çıkış şartları tanımlanır ve bunlara uyulur.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Genel sistem modelinin geliştirilmesi,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listesinin oluşturulması,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bir planlama yapılması,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tasarımın oluşturulması,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Özellik güdümlü geliştirmenin yapılması.</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Sisteme yeni bir özellik kazandırılmadan önce, detaylı bir tasarım çalışması yapılarak bu özelliği kapsayan mimari yapı oluşturulur.</a:t>
            </a:r>
          </a:p>
        </p:txBody>
      </p:sp>
      <p:pic>
        <p:nvPicPr>
          <p:cNvPr id="4" name="Resim 3"/>
          <p:cNvPicPr>
            <a:picLocks noChangeAspect="1"/>
          </p:cNvPicPr>
          <p:nvPr/>
        </p:nvPicPr>
        <p:blipFill>
          <a:blip r:embed="rId2"/>
          <a:stretch>
            <a:fillRect/>
          </a:stretch>
        </p:blipFill>
        <p:spPr>
          <a:xfrm>
            <a:off x="7045778" y="3041763"/>
            <a:ext cx="3970564" cy="1996960"/>
          </a:xfrm>
          <a:prstGeom prst="rect">
            <a:avLst/>
          </a:prstGeom>
        </p:spPr>
      </p:pic>
    </p:spTree>
    <p:extLst>
      <p:ext uri="{BB962C8B-B14F-4D97-AF65-F5344CB8AC3E}">
        <p14:creationId xmlns:p14="http://schemas.microsoft.com/office/powerpoint/2010/main" val="1090441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Tümlesik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Süreç</a:t>
            </a:r>
            <a:r>
              <a:rPr lang="en-US" b="1" dirty="0">
                <a:solidFill>
                  <a:srgbClr val="002060"/>
                </a:solidFill>
                <a:latin typeface="Times New Roman" panose="02020603050405020304" pitchFamily="18" charset="0"/>
                <a:cs typeface="Times New Roman" panose="02020603050405020304" pitchFamily="18" charset="0"/>
              </a:rPr>
              <a:t> (Agile Unified</a:t>
            </a:r>
            <a:br>
              <a:rPr lang="en-US" b="1" dirty="0">
                <a:solidFill>
                  <a:srgbClr val="002060"/>
                </a:solidFill>
                <a:latin typeface="Times New Roman" panose="02020603050405020304" pitchFamily="18" charset="0"/>
                <a:cs typeface="Times New Roman" panose="02020603050405020304" pitchFamily="18" charset="0"/>
              </a:rPr>
            </a:br>
            <a:r>
              <a:rPr lang="en-US" b="1" dirty="0">
                <a:solidFill>
                  <a:srgbClr val="002060"/>
                </a:solidFill>
                <a:latin typeface="Times New Roman" panose="02020603050405020304" pitchFamily="18" charset="0"/>
                <a:cs typeface="Times New Roman" panose="02020603050405020304" pitchFamily="18" charset="0"/>
              </a:rPr>
              <a:t>Process – AUP)</a:t>
            </a:r>
            <a:endParaRPr lang="tr-TR" b="1" dirty="0">
              <a:solidFill>
                <a:srgbClr val="00206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825626"/>
            <a:ext cx="10515600" cy="2499631"/>
          </a:xfrm>
        </p:spPr>
        <p:txBody>
          <a:bodyPr>
            <a:normAutofit fontScale="92500" lnSpcReduction="20000"/>
          </a:bodyPr>
          <a:lstStyle/>
          <a:p>
            <a:pPr marL="0" indent="0" algn="just">
              <a:buNone/>
            </a:pPr>
            <a:r>
              <a:rPr lang="tr-TR" dirty="0">
                <a:latin typeface="Times New Roman" panose="02020603050405020304" pitchFamily="18" charset="0"/>
                <a:cs typeface="Times New Roman" panose="02020603050405020304" pitchFamily="18" charset="0"/>
              </a:rPr>
              <a:t>Çevik Tümleşik Süreç (</a:t>
            </a:r>
            <a:r>
              <a:rPr lang="tr-TR" dirty="0" err="1">
                <a:latin typeface="Times New Roman" panose="02020603050405020304" pitchFamily="18" charset="0"/>
                <a:cs typeface="Times New Roman" panose="02020603050405020304" pitchFamily="18" charset="0"/>
              </a:rPr>
              <a:t>Agile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Unified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Process</a:t>
            </a:r>
            <a:r>
              <a:rPr lang="tr-TR" dirty="0">
                <a:latin typeface="Times New Roman" panose="02020603050405020304" pitchFamily="18" charset="0"/>
                <a:cs typeface="Times New Roman" panose="02020603050405020304" pitchFamily="18" charset="0"/>
              </a:rPr>
              <a:t> – AUP”); </a:t>
            </a:r>
            <a:r>
              <a:rPr lang="tr-TR" dirty="0" err="1">
                <a:latin typeface="Times New Roman" panose="02020603050405020304" pitchFamily="18" charset="0"/>
                <a:cs typeface="Times New Roman" panose="02020603050405020304" pitchFamily="18" charset="0"/>
              </a:rPr>
              <a:t>Rational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Unified</a:t>
            </a:r>
            <a:endParaRPr lang="tr-TR" dirty="0">
              <a:latin typeface="Times New Roman" panose="02020603050405020304" pitchFamily="18" charset="0"/>
              <a:cs typeface="Times New Roman" panose="02020603050405020304" pitchFamily="18" charset="0"/>
            </a:endParaRPr>
          </a:p>
          <a:p>
            <a:pPr marL="0" indent="0" algn="just">
              <a:buNone/>
            </a:pPr>
            <a:r>
              <a:rPr lang="tr-TR" dirty="0" err="1">
                <a:latin typeface="Times New Roman" panose="02020603050405020304" pitchFamily="18" charset="0"/>
                <a:cs typeface="Times New Roman" panose="02020603050405020304" pitchFamily="18" charset="0"/>
              </a:rPr>
              <a:t>Process</a:t>
            </a:r>
            <a:r>
              <a:rPr lang="tr-TR" dirty="0">
                <a:latin typeface="Times New Roman" panose="02020603050405020304" pitchFamily="18" charset="0"/>
                <a:cs typeface="Times New Roman" panose="02020603050405020304" pitchFamily="18" charset="0"/>
              </a:rPr>
              <a:t> (RUP)’un, çevik yaklaşıma göre adapte edilerek basitleştirilmiş</a:t>
            </a:r>
          </a:p>
          <a:p>
            <a:pPr marL="0" indent="0" algn="just">
              <a:buNone/>
            </a:pPr>
            <a:r>
              <a:rPr lang="tr-TR" dirty="0">
                <a:latin typeface="Times New Roman" panose="02020603050405020304" pitchFamily="18" charset="0"/>
                <a:cs typeface="Times New Roman" panose="02020603050405020304" pitchFamily="18" charset="0"/>
              </a:rPr>
              <a:t>halidir.</a:t>
            </a:r>
          </a:p>
          <a:p>
            <a:pPr marL="0" indent="0" algn="just">
              <a:buNone/>
            </a:pPr>
            <a:r>
              <a:rPr lang="tr-TR" dirty="0">
                <a:latin typeface="Times New Roman" panose="02020603050405020304" pitchFamily="18" charset="0"/>
                <a:cs typeface="Times New Roman" panose="02020603050405020304" pitchFamily="18" charset="0"/>
              </a:rPr>
              <a:t>Test-güdümlü geliştirme (“test </a:t>
            </a:r>
            <a:r>
              <a:rPr lang="tr-TR" dirty="0" err="1">
                <a:latin typeface="Times New Roman" panose="02020603050405020304" pitchFamily="18" charset="0"/>
                <a:cs typeface="Times New Roman" panose="02020603050405020304" pitchFamily="18" charset="0"/>
              </a:rPr>
              <a:t>driven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development</a:t>
            </a:r>
            <a:r>
              <a:rPr lang="tr-TR" dirty="0">
                <a:latin typeface="Times New Roman" panose="02020603050405020304" pitchFamily="18" charset="0"/>
                <a:cs typeface="Times New Roman" panose="02020603050405020304" pitchFamily="18" charset="0"/>
              </a:rPr>
              <a:t> – TDD”), çevik değişiklik yönetimi, veri tabanını yeniden yapılandırma gibi çevik pratikleri uygulatır.</a:t>
            </a:r>
          </a:p>
          <a:p>
            <a:pPr marL="0" indent="0" algn="just">
              <a:buNone/>
            </a:pPr>
            <a:r>
              <a:rPr lang="tr-TR" dirty="0" err="1">
                <a:latin typeface="Times New Roman" panose="02020603050405020304" pitchFamily="18" charset="0"/>
                <a:cs typeface="Times New Roman" panose="02020603050405020304" pitchFamily="18" charset="0"/>
              </a:rPr>
              <a:t>RUP’dan</a:t>
            </a:r>
            <a:r>
              <a:rPr lang="tr-TR" dirty="0">
                <a:latin typeface="Times New Roman" panose="02020603050405020304" pitchFamily="18" charset="0"/>
                <a:cs typeface="Times New Roman" panose="02020603050405020304" pitchFamily="18" charset="0"/>
              </a:rPr>
              <a:t> farklı olarak, 7 adet disiplin içerir.</a:t>
            </a:r>
          </a:p>
        </p:txBody>
      </p:sp>
      <p:pic>
        <p:nvPicPr>
          <p:cNvPr id="4" name="Resim 3"/>
          <p:cNvPicPr>
            <a:picLocks noChangeAspect="1"/>
          </p:cNvPicPr>
          <p:nvPr/>
        </p:nvPicPr>
        <p:blipFill>
          <a:blip r:embed="rId2"/>
          <a:stretch>
            <a:fillRect/>
          </a:stretch>
        </p:blipFill>
        <p:spPr>
          <a:xfrm>
            <a:off x="3670299" y="4460195"/>
            <a:ext cx="4007757" cy="2166355"/>
          </a:xfrm>
          <a:prstGeom prst="rect">
            <a:avLst/>
          </a:prstGeom>
        </p:spPr>
      </p:pic>
    </p:spTree>
    <p:extLst>
      <p:ext uri="{BB962C8B-B14F-4D97-AF65-F5344CB8AC3E}">
        <p14:creationId xmlns:p14="http://schemas.microsoft.com/office/powerpoint/2010/main" val="693870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Çevik </a:t>
            </a:r>
            <a:r>
              <a:rPr lang="tr-TR" b="1" dirty="0" err="1">
                <a:solidFill>
                  <a:srgbClr val="002060"/>
                </a:solidFill>
                <a:latin typeface="Times New Roman" panose="02020603050405020304" pitchFamily="18" charset="0"/>
                <a:cs typeface="Times New Roman" panose="02020603050405020304" pitchFamily="18" charset="0"/>
              </a:rPr>
              <a:t>Tümlesik</a:t>
            </a:r>
            <a:r>
              <a:rPr lang="tr-TR" b="1" dirty="0">
                <a:solidFill>
                  <a:srgbClr val="002060"/>
                </a:solidFill>
                <a:latin typeface="Times New Roman" panose="02020603050405020304" pitchFamily="18" charset="0"/>
                <a:cs typeface="Times New Roman" panose="02020603050405020304" pitchFamily="18" charset="0"/>
              </a:rPr>
              <a:t> Süreç</a:t>
            </a:r>
          </a:p>
        </p:txBody>
      </p:sp>
      <p:pic>
        <p:nvPicPr>
          <p:cNvPr id="4" name="İçerik Yer Tutucusu 3"/>
          <p:cNvPicPr>
            <a:picLocks noGrp="1" noChangeAspect="1"/>
          </p:cNvPicPr>
          <p:nvPr>
            <p:ph idx="1"/>
          </p:nvPr>
        </p:nvPicPr>
        <p:blipFill>
          <a:blip r:embed="rId2"/>
          <a:stretch>
            <a:fillRect/>
          </a:stretch>
        </p:blipFill>
        <p:spPr>
          <a:xfrm>
            <a:off x="1280670" y="1466615"/>
            <a:ext cx="9630659" cy="5184556"/>
          </a:xfrm>
          <a:prstGeom prst="rect">
            <a:avLst/>
          </a:prstGeom>
        </p:spPr>
      </p:pic>
    </p:spTree>
    <p:extLst>
      <p:ext uri="{BB962C8B-B14F-4D97-AF65-F5344CB8AC3E}">
        <p14:creationId xmlns:p14="http://schemas.microsoft.com/office/powerpoint/2010/main" val="1000283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 Modeli Seçimi</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süreç modelleri birbirinden tümüyle ayrı değildir ve çoğu zaman aslında beraber kullanılırlar.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Hangi modelin ve model içerisindeki hangi adımların gerçekleştirileceğini seçmekle görevli olan kişiye “süreç mimarı” denir.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Her modelin güçlü ve zayıf yanlarını değerlendirdikten sonra süreç mimarı proje için en iyi modeli seçmelidir.</a:t>
            </a:r>
          </a:p>
        </p:txBody>
      </p:sp>
    </p:spTree>
    <p:extLst>
      <p:ext uri="{BB962C8B-B14F-4D97-AF65-F5344CB8AC3E}">
        <p14:creationId xmlns:p14="http://schemas.microsoft.com/office/powerpoint/2010/main" val="3750887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 Modeli Seçimi</a:t>
            </a:r>
          </a:p>
        </p:txBody>
      </p:sp>
      <p:sp>
        <p:nvSpPr>
          <p:cNvPr id="3" name="İçerik Yer Tutucusu 2"/>
          <p:cNvSpPr>
            <a:spLocks noGrp="1"/>
          </p:cNvSpPr>
          <p:nvPr>
            <p:ph idx="1"/>
          </p:nvPr>
        </p:nvSpPr>
        <p:spPr/>
        <p:txBody>
          <a:bodyPr>
            <a:normAutofit/>
          </a:bodyPr>
          <a:lstStyle/>
          <a:p>
            <a:pPr marL="0" indent="0" algn="just">
              <a:buNone/>
            </a:pPr>
            <a:r>
              <a:rPr lang="tr-TR" dirty="0">
                <a:latin typeface="Times New Roman" panose="02020603050405020304" pitchFamily="18" charset="0"/>
                <a:cs typeface="Times New Roman" panose="02020603050405020304" pitchFamily="18" charset="0"/>
              </a:rPr>
              <a:t>Süreç modeli seçiminde yararlı olabilecek bazı kriterler;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Modelin oluşabilecek riskleri </a:t>
            </a:r>
            <a:r>
              <a:rPr lang="tr-TR" dirty="0" err="1">
                <a:latin typeface="Times New Roman" panose="02020603050405020304" pitchFamily="18" charset="0"/>
                <a:cs typeface="Times New Roman" panose="02020603050405020304" pitchFamily="18" charset="0"/>
              </a:rPr>
              <a:t>tolere</a:t>
            </a:r>
            <a:r>
              <a:rPr lang="tr-TR" dirty="0">
                <a:latin typeface="Times New Roman" panose="02020603050405020304" pitchFamily="18" charset="0"/>
                <a:cs typeface="Times New Roman" panose="02020603050405020304" pitchFamily="18" charset="0"/>
              </a:rPr>
              <a:t> edebilme kapasitesi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Geliştirici kurumun son kullanıcılara erişim imkanı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Bilinen gereksinimlerin ne kadar iyi tanımlanabildiği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Erken işlevlerin önemi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Problemin karmaşıklığı ve çözüm için olası adaylar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Gereksinim değişikliğinin tahmin edilen sıklığı ve oranı</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Kurumun yönetimsel kapasitesi</a:t>
            </a:r>
          </a:p>
        </p:txBody>
      </p:sp>
    </p:spTree>
    <p:extLst>
      <p:ext uri="{BB962C8B-B14F-4D97-AF65-F5344CB8AC3E}">
        <p14:creationId xmlns:p14="http://schemas.microsoft.com/office/powerpoint/2010/main" val="430206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Yazılım Süreçleri – IEEE/IEA 12207 nedir?</a:t>
            </a:r>
          </a:p>
        </p:txBody>
      </p:sp>
      <p:sp>
        <p:nvSpPr>
          <p:cNvPr id="3" name="İçerik Yer Tutucusu 2"/>
          <p:cNvSpPr>
            <a:spLocks noGrp="1"/>
          </p:cNvSpPr>
          <p:nvPr>
            <p:ph idx="1"/>
          </p:nvPr>
        </p:nvSpPr>
        <p:spPr/>
        <p:txBody>
          <a:bodyPr>
            <a:normAutofit fontScale="85000" lnSpcReduction="2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Bilgi Teknolojileri-Yazılım Yaşam Döngüsü Süreçleri için Standard.</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yazılım sisteminin tüm yaşam döngüsünü kapsayan süreçler kümesini tanımlar.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Kavramsal fikrin ortaya çıkışından</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Yazılımın emekli oluşuna kadar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süreç modelleri için ortak bir çerçeve sağlar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organizasyon kendi iç kullanımı için ya da birden çok organizasyon kontrata bağlı çalışmak için kendine adapte edebilir.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Projeye göre uydurulabilir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Genel, büyük ve karmaşık projeler için yazılmıştır</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İhtiyaç, büyüklük, karmaşıklık, maliyet, zaman ve performansa uydurulabilecek şekilde tasarlanmıştır.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Uygulamalar için bir kılavuzdur</a:t>
            </a:r>
          </a:p>
        </p:txBody>
      </p:sp>
    </p:spTree>
    <p:extLst>
      <p:ext uri="{BB962C8B-B14F-4D97-AF65-F5344CB8AC3E}">
        <p14:creationId xmlns:p14="http://schemas.microsoft.com/office/powerpoint/2010/main" val="90265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normAutofit fontScale="90000"/>
          </a:bodyPr>
          <a:lstStyle/>
          <a:p>
            <a:r>
              <a:rPr lang="en-US" b="1" dirty="0">
                <a:solidFill>
                  <a:srgbClr val="002060"/>
                </a:solidFill>
                <a:latin typeface="Times New Roman" panose="02020603050405020304" pitchFamily="18" charset="0"/>
                <a:cs typeface="Times New Roman" panose="02020603050405020304" pitchFamily="18" charset="0"/>
              </a:rPr>
              <a:t>UP: </a:t>
            </a:r>
            <a:r>
              <a:rPr lang="en-US" b="1" dirty="0" err="1">
                <a:solidFill>
                  <a:srgbClr val="002060"/>
                </a:solidFill>
                <a:latin typeface="Times New Roman" panose="02020603050405020304" pitchFamily="18" charset="0"/>
                <a:cs typeface="Times New Roman" panose="02020603050405020304" pitchFamily="18" charset="0"/>
              </a:rPr>
              <a:t>Yinelemeli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ve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evrimsel</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yazılım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geliştirme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Dikdörtgen 3"/>
          <p:cNvSpPr/>
          <p:nvPr/>
        </p:nvSpPr>
        <p:spPr>
          <a:xfrm>
            <a:off x="907942" y="1397256"/>
            <a:ext cx="10445858" cy="830997"/>
          </a:xfrm>
          <a:prstGeom prst="rect">
            <a:avLst/>
          </a:prstGeom>
        </p:spPr>
        <p:txBody>
          <a:bodyPr wrap="square">
            <a:spAutoFit/>
          </a:bodyPr>
          <a:lstStyle/>
          <a:p>
            <a:pPr algn="just"/>
            <a:r>
              <a:rPr lang="tr-TR" sz="2400" dirty="0">
                <a:latin typeface="Times New Roman" panose="02020603050405020304" pitchFamily="18" charset="0"/>
                <a:cs typeface="Times New Roman" panose="02020603050405020304" pitchFamily="18" charset="0"/>
              </a:rPr>
              <a:t>Her yineleme (</a:t>
            </a:r>
            <a:r>
              <a:rPr lang="tr-TR" sz="2400" dirty="0" err="1">
                <a:latin typeface="Times New Roman" panose="02020603050405020304" pitchFamily="18" charset="0"/>
                <a:cs typeface="Times New Roman" panose="02020603050405020304" pitchFamily="18" charset="0"/>
              </a:rPr>
              <a:t>iterasyon</a:t>
            </a:r>
            <a:r>
              <a:rPr lang="tr-TR" sz="2400" dirty="0">
                <a:latin typeface="Times New Roman" panose="02020603050405020304" pitchFamily="18" charset="0"/>
                <a:cs typeface="Times New Roman" panose="02020603050405020304" pitchFamily="18" charset="0"/>
              </a:rPr>
              <a:t>) adımında bütün bir yazılım projesi varmış gibi davranılır.</a:t>
            </a:r>
          </a:p>
          <a:p>
            <a:pPr algn="just"/>
            <a:r>
              <a:rPr lang="tr-TR" sz="2400" dirty="0">
                <a:latin typeface="Times New Roman" panose="02020603050405020304" pitchFamily="18" charset="0"/>
                <a:cs typeface="Times New Roman" panose="02020603050405020304" pitchFamily="18" charset="0"/>
              </a:rPr>
              <a:t>Gerekli tüm aşamalardan geçilerek sınanmış, çalışır bir ürün elde edilir.</a:t>
            </a:r>
          </a:p>
        </p:txBody>
      </p:sp>
      <p:pic>
        <p:nvPicPr>
          <p:cNvPr id="5" name="Resim 4"/>
          <p:cNvPicPr>
            <a:picLocks noChangeAspect="1"/>
          </p:cNvPicPr>
          <p:nvPr/>
        </p:nvPicPr>
        <p:blipFill>
          <a:blip r:embed="rId2"/>
          <a:stretch>
            <a:fillRect/>
          </a:stretch>
        </p:blipFill>
        <p:spPr>
          <a:xfrm>
            <a:off x="2251043" y="2228253"/>
            <a:ext cx="7759656" cy="4488233"/>
          </a:xfrm>
          <a:prstGeom prst="rect">
            <a:avLst/>
          </a:prstGeom>
        </p:spPr>
      </p:pic>
    </p:spTree>
    <p:extLst>
      <p:ext uri="{BB962C8B-B14F-4D97-AF65-F5344CB8AC3E}">
        <p14:creationId xmlns:p14="http://schemas.microsoft.com/office/powerpoint/2010/main" val="2818083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12207 ne değildir?</a:t>
            </a:r>
          </a:p>
        </p:txBody>
      </p:sp>
      <p:sp>
        <p:nvSpPr>
          <p:cNvPr id="3" name="İçerik Yer Tutucusu 2"/>
          <p:cNvSpPr>
            <a:spLocks noGrp="1"/>
          </p:cNvSpPr>
          <p:nvPr>
            <p:ph idx="1"/>
          </p:nvPr>
        </p:nvSpPr>
        <p:spPr/>
        <p:txBody>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geliştirme için bir reçete değildir.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Yönetim ya da mühendisliğin yerine geçmez.</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Ürün ya da ölçme standardı da değildir.</a:t>
            </a:r>
          </a:p>
        </p:txBody>
      </p:sp>
      <p:pic>
        <p:nvPicPr>
          <p:cNvPr id="4" name="Resim 3"/>
          <p:cNvPicPr>
            <a:picLocks noChangeAspect="1"/>
          </p:cNvPicPr>
          <p:nvPr/>
        </p:nvPicPr>
        <p:blipFill>
          <a:blip r:embed="rId2"/>
          <a:stretch>
            <a:fillRect/>
          </a:stretch>
        </p:blipFill>
        <p:spPr>
          <a:xfrm>
            <a:off x="7953828" y="240166"/>
            <a:ext cx="3726543" cy="6252709"/>
          </a:xfrm>
          <a:prstGeom prst="rect">
            <a:avLst/>
          </a:prstGeom>
        </p:spPr>
      </p:pic>
    </p:spTree>
    <p:extLst>
      <p:ext uri="{BB962C8B-B14F-4D97-AF65-F5344CB8AC3E}">
        <p14:creationId xmlns:p14="http://schemas.microsoft.com/office/powerpoint/2010/main" val="1939290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Kullanımı</a:t>
            </a:r>
          </a:p>
        </p:txBody>
      </p:sp>
      <p:sp>
        <p:nvSpPr>
          <p:cNvPr id="3" name="İçerik Yer Tutucusu 2"/>
          <p:cNvSpPr>
            <a:spLocks noGrp="1"/>
          </p:cNvSpPr>
          <p:nvPr>
            <p:ph idx="1"/>
          </p:nvPr>
        </p:nvSpPr>
        <p:spPr/>
        <p:txBody>
          <a:bodyPr>
            <a:normAutofit fontScale="92500" lnSpcReduction="10000"/>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Birincil yaşam döngüsü süreçleri:</a:t>
            </a:r>
          </a:p>
          <a:p>
            <a:pPr lvl="1" algn="just">
              <a:buFont typeface="Courier New" panose="02070309020205020404" pitchFamily="49" charset="0"/>
              <a:buChar char="o"/>
            </a:pPr>
            <a:r>
              <a:rPr lang="tr-TR" dirty="0" err="1">
                <a:latin typeface="Times New Roman" panose="02020603050405020304" pitchFamily="18" charset="0"/>
                <a:cs typeface="Times New Roman" panose="02020603050405020304" pitchFamily="18" charset="0"/>
              </a:rPr>
              <a:t>Acquire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supply</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develop</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operate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maintain</a:t>
            </a:r>
            <a:r>
              <a:rPr lang="tr-TR" dirty="0">
                <a:latin typeface="Times New Roman" panose="02020603050405020304" pitchFamily="18" charset="0"/>
                <a:cs typeface="Times New Roman" panose="02020603050405020304" pitchFamily="18" charset="0"/>
              </a:rPr>
              <a:t> software – Yazılım kazanma, tedarik, geliştirme, işletim ve sürdürme.</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Destekleyici yaşam döngüsü süreçleri: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Yukarıdaki fonksiyonları, kalite güvencesi, konfigürasyon yönetimi, ortak gözden geçirme, denetleme, geçerleme, doğrulama, problem çözme ve belgelendirme ile destekler.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Kurumsal yaşam döngüsü süreçleri:</a:t>
            </a:r>
          </a:p>
          <a:p>
            <a:pPr lvl="1"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Organizasyonun süreçleri ve personelini yönetmesini ve geliştirmesini sağlar.</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Yazılım ürün yaşam döngüsünde yer alan müşteri, sağlayıcı ve tüm</a:t>
            </a:r>
          </a:p>
          <a:p>
            <a:pPr marL="0" indent="0" algn="just">
              <a:buNone/>
            </a:pPr>
            <a:r>
              <a:rPr lang="tr-TR" dirty="0">
                <a:latin typeface="Times New Roman" panose="02020603050405020304" pitchFamily="18" charset="0"/>
                <a:cs typeface="Times New Roman" panose="02020603050405020304" pitchFamily="18" charset="0"/>
              </a:rPr>
              <a:t>iştirakçiler arasında anlaşmayı artırır.</a:t>
            </a:r>
          </a:p>
        </p:txBody>
      </p:sp>
    </p:spTree>
    <p:extLst>
      <p:ext uri="{BB962C8B-B14F-4D97-AF65-F5344CB8AC3E}">
        <p14:creationId xmlns:p14="http://schemas.microsoft.com/office/powerpoint/2010/main" val="2876559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Yaşam döngüsünü bölümlendirme</a:t>
            </a:r>
          </a:p>
        </p:txBody>
      </p:sp>
      <p:sp>
        <p:nvSpPr>
          <p:cNvPr id="3" name="İçerik Yer Tutucusu 2"/>
          <p:cNvSpPr>
            <a:spLocks noGrp="1"/>
          </p:cNvSpPr>
          <p:nvPr>
            <p:ph idx="1"/>
          </p:nvPr>
        </p:nvSpPr>
        <p:spPr/>
        <p:txBody>
          <a:bodyPr>
            <a:normAutofit lnSpcReduction="10000"/>
          </a:bodyPr>
          <a:lstStyle/>
          <a:p>
            <a:pPr marL="0" indent="0" algn="just">
              <a:buNone/>
            </a:pPr>
            <a:r>
              <a:rPr lang="tr-TR" b="1" dirty="0" err="1">
                <a:solidFill>
                  <a:schemeClr val="accent6">
                    <a:lumMod val="50000"/>
                  </a:schemeClr>
                </a:solidFill>
                <a:latin typeface="Times New Roman" panose="02020603050405020304" pitchFamily="18" charset="0"/>
                <a:cs typeface="Times New Roman" panose="02020603050405020304" pitchFamily="18" charset="0"/>
              </a:rPr>
              <a:t>Modularity</a:t>
            </a:r>
            <a:r>
              <a:rPr lang="tr-TR" b="1" dirty="0">
                <a:solidFill>
                  <a:schemeClr val="accent6">
                    <a:lumMod val="50000"/>
                  </a:schemeClr>
                </a:solidFill>
                <a:latin typeface="Times New Roman" panose="02020603050405020304" pitchFamily="18" charset="0"/>
                <a:cs typeface="Times New Roman" panose="02020603050405020304" pitchFamily="18" charset="0"/>
              </a:rPr>
              <a:t> (modülerlik)</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Strongly</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cohesive</a:t>
            </a:r>
            <a:r>
              <a:rPr lang="tr-TR" dirty="0">
                <a:solidFill>
                  <a:schemeClr val="accent6">
                    <a:lumMod val="75000"/>
                  </a:schemeClr>
                </a:solidFill>
                <a:latin typeface="Times New Roman" panose="02020603050405020304" pitchFamily="18" charset="0"/>
                <a:cs typeface="Times New Roman" panose="02020603050405020304" pitchFamily="18" charset="0"/>
              </a:rPr>
              <a:t> (güçlü bağlı): süreç içindeki işler (</a:t>
            </a:r>
            <a:r>
              <a:rPr lang="tr-TR" dirty="0" err="1">
                <a:solidFill>
                  <a:schemeClr val="accent6">
                    <a:lumMod val="75000"/>
                  </a:schemeClr>
                </a:solidFill>
                <a:latin typeface="Times New Roman" panose="02020603050405020304" pitchFamily="18" charset="0"/>
                <a:cs typeface="Times New Roman" panose="02020603050405020304" pitchFamily="18" charset="0"/>
              </a:rPr>
              <a:t>task</a:t>
            </a:r>
            <a:r>
              <a:rPr lang="tr-TR" dirty="0">
                <a:solidFill>
                  <a:schemeClr val="accent6">
                    <a:lumMod val="75000"/>
                  </a:schemeClr>
                </a:solidFill>
                <a:latin typeface="Times New Roman" panose="02020603050405020304" pitchFamily="18" charset="0"/>
                <a:cs typeface="Times New Roman" panose="02020603050405020304" pitchFamily="18" charset="0"/>
              </a:rPr>
              <a:t>) fonksiyonel olarak birbirine bağlı olmalı</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Loosely</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coupled</a:t>
            </a:r>
            <a:r>
              <a:rPr lang="tr-TR" dirty="0">
                <a:solidFill>
                  <a:schemeClr val="accent6">
                    <a:lumMod val="75000"/>
                  </a:schemeClr>
                </a:solidFill>
                <a:latin typeface="Times New Roman" panose="02020603050405020304" pitchFamily="18" charset="0"/>
                <a:cs typeface="Times New Roman" panose="02020603050405020304" pitchFamily="18" charset="0"/>
              </a:rPr>
              <a:t> (zayıf birleşme) Süreçler arasındaki bağlar en az olmalı</a:t>
            </a:r>
          </a:p>
          <a:p>
            <a:pPr lvl="1" algn="just">
              <a:buFont typeface="Courier New" panose="02070309020205020404" pitchFamily="49" charset="0"/>
              <a:buChar char="o"/>
            </a:pPr>
            <a:r>
              <a:rPr lang="tr-TR" dirty="0" err="1">
                <a:solidFill>
                  <a:schemeClr val="accent6">
                    <a:lumMod val="75000"/>
                  </a:schemeClr>
                </a:solidFill>
                <a:latin typeface="Times New Roman" panose="02020603050405020304" pitchFamily="18" charset="0"/>
                <a:cs typeface="Times New Roman" panose="02020603050405020304" pitchFamily="18" charset="0"/>
              </a:rPr>
              <a:t>Association</a:t>
            </a:r>
            <a:r>
              <a:rPr lang="tr-TR" dirty="0">
                <a:solidFill>
                  <a:schemeClr val="accent6">
                    <a:lumMod val="75000"/>
                  </a:schemeClr>
                </a:solidFill>
                <a:latin typeface="Times New Roman" panose="02020603050405020304" pitchFamily="18" charset="0"/>
                <a:cs typeface="Times New Roman" panose="02020603050405020304" pitchFamily="18" charset="0"/>
              </a:rPr>
              <a:t> </a:t>
            </a:r>
            <a:r>
              <a:rPr lang="tr-TR" dirty="0" err="1">
                <a:solidFill>
                  <a:schemeClr val="accent6">
                    <a:lumMod val="75000"/>
                  </a:schemeClr>
                </a:solidFill>
                <a:latin typeface="Times New Roman" panose="02020603050405020304" pitchFamily="18" charset="0"/>
                <a:cs typeface="Times New Roman" panose="02020603050405020304" pitchFamily="18" charset="0"/>
              </a:rPr>
              <a:t>rules</a:t>
            </a:r>
            <a:r>
              <a:rPr lang="tr-TR" dirty="0">
                <a:solidFill>
                  <a:schemeClr val="accent6">
                    <a:lumMod val="75000"/>
                  </a:schemeClr>
                </a:solidFill>
                <a:latin typeface="Times New Roman" panose="02020603050405020304" pitchFamily="18" charset="0"/>
                <a:cs typeface="Times New Roman" panose="02020603050405020304" pitchFamily="18" charset="0"/>
              </a:rPr>
              <a:t> (İlişkilendirme kuralları)</a:t>
            </a:r>
          </a:p>
          <a:p>
            <a:pPr lvl="2"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Bir fonksiyon birden fazla süreç tarafından </a:t>
            </a:r>
            <a:r>
              <a:rPr lang="tr-TR" dirty="0" err="1">
                <a:solidFill>
                  <a:schemeClr val="accent6">
                    <a:lumMod val="75000"/>
                  </a:schemeClr>
                </a:solidFill>
                <a:latin typeface="Times New Roman" panose="02020603050405020304" pitchFamily="18" charset="0"/>
                <a:cs typeface="Times New Roman" panose="02020603050405020304" pitchFamily="18" charset="0"/>
              </a:rPr>
              <a:t>kulanılıyorsa</a:t>
            </a:r>
            <a:r>
              <a:rPr lang="tr-TR" dirty="0">
                <a:solidFill>
                  <a:schemeClr val="accent6">
                    <a:lumMod val="75000"/>
                  </a:schemeClr>
                </a:solidFill>
                <a:latin typeface="Times New Roman" panose="02020603050405020304" pitchFamily="18" charset="0"/>
                <a:cs typeface="Times New Roman" panose="02020603050405020304" pitchFamily="18" charset="0"/>
              </a:rPr>
              <a:t>, o durumda fonksiyon kendi başına bir süreç haline gelir</a:t>
            </a:r>
          </a:p>
          <a:p>
            <a:pPr lvl="2"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Eğer süreç A sadece ve sadece süreç B tarafından çağrılıyorsa, süreç A B’ye aittir.</a:t>
            </a:r>
          </a:p>
          <a:p>
            <a:pPr marL="0" indent="0" algn="just">
              <a:buNone/>
            </a:pPr>
            <a:r>
              <a:rPr lang="tr-TR" b="1" dirty="0">
                <a:solidFill>
                  <a:schemeClr val="accent6">
                    <a:lumMod val="50000"/>
                  </a:schemeClr>
                </a:solidFill>
                <a:latin typeface="Times New Roman" panose="02020603050405020304" pitchFamily="18" charset="0"/>
                <a:cs typeface="Times New Roman" panose="02020603050405020304" pitchFamily="18" charset="0"/>
              </a:rPr>
              <a:t>Sorumluluk</a:t>
            </a:r>
          </a:p>
          <a:p>
            <a:pPr lvl="1" algn="just">
              <a:buFont typeface="Courier New" panose="02070309020205020404" pitchFamily="49" charset="0"/>
              <a:buChar char="o"/>
            </a:pPr>
            <a:r>
              <a:rPr lang="tr-TR" dirty="0">
                <a:solidFill>
                  <a:schemeClr val="accent6">
                    <a:lumMod val="75000"/>
                  </a:schemeClr>
                </a:solidFill>
                <a:latin typeface="Times New Roman" panose="02020603050405020304" pitchFamily="18" charset="0"/>
                <a:cs typeface="Times New Roman" panose="02020603050405020304" pitchFamily="18" charset="0"/>
              </a:rPr>
              <a:t>Bir süreç yazılım yaşam döngüsündeki bir organizasyon ya da bir tarafın sorumluluğuna verilir</a:t>
            </a:r>
          </a:p>
          <a:p>
            <a:pPr lvl="2" algn="just">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Parçaları farklı organizasyonların sorumluluğunda olan fonksiyonlar süreç olamaz.</a:t>
            </a:r>
          </a:p>
        </p:txBody>
      </p:sp>
    </p:spTree>
    <p:extLst>
      <p:ext uri="{BB962C8B-B14F-4D97-AF65-F5344CB8AC3E}">
        <p14:creationId xmlns:p14="http://schemas.microsoft.com/office/powerpoint/2010/main" val="2900610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IEEE/EIA 12207 Yaşam Döngüsü</a:t>
            </a:r>
            <a:br>
              <a:rPr lang="tr-TR" b="1" dirty="0">
                <a:latin typeface="Times New Roman" panose="02020603050405020304" pitchFamily="18" charset="0"/>
                <a:cs typeface="Times New Roman" panose="02020603050405020304" pitchFamily="18" charset="0"/>
              </a:rPr>
            </a:br>
            <a:r>
              <a:rPr lang="tr-TR" b="1" dirty="0">
                <a:latin typeface="Times New Roman" panose="02020603050405020304" pitchFamily="18" charset="0"/>
                <a:cs typeface="Times New Roman" panose="02020603050405020304" pitchFamily="18" charset="0"/>
              </a:rPr>
              <a:t>(Yazılım Süreçleri)</a:t>
            </a:r>
          </a:p>
        </p:txBody>
      </p:sp>
      <p:pic>
        <p:nvPicPr>
          <p:cNvPr id="4" name="İçerik Yer Tutucusu 3"/>
          <p:cNvPicPr>
            <a:picLocks noGrp="1" noChangeAspect="1"/>
          </p:cNvPicPr>
          <p:nvPr>
            <p:ph idx="1"/>
          </p:nvPr>
        </p:nvPicPr>
        <p:blipFill>
          <a:blip r:embed="rId2"/>
          <a:stretch>
            <a:fillRect/>
          </a:stretch>
        </p:blipFill>
        <p:spPr>
          <a:xfrm>
            <a:off x="2485171" y="1690688"/>
            <a:ext cx="7221657" cy="5198348"/>
          </a:xfrm>
          <a:prstGeom prst="rect">
            <a:avLst/>
          </a:prstGeom>
        </p:spPr>
      </p:pic>
    </p:spTree>
    <p:extLst>
      <p:ext uri="{BB962C8B-B14F-4D97-AF65-F5344CB8AC3E}">
        <p14:creationId xmlns:p14="http://schemas.microsoft.com/office/powerpoint/2010/main" val="2128743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2060"/>
                </a:solidFill>
                <a:latin typeface="Times New Roman" panose="02020603050405020304" pitchFamily="18" charset="0"/>
                <a:cs typeface="Times New Roman" panose="02020603050405020304" pitchFamily="18" charset="0"/>
              </a:rPr>
              <a:t>Uygulama</a:t>
            </a:r>
          </a:p>
        </p:txBody>
      </p:sp>
      <p:sp>
        <p:nvSpPr>
          <p:cNvPr id="3" name="İçerik Yer Tutucusu 2"/>
          <p:cNvSpPr>
            <a:spLocks noGrp="1"/>
          </p:cNvSpPr>
          <p:nvPr>
            <p:ph idx="1"/>
          </p:nvPr>
        </p:nvSpPr>
        <p:spPr/>
        <p:txBody>
          <a:bodyPr>
            <a:normAutofit/>
          </a:bodyPr>
          <a:lstStyle/>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Bir BS(Bilgisayar Sistemi) organizasyonunda proje yöneticisi olarak</a:t>
            </a:r>
          </a:p>
          <a:p>
            <a:pPr marL="0" indent="0" algn="just">
              <a:buNone/>
            </a:pPr>
            <a:r>
              <a:rPr lang="tr-TR" dirty="0">
                <a:latin typeface="Times New Roman" panose="02020603050405020304" pitchFamily="18" charset="0"/>
                <a:cs typeface="Times New Roman" panose="02020603050405020304" pitchFamily="18" charset="0"/>
              </a:rPr>
              <a:t>görevlendirildiniz.</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İşiniz daha önce geliştirdiklerinize benzer bir sistem geliştirmek olan</a:t>
            </a:r>
          </a:p>
          <a:p>
            <a:pPr marL="0" indent="0" algn="just">
              <a:buNone/>
            </a:pPr>
            <a:r>
              <a:rPr lang="tr-TR" dirty="0">
                <a:latin typeface="Times New Roman" panose="02020603050405020304" pitchFamily="18" charset="0"/>
                <a:cs typeface="Times New Roman" panose="02020603050405020304" pitchFamily="18" charset="0"/>
              </a:rPr>
              <a:t>sözleşmeli bir projeyi yönetmek. Yalnız bu defaki proje daha öncekilere</a:t>
            </a:r>
          </a:p>
          <a:p>
            <a:pPr marL="0" indent="0" algn="just">
              <a:buNone/>
            </a:pPr>
            <a:r>
              <a:rPr lang="tr-TR" dirty="0">
                <a:latin typeface="Times New Roman" panose="02020603050405020304" pitchFamily="18" charset="0"/>
                <a:cs typeface="Times New Roman" panose="02020603050405020304" pitchFamily="18" charset="0"/>
              </a:rPr>
              <a:t>göre daha büyük ve daha karmaşık</a:t>
            </a:r>
          </a:p>
          <a:p>
            <a:pPr algn="just">
              <a:buFont typeface="Wingdings" panose="05000000000000000000" pitchFamily="2" charset="2"/>
              <a:buChar char="Ø"/>
            </a:pPr>
            <a:r>
              <a:rPr lang="tr-TR" dirty="0">
                <a:latin typeface="Times New Roman" panose="02020603050405020304" pitchFamily="18" charset="0"/>
                <a:cs typeface="Times New Roman" panose="02020603050405020304" pitchFamily="18" charset="0"/>
              </a:rPr>
              <a:t>Gereksinimler müşteri tarafından baştan sona belgelendirilmiş.</a:t>
            </a:r>
          </a:p>
          <a:p>
            <a:pPr marL="0" indent="0" algn="just">
              <a:buNone/>
            </a:pPr>
            <a:r>
              <a:rPr lang="tr-TR" dirty="0">
                <a:latin typeface="Times New Roman" panose="02020603050405020304" pitchFamily="18" charset="0"/>
                <a:cs typeface="Times New Roman" panose="02020603050405020304" pitchFamily="18" charset="0"/>
              </a:rPr>
              <a:t>	</a:t>
            </a:r>
            <a:r>
              <a:rPr lang="tr-TR" b="1" dirty="0">
                <a:latin typeface="Times New Roman" panose="02020603050405020304" pitchFamily="18" charset="0"/>
                <a:cs typeface="Times New Roman" panose="02020603050405020304" pitchFamily="18" charset="0"/>
              </a:rPr>
              <a:t>Hangi süreç modelini kullanırsınız? Neden?</a:t>
            </a:r>
          </a:p>
        </p:txBody>
      </p:sp>
      <p:sp>
        <p:nvSpPr>
          <p:cNvPr id="4" name="Sağ Ok 3"/>
          <p:cNvSpPr/>
          <p:nvPr/>
        </p:nvSpPr>
        <p:spPr>
          <a:xfrm>
            <a:off x="1171228" y="5038059"/>
            <a:ext cx="541149" cy="232474"/>
          </a:xfrm>
          <a:prstGeom prst="rightArrow">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375529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5B10FEEE-DEDE-E4E9-8759-B88CCFDEDF42}"/>
              </a:ext>
            </a:extLst>
          </p:cNvPr>
          <p:cNvSpPr txBox="1">
            <a:spLocks/>
          </p:cNvSpPr>
          <p:nvPr/>
        </p:nvSpPr>
        <p:spPr>
          <a:xfrm>
            <a:off x="1487488" y="2924175"/>
            <a:ext cx="9577387" cy="25209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Font typeface="Arial" panose="020B0604020202020204" pitchFamily="34" charset="0"/>
              <a:buNone/>
            </a:pPr>
            <a:r>
              <a:rPr lang="tr-TR" altLang="en-US" sz="3400" b="1" dirty="0">
                <a:solidFill>
                  <a:srgbClr val="002060"/>
                </a:solidFill>
              </a:rPr>
              <a:t>keyifli çalışmalar...</a:t>
            </a: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a:p>
            <a:pPr marL="0" indent="0" algn="ctr">
              <a:lnSpc>
                <a:spcPct val="70000"/>
              </a:lnSpc>
              <a:buFont typeface="Arial" panose="020B0604020202020204" pitchFamily="34" charset="0"/>
              <a:buNone/>
            </a:pPr>
            <a:endParaRPr lang="en-US" altLang="en-US" sz="3400" b="1" dirty="0">
              <a:solidFill>
                <a:srgbClr val="002060"/>
              </a:solidFill>
            </a:endParaRPr>
          </a:p>
        </p:txBody>
      </p:sp>
    </p:spTree>
    <p:extLst>
      <p:ext uri="{BB962C8B-B14F-4D97-AF65-F5344CB8AC3E}">
        <p14:creationId xmlns:p14="http://schemas.microsoft.com/office/powerpoint/2010/main" val="321777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Yinelemeli</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Sürecin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Yararları</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1286590" y="1117917"/>
            <a:ext cx="9618820" cy="5631226"/>
          </a:xfrm>
          <a:prstGeom prst="rect">
            <a:avLst/>
          </a:prstGeom>
        </p:spPr>
      </p:pic>
    </p:spTree>
    <p:extLst>
      <p:ext uri="{BB962C8B-B14F-4D97-AF65-F5344CB8AC3E}">
        <p14:creationId xmlns:p14="http://schemas.microsoft.com/office/powerpoint/2010/main" val="166058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UP'nin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Kullanılmasına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Yönelik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Öneriler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2 - 6 </a:t>
            </a:r>
            <a:r>
              <a:rPr lang="en-US" b="1" dirty="0" err="1">
                <a:latin typeface="Times New Roman" panose="02020603050405020304" pitchFamily="18" charset="0"/>
                <a:cs typeface="Times New Roman" panose="02020603050405020304" pitchFamily="18" charset="0"/>
              </a:rPr>
              <a:t>haftalık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sabit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süreli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iterasyonlar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uygulanmalı</a:t>
            </a:r>
            <a:endParaRPr lang="tr-TR"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Deney</a:t>
            </a:r>
            <a:r>
              <a:rPr lang="tr-TR" dirty="0">
                <a:latin typeface="Times New Roman" panose="02020603050405020304" pitchFamily="18" charset="0"/>
                <a:cs typeface="Times New Roman" panose="02020603050405020304" pitchFamily="18" charset="0"/>
              </a:rPr>
              <a:t>i</a:t>
            </a:r>
            <a:r>
              <a:rPr lang="en-US" dirty="0" err="1">
                <a:latin typeface="Times New Roman" panose="02020603050405020304" pitchFamily="18" charset="0"/>
                <a:cs typeface="Times New Roman" panose="02020603050405020304" pitchFamily="18" charset="0"/>
              </a:rPr>
              <a:t>mlere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iterasyonun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süresinin</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ya</a:t>
            </a:r>
            <a:r>
              <a:rPr lang="en-US" dirty="0">
                <a:latin typeface="Times New Roman" panose="02020603050405020304" pitchFamily="18" charset="0"/>
                <a:cs typeface="Times New Roman" panose="02020603050405020304" pitchFamily="18" charset="0"/>
              </a:rPr>
              <a:t> da 4 </a:t>
            </a:r>
            <a:r>
              <a:rPr lang="en-US" dirty="0" err="1">
                <a:latin typeface="Times New Roman" panose="02020603050405020304" pitchFamily="18" charset="0"/>
                <a:cs typeface="Times New Roman" panose="02020603050405020304" pitchFamily="18" charset="0"/>
              </a:rPr>
              <a:t>hafta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seçilmesi</a:t>
            </a:r>
            <a:r>
              <a:rPr lang="en-US" dirty="0">
                <a:latin typeface="Times New Roman" panose="02020603050405020304" pitchFamily="18" charset="0"/>
                <a:cs typeface="Times New Roman" panose="02020603050405020304" pitchFamily="18" charset="0"/>
              </a:rPr>
              <a:t> iyi </a:t>
            </a:r>
            <a:r>
              <a:rPr lang="en-US" dirty="0" err="1">
                <a:latin typeface="Times New Roman" panose="02020603050405020304" pitchFamily="18" charset="0"/>
                <a:cs typeface="Times New Roman" panose="02020603050405020304" pitchFamily="18" charset="0"/>
              </a:rPr>
              <a:t>sonuçlar</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vermektedir</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İterasyon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çıkarmak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olmaz</a:t>
            </a:r>
            <a:r>
              <a:rPr lang="en-US" dirty="0">
                <a:latin typeface="Times New Roman" panose="02020603050405020304" pitchFamily="18" charset="0"/>
                <a:cs typeface="Times New Roman" panose="02020603050405020304" pitchFamily="18" charset="0"/>
              </a:rPr>
              <a:t>.</a:t>
            </a: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Altı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haftadan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uzun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iterasyonlarda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besleme</a:t>
            </a:r>
            <a:r>
              <a:rPr lang="en-US" dirty="0">
                <a:latin typeface="Times New Roman" panose="02020603050405020304" pitchFamily="18" charset="0"/>
                <a:cs typeface="Times New Roman" panose="02020603050405020304" pitchFamily="18" charset="0"/>
              </a:rPr>
              <a:t> alma </a:t>
            </a:r>
            <a:r>
              <a:rPr lang="en-US" dirty="0" err="1">
                <a:latin typeface="Times New Roman" panose="02020603050405020304" pitchFamily="18" charset="0"/>
                <a:cs typeface="Times New Roman" panose="02020603050405020304" pitchFamily="18" charset="0"/>
              </a:rPr>
              <a:t>olanağı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ortadan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kalkar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fazla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sayıda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uğraşmak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gerekir</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Yüksek</a:t>
            </a:r>
            <a:r>
              <a:rPr lang="en-US" b="1" dirty="0">
                <a:latin typeface="Times New Roman" panose="02020603050405020304" pitchFamily="18" charset="0"/>
                <a:cs typeface="Times New Roman" panose="02020603050405020304" pitchFamily="18" charset="0"/>
              </a:rPr>
              <a:t> risk </a:t>
            </a:r>
            <a:r>
              <a:rPr lang="en-US" b="1" dirty="0" err="1">
                <a:latin typeface="Times New Roman" panose="02020603050405020304" pitchFamily="18" charset="0"/>
                <a:cs typeface="Times New Roman" panose="02020603050405020304" pitchFamily="18" charset="0"/>
              </a:rPr>
              <a:t>taşıyan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kısımlar</a:t>
            </a:r>
            <a:r>
              <a:rPr lang="en-US" b="1" dirty="0">
                <a:latin typeface="Times New Roman" panose="02020603050405020304" pitchFamily="18" charset="0"/>
                <a:cs typeface="Times New Roman" panose="02020603050405020304" pitchFamily="18" charset="0"/>
              </a:rPr>
              <a:t> ilk </a:t>
            </a:r>
            <a:r>
              <a:rPr lang="en-US" b="1" dirty="0" err="1">
                <a:latin typeface="Times New Roman" panose="02020603050405020304" pitchFamily="18" charset="0"/>
                <a:cs typeface="Times New Roman" panose="02020603050405020304" pitchFamily="18" charset="0"/>
              </a:rPr>
              <a:t>iterasyonlarda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gerçeklenmeli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Daha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açıklandığı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gibi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ortaya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çıkabilecek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problemleri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mümkün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kadar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erken</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önlem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alabilmek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zorlu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görünen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istekler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alınmalı</a:t>
            </a:r>
            <a:r>
              <a:rPr lang="en-US" dirty="0">
                <a:latin typeface="Times New Roman" panose="02020603050405020304" pitchFamily="18" charset="0"/>
                <a:cs typeface="Times New Roman" panose="02020603050405020304" pitchFamily="18" charset="0"/>
              </a:rPr>
              <a:t>.</a:t>
            </a:r>
          </a:p>
          <a:p>
            <a:pPr marL="0" indent="0" algn="just">
              <a:buNone/>
            </a:pPr>
            <a:r>
              <a:rPr lang="en-US" b="1" dirty="0" err="1">
                <a:latin typeface="Times New Roman" panose="02020603050405020304" pitchFamily="18" charset="0"/>
                <a:cs typeface="Times New Roman" panose="02020603050405020304" pitchFamily="18" charset="0"/>
              </a:rPr>
              <a:t>Temel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oluşturan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yapılar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çekirdek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önce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gerçeklenmeli</a:t>
            </a:r>
            <a:endParaRPr lang="en-US" b="1" dirty="0">
              <a:latin typeface="Times New Roman" panose="02020603050405020304" pitchFamily="18" charset="0"/>
              <a:cs typeface="Times New Roman" panose="02020603050405020304" pitchFamily="18" charset="0"/>
            </a:endParaRPr>
          </a:p>
          <a:p>
            <a:pPr lvl="1" algn="just">
              <a:buFont typeface="Courier New" panose="02070309020205020404" pitchFamily="49" charset="0"/>
              <a:buChar char="o"/>
            </a:pP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riskli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kısımlardan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alınması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modüller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temelini</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iskeletini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yapılardır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517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UP'nin</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Kullanılmasına</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Yönelik</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Öneriler</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3731DD-3F23-C0D9-8C9F-FBBADDB853FE}"/>
              </a:ext>
            </a:extLst>
          </p:cNvPr>
          <p:cNvSpPr>
            <a:spLocks noGrp="1"/>
          </p:cNvSpPr>
          <p:nvPr>
            <p:ph idx="1"/>
          </p:nvPr>
        </p:nvSpPr>
        <p:spPr>
          <a:xfrm>
            <a:off x="838200" y="1300606"/>
            <a:ext cx="10515600" cy="4876357"/>
          </a:xfrm>
        </p:spPr>
        <p:txBody>
          <a:bodyPr>
            <a:normAutofit lnSpcReduction="10000"/>
          </a:bodyPr>
          <a:lstStyle/>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Sürekli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kullanıcılardan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geri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besleme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alınmalı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isteklere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uyulmaya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dikkat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edilmeli</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Her </a:t>
            </a:r>
            <a:r>
              <a:rPr lang="en-US" b="1" dirty="0" err="1">
                <a:latin typeface="Times New Roman" panose="02020603050405020304" pitchFamily="18" charset="0"/>
                <a:cs typeface="Times New Roman" panose="02020603050405020304" pitchFamily="18" charset="0"/>
              </a:rPr>
              <a:t>iterasyondan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sonra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ürün</a:t>
            </a:r>
            <a:r>
              <a:rPr lang="en-US" b="1" dirty="0">
                <a:latin typeface="Times New Roman" panose="02020603050405020304" pitchFamily="18" charset="0"/>
                <a:cs typeface="Times New Roman" panose="02020603050405020304" pitchFamily="18" charset="0"/>
              </a:rPr>
              <a:t> tam </a:t>
            </a:r>
            <a:r>
              <a:rPr lang="en-US" b="1" dirty="0" err="1">
                <a:latin typeface="Times New Roman" panose="02020603050405020304" pitchFamily="18" charset="0"/>
                <a:cs typeface="Times New Roman" panose="02020603050405020304" pitchFamily="18" charset="0"/>
              </a:rPr>
              <a:t>olarak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sınanmalı</a:t>
            </a:r>
            <a:endParaRPr 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Her </a:t>
            </a:r>
            <a:r>
              <a:rPr lang="en-US" dirty="0" err="1">
                <a:latin typeface="Times New Roman" panose="02020603050405020304" pitchFamily="18" charset="0"/>
                <a:cs typeface="Times New Roman" panose="02020603050405020304" pitchFamily="18" charset="0"/>
              </a:rPr>
              <a:t>iterasyonda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oluşturulduğu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unutulmamalı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ürün</a:t>
            </a:r>
            <a:r>
              <a:rPr lang="en-US" dirty="0">
                <a:latin typeface="Times New Roman" panose="02020603050405020304" pitchFamily="18" charset="0"/>
                <a:cs typeface="Times New Roman" panose="02020603050405020304" pitchFamily="18" charset="0"/>
              </a:rPr>
              <a:t> tam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sınanmalıdır</a:t>
            </a:r>
            <a:r>
              <a:rPr lang="en-US" dirty="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Aksi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durumda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hatalar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fark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düzeltme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maliyeti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yüksek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Kullanım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senaryoları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yöntemi</a:t>
            </a:r>
            <a:r>
              <a:rPr lang="en-US" b="1" dirty="0">
                <a:latin typeface="Times New Roman" panose="02020603050405020304" pitchFamily="18" charset="0"/>
                <a:cs typeface="Times New Roman" panose="02020603050405020304" pitchFamily="18" charset="0"/>
              </a:rPr>
              <a:t> (use case) </a:t>
            </a:r>
            <a:r>
              <a:rPr lang="en-US" b="1" dirty="0" err="1">
                <a:latin typeface="Times New Roman" panose="02020603050405020304" pitchFamily="18" charset="0"/>
                <a:cs typeface="Times New Roman" panose="02020603050405020304" pitchFamily="18" charset="0"/>
              </a:rPr>
              <a:t>uygulanmalı</a:t>
            </a: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Görsel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modelleme</a:t>
            </a:r>
            <a:r>
              <a:rPr lang="en-US" b="1" dirty="0">
                <a:latin typeface="Times New Roman" panose="02020603050405020304" pitchFamily="18" charset="0"/>
                <a:cs typeface="Times New Roman" panose="02020603050405020304" pitchFamily="18" charset="0"/>
              </a:rPr>
              <a:t> (UML) </a:t>
            </a:r>
            <a:r>
              <a:rPr lang="en-US" b="1" dirty="0" err="1">
                <a:latin typeface="Times New Roman" panose="02020603050405020304" pitchFamily="18" charset="0"/>
                <a:cs typeface="Times New Roman" panose="02020603050405020304" pitchFamily="18" charset="0"/>
              </a:rPr>
              <a:t>kullanılmalı</a:t>
            </a:r>
            <a:endParaRPr lang="en-US" b="1"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UML </a:t>
            </a:r>
            <a:r>
              <a:rPr lang="en-US" dirty="0" err="1">
                <a:latin typeface="Times New Roman" panose="02020603050405020304" pitchFamily="18" charset="0"/>
                <a:cs typeface="Times New Roman" panose="02020603050405020304" pitchFamily="18" charset="0"/>
              </a:rPr>
              <a:t>tasarımların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ifade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edilmesini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kolaylaştırır</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Bir </a:t>
            </a:r>
            <a:r>
              <a:rPr lang="en-US" b="1" dirty="0" err="1">
                <a:latin typeface="Times New Roman" panose="02020603050405020304" pitchFamily="18" charset="0"/>
                <a:cs typeface="Times New Roman" panose="02020603050405020304" pitchFamily="18" charset="0"/>
              </a:rPr>
              <a:t>iterasyonda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elde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edilen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deneyim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diğer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iterasyonda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kullanılmalı</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241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2A9F-57FD-4111-32FD-F6E84D65166D}"/>
              </a:ext>
            </a:extLst>
          </p:cNvPr>
          <p:cNvSpPr>
            <a:spLocks noGrp="1"/>
          </p:cNvSpPr>
          <p:nvPr>
            <p:ph type="title"/>
          </p:nvPr>
        </p:nvSpPr>
        <p:spPr>
          <a:xfrm>
            <a:off x="838200" y="365126"/>
            <a:ext cx="10515600" cy="861648"/>
          </a:xfrm>
        </p:spPr>
        <p:txBody>
          <a:bodyPr/>
          <a:lstStyle/>
          <a:p>
            <a:r>
              <a:rPr lang="en-US" b="1" dirty="0" err="1">
                <a:solidFill>
                  <a:srgbClr val="002060"/>
                </a:solidFill>
                <a:latin typeface="Times New Roman" panose="02020603050405020304" pitchFamily="18" charset="0"/>
                <a:cs typeface="Times New Roman" panose="02020603050405020304" pitchFamily="18" charset="0"/>
              </a:rPr>
              <a:t>Çevik</a:t>
            </a:r>
            <a:r>
              <a:rPr lang="en-US" b="1" dirty="0">
                <a:solidFill>
                  <a:srgbClr val="00206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Agile</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Yaklaşım</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4" name="Dikdörtgen 3"/>
          <p:cNvSpPr/>
          <p:nvPr/>
        </p:nvSpPr>
        <p:spPr>
          <a:xfrm>
            <a:off x="838200" y="1433003"/>
            <a:ext cx="10344742" cy="707886"/>
          </a:xfrm>
          <a:prstGeom prst="rect">
            <a:avLst/>
          </a:prstGeom>
        </p:spPr>
        <p:txBody>
          <a:bodyPr wrap="square">
            <a:spAutoFit/>
          </a:bodyPr>
          <a:lstStyle/>
          <a:p>
            <a:pPr algn="just"/>
            <a:r>
              <a:rPr lang="tr-TR" sz="2000" dirty="0"/>
              <a:t>Bir yazılım projesi, 6 ay içerisinde tamamlanmazsa ve projeye müşterinizi dahil etmezseniz, başarıya ulaşma ihtimaliniz zayıftır.</a:t>
            </a:r>
          </a:p>
        </p:txBody>
      </p:sp>
      <p:pic>
        <p:nvPicPr>
          <p:cNvPr id="8" name="Picture 7">
            <a:extLst>
              <a:ext uri="{FF2B5EF4-FFF2-40B4-BE49-F238E27FC236}">
                <a16:creationId xmlns:a16="http://schemas.microsoft.com/office/drawing/2014/main" id="{5683BD7D-7198-BD03-6FF0-719FC39A044E}"/>
              </a:ext>
            </a:extLst>
          </p:cNvPr>
          <p:cNvPicPr>
            <a:picLocks noChangeAspect="1"/>
          </p:cNvPicPr>
          <p:nvPr/>
        </p:nvPicPr>
        <p:blipFill>
          <a:blip r:embed="rId2"/>
          <a:stretch>
            <a:fillRect/>
          </a:stretch>
        </p:blipFill>
        <p:spPr>
          <a:xfrm>
            <a:off x="2770159" y="2140889"/>
            <a:ext cx="6651682" cy="4516341"/>
          </a:xfrm>
          <a:prstGeom prst="rect">
            <a:avLst/>
          </a:prstGeom>
        </p:spPr>
      </p:pic>
    </p:spTree>
    <p:extLst>
      <p:ext uri="{BB962C8B-B14F-4D97-AF65-F5344CB8AC3E}">
        <p14:creationId xmlns:p14="http://schemas.microsoft.com/office/powerpoint/2010/main" val="4142838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2694</Words>
  <Application>Microsoft Office PowerPoint</Application>
  <PresentationFormat>Widescreen</PresentationFormat>
  <Paragraphs>288</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Courier New</vt:lpstr>
      <vt:lpstr>Times New Roman</vt:lpstr>
      <vt:lpstr>Wingdings</vt:lpstr>
      <vt:lpstr>Office Theme</vt:lpstr>
      <vt:lpstr>Yazılım Mimarileri  Bölüm - 3</vt:lpstr>
      <vt:lpstr>Ajanda</vt:lpstr>
      <vt:lpstr>Birleşik Süreç (Unified Process)</vt:lpstr>
      <vt:lpstr>Birleşik Süreç Fazları</vt:lpstr>
      <vt:lpstr>UP: Yinelemeli ve evrimsel yazılım geliştirme</vt:lpstr>
      <vt:lpstr>Yinelemeli Sürecin Yararları</vt:lpstr>
      <vt:lpstr>UP'nin Kullanılmasına Yönelik Öneriler</vt:lpstr>
      <vt:lpstr>UP'nin Kullanılmasına Yönelik Öneriler</vt:lpstr>
      <vt:lpstr>Çevik (Agile) Yaklaşım</vt:lpstr>
      <vt:lpstr>Çevik (Agile) Yaklaşım</vt:lpstr>
      <vt:lpstr>Çevik (Agile) Modelleme</vt:lpstr>
      <vt:lpstr>Çevik (Agile) Yazılım Süreç Modelleri</vt:lpstr>
      <vt:lpstr>Çevik (Agile) Yazılım Süreç Modelleri</vt:lpstr>
      <vt:lpstr>Çevik Yazılım Geliştirme Manifestosu</vt:lpstr>
      <vt:lpstr>Çevik Yazılım Geliştirme Manifestosu - Prensipler</vt:lpstr>
      <vt:lpstr>Çevik Yazılım Geliştirme Manifestosu - Prensipler</vt:lpstr>
      <vt:lpstr>Çevik Modellemenin Başlıca Özelliği</vt:lpstr>
      <vt:lpstr>Hangi Durumlarda Kullanılabilir?</vt:lpstr>
      <vt:lpstr>Çözüm</vt:lpstr>
      <vt:lpstr>Çevik Yazılım Geliştirme Süreci</vt:lpstr>
      <vt:lpstr>Çevik Yazılım Modelinin Diğer Modellerden Farkı</vt:lpstr>
      <vt:lpstr>Çevik Yazılım Modelinin Diğer Modellerden Farkı</vt:lpstr>
      <vt:lpstr>Çevik Yazılım Modelinin Diğer Modellerden Farkı</vt:lpstr>
      <vt:lpstr>Çevik Yazılım Geliştirme Modelleri</vt:lpstr>
      <vt:lpstr>Uçdeğer Programlama (Extreme Programming-XP)</vt:lpstr>
      <vt:lpstr>Uçdeğer Programlama</vt:lpstr>
      <vt:lpstr>Uçdeğer Programlama</vt:lpstr>
      <vt:lpstr>Uçdeğer Programlama</vt:lpstr>
      <vt:lpstr>Uçdeğer Programlama</vt:lpstr>
      <vt:lpstr>Adaptif Yazılım Geliştirme (Adaptive Software Development -ASD)</vt:lpstr>
      <vt:lpstr>Adaptif Yazılım Geliştirme</vt:lpstr>
      <vt:lpstr>Dinamik Sistem Geliştirme (”Dynamic System Development”)</vt:lpstr>
      <vt:lpstr>Dinamik Sistem Geliştirme</vt:lpstr>
      <vt:lpstr>Dinamik Sistem Geliştirme Proje Yapısı</vt:lpstr>
      <vt:lpstr>Dinamik Sistem Geliştirme Süreci</vt:lpstr>
      <vt:lpstr>Scrum</vt:lpstr>
      <vt:lpstr>Scrum Ayırt Edici Özellikleri</vt:lpstr>
      <vt:lpstr>Scrum Süreci</vt:lpstr>
      <vt:lpstr>Scrum Rolleri</vt:lpstr>
      <vt:lpstr>Scrum Rolleri</vt:lpstr>
      <vt:lpstr>Scrum Rolleri</vt:lpstr>
      <vt:lpstr>Scrum Rolleri</vt:lpstr>
      <vt:lpstr>Scrum Örnek</vt:lpstr>
      <vt:lpstr>Özellik Güdümlü Gelistirme (Feature-Driven Development – FDD)</vt:lpstr>
      <vt:lpstr>Çevik Tümlesik Süreç (Agile Unified Process – AUP)</vt:lpstr>
      <vt:lpstr>Çevik Tümlesik Süreç</vt:lpstr>
      <vt:lpstr>Yazılım Süreç Modeli Seçimi</vt:lpstr>
      <vt:lpstr>Yazılım Süreç Modeli Seçimi</vt:lpstr>
      <vt:lpstr>Yazılım Süreçleri – IEEE/IEA 12207 nedir?</vt:lpstr>
      <vt:lpstr>12207 ne değildir?</vt:lpstr>
      <vt:lpstr>Kullanımı</vt:lpstr>
      <vt:lpstr>Yaşam döngüsünü bölümlendirme</vt:lpstr>
      <vt:lpstr>IEEE/EIA 12207 Yaşam Döngüsü (Yazılım Süreçleri)</vt:lpstr>
      <vt:lpstr>Uygulama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install Oracle Database 21c Express Edition and SQL Developer</dc:title>
  <dc:creator>Nano</dc:creator>
  <cp:lastModifiedBy>Nano</cp:lastModifiedBy>
  <cp:revision>495</cp:revision>
  <dcterms:created xsi:type="dcterms:W3CDTF">2023-05-01T21:41:46Z</dcterms:created>
  <dcterms:modified xsi:type="dcterms:W3CDTF">2023-10-18T05:59:57Z</dcterms:modified>
</cp:coreProperties>
</file>