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479" r:id="rId2"/>
    <p:sldId id="257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5" r:id="rId37"/>
    <p:sldId id="336" r:id="rId38"/>
    <p:sldId id="337" r:id="rId39"/>
    <p:sldId id="338" r:id="rId40"/>
    <p:sldId id="342" r:id="rId41"/>
    <p:sldId id="343" r:id="rId42"/>
    <p:sldId id="344" r:id="rId43"/>
    <p:sldId id="345" r:id="rId44"/>
    <p:sldId id="346" r:id="rId45"/>
    <p:sldId id="340" r:id="rId46"/>
    <p:sldId id="341" r:id="rId47"/>
    <p:sldId id="347" r:id="rId48"/>
    <p:sldId id="348" r:id="rId49"/>
    <p:sldId id="349" r:id="rId50"/>
    <p:sldId id="350" r:id="rId51"/>
    <p:sldId id="351" r:id="rId52"/>
    <p:sldId id="353" r:id="rId53"/>
    <p:sldId id="354" r:id="rId54"/>
    <p:sldId id="355" r:id="rId55"/>
    <p:sldId id="356" r:id="rId56"/>
    <p:sldId id="352" r:id="rId57"/>
    <p:sldId id="357" r:id="rId58"/>
    <p:sldId id="358" r:id="rId59"/>
    <p:sldId id="359" r:id="rId60"/>
    <p:sldId id="360" r:id="rId61"/>
    <p:sldId id="361" r:id="rId62"/>
    <p:sldId id="362" r:id="rId63"/>
    <p:sldId id="363" r:id="rId64"/>
    <p:sldId id="364" r:id="rId65"/>
    <p:sldId id="365" r:id="rId66"/>
    <p:sldId id="366" r:id="rId67"/>
    <p:sldId id="367" r:id="rId68"/>
    <p:sldId id="368" r:id="rId69"/>
    <p:sldId id="369" r:id="rId70"/>
    <p:sldId id="370" r:id="rId71"/>
    <p:sldId id="371" r:id="rId72"/>
    <p:sldId id="372" r:id="rId73"/>
    <p:sldId id="297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2" autoAdjust="0"/>
    <p:restoredTop sz="90490" autoAdjust="0"/>
  </p:normalViewPr>
  <p:slideViewPr>
    <p:cSldViewPr snapToGrid="0">
      <p:cViewPr varScale="1">
        <p:scale>
          <a:sx n="100" d="100"/>
          <a:sy n="100" d="100"/>
        </p:scale>
        <p:origin x="48" y="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C5312-AC23-4532-98A3-D1F14AD8D612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66E8F-81DD-4168-A2D1-7041F0A2F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97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C11F-ED59-FB4D-9393-A5AED7CFE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598DC-F2A5-F851-451C-01A846285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31786-D8D0-2A3A-44E9-0AFE5FB9D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9912A-EF90-31AE-E393-45F88003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CC363-0E0F-9460-288A-AEC7E399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3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80D9-09DA-7755-19F7-62369B44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7C681-BD01-CA98-BE4C-CD7618AB1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FA906-B12B-B4AF-85DA-B4276D57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39901-4344-44DD-ADB9-FC62BF37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3ECCA-8B72-154E-6C55-437AFBA0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24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A7D50-91F6-A600-A143-A865A17D5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F56B7-65E4-3245-2CA6-5FA3E661A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CD790-B6AF-671B-4116-85986AC5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8A4A2-ED94-F588-6E98-11B01A468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8B585-2B07-8C0D-074F-270D654B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1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2EF4F14-5C3F-E34D-F117-F2DEA4CEC4B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3918AFA-567E-4E17-745F-92348238DB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44D3AB1-674B-4C13-13B4-6180DD2DC80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78BA4-4198-44C9-BD30-0A0ED3D12F24}" type="slidenum">
              <a:rPr lang="tr-TR" altLang="en-US"/>
              <a:pPr>
                <a:defRPr/>
              </a:pPr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3188972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42EF-9D67-384D-6616-A5054372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5DC5-E18C-77F2-4503-C1DA92C88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098BB-9006-3654-AEB7-29892CDF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0FFC6-B28C-B7F1-9786-8AD95A8A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10E72-0CBB-1443-B681-258867E0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5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5F9A-4783-6037-4B63-EE0E273B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375E9-2111-A633-107E-025C2D598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C0990-81F8-88F2-874B-27801DA20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731EA-D2D5-B6A0-66F7-505C1DD2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15B0E-8AC5-3CB4-5F15-A42AACC2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6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E572-DDFD-45BF-3921-83078DAB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60C4-DB6A-5D01-19BD-A8303336B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FB7DA-F03D-1D6F-3F7C-A270FCD34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A1A08-E224-F7C4-5AFF-D346C736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F98D6-9E41-C017-64A4-0ABB5E635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D44A5-D281-D2AC-1155-231D51F5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40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EA1E-2F72-3FB3-F583-090721E66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F95BA-21BB-282F-1B5F-8D1877043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4D88A-E0EE-9A5C-8AD2-0DDDF2AC2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017624-86E0-948B-133C-039278857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67FA83-3227-1FB8-B86C-2DC9AA3FB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76443-2923-2F45-46D5-39163EFE0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7CA58-92A4-CB74-C44C-1FA6C4FB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AC179-C049-6F7A-21CB-E352482D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7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3F95B-C1DF-725F-3936-44E0B25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CE784B-A66A-8E25-B10A-A9E1E326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28B82-1750-DDF1-67AB-78E56195D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68F23-4791-E02B-4925-8325A5B2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6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4A4545-5A01-3E5A-4944-79F595E8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EA87E-024B-AA46-9082-E28823D2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BCFDB-CB0E-79F2-F7CD-A2741B189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7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C4BFB-6939-6581-1603-9D9E6F18A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CC455-1FB0-4CF8-AEA1-45B78D375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68884-F06F-11B7-0A66-FAEC53CAC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A9652-6985-0B4D-45CC-D909F2F54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66AD1-9207-2BC6-D1C8-472FF6D9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C18E6-5675-0194-7B93-AC7476A29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6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FC53-2467-6D70-1F0C-C7BFC195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6199D-38F4-5A76-9236-B8BB0B42C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F1289-B98F-DFB1-330B-F675AD7F7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06E98-DA86-D750-9288-8241C19D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65BA3-D42C-4D83-83AF-D4390FDCAD1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74DEF-1704-1A74-4AEF-14951AFB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6D4F9-E8BB-2AB8-B127-C1A071A0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36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6C0CE9-664B-B1EA-A977-081F250F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CAF78-DC40-8FA6-11C5-75DC31808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EA425-9013-70DF-85B8-FF5CA8F854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65BA3-D42C-4D83-83AF-D4390FDCAD1F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29DF6-29D4-F171-A557-F24CCA7A1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CD566-33B7-4841-5FDD-F2DC97F6B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4CF5D-09B3-4895-9CAB-3FDFB23C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6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0">
            <a:extLst>
              <a:ext uri="{FF2B5EF4-FFF2-40B4-BE49-F238E27FC236}">
                <a16:creationId xmlns:a16="http://schemas.microsoft.com/office/drawing/2014/main" id="{974C64FD-7247-6FC1-961D-C3520C544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875" y="115888"/>
            <a:ext cx="7897813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tr-TR" altLang="en-US" sz="16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T.C.</a:t>
            </a:r>
            <a:br>
              <a:rPr lang="tr-TR" altLang="en-US" sz="16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altLang="en-US" sz="16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BALIKESİR ÜNİVERSİTESİ</a:t>
            </a:r>
            <a:br>
              <a:rPr lang="tr-TR" altLang="en-US" sz="16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altLang="en-US" sz="16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MÜHENDİSLİK FAKÜLTESİ</a:t>
            </a:r>
            <a:br>
              <a:rPr lang="tr-TR" altLang="en-US" sz="16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altLang="en-US" sz="16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BİLGİSAYAR MÜHENDİSLİĞİ BÖLÜMÜ</a:t>
            </a:r>
          </a:p>
        </p:txBody>
      </p:sp>
      <p:sp>
        <p:nvSpPr>
          <p:cNvPr id="4099" name="Text Box 31">
            <a:extLst>
              <a:ext uri="{FF2B5EF4-FFF2-40B4-BE49-F238E27FC236}">
                <a16:creationId xmlns:a16="http://schemas.microsoft.com/office/drawing/2014/main" id="{492AD983-75C1-0211-7F40-D038C3AB6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8188" y="4241800"/>
            <a:ext cx="3529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tr-TR" altLang="en-US" sz="18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Öğr. Üyesi Sevdanur GENÇ</a:t>
            </a:r>
          </a:p>
        </p:txBody>
      </p:sp>
      <p:sp>
        <p:nvSpPr>
          <p:cNvPr id="4100" name="Text Box 32">
            <a:extLst>
              <a:ext uri="{FF2B5EF4-FFF2-40B4-BE49-F238E27FC236}">
                <a16:creationId xmlns:a16="http://schemas.microsoft.com/office/drawing/2014/main" id="{ECA6AC53-05F7-066D-3449-498452A7E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2420938"/>
            <a:ext cx="88931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tr-TR" altLang="en-US" sz="4400" b="1" dirty="0">
                <a:solidFill>
                  <a:srgbClr val="B46A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Yazılım Mühendisliği</a:t>
            </a:r>
          </a:p>
        </p:txBody>
      </p:sp>
      <p:sp>
        <p:nvSpPr>
          <p:cNvPr id="4101" name="Text Box 33">
            <a:extLst>
              <a:ext uri="{FF2B5EF4-FFF2-40B4-BE49-F238E27FC236}">
                <a16:creationId xmlns:a16="http://schemas.microsoft.com/office/drawing/2014/main" id="{E54F2DD7-C45D-F758-475D-E3D560CE6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5373688"/>
            <a:ext cx="28813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Bal</a:t>
            </a:r>
            <a:r>
              <a:rPr lang="tr-TR" alt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ıkesir, 2025</a:t>
            </a:r>
          </a:p>
        </p:txBody>
      </p:sp>
      <p:sp>
        <p:nvSpPr>
          <p:cNvPr id="4102" name="Text Box 31">
            <a:extLst>
              <a:ext uri="{FF2B5EF4-FFF2-40B4-BE49-F238E27FC236}">
                <a16:creationId xmlns:a16="http://schemas.microsoft.com/office/drawing/2014/main" id="{82BB6945-AC9E-67CF-1816-9630E4838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038" y="4821238"/>
            <a:ext cx="3527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sevdanur.genc@balikesir.edu.tr</a:t>
            </a:r>
            <a:endParaRPr lang="tr-TR" altLang="en-US" sz="1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32">
            <a:extLst>
              <a:ext uri="{FF2B5EF4-FFF2-40B4-BE49-F238E27FC236}">
                <a16:creationId xmlns:a16="http://schemas.microsoft.com/office/drawing/2014/main" id="{BC36476F-8619-2833-44C2-21647165C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3457575"/>
            <a:ext cx="8208962" cy="3683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tr-TR" altLang="en-US" sz="18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Bölüm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Yaşam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Döngüsü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Temel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Adımları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yaşam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döngüsünün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adımları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çekirdek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süreçler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processes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adlandırılır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süreçlerin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gerçekleştirilmesi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amacıyla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Belirtim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Yöntemleri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(Software Specification Methods)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çekirdek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ilişkin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fonksiyonları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getirmek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amacıyla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yöntemler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Süreç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Modelleri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(Software Process Models)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yaşam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döngüsünde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belirtilen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süreçlerin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geliştirme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aşamasında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hangi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düzen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 da sırada, nasıl uygulanacağını tanımlayan modeller kullanılır.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628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Belirtim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Yöntemleri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Süreç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Akışı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İçin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Kullanılan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Belirtim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Yöntemleri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Süreçler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arası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ilişkilerin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iletişimin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gösterildiği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yöntemler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(Veri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Akış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Şemaları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Yapısal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Şemalar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Nesne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Sınıf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Şemaları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Süreç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Tanımlama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Yöntemleri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Süreçlerin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işleyişini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göstermek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yöntemler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Düz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Tabloları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Ağaçları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Anlatım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Dili).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Tanımlama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Yöntemleri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Süreçler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tarafından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verilerin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tanımlanması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yöntemler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Nesne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İlişki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Veri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Tabanı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Tabloları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Veri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Sözlüğü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704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Süreç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(process)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nedir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/>
          <a:lstStyle/>
          <a:p>
            <a:pPr algn="just"/>
            <a:r>
              <a:rPr lang="en-US" b="1" dirty="0" err="1"/>
              <a:t>Süreç</a:t>
            </a:r>
            <a:r>
              <a:rPr lang="en-US" b="1" dirty="0"/>
              <a:t> </a:t>
            </a:r>
            <a:r>
              <a:rPr lang="en-US" dirty="0" err="1"/>
              <a:t>olguların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olayların</a:t>
            </a:r>
            <a:r>
              <a:rPr lang="en-US" dirty="0"/>
              <a:t>, belli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taslağa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belli </a:t>
            </a:r>
            <a:r>
              <a:rPr lang="en-US" dirty="0" err="1"/>
              <a:t>bir</a:t>
            </a:r>
            <a:r>
              <a:rPr lang="tr-TR" dirty="0"/>
              <a:t> </a:t>
            </a:r>
            <a:r>
              <a:rPr lang="en-US" dirty="0" err="1"/>
              <a:t>sonuca</a:t>
            </a:r>
            <a:r>
              <a:rPr lang="en-US" dirty="0"/>
              <a:t> </a:t>
            </a:r>
            <a:r>
              <a:rPr lang="en-US" dirty="0" err="1"/>
              <a:t>varacak</a:t>
            </a:r>
            <a:r>
              <a:rPr lang="en-US" dirty="0"/>
              <a:t> </a:t>
            </a:r>
            <a:r>
              <a:rPr lang="en-US" dirty="0" err="1"/>
              <a:t>biçimde</a:t>
            </a:r>
            <a:r>
              <a:rPr lang="en-US" dirty="0"/>
              <a:t> </a:t>
            </a:r>
            <a:r>
              <a:rPr lang="en-US" dirty="0" err="1"/>
              <a:t>düzenlenmesi</a:t>
            </a:r>
            <a:r>
              <a:rPr lang="en-US" dirty="0"/>
              <a:t>, </a:t>
            </a:r>
            <a:r>
              <a:rPr lang="en-US" b="1" i="1" dirty="0" err="1"/>
              <a:t>sıralanması</a:t>
            </a:r>
            <a:r>
              <a:rPr lang="en-US" b="1" i="1" dirty="0"/>
              <a:t>.</a:t>
            </a:r>
          </a:p>
          <a:p>
            <a:pPr algn="just"/>
            <a:r>
              <a:rPr lang="en-US" dirty="0"/>
              <a:t>Bir </a:t>
            </a:r>
            <a:r>
              <a:rPr lang="en-US" dirty="0" err="1"/>
              <a:t>şeyin</a:t>
            </a:r>
            <a:r>
              <a:rPr lang="en-US" dirty="0"/>
              <a:t> </a:t>
            </a:r>
            <a:r>
              <a:rPr lang="en-US" dirty="0" err="1"/>
              <a:t>yapılışını</a:t>
            </a:r>
            <a:r>
              <a:rPr lang="en-US" dirty="0"/>
              <a:t>, </a:t>
            </a:r>
            <a:r>
              <a:rPr lang="en-US" dirty="0" err="1"/>
              <a:t>üretiliş</a:t>
            </a:r>
            <a:r>
              <a:rPr lang="en-US" dirty="0"/>
              <a:t> </a:t>
            </a:r>
            <a:r>
              <a:rPr lang="en-US" dirty="0" err="1"/>
              <a:t>biçimini</a:t>
            </a:r>
            <a:r>
              <a:rPr lang="en-US" dirty="0"/>
              <a:t> </a:t>
            </a:r>
            <a:r>
              <a:rPr lang="en-US" dirty="0" err="1"/>
              <a:t>oluşturan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işlemler</a:t>
            </a:r>
            <a:r>
              <a:rPr lang="en-US" dirty="0"/>
              <a:t>,</a:t>
            </a:r>
            <a:r>
              <a:rPr lang="tr-TR" dirty="0"/>
              <a:t> </a:t>
            </a:r>
            <a:r>
              <a:rPr lang="en-US" dirty="0" err="1"/>
              <a:t>eylemler</a:t>
            </a:r>
            <a:r>
              <a:rPr lang="en-US" dirty="0"/>
              <a:t> </a:t>
            </a:r>
            <a:r>
              <a:rPr lang="en-US" dirty="0" err="1"/>
              <a:t>dizisi</a:t>
            </a:r>
            <a:endParaRPr lang="en-US" dirty="0"/>
          </a:p>
          <a:p>
            <a:pPr algn="just"/>
            <a:r>
              <a:rPr lang="en-US" dirty="0" err="1"/>
              <a:t>Aralarında</a:t>
            </a:r>
            <a:r>
              <a:rPr lang="en-US" dirty="0"/>
              <a:t> </a:t>
            </a:r>
            <a:r>
              <a:rPr lang="en-US" dirty="0" err="1"/>
              <a:t>birlik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belli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düzen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zaman </a:t>
            </a:r>
            <a:r>
              <a:rPr lang="en-US" dirty="0" err="1"/>
              <a:t>içinde</a:t>
            </a:r>
            <a:r>
              <a:rPr lang="tr-TR" dirty="0"/>
              <a:t> </a:t>
            </a:r>
            <a:r>
              <a:rPr lang="en-US" dirty="0" err="1"/>
              <a:t>tekrarlanan</a:t>
            </a:r>
            <a:r>
              <a:rPr lang="en-US" dirty="0"/>
              <a:t>, </a:t>
            </a:r>
            <a:r>
              <a:rPr lang="en-US" dirty="0" err="1"/>
              <a:t>ilerleyen</a:t>
            </a:r>
            <a:r>
              <a:rPr lang="en-US" dirty="0"/>
              <a:t>, </a:t>
            </a:r>
            <a:r>
              <a:rPr lang="en-US" dirty="0" err="1"/>
              <a:t>gelişen</a:t>
            </a:r>
            <a:r>
              <a:rPr lang="en-US" dirty="0"/>
              <a:t> </a:t>
            </a:r>
            <a:r>
              <a:rPr lang="en-US" dirty="0" err="1"/>
              <a:t>olay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hareketler</a:t>
            </a:r>
            <a:r>
              <a:rPr lang="en-US" dirty="0"/>
              <a:t> </a:t>
            </a:r>
            <a:r>
              <a:rPr lang="en-US" dirty="0" err="1"/>
              <a:t>dizisi</a:t>
            </a:r>
            <a:r>
              <a:rPr lang="en-US" dirty="0"/>
              <a:t>, proses</a:t>
            </a:r>
          </a:p>
        </p:txBody>
      </p:sp>
    </p:spTree>
    <p:extLst>
      <p:ext uri="{BB962C8B-B14F-4D97-AF65-F5344CB8AC3E}">
        <p14:creationId xmlns:p14="http://schemas.microsoft.com/office/powerpoint/2010/main" val="679965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süreci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nedir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ürününü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üretmeyi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sağlayan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birbiriyle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tutarlı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aktivite</a:t>
            </a:r>
            <a:r>
              <a:rPr lang="tr-T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grubudur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BD11EB6-2081-0A44-87F4-DD3C69871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2924106"/>
            <a:ext cx="10750510" cy="2194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35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süreci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nedir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yapılmak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istendiğini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tüm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uygulama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detaylarına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girmeden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tanımlar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bizim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yolumuzdur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819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Süreç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Modelleri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Süreç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Modelleri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Yaşam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Döngüsünde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belirtilen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süreçlerin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geliştirme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aşamasında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hangi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düzen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sırada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nasıl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uygulanacağını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tanımlar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geliştirmenin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bahsedilen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zorluklarıyla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bahsedebilmek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geliştirmeyi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sistematik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getirmeyi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hedefleyen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çeşitli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süreç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modelleri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ortaya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çıkmıştır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modellerin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temel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hedefi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başarısı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geliştirme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yasam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döngüsü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(“software development life cycle”)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boyunca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izlenmesi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önerilen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mühendislik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süreçlerini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tanımlamaktır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Modellerin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ortaya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çıkmasında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ilgili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dönemin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donanım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teknolojileri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sektör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ihtiyaçları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önemli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rol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oynamıştır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Süreçlerin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içsel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ayrıntıları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süreçler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arası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ilişkilerle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ilgilenmez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Özetle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işinin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yapılma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düzenine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ilişkin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rehberler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kullanılabilir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Örnek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Geleneksel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modeller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Çaglayan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(“waterfall”) 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evrimsel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döngüsel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...vb.)</a:t>
            </a:r>
          </a:p>
          <a:p>
            <a:pPr lvl="1" algn="just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Çevik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(“Agile”)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Modeller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Uçdeger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(“extreme”)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programlama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XP )</a:t>
            </a:r>
          </a:p>
        </p:txBody>
      </p:sp>
    </p:spTree>
    <p:extLst>
      <p:ext uri="{BB962C8B-B14F-4D97-AF65-F5344CB8AC3E}">
        <p14:creationId xmlns:p14="http://schemas.microsoft.com/office/powerpoint/2010/main" val="3580591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Süreç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Modelleri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Neden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Önemlidir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Endüstri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kaliteye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önem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vermektedir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üretkenlik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Deneyimler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göstermektedir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süreçlerin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ürünlerin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kalitesine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kayda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değer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etkisi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vardır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Ürünlerin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istenen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kalitede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olmasını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süreçleri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kontrol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ederek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iyi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sağlayabiliriz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Yönetici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geliştiricilerin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geliştirme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sürecinin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karışıklığı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tr-T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baş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etmelerini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sağlarlar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556556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Süreç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Modelleri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B97B5B3-76AE-4EA4-AB90-3D6BE0EF4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0972" y="1226774"/>
            <a:ext cx="11750056" cy="5414242"/>
          </a:xfrm>
        </p:spPr>
      </p:pic>
    </p:spTree>
    <p:extLst>
      <p:ext uri="{BB962C8B-B14F-4D97-AF65-F5344CB8AC3E}">
        <p14:creationId xmlns:p14="http://schemas.microsoft.com/office/powerpoint/2010/main" val="1092498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Kodla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Düzelt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Code and Fix)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0334866-5D07-9C5A-8AA3-B7F6D71349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8991" y="1355238"/>
            <a:ext cx="10915184" cy="4970927"/>
          </a:xfrm>
        </p:spPr>
      </p:pic>
    </p:spTree>
    <p:extLst>
      <p:ext uri="{BB962C8B-B14F-4D97-AF65-F5344CB8AC3E}">
        <p14:creationId xmlns:p14="http://schemas.microsoft.com/office/powerpoint/2010/main" val="1920415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Kodla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Düzelt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Avantajları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/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Tüm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gereken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yeterli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olacak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kadar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gayrettir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Tüm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adımlardaki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gayret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ürüne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katkı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sağladığından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çoğu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müşteri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ödeme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yapmaktan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mutlu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Eğer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ürün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yapanlar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tarafından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kullanılacaksa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avantajlıdır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656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6AF7-3E25-DC81-D153-246522170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2060"/>
                </a:solidFill>
              </a:rPr>
              <a:t>Ajanda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1F17F-483A-4A84-2D68-4816F6D7D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Yazılım Yaşam Döngüsü</a:t>
            </a:r>
          </a:p>
          <a:p>
            <a:r>
              <a:rPr lang="tr-TR" dirty="0"/>
              <a:t>Süreç Modelleri</a:t>
            </a:r>
          </a:p>
          <a:p>
            <a:r>
              <a:rPr lang="tr-TR" dirty="0"/>
              <a:t>Metodojiler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5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Kodla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Düzelt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Dezavantajları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Kodlamaya</a:t>
            </a:r>
            <a:r>
              <a:rPr lang="en-US" dirty="0"/>
              <a:t> </a:t>
            </a:r>
            <a:r>
              <a:rPr lang="en-US" dirty="0" err="1"/>
              <a:t>başlamadan</a:t>
            </a:r>
            <a:r>
              <a:rPr lang="en-US" dirty="0"/>
              <a:t>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değişiklik</a:t>
            </a:r>
            <a:r>
              <a:rPr lang="en-US" dirty="0"/>
              <a:t> </a:t>
            </a:r>
            <a:r>
              <a:rPr lang="en-US" dirty="0" err="1"/>
              <a:t>tahmin</a:t>
            </a:r>
            <a:r>
              <a:rPr lang="en-US" dirty="0"/>
              <a:t> </a:t>
            </a:r>
            <a:r>
              <a:rPr lang="en-US" dirty="0" err="1"/>
              <a:t>edilmediğinden</a:t>
            </a:r>
            <a:r>
              <a:rPr lang="en-US" dirty="0"/>
              <a:t>, </a:t>
            </a:r>
            <a:r>
              <a:rPr lang="en-US" dirty="0" err="1"/>
              <a:t>birbirini</a:t>
            </a:r>
            <a:r>
              <a:rPr lang="en-US" dirty="0"/>
              <a:t> </a:t>
            </a:r>
            <a:r>
              <a:rPr lang="en-US" dirty="0" err="1"/>
              <a:t>izleyen</a:t>
            </a:r>
            <a:r>
              <a:rPr lang="tr-TR" dirty="0"/>
              <a:t> </a:t>
            </a:r>
            <a:r>
              <a:rPr lang="en-US" dirty="0" err="1"/>
              <a:t>değişikliklerden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karmakarışık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hale </a:t>
            </a:r>
            <a:r>
              <a:rPr lang="en-US" dirty="0" err="1"/>
              <a:t>gelir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sonraki</a:t>
            </a:r>
            <a:r>
              <a:rPr lang="tr-TR" dirty="0"/>
              <a:t> </a:t>
            </a:r>
            <a:r>
              <a:rPr lang="en-US" dirty="0" err="1"/>
              <a:t>düzeltmeleri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da </a:t>
            </a:r>
            <a:r>
              <a:rPr lang="en-US" dirty="0" err="1"/>
              <a:t>zorlaşır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Geliştirilen</a:t>
            </a:r>
            <a:r>
              <a:rPr lang="en-US" dirty="0"/>
              <a:t>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boyutunun</a:t>
            </a:r>
            <a:r>
              <a:rPr lang="en-US" dirty="0"/>
              <a:t> </a:t>
            </a:r>
            <a:r>
              <a:rPr lang="en-US" dirty="0" err="1"/>
              <a:t>artması</a:t>
            </a:r>
            <a:r>
              <a:rPr lang="en-US" dirty="0"/>
              <a:t>, </a:t>
            </a:r>
            <a:r>
              <a:rPr lang="en-US" dirty="0" err="1"/>
              <a:t>yapısal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tr-TR" dirty="0"/>
              <a:t> </a:t>
            </a:r>
            <a:r>
              <a:rPr lang="en-US" dirty="0" err="1"/>
              <a:t>karmaşıklığının</a:t>
            </a:r>
            <a:r>
              <a:rPr lang="en-US" dirty="0"/>
              <a:t> </a:t>
            </a:r>
            <a:r>
              <a:rPr lang="en-US" dirty="0" err="1"/>
              <a:t>yönetilmesini</a:t>
            </a:r>
            <a:r>
              <a:rPr lang="en-US" dirty="0"/>
              <a:t> </a:t>
            </a:r>
            <a:r>
              <a:rPr lang="en-US" dirty="0" err="1"/>
              <a:t>zorlaştırır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Müşterinin</a:t>
            </a:r>
            <a:r>
              <a:rPr lang="en-US" dirty="0"/>
              <a:t> </a:t>
            </a:r>
            <a:r>
              <a:rPr lang="en-US" dirty="0" err="1"/>
              <a:t>sürece</a:t>
            </a:r>
            <a:r>
              <a:rPr lang="en-US" dirty="0"/>
              <a:t> </a:t>
            </a:r>
            <a:r>
              <a:rPr lang="en-US" dirty="0" err="1"/>
              <a:t>dahil</a:t>
            </a:r>
            <a:r>
              <a:rPr lang="en-US" dirty="0"/>
              <a:t> </a:t>
            </a:r>
            <a:r>
              <a:rPr lang="en-US" dirty="0" err="1"/>
              <a:t>edilmemesi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ihtiyaçlarına</a:t>
            </a:r>
            <a:r>
              <a:rPr lang="en-US" dirty="0"/>
              <a:t> </a:t>
            </a:r>
            <a:r>
              <a:rPr lang="en-US" dirty="0" err="1"/>
              <a:t>uygun</a:t>
            </a:r>
            <a:r>
              <a:rPr lang="tr-TR" dirty="0"/>
              <a:t> </a:t>
            </a:r>
            <a:r>
              <a:rPr lang="en-US" dirty="0" err="1"/>
              <a:t>olmamasına</a:t>
            </a:r>
            <a:r>
              <a:rPr lang="en-US" dirty="0"/>
              <a:t> </a:t>
            </a:r>
            <a:r>
              <a:rPr lang="en-US" dirty="0" err="1"/>
              <a:t>yol</a:t>
            </a:r>
            <a:r>
              <a:rPr lang="tr-TR" dirty="0"/>
              <a:t> </a:t>
            </a:r>
            <a:r>
              <a:rPr lang="en-US" dirty="0" err="1"/>
              <a:t>açar</a:t>
            </a:r>
            <a:r>
              <a:rPr lang="en-US" dirty="0"/>
              <a:t>.</a:t>
            </a:r>
          </a:p>
          <a:p>
            <a:pPr algn="just"/>
            <a:r>
              <a:rPr lang="en-US" dirty="0" err="1"/>
              <a:t>Bireysel</a:t>
            </a:r>
            <a:r>
              <a:rPr lang="en-US" dirty="0"/>
              <a:t> </a:t>
            </a:r>
            <a:r>
              <a:rPr lang="en-US" dirty="0" err="1"/>
              <a:t>geliştiriciler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uygundur</a:t>
            </a:r>
            <a:r>
              <a:rPr lang="en-US" dirty="0"/>
              <a:t>, </a:t>
            </a:r>
            <a:r>
              <a:rPr lang="en-US" dirty="0" err="1"/>
              <a:t>takımlar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değil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3548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Gelişigüzel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Geliştirme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ortamında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herhangi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kullanılmaz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Geliştiren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kişiye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bağımlı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(belli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anlayamaz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geliştirme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güçlüğü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yaşar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İzlenebilirliği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bakımı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oldukça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60'lı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yıllarda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kişilik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ortamlarında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kullanılan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yöntemlerdir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programlama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yöntemidir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018280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Barok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369648"/>
            <a:ext cx="5343525" cy="461205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Yaşam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döngüsü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adımlarının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doğrusal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şekilde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geliştirildiği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model.</a:t>
            </a: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Barok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70'li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yılların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ortalarından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başlanarak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kullanılmaya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başlanmıştır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Belgelemeyi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ayrı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süreç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alır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yazılımın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geliştirilmesi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testinden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hemen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yapılmasının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öngörür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Halbuki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günümüzde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belgeleme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doğal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ürünü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görülmektedir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Aşamalar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arası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dönüşlerin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nasıl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yapılacağı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tanımlı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değil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08D38916-6007-031A-CEA1-F55838283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369648"/>
            <a:ext cx="4838700" cy="4856296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6229589E-C7AD-24CA-00E9-AD39117F4C81}"/>
              </a:ext>
            </a:extLst>
          </p:cNvPr>
          <p:cNvSpPr txBox="1"/>
          <p:nvPr/>
        </p:nvSpPr>
        <p:spPr>
          <a:xfrm>
            <a:off x="838200" y="6308208"/>
            <a:ext cx="10429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Gerçekleştirim aşamasına daha fazla ağırlık veren bir model olup, günümüzde kullanımı önerilmemektedir.</a:t>
            </a:r>
          </a:p>
        </p:txBody>
      </p:sp>
    </p:spTree>
    <p:extLst>
      <p:ext uri="{BB962C8B-B14F-4D97-AF65-F5344CB8AC3E}">
        <p14:creationId xmlns:p14="http://schemas.microsoft.com/office/powerpoint/2010/main" val="3068390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Çağlayan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Yaşam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döngüsü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adımları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baştan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izleyerek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gerçekleştirilir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İyi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tanımlı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üretimi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zaman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gerektiren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projeleri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uygun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Geleneksel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bilinen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kullanımı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günümüzde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giderek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azalmaktadır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belgeleme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işlevini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ayrı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almaz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doğal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parçası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görür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dönüşler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iyi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tanımlanmıştır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tanımlamada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belirsizlik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yok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zaman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almayacak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uygun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sonraki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önceki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tamamlanmadan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başlayamaz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aşamanın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sonucu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birden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fazla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onaylanan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imzalanan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belgedir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Gerektiğinde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geliştirme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aktivitelerinde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iterasyonlar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tekrarlamalar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olabilir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1942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Çağlayan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Şelale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(Waterfall Model)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B85E56E-316D-D05E-B2BB-048B6918C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8586" y="1382301"/>
            <a:ext cx="11794828" cy="5110573"/>
          </a:xfrm>
        </p:spPr>
      </p:pic>
    </p:spTree>
    <p:extLst>
      <p:ext uri="{BB962C8B-B14F-4D97-AF65-F5344CB8AC3E}">
        <p14:creationId xmlns:p14="http://schemas.microsoft.com/office/powerpoint/2010/main" val="2453928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Çağlayan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Aşamaları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5192268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Gereksinim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Tanımlama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Gerçekleştirilecek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gereksinimlerinin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belirlenmesi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isidir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Müşteri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istiyor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Ürün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yapacak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işlevsellik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gösterecek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Tasarımı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Gereksinimleri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belirlenmiş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yapısal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tasarımını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oluşturma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isidir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Ürün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müşterinin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beklediği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işlevselliği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nasıl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sağlayacak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Gerçekleştirme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Tasarımı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yapılmış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sisteminin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kodlanarak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gerçekleştirilmesi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isidir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ürünü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tasarımı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gerçekleştirecek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şekilde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kodlandı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mı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Birleştirme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Gerçekleştirilmiş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beklenen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işlevselliği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gösterip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göstermediğini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sınama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işlemidir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Ürün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müşterinin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beklediği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işlevselliği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sağlıyor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mu?</a:t>
            </a:r>
          </a:p>
          <a:p>
            <a:pPr algn="just"/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İşlem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Bakım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Müşteriye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teslim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edilmiş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ürünü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değişen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ihtiyaçlara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ek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müşteri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taleplerine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göre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güncelleme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isidir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Ürün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müşteri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tarafından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memnuniyetle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kullanılabiliyor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mu?</a:t>
            </a:r>
          </a:p>
        </p:txBody>
      </p:sp>
    </p:spTree>
    <p:extLst>
      <p:ext uri="{BB962C8B-B14F-4D97-AF65-F5344CB8AC3E}">
        <p14:creationId xmlns:p14="http://schemas.microsoft.com/office/powerpoint/2010/main" val="1410913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Çağlayan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Avantajları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Müşteriler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kullanıcılar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tarafından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bilenen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anlaşılabilen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adımlardan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oluşur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İterasyonlar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tekrarlamalar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sonraki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önceki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adımlarla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gerçekleşir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adımlarla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olması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nadirdir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Değişiklik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yönetilebilir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birimlere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bölünmüştür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Gereksinim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adımı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tamamlandıktan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sağlam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oluşur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Erken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miktarını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arttırır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9382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Çağlayan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Avantajları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/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yöneticileri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dağılımını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açısından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kolaydır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Aşamaları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iyi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anlaşılabilir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Gereksinimleri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iyi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anlaşılabilen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projelerde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iyi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çalışır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Kalite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gereksinimlerinin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bütçe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zaman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kısıtlamasında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çok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önemli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olduğu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projelerde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iyi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çalışır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285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Çağlayan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Problemleri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Yuvarlatılmış Dikdörtgen 4"/>
          <p:cNvSpPr/>
          <p:nvPr/>
        </p:nvSpPr>
        <p:spPr>
          <a:xfrm>
            <a:off x="1069381" y="1481204"/>
            <a:ext cx="1844298" cy="5734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- 1</a:t>
            </a:r>
          </a:p>
        </p:txBody>
      </p:sp>
      <p:sp>
        <p:nvSpPr>
          <p:cNvPr id="6" name="Yuvarlatılmış Dikdörtgen 5"/>
          <p:cNvSpPr/>
          <p:nvPr/>
        </p:nvSpPr>
        <p:spPr>
          <a:xfrm>
            <a:off x="1069382" y="3417378"/>
            <a:ext cx="1844298" cy="5734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Çözüm</a:t>
            </a:r>
          </a:p>
        </p:txBody>
      </p:sp>
      <p:sp>
        <p:nvSpPr>
          <p:cNvPr id="8" name="Dikdörtgen 7"/>
          <p:cNvSpPr/>
          <p:nvPr/>
        </p:nvSpPr>
        <p:spPr>
          <a:xfrm>
            <a:off x="1069382" y="2076773"/>
            <a:ext cx="9918915" cy="79041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aşaması geliştirme sürecinin en sonunda yapılır. Hatalar önemli yeniden tasarım gerekliliğini oluşturur.</a:t>
            </a:r>
          </a:p>
        </p:txBody>
      </p:sp>
      <p:sp>
        <p:nvSpPr>
          <p:cNvPr id="9" name="Dikdörtgen 8"/>
          <p:cNvSpPr/>
          <p:nvPr/>
        </p:nvSpPr>
        <p:spPr>
          <a:xfrm>
            <a:off x="1069382" y="3990815"/>
            <a:ext cx="9918915" cy="228083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Çözümleme aşamasının önüne bir ön-tasarım aşaması eklenir böylece programlama kısıtlamaları önceden anlaşılabilir.</a:t>
            </a:r>
          </a:p>
          <a:p>
            <a:pPr algn="just"/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Her aşamanın sonunda genişletilmiş belgelendirme yapılır</a:t>
            </a:r>
          </a:p>
          <a:p>
            <a:pPr algn="just"/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Neden?</a:t>
            </a:r>
          </a:p>
          <a:p>
            <a:pPr algn="just"/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Erken aşamalarda tasarım= belgelendirme</a:t>
            </a:r>
          </a:p>
          <a:p>
            <a:pPr algn="just"/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Etkili yeniden tasarıma izin verir</a:t>
            </a:r>
          </a:p>
          <a:p>
            <a:pPr algn="just"/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Proje ile ortak anlayış</a:t>
            </a:r>
          </a:p>
        </p:txBody>
      </p:sp>
    </p:spTree>
    <p:extLst>
      <p:ext uri="{BB962C8B-B14F-4D97-AF65-F5344CB8AC3E}">
        <p14:creationId xmlns:p14="http://schemas.microsoft.com/office/powerpoint/2010/main" val="2866666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Çağlayan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Problemleri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Yuvarlatılmış Dikdörtgen 3"/>
          <p:cNvSpPr/>
          <p:nvPr/>
        </p:nvSpPr>
        <p:spPr>
          <a:xfrm>
            <a:off x="1069381" y="1481204"/>
            <a:ext cx="1844298" cy="5734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- 2</a:t>
            </a:r>
          </a:p>
        </p:txBody>
      </p:sp>
      <p:sp>
        <p:nvSpPr>
          <p:cNvPr id="6" name="Dikdörtgen 5"/>
          <p:cNvSpPr/>
          <p:nvPr/>
        </p:nvSpPr>
        <p:spPr>
          <a:xfrm>
            <a:off x="1069382" y="2076773"/>
            <a:ext cx="9918915" cy="79041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Eğer ürün tamamıyla orijinal ise, sistemi yapmadan önce biraz deneysel testlerin yapılması gereklidir.</a:t>
            </a:r>
          </a:p>
        </p:txBody>
      </p:sp>
      <p:sp>
        <p:nvSpPr>
          <p:cNvPr id="7" name="Yuvarlatılmış Dikdörtgen 6"/>
          <p:cNvSpPr/>
          <p:nvPr/>
        </p:nvSpPr>
        <p:spPr>
          <a:xfrm>
            <a:off x="1069381" y="3430466"/>
            <a:ext cx="1844298" cy="5734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Çözüm</a:t>
            </a:r>
          </a:p>
        </p:txBody>
      </p:sp>
      <p:sp>
        <p:nvSpPr>
          <p:cNvPr id="8" name="Dikdörtgen 7"/>
          <p:cNvSpPr/>
          <p:nvPr/>
        </p:nvSpPr>
        <p:spPr>
          <a:xfrm>
            <a:off x="1069381" y="4003903"/>
            <a:ext cx="9918915" cy="10048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Bazı anahtar hipotezleri sınamak için bir prototip yap.</a:t>
            </a:r>
          </a:p>
        </p:txBody>
      </p:sp>
    </p:spTree>
    <p:extLst>
      <p:ext uri="{BB962C8B-B14F-4D97-AF65-F5344CB8AC3E}">
        <p14:creationId xmlns:p14="http://schemas.microsoft.com/office/powerpoint/2010/main" val="2859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Yaşam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Döngüsü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Nedir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yaşam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döngüsü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herhangi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aşaması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kullanım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aşaması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birlikte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olmak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üzere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geçirdiği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tüm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aşamalar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biçiminde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tanımlanır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işlevleri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ilgili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gereksinimler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sürekli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değiştiği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genişlediği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söz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konusu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aşamalar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döngü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biçiminde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alınır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Döngü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içerisinde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herhangi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geriye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dönmek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tekrar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ilerlemek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söz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konusudur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yaşam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döngüsü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yönlü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doğrusal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olduğu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düşünülmemelidir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1547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Prototip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yaptıktan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sonra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51" y="1387020"/>
            <a:ext cx="10874298" cy="510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7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Çağlayan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Problemleri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Yuvarlatılmış Dikdörtgen 4"/>
          <p:cNvSpPr/>
          <p:nvPr/>
        </p:nvSpPr>
        <p:spPr>
          <a:xfrm>
            <a:off x="1069381" y="1481204"/>
            <a:ext cx="1844298" cy="5734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- 3</a:t>
            </a:r>
          </a:p>
        </p:txBody>
      </p:sp>
      <p:sp>
        <p:nvSpPr>
          <p:cNvPr id="6" name="Dikdörtgen 5"/>
          <p:cNvSpPr/>
          <p:nvPr/>
        </p:nvSpPr>
        <p:spPr>
          <a:xfrm>
            <a:off x="1069382" y="2076773"/>
            <a:ext cx="9918915" cy="79041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Önceden anlaşma sağlansa bile yazılımın ne yapacağı konusu yoruma açıktır.</a:t>
            </a:r>
          </a:p>
          <a:p>
            <a:pPr algn="just"/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Kullanıcılar kaliteyi en sondan önce anlayamazlar</a:t>
            </a:r>
          </a:p>
        </p:txBody>
      </p:sp>
      <p:sp>
        <p:nvSpPr>
          <p:cNvPr id="7" name="Yuvarlatılmış Dikdörtgen 6"/>
          <p:cNvSpPr/>
          <p:nvPr/>
        </p:nvSpPr>
        <p:spPr>
          <a:xfrm>
            <a:off x="1069381" y="3593213"/>
            <a:ext cx="1844298" cy="57343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Çözüm</a:t>
            </a:r>
          </a:p>
        </p:txBody>
      </p:sp>
      <p:sp>
        <p:nvSpPr>
          <p:cNvPr id="8" name="Dikdörtgen 7"/>
          <p:cNvSpPr/>
          <p:nvPr/>
        </p:nvSpPr>
        <p:spPr>
          <a:xfrm>
            <a:off x="1069381" y="4166650"/>
            <a:ext cx="9918915" cy="100480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Teslim etmeden önce sürece müşteriyi de dahil et.</a:t>
            </a:r>
          </a:p>
          <a:p>
            <a:pPr algn="just"/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Gözden geçirmeler</a:t>
            </a:r>
          </a:p>
        </p:txBody>
      </p:sp>
    </p:spTree>
    <p:extLst>
      <p:ext uri="{BB962C8B-B14F-4D97-AF65-F5344CB8AC3E}">
        <p14:creationId xmlns:p14="http://schemas.microsoft.com/office/powerpoint/2010/main" val="27722211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Çağlayan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Diğer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dezavantajları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>
            <a:normAutofit/>
          </a:bodyPr>
          <a:lstStyle/>
          <a:p>
            <a:r>
              <a:rPr lang="en-US" dirty="0" err="1"/>
              <a:t>Bitirme</a:t>
            </a:r>
            <a:r>
              <a:rPr lang="en-US" dirty="0"/>
              <a:t> </a:t>
            </a:r>
            <a:r>
              <a:rPr lang="en-US" dirty="0" err="1"/>
              <a:t>kriteri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belgelendirmeye</a:t>
            </a:r>
            <a:r>
              <a:rPr lang="en-US" dirty="0"/>
              <a:t> </a:t>
            </a:r>
            <a:r>
              <a:rPr lang="en-US" dirty="0" err="1"/>
              <a:t>önem</a:t>
            </a:r>
            <a:r>
              <a:rPr lang="en-US" dirty="0"/>
              <a:t> </a:t>
            </a:r>
            <a:r>
              <a:rPr lang="en-US" dirty="0" err="1"/>
              <a:t>verilmektedir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alanlar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mümkünken</a:t>
            </a:r>
            <a:r>
              <a:rPr lang="en-US" dirty="0"/>
              <a:t> (</a:t>
            </a:r>
            <a:r>
              <a:rPr lang="en-US" dirty="0" err="1"/>
              <a:t>derleyiciler</a:t>
            </a:r>
            <a:r>
              <a:rPr lang="en-US" dirty="0"/>
              <a:t>, </a:t>
            </a:r>
            <a:r>
              <a:rPr lang="en-US" dirty="0" err="1"/>
              <a:t>işletim</a:t>
            </a:r>
            <a:r>
              <a:rPr lang="en-US" dirty="0"/>
              <a:t> </a:t>
            </a:r>
            <a:r>
              <a:rPr lang="en-US" dirty="0" err="1"/>
              <a:t>sistemleri</a:t>
            </a:r>
            <a:r>
              <a:rPr lang="en-US" dirty="0"/>
              <a:t>, vb.) </a:t>
            </a:r>
            <a:r>
              <a:rPr lang="en-US" dirty="0" err="1"/>
              <a:t>etkileşimli</a:t>
            </a:r>
            <a:r>
              <a:rPr lang="en-US" dirty="0"/>
              <a:t> son</a:t>
            </a:r>
            <a:r>
              <a:rPr lang="tr-TR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uygulamaları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alanlar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zordur</a:t>
            </a:r>
            <a:r>
              <a:rPr lang="en-US" dirty="0"/>
              <a:t>.</a:t>
            </a:r>
          </a:p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geliştirilmesi</a:t>
            </a:r>
            <a:r>
              <a:rPr lang="en-US" dirty="0"/>
              <a:t> </a:t>
            </a:r>
            <a:r>
              <a:rPr lang="en-US" dirty="0" err="1"/>
              <a:t>süresince</a:t>
            </a:r>
            <a:r>
              <a:rPr lang="en-US" dirty="0"/>
              <a:t> de </a:t>
            </a:r>
            <a:r>
              <a:rPr lang="en-US" dirty="0" err="1"/>
              <a:t>gereksinimler</a:t>
            </a:r>
            <a:r>
              <a:rPr lang="en-US" dirty="0"/>
              <a:t> </a:t>
            </a:r>
            <a:r>
              <a:rPr lang="en-US" dirty="0" err="1"/>
              <a:t>sıklıkla</a:t>
            </a:r>
            <a:r>
              <a:rPr lang="en-US" dirty="0"/>
              <a:t> </a:t>
            </a:r>
            <a:r>
              <a:rPr lang="en-US" dirty="0" err="1"/>
              <a:t>değişir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Çağlayan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gereksinimlerin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iyi</a:t>
            </a:r>
            <a:r>
              <a:rPr lang="en-US" dirty="0"/>
              <a:t> </a:t>
            </a:r>
            <a:r>
              <a:rPr lang="en-US" dirty="0" err="1"/>
              <a:t>anlaşılabildiği</a:t>
            </a:r>
            <a:r>
              <a:rPr lang="en-US" dirty="0"/>
              <a:t> </a:t>
            </a:r>
            <a:r>
              <a:rPr lang="en-US" dirty="0" err="1"/>
              <a:t>durumlarda</a:t>
            </a:r>
            <a:r>
              <a:rPr lang="en-US" dirty="0"/>
              <a:t> </a:t>
            </a:r>
            <a:r>
              <a:rPr lang="en-US" dirty="0" err="1"/>
              <a:t>kullanılmalıdır</a:t>
            </a:r>
            <a:r>
              <a:rPr lang="en-US" dirty="0"/>
              <a:t>.</a:t>
            </a:r>
          </a:p>
          <a:p>
            <a:r>
              <a:rPr lang="en-US" dirty="0" err="1"/>
              <a:t>İki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önceki</a:t>
            </a:r>
            <a:r>
              <a:rPr lang="en-US" dirty="0"/>
              <a:t> </a:t>
            </a:r>
            <a:r>
              <a:rPr lang="en-US" dirty="0" err="1"/>
              <a:t>fazlara</a:t>
            </a:r>
            <a:r>
              <a:rPr lang="en-US" dirty="0"/>
              <a:t> </a:t>
            </a:r>
            <a:r>
              <a:rPr lang="en-US" dirty="0" err="1"/>
              <a:t>gitmek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maliyetlidir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durumda</a:t>
            </a:r>
            <a:r>
              <a:rPr lang="en-US" dirty="0"/>
              <a:t> da </a:t>
            </a:r>
            <a:r>
              <a:rPr lang="en-US" dirty="0" err="1"/>
              <a:t>gerektiğinde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fazı</a:t>
            </a:r>
            <a:r>
              <a:rPr lang="en-US" dirty="0"/>
              <a:t> </a:t>
            </a:r>
            <a:r>
              <a:rPr lang="en-US" dirty="0" err="1"/>
              <a:t>yeniden</a:t>
            </a:r>
            <a:r>
              <a:rPr lang="en-US" dirty="0"/>
              <a:t> </a:t>
            </a:r>
            <a:r>
              <a:rPr lang="en-US" dirty="0" err="1"/>
              <a:t>gerçekleştirmek</a:t>
            </a:r>
            <a:r>
              <a:rPr lang="en-US" dirty="0"/>
              <a:t>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büyük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iştir</a:t>
            </a:r>
            <a:r>
              <a:rPr lang="en-US" dirty="0"/>
              <a:t>.</a:t>
            </a:r>
          </a:p>
          <a:p>
            <a:r>
              <a:rPr lang="en-US" dirty="0"/>
              <a:t>Bir </a:t>
            </a:r>
            <a:r>
              <a:rPr lang="en-US" dirty="0" err="1"/>
              <a:t>faz</a:t>
            </a:r>
            <a:r>
              <a:rPr lang="en-US" dirty="0"/>
              <a:t> </a:t>
            </a:r>
            <a:r>
              <a:rPr lang="en-US" dirty="0" err="1"/>
              <a:t>tamamlanmadan</a:t>
            </a:r>
            <a:r>
              <a:rPr lang="en-US" dirty="0"/>
              <a:t> </a:t>
            </a:r>
            <a:r>
              <a:rPr lang="en-US" dirty="0" err="1"/>
              <a:t>diğerine</a:t>
            </a:r>
            <a:r>
              <a:rPr lang="en-US" dirty="0"/>
              <a:t> </a:t>
            </a:r>
            <a:r>
              <a:rPr lang="en-US" dirty="0" err="1"/>
              <a:t>geçilememesi</a:t>
            </a:r>
            <a:r>
              <a:rPr lang="en-US" dirty="0"/>
              <a:t> </a:t>
            </a:r>
            <a:r>
              <a:rPr lang="en-US" dirty="0" err="1"/>
              <a:t>riski</a:t>
            </a:r>
            <a:r>
              <a:rPr lang="en-US" dirty="0"/>
              <a:t> </a:t>
            </a:r>
            <a:r>
              <a:rPr lang="en-US" dirty="0" err="1"/>
              <a:t>arttırır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29636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(V-shaped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7"/>
            <a:ext cx="10515600" cy="4480262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gereksinim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planlaması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Ürün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gereksinimleri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belirtim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çözümlemesi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Mimari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yüksek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seviye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tasarım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Detaylı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tasarım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Kodlama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 algn="just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Tümleştirme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test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kabul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edilme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testleri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işletim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sürdürülebilirlik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5931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4315"/>
            <a:ext cx="10515600" cy="551368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51990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127"/>
            <a:ext cx="10515600" cy="86164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4898"/>
            <a:ext cx="10515600" cy="869157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sağ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taraf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sınama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işlemleridir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süreç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çıktıları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0" name="Yuvarlatılmış Dikdörtgen 9"/>
          <p:cNvSpPr/>
          <p:nvPr/>
        </p:nvSpPr>
        <p:spPr>
          <a:xfrm>
            <a:off x="838200" y="1915157"/>
            <a:ext cx="1844298" cy="5734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Kullanıcı Modeli</a:t>
            </a:r>
          </a:p>
        </p:txBody>
      </p:sp>
      <p:sp>
        <p:nvSpPr>
          <p:cNvPr id="11" name="Yuvarlatılmış Dikdörtgen 10"/>
          <p:cNvSpPr/>
          <p:nvPr/>
        </p:nvSpPr>
        <p:spPr>
          <a:xfrm>
            <a:off x="838200" y="3786401"/>
            <a:ext cx="1844298" cy="5734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- 3</a:t>
            </a:r>
          </a:p>
        </p:txBody>
      </p:sp>
      <p:sp>
        <p:nvSpPr>
          <p:cNvPr id="12" name="Yuvarlatılmış Dikdörtgen 11"/>
          <p:cNvSpPr/>
          <p:nvPr/>
        </p:nvSpPr>
        <p:spPr>
          <a:xfrm>
            <a:off x="838200" y="5428107"/>
            <a:ext cx="1844298" cy="5734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>
                <a:ln w="222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- 3</a:t>
            </a:r>
          </a:p>
        </p:txBody>
      </p:sp>
      <p:sp>
        <p:nvSpPr>
          <p:cNvPr id="13" name="Dikdörtgen 12"/>
          <p:cNvSpPr/>
          <p:nvPr/>
        </p:nvSpPr>
        <p:spPr>
          <a:xfrm>
            <a:off x="838200" y="2488594"/>
            <a:ext cx="9918915" cy="100480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Geliştirme sürecinin kullanıcı ile olan ilişkileri tanımlanmakta ve </a:t>
            </a:r>
            <a:r>
              <a:rPr lang="tr-TR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sistemin nasıl kabul edileceğine ilişkin sınama belirtimleri ve planları ortaya çıkarılmaktadır.</a:t>
            </a:r>
          </a:p>
        </p:txBody>
      </p:sp>
      <p:sp>
        <p:nvSpPr>
          <p:cNvPr id="14" name="Dikdörtgen 13"/>
          <p:cNvSpPr/>
          <p:nvPr/>
        </p:nvSpPr>
        <p:spPr>
          <a:xfrm>
            <a:off x="838200" y="4359838"/>
            <a:ext cx="9918915" cy="63689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 tasarımı ve oluşacak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altsistem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ile tüm sistemin sınama işlemlerine ilişkin işlevler.</a:t>
            </a:r>
          </a:p>
        </p:txBody>
      </p:sp>
      <p:sp>
        <p:nvSpPr>
          <p:cNvPr id="15" name="Dikdörtgen 14"/>
          <p:cNvSpPr/>
          <p:nvPr/>
        </p:nvSpPr>
        <p:spPr>
          <a:xfrm>
            <a:off x="838200" y="6001544"/>
            <a:ext cx="9918915" cy="66272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 modüllerinin kodlanması ve sınanmasına ilişkin fonksiyonlar.</a:t>
            </a:r>
          </a:p>
        </p:txBody>
      </p:sp>
    </p:spTree>
    <p:extLst>
      <p:ext uri="{BB962C8B-B14F-4D97-AF65-F5344CB8AC3E}">
        <p14:creationId xmlns:p14="http://schemas.microsoft.com/office/powerpoint/2010/main" val="27597715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Belirsizliklerin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tanımlarının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belirgin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olduğu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projeleri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uygun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kullanıcının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projeye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katkısını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arttırmaktadır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projesinin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aşamalı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ihale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edilmesi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için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oldukça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uygundur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İlk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ihalede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kullanıcı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hedeflenerek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sınamalarının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tanımları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yapılmakta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1"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İkinci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ihalede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ilkinde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edilmiş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kullanıcı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tasarlanıp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gerçeklenmektedir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68455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0676"/>
            <a:ext cx="10515600" cy="86164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Avantajları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532"/>
            <a:ext cx="10515600" cy="4515431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planları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erken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aşamalarda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vurgulanır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sadece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üründe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değil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tüm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teslim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edilebilir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ürünlerde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uygulanır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yönetimi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tarafında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takibi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kolaydır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Kullanımı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kolaydır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43066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Modeli -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Dezavanatjları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Aynı zamanda gerçekleştirilebilecek olaylara kolay imkan tanımaz.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Aşamalar arasında tekrarlamaları kullanmaz.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çözümleme ile ilgili aktiviteleri içermez</a:t>
            </a:r>
          </a:p>
        </p:txBody>
      </p:sp>
    </p:spTree>
    <p:extLst>
      <p:ext uri="{BB962C8B-B14F-4D97-AF65-F5344CB8AC3E}">
        <p14:creationId xmlns:p14="http://schemas.microsoft.com/office/powerpoint/2010/main" val="11655761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Prototipleme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6155872" cy="4351338"/>
          </a:xfrm>
        </p:spPr>
        <p:txBody>
          <a:bodyPr/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Gereksinim tanımlama fazında hızlıca yapılan kısmi gerçekleştirme.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Gereksinimler netleştikçe prototipi düzelt.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Müşteri memnun olana kadar düzeltmelere devam et.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CFCFA7A-74D5-49FF-2EFC-2DD4AE0CD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971" y="1686235"/>
            <a:ext cx="4602996" cy="449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2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Yaşam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Döngüsü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Temel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Adımları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Planlama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Çözümleme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Tasarım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Gerçekleştirim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Bakım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BF6051F-6A97-E38D-4253-0AF952F57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85591" y="1424976"/>
            <a:ext cx="8441586" cy="46276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632418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Prototipleme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Avantajları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Kullanıcı sistem gereksinimlerini görebilir.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Karmaşa ve yanlış anlaşılmaları engeller.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Yeni ve beklenmeyen gereksinimler netleştirilebilir.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kontrolü sağlanır.</a:t>
            </a:r>
          </a:p>
        </p:txBody>
      </p:sp>
    </p:spTree>
    <p:extLst>
      <p:ext uri="{BB962C8B-B14F-4D97-AF65-F5344CB8AC3E}">
        <p14:creationId xmlns:p14="http://schemas.microsoft.com/office/powerpoint/2010/main" val="16842417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Prototipleme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Dezavantajları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Belgelendirmesi olmayan hızlı ve kirli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quick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dirty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prototipler.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Prototip hedefleri net değilse kod hackleme ya da jenga başlar.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Düzeltme aşaması atlanırsa, düşük performansa yol açar.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Müşteri prototipten de son ürün gibi görünüm ve etki bekler.</a:t>
            </a:r>
          </a:p>
        </p:txBody>
      </p:sp>
    </p:spTree>
    <p:extLst>
      <p:ext uri="{BB962C8B-B14F-4D97-AF65-F5344CB8AC3E}">
        <p14:creationId xmlns:p14="http://schemas.microsoft.com/office/powerpoint/2010/main" val="24558829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Helezonik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(Spiral Model)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571" y="1502251"/>
            <a:ext cx="9014858" cy="521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591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Helezonik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- Aşamaları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algn="just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Planlama</a:t>
            </a:r>
          </a:p>
          <a:p>
            <a:pPr lvl="1"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Üretilecek ara ürün için planlama, amaç belirleme, bir önceki adımda üretilen ara ürün ile bütünleştirme</a:t>
            </a:r>
          </a:p>
          <a:p>
            <a:pPr algn="just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Analizi</a:t>
            </a:r>
          </a:p>
          <a:p>
            <a:pPr lvl="1"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seçeneklerinin araştırılması ve risklerin belirlenmesi</a:t>
            </a:r>
          </a:p>
          <a:p>
            <a:pPr algn="just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Üretim</a:t>
            </a:r>
          </a:p>
          <a:p>
            <a:pPr lvl="1"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 ürünün üretilmesi</a:t>
            </a:r>
          </a:p>
          <a:p>
            <a:pPr algn="just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Kullanıcı Değerlendirmesi</a:t>
            </a:r>
          </a:p>
          <a:p>
            <a:pPr lvl="1"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 ürün ile ilgili olarak kullanıcı tarafından yapılan sınama ve değerlendirmeler</a:t>
            </a:r>
          </a:p>
        </p:txBody>
      </p:sp>
    </p:spTree>
    <p:extLst>
      <p:ext uri="{BB962C8B-B14F-4D97-AF65-F5344CB8AC3E}">
        <p14:creationId xmlns:p14="http://schemas.microsoft.com/office/powerpoint/2010/main" val="36467959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Helezonik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Analizi Olgusu ön plana çıkmıştır.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Hedefler, alternatifler ve kısıtlamalar belirlenir.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Alternatifler değerlendirilir, riskler belirlenip çözülür.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Aşamanın ürünü geliştirilir.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Sonraki aşama planlanır.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 döngü bir aşamayı ifade eder. Doğrudan tanımlama, tasarım,... vs. gibi bir aşama yoktur.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Yinelemeli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artımsal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bir yaklaşım vardır.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Prototip yaklaşımı vardır.</a:t>
            </a:r>
          </a:p>
        </p:txBody>
      </p:sp>
    </p:spTree>
    <p:extLst>
      <p:ext uri="{BB962C8B-B14F-4D97-AF65-F5344CB8AC3E}">
        <p14:creationId xmlns:p14="http://schemas.microsoft.com/office/powerpoint/2010/main" val="27699381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Helezonik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Geliştirme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Süreç arka arkaya devam eden sıralı aktiviteler şeklinde gösterilmek yerine spiral şekilde gösterilir.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Spiral üzerindeki her bir halka bir fazı gösterir.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Belirtim, tasarım gibi kesin fazlar yoktur – spiral deki halkalar neye ihtiyaç varsa onu gerçekleştirmek için seçilir.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Süreç boyunca risklerin değerlendirilmesi ve çözümü açık olarak yapılır.</a:t>
            </a:r>
          </a:p>
        </p:txBody>
      </p:sp>
    </p:spTree>
    <p:extLst>
      <p:ext uri="{BB962C8B-B14F-4D97-AF65-F5344CB8AC3E}">
        <p14:creationId xmlns:p14="http://schemas.microsoft.com/office/powerpoint/2010/main" val="21978634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Helezonik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- Avantajları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Kullanıcılar sistemi erken görebilirler.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Geliştirmeyi küçük parçalara böler . En riskli kısımlar önce gerçekleştirilir.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Pek çok yazılım modelini içinde bulundurur.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Riske duyarlı yaklaşımı potansiyel zorlukları engeller.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Seçeneklere erken dikkate odaklanır.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Hataları erken gidermeye odaklanır.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Yazılım-donanım sistemi geliştirme için bir çerçeve sağlar.</a:t>
            </a:r>
          </a:p>
        </p:txBody>
      </p:sp>
    </p:spTree>
    <p:extLst>
      <p:ext uri="{BB962C8B-B14F-4D97-AF65-F5344CB8AC3E}">
        <p14:creationId xmlns:p14="http://schemas.microsoft.com/office/powerpoint/2010/main" val="32495332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Helezonik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- Problemler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Küçük ve düşük riskli projeler için pahalı bir yöntemdir.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Komplekstir (karmaşık).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Spiral sonsuza gidebilir.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 adımların fazlalığı nedeniyle çok fazla dokümantasyon gerektirir.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Büyük ölçekte projeler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Kontrat tabanlı yazılıma uymaz.</a:t>
            </a:r>
          </a:p>
          <a:p>
            <a:pPr lvl="1"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Yazılımın içten geliştirileceğini varsayar.</a:t>
            </a:r>
          </a:p>
          <a:p>
            <a:pPr lvl="1"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Kontrat tabanlı yazılımlar adım adım anlaşma esnekliğini sağlamaz.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Öznel risk değerlendirme deneyimine dayanır.</a:t>
            </a:r>
          </a:p>
          <a:p>
            <a:pPr lvl="1"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Yüksek riskli öğelere yoğunlaşmak, yüksek riskli öğelerin doğru belirlenmesini gerektirir.</a:t>
            </a:r>
          </a:p>
        </p:txBody>
      </p:sp>
    </p:spTree>
    <p:extLst>
      <p:ext uri="{BB962C8B-B14F-4D97-AF65-F5344CB8AC3E}">
        <p14:creationId xmlns:p14="http://schemas.microsoft.com/office/powerpoint/2010/main" val="32399863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Evrimsel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Geliştirme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(Evolutionary Development Model)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İlk tam ölçekli modeldir.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Anahtar gereksinimleri ile başlangıç sistemi geliştirilir.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Müşteri geribildirimi ile sitem pek çok versiyonla yavaş yavaş geliştirilir.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Belirtim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geliştirme ve geçerleme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aktivitleri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koşut zamanlı yürütülür.</a:t>
            </a:r>
          </a:p>
          <a:p>
            <a:pPr algn="just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Coğrafik olarak geniş alana yayılmış, çok birimli organizasyonlar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için önerilmektedir (banka uygulamaları).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 aşamada üretilen ürünler, üretildikleri alan için tam işlevselliği içermektedirler.</a:t>
            </a:r>
          </a:p>
          <a:p>
            <a:pPr algn="just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Pilot uygulama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kullan, test et, güncelle diğer birimlere taşı.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 başarısı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ilk evrimin başarısına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bağımlıdır.</a:t>
            </a:r>
          </a:p>
        </p:txBody>
      </p:sp>
    </p:spTree>
    <p:extLst>
      <p:ext uri="{BB962C8B-B14F-4D97-AF65-F5344CB8AC3E}">
        <p14:creationId xmlns:p14="http://schemas.microsoft.com/office/powerpoint/2010/main" val="41468671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Evrimsel Geliştirme Modeli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629" y="1539251"/>
            <a:ext cx="9108741" cy="514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2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Planlama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/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Üretilecek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ilgili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personel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donanım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gereksinimlerinin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çıkarıldığı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fizibilite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çalışmasının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yapıldığı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planının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oluşturulduğu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aşamadır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80838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Evrimsel Geliştirme Modeli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İki çeşit evrimsel geliştirme vardır:</a:t>
            </a:r>
          </a:p>
          <a:p>
            <a:pPr lvl="1" algn="just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Keşifçi geliştirme (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exploratory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Hedef: Müşterinin gereksinimlerini incelemek için müşteri ile çalışıp son sistemi teslim etmek</a:t>
            </a:r>
          </a:p>
          <a:p>
            <a:pPr lvl="2"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İyi anlaşılan gereksinimlerle başlanmalıdır.</a:t>
            </a:r>
          </a:p>
          <a:p>
            <a:pPr marL="0" indent="0" algn="just">
              <a:buNone/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Ne istediğimi sana söyleyemem ama onu gördüğümde bilirim”</a:t>
            </a:r>
          </a:p>
          <a:p>
            <a:pPr lvl="1" algn="just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Atılacak prototipleme (throw-away prototyping)</a:t>
            </a:r>
          </a:p>
          <a:p>
            <a:pPr lvl="2"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Hedef: Sistem gereksinimlerini anlamak</a:t>
            </a:r>
          </a:p>
          <a:p>
            <a:pPr lvl="2"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 anlaşılmamış gereksinimlerle başlar</a:t>
            </a:r>
          </a:p>
        </p:txBody>
      </p:sp>
    </p:spTree>
    <p:extLst>
      <p:ext uri="{BB962C8B-B14F-4D97-AF65-F5344CB8AC3E}">
        <p14:creationId xmlns:p14="http://schemas.microsoft.com/office/powerpoint/2010/main" val="32393636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Karşılaştırma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45" y="1416205"/>
            <a:ext cx="10618910" cy="534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060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Evrimsel Geliştirme Modeli - Avantajlar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Kullanıcıların kendi gereksinimlerini daha iyi anlamalarını sağlar.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Sürekli değerlendirme erken aşamalardaki geliştirme risklerini azaltır.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Hatalar azalır.</a:t>
            </a:r>
          </a:p>
        </p:txBody>
      </p:sp>
    </p:spTree>
    <p:extLst>
      <p:ext uri="{BB962C8B-B14F-4D97-AF65-F5344CB8AC3E}">
        <p14:creationId xmlns:p14="http://schemas.microsoft.com/office/powerpoint/2010/main" val="34583679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Evrimsel Geliştirme Modeli - Problemler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Sürecin görünürlüğü azdır (düzenli teslim edilebilir ürün yoktur).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Sistemler sıklıkla iyi yapılandırılmaz (sürekli değişiklik yazılımın yapısına zarar verir).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Bakımı zordur.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Yazılım gereksinimini yenilemek gerekebilir.</a:t>
            </a:r>
          </a:p>
        </p:txBody>
      </p:sp>
    </p:spTree>
    <p:extLst>
      <p:ext uri="{BB962C8B-B14F-4D97-AF65-F5344CB8AC3E}">
        <p14:creationId xmlns:p14="http://schemas.microsoft.com/office/powerpoint/2010/main" val="17176698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Evrimsel Geliştirme - Uygulanabilirliği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Küçük ve orta boyutlu etkileşimli sistemler (500.000 LOC dan daha az olan).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Büyük bir sistemin parçaları (ör. Kullanıcı ara yüzleri).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Kısa süreli kullanılacak sistemler.</a:t>
            </a:r>
          </a:p>
        </p:txBody>
      </p:sp>
    </p:spTree>
    <p:extLst>
      <p:ext uri="{BB962C8B-B14F-4D97-AF65-F5344CB8AC3E}">
        <p14:creationId xmlns:p14="http://schemas.microsoft.com/office/powerpoint/2010/main" val="11226270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Çok birimli banka uygulamaları.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Önce sistem geliştirilir ve Şube-1’e yüklenir.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Daha sonra aksaklıklar giderilerek geliştirilen sistem Şube-2’ye yüklenir.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Daha sonra geliştirilen sistem Şube-3’e,.... yüklenir.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Belirli aralıklarla eski şubelerdeki güncellemeler yapılır.</a:t>
            </a:r>
          </a:p>
        </p:txBody>
      </p:sp>
    </p:spTree>
    <p:extLst>
      <p:ext uri="{BB962C8B-B14F-4D97-AF65-F5344CB8AC3E}">
        <p14:creationId xmlns:p14="http://schemas.microsoft.com/office/powerpoint/2010/main" val="36425503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Yazılım Süreç Modellerinde</a:t>
            </a:r>
            <a:b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Süreç Tekrarı (“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Iteration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Yazılım süreç modelleri tek bir defada uygulanmak yerine, birkaç tekrarda uygulanabilir.</a:t>
            </a:r>
          </a:p>
          <a:p>
            <a:pPr lvl="1"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Örneğin, geniş kapsamlı 5 alt sistemden oluşan bir sistemin; ilk alt sistemi için çağlayan modeli uygulandıktan sonra, geri kalanı için çağlayan modeli tekrar uygulanabilir.</a:t>
            </a:r>
          </a:p>
          <a:p>
            <a:pPr lvl="1"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şekilde geliştirme riskleri en aza indirilerek ilk tekrarda kazanılan deneyimden, sistemin geri kalanı geliştirilirken faydalanılabilir.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Hangi süreç modelinin, sistemin hangi bölümleri için ve kaç tekrarda uygulanacağına proje basında karar verilir.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Süreç tekrarıyla yakından ilişkili iki geleneksel model vardır:</a:t>
            </a:r>
          </a:p>
          <a:p>
            <a:pPr lvl="1" algn="just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Artırımsal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(“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incremental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 model</a:t>
            </a:r>
          </a:p>
          <a:p>
            <a:pPr lvl="1"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Döngüsel (“spiral”) model</a:t>
            </a:r>
          </a:p>
        </p:txBody>
      </p:sp>
    </p:spTree>
    <p:extLst>
      <p:ext uri="{BB962C8B-B14F-4D97-AF65-F5344CB8AC3E}">
        <p14:creationId xmlns:p14="http://schemas.microsoft.com/office/powerpoint/2010/main" val="34070988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Artırımsal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Geliştirme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(Incremental Development Model)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Üretilen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 yazılım sürümü birbirini kapsayacak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 giderek artan sayıda işlev içerecek şekilde geliştirilir.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Öğrencilerin bir dönem boyunca geliştirmeleri gereken bir programlama ödevinin 2 haftada bir gelişiminin izlenmesi (bitirme tezleri).</a:t>
            </a: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Uzun zaman alabilecek ve sistemin eksik işlevlikle çalışabileceği türdeki projeler bu modele uygun olabilir.</a:t>
            </a:r>
          </a:p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taraftan kullanım, diğer taraftan üretim yapılır.</a:t>
            </a:r>
          </a:p>
        </p:txBody>
      </p:sp>
    </p:spTree>
    <p:extLst>
      <p:ext uri="{BB962C8B-B14F-4D97-AF65-F5344CB8AC3E}">
        <p14:creationId xmlns:p14="http://schemas.microsoft.com/office/powerpoint/2010/main" val="14697902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Artırımsal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Geliştirme Modeli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610" y="1690688"/>
            <a:ext cx="11150779" cy="482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00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Arttırımsal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Geliştirme Modeli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5616"/>
          </a:xfrm>
        </p:spPr>
        <p:txBody>
          <a:bodyPr>
            <a:normAutofit/>
          </a:bodyPr>
          <a:lstStyle/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Aslında Çağlayan modelinin örtüşen şekilde uygulanmasıdır.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623" y="2760069"/>
            <a:ext cx="10854321" cy="373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58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Çözümleme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>
            <a:normAutofit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işlevleri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gereksinimlerin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ayrıntılı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çıkarıldığı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aşamadır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aşamada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mevcut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incelenir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sorunlar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ortaya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çıkarılarak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çözümleyebilecekleri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vurgulanır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mühendisi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gözüyle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mevcut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yapıdaki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işlerin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ortaya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çıkarılması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doğru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algılanıp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algılanmadığının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belirlenmesidir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aşamada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diyagramlarının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çizimine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başlanır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Case,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Activity, Class diagram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 vs.)</a:t>
            </a:r>
          </a:p>
        </p:txBody>
      </p:sp>
    </p:spTree>
    <p:extLst>
      <p:ext uri="{BB962C8B-B14F-4D97-AF65-F5344CB8AC3E}">
        <p14:creationId xmlns:p14="http://schemas.microsoft.com/office/powerpoint/2010/main" val="16605852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Artırımsal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Geliştirme Modeli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0117"/>
          </a:xfrm>
        </p:spPr>
        <p:txBody>
          <a:bodyPr>
            <a:normAutofit/>
          </a:bodyPr>
          <a:lstStyle/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Çağlayan modeli ve Evrimsel geliştirme arası bir model: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78" y="2740018"/>
            <a:ext cx="9862844" cy="323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723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Artırımsal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Geliştirme Modeli - Avantajları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85965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 için gerekli olan gereksinimler müşterilerle belirlenir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Gereksinimlerin önemine göre teslim edilecek artımlar belirlenir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Öncelikle en önemli gereksinimleri karşılayan çekirdek bir sitem geliştirilir.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Erken artımlar prototip gibi davranarak, gereksinimlerin daha iyi anlaşılmasını sağlar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Tüm projenin başarısız olma riskini azaltır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önemli sistem özellikleri daha fazla sınanma (test edilme) imkanı bulmuş olur.</a:t>
            </a:r>
          </a:p>
          <a:p>
            <a:pPr algn="just"/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Divide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Conquer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(Böl ve Yönet)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yaklaşımıdır</a:t>
            </a:r>
          </a:p>
        </p:txBody>
      </p:sp>
    </p:spTree>
    <p:extLst>
      <p:ext uri="{BB962C8B-B14F-4D97-AF65-F5344CB8AC3E}">
        <p14:creationId xmlns:p14="http://schemas.microsoft.com/office/powerpoint/2010/main" val="13950415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Artırımsal</a:t>
            </a: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Geliştirme Modeli - Dezavantajları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Artımları tanımlamak için tüm sistemin tanımlanmasına ihtiyaç vardır.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Gereksinimleri doğru boyuttaki artımlara atamak bazen zor olabilir.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Deneyimli personel gerektirir.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Artımların kendi içlerinde tekrarlamalara izin vermez.</a:t>
            </a:r>
          </a:p>
        </p:txBody>
      </p:sp>
    </p:spTree>
    <p:extLst>
      <p:ext uri="{BB962C8B-B14F-4D97-AF65-F5344CB8AC3E}">
        <p14:creationId xmlns:p14="http://schemas.microsoft.com/office/powerpoint/2010/main" val="29091155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Araştırma Tabanlı Model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690688"/>
            <a:ext cx="10646044" cy="4730158"/>
          </a:xfrm>
        </p:spPr>
        <p:txBody>
          <a:bodyPr>
            <a:noAutofit/>
          </a:bodyPr>
          <a:lstStyle/>
          <a:p>
            <a:pPr algn="just"/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Yap-at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prototipi olarak ta bilinir.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Araştırma ortamları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bütünüyle belirsizlik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üzerine çalışan ortamlardır.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Yapılan işlerden edinilecek sonuçlar belirgin değildir.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Geliştirilen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yazılımlar genellikle sınırlı sayıda kullanılır </a:t>
            </a:r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 kullanım bittikten sonra işe yaramaz hale gelir ve atılır.</a:t>
            </a:r>
          </a:p>
          <a:p>
            <a:pPr algn="just"/>
            <a:r>
              <a:rPr lang="tr-T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Model-zaman-fiyat kestirimi olmadığı için </a:t>
            </a:r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sabit fiyat sözleşmelerinde uygun değildir.</a:t>
            </a:r>
          </a:p>
        </p:txBody>
      </p:sp>
    </p:spTree>
    <p:extLst>
      <p:ext uri="{BB962C8B-B14F-4D97-AF65-F5344CB8AC3E}">
        <p14:creationId xmlns:p14="http://schemas.microsoft.com/office/powerpoint/2010/main" val="5750824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Örnek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Hızlı Çalışan asal sayı test programı!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Büyük asal sayıyı bulma programı!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Satranç programı!</a:t>
            </a:r>
          </a:p>
        </p:txBody>
      </p:sp>
    </p:spTree>
    <p:extLst>
      <p:ext uri="{BB962C8B-B14F-4D97-AF65-F5344CB8AC3E}">
        <p14:creationId xmlns:p14="http://schemas.microsoft.com/office/powerpoint/2010/main" val="6386052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Formal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Sistem Geliştirme</a:t>
            </a:r>
            <a:b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Formal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Development)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err="1"/>
              <a:t>Cleanroom</a:t>
            </a:r>
            <a:r>
              <a:rPr lang="tr-TR" dirty="0"/>
              <a:t> yazılım geliştirme</a:t>
            </a:r>
          </a:p>
          <a:p>
            <a:r>
              <a:rPr lang="tr-TR" dirty="0"/>
              <a:t>Matematiksel belirtimin farklı gösterim şekilleri ile çalıştırılabilir programa dönüştürülmesine dayalıdır.</a:t>
            </a:r>
          </a:p>
          <a:p>
            <a:r>
              <a:rPr lang="tr-TR" dirty="0" err="1"/>
              <a:t>Formal</a:t>
            </a:r>
            <a:r>
              <a:rPr lang="tr-TR" dirty="0"/>
              <a:t> belirtim, tasarım ve geçerleme kullanarak yazılımda doğruluğun geliştirilmesini vurgular.</a:t>
            </a:r>
          </a:p>
          <a:p>
            <a:r>
              <a:rPr lang="tr-TR" dirty="0"/>
              <a:t>Yazılım artımlarla geliştirilir.</a:t>
            </a:r>
          </a:p>
          <a:p>
            <a:r>
              <a:rPr lang="tr-TR" dirty="0"/>
              <a:t>Sürekli </a:t>
            </a:r>
            <a:r>
              <a:rPr lang="tr-TR" dirty="0" err="1"/>
              <a:t>tümleştirme</a:t>
            </a:r>
            <a:r>
              <a:rPr lang="tr-TR" dirty="0"/>
              <a:t> vardır ve fonksiyonellik </a:t>
            </a:r>
            <a:r>
              <a:rPr lang="tr-TR" dirty="0" err="1"/>
              <a:t>tümleştirilen</a:t>
            </a:r>
            <a:r>
              <a:rPr lang="tr-TR" dirty="0"/>
              <a:t> yazılım artımları ile artar.</a:t>
            </a:r>
          </a:p>
          <a:p>
            <a:r>
              <a:rPr lang="tr-TR" dirty="0"/>
              <a:t>Felsefesi pahalı hata ayıklama işlemini engellemek için kodu ilk yazarken doğru yazmak ve test aşamasından doğruluğunu sağlamak</a:t>
            </a:r>
          </a:p>
          <a:p>
            <a:pPr lvl="1"/>
            <a:r>
              <a:rPr lang="tr-TR" dirty="0"/>
              <a:t>Formal yöntemler</a:t>
            </a:r>
          </a:p>
          <a:p>
            <a:pPr lvl="1"/>
            <a:r>
              <a:rPr lang="tr-TR" dirty="0"/>
              <a:t>Z dili</a:t>
            </a:r>
          </a:p>
        </p:txBody>
      </p:sp>
    </p:spTree>
    <p:extLst>
      <p:ext uri="{BB962C8B-B14F-4D97-AF65-F5344CB8AC3E}">
        <p14:creationId xmlns:p14="http://schemas.microsoft.com/office/powerpoint/2010/main" val="37618898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Formal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Sistem Geliştirme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Problemleri</a:t>
            </a:r>
          </a:p>
          <a:p>
            <a:pPr lvl="1"/>
            <a:r>
              <a:rPr lang="tr-TR" dirty="0"/>
              <a:t>Teknikleri uygulayabilmek için eğitim ve özel beceriler gerekmektedir</a:t>
            </a:r>
          </a:p>
          <a:p>
            <a:pPr lvl="1"/>
            <a:r>
              <a:rPr lang="tr-TR" dirty="0"/>
              <a:t>Kullanıcı arayüzü gibi sistemin bazı kısımlarını formal olarak belirtmek zordur.</a:t>
            </a:r>
          </a:p>
          <a:p>
            <a:r>
              <a:rPr lang="tr-TR" b="1" dirty="0"/>
              <a:t> Uygulanabilirliği</a:t>
            </a:r>
          </a:p>
          <a:p>
            <a:pPr lvl="1"/>
            <a:r>
              <a:rPr lang="tr-TR" dirty="0"/>
              <a:t>Sistem kullanıma konmadan emniyet ve güvenlik durumlarını sağlanması  gereken kritik sistemler.</a:t>
            </a:r>
          </a:p>
        </p:txBody>
      </p:sp>
    </p:spTree>
    <p:extLst>
      <p:ext uri="{BB962C8B-B14F-4D97-AF65-F5344CB8AC3E}">
        <p14:creationId xmlns:p14="http://schemas.microsoft.com/office/powerpoint/2010/main" val="16274747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Bileşen-Tabanlı Model</a:t>
            </a:r>
            <a:b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(Component-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Sistemin COTS (“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commercial-off-the-shelf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 adı verilen hazır bileşenler kullanılarak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tümleştirilmesi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esasına dayanır.</a:t>
            </a:r>
          </a:p>
          <a:p>
            <a:pPr algn="just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Süreç adımları:</a:t>
            </a:r>
          </a:p>
          <a:p>
            <a:pPr lvl="1"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Bilesen analizi</a:t>
            </a:r>
          </a:p>
          <a:p>
            <a:pPr lvl="1"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Gereksinim günleme</a:t>
            </a:r>
          </a:p>
          <a:p>
            <a:pPr lvl="1"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Bileşenler kullanarak sistem tasarımı</a:t>
            </a:r>
          </a:p>
          <a:p>
            <a:pPr lvl="1"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Geliştirme ve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tümleştirme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yaklaşım, bilesen standartlarındaki gelişmeler ilerledikçe daha yaygın olarak kullanılmaya başlanmıştır. ama halen kullanımı limitlidir.</a:t>
            </a:r>
          </a:p>
        </p:txBody>
      </p:sp>
    </p:spTree>
    <p:extLst>
      <p:ext uri="{BB962C8B-B14F-4D97-AF65-F5344CB8AC3E}">
        <p14:creationId xmlns:p14="http://schemas.microsoft.com/office/powerpoint/2010/main" val="26831177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Bileşen-Tabanlı Model - Adımlar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81" y="2315157"/>
            <a:ext cx="10763638" cy="339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817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Metodolojiler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Metodoloji</a:t>
            </a:r>
            <a:r>
              <a:rPr lang="tr-TR" dirty="0"/>
              <a:t>: Bir BT projesi ya da yazılım yaşam döngüsü aşamaları boyunca kullanılacak ve birbirleriyle uyumlu yöntemler bütünü.</a:t>
            </a:r>
          </a:p>
          <a:p>
            <a:r>
              <a:rPr lang="tr-TR" dirty="0"/>
              <a:t>Bir metodoloji,</a:t>
            </a:r>
          </a:p>
          <a:p>
            <a:pPr lvl="1"/>
            <a:r>
              <a:rPr lang="tr-TR" dirty="0"/>
              <a:t>bir süreç modelini ve</a:t>
            </a:r>
          </a:p>
          <a:p>
            <a:pPr lvl="1"/>
            <a:r>
              <a:rPr lang="tr-TR" dirty="0"/>
              <a:t>belirli sayıda belirtim yöntemini içerir</a:t>
            </a:r>
          </a:p>
          <a:p>
            <a:r>
              <a:rPr lang="tr-TR" dirty="0"/>
              <a:t>Günümüzdeki metodolojiler genelde Çağlayan ya da Helezonik modeli temel almaktadır</a:t>
            </a:r>
          </a:p>
        </p:txBody>
      </p:sp>
    </p:spTree>
    <p:extLst>
      <p:ext uri="{BB962C8B-B14F-4D97-AF65-F5344CB8AC3E}">
        <p14:creationId xmlns:p14="http://schemas.microsoft.com/office/powerpoint/2010/main" val="2059815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Tasarım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>
            <a:normAutofit/>
          </a:bodyPr>
          <a:lstStyle/>
          <a:p>
            <a:pPr algn="just"/>
            <a:r>
              <a:rPr lang="en-US" dirty="0" err="1"/>
              <a:t>Çözümleme</a:t>
            </a:r>
            <a:r>
              <a:rPr lang="en-US" dirty="0"/>
              <a:t> </a:t>
            </a:r>
            <a:r>
              <a:rPr lang="en-US" dirty="0" err="1"/>
              <a:t>aşamasından</a:t>
            </a:r>
            <a:r>
              <a:rPr lang="en-US" dirty="0"/>
              <a:t> </a:t>
            </a:r>
            <a:r>
              <a:rPr lang="en-US" dirty="0" err="1"/>
              <a:t>sonra</a:t>
            </a:r>
            <a:r>
              <a:rPr lang="en-US" dirty="0"/>
              <a:t> </a:t>
            </a:r>
            <a:r>
              <a:rPr lang="en-US" dirty="0" err="1"/>
              <a:t>belirlenen</a:t>
            </a:r>
            <a:r>
              <a:rPr lang="en-US" dirty="0"/>
              <a:t> </a:t>
            </a:r>
            <a:r>
              <a:rPr lang="en-US" dirty="0" err="1"/>
              <a:t>gereksinimlere</a:t>
            </a:r>
            <a:r>
              <a:rPr lang="en-US" dirty="0"/>
              <a:t> </a:t>
            </a:r>
            <a:r>
              <a:rPr lang="en-US" dirty="0" err="1"/>
              <a:t>karşılık</a:t>
            </a:r>
            <a:r>
              <a:rPr lang="en-US" dirty="0"/>
              <a:t> </a:t>
            </a:r>
            <a:r>
              <a:rPr lang="en-US" dirty="0" err="1"/>
              <a:t>verecek</a:t>
            </a:r>
            <a:r>
              <a:rPr lang="tr-TR" dirty="0"/>
              <a:t> </a:t>
            </a:r>
            <a:r>
              <a:rPr lang="en-US" dirty="0" err="1"/>
              <a:t>yazılım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/>
              <a:t>bilgi</a:t>
            </a:r>
            <a:r>
              <a:rPr lang="en-US" dirty="0"/>
              <a:t> </a:t>
            </a:r>
            <a:r>
              <a:rPr lang="en-US" dirty="0" err="1"/>
              <a:t>sisteminin</a:t>
            </a:r>
            <a:r>
              <a:rPr lang="en-US" dirty="0"/>
              <a:t> </a:t>
            </a:r>
            <a:r>
              <a:rPr lang="en-US" dirty="0" err="1"/>
              <a:t>temel</a:t>
            </a:r>
            <a:r>
              <a:rPr lang="en-US" dirty="0"/>
              <a:t> </a:t>
            </a:r>
            <a:r>
              <a:rPr lang="en-US" dirty="0" err="1"/>
              <a:t>yapısının</a:t>
            </a:r>
            <a:r>
              <a:rPr lang="en-US" dirty="0"/>
              <a:t> </a:t>
            </a:r>
            <a:r>
              <a:rPr lang="en-US" dirty="0" err="1"/>
              <a:t>oluşturulması</a:t>
            </a:r>
            <a:r>
              <a:rPr lang="en-US" dirty="0"/>
              <a:t> </a:t>
            </a:r>
            <a:r>
              <a:rPr lang="en-US" dirty="0" err="1"/>
              <a:t>çalışmalarıdır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Bu </a:t>
            </a:r>
            <a:r>
              <a:rPr lang="en-US" dirty="0" err="1"/>
              <a:t>çalışmalar</a:t>
            </a:r>
            <a:r>
              <a:rPr lang="en-US" dirty="0"/>
              <a:t>, </a:t>
            </a:r>
            <a:r>
              <a:rPr lang="en-US" dirty="0" err="1"/>
              <a:t>mantıksal</a:t>
            </a:r>
            <a:r>
              <a:rPr lang="en-US" dirty="0"/>
              <a:t>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fiziksel</a:t>
            </a:r>
            <a:r>
              <a:rPr lang="en-US" dirty="0"/>
              <a:t> </a:t>
            </a:r>
            <a:r>
              <a:rPr lang="en-US" dirty="0" err="1"/>
              <a:t>tasarım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gruba</a:t>
            </a:r>
            <a:r>
              <a:rPr lang="en-US" dirty="0"/>
              <a:t> </a:t>
            </a:r>
            <a:r>
              <a:rPr lang="en-US" dirty="0" err="1"/>
              <a:t>ayrılır</a:t>
            </a:r>
            <a:r>
              <a:rPr lang="en-US" dirty="0"/>
              <a:t>.</a:t>
            </a:r>
          </a:p>
          <a:p>
            <a:pPr lvl="1" algn="just"/>
            <a:r>
              <a:rPr lang="en-US" b="1" dirty="0" err="1"/>
              <a:t>Mantıksal</a:t>
            </a:r>
            <a:r>
              <a:rPr lang="en-US" b="1" dirty="0"/>
              <a:t> </a:t>
            </a:r>
            <a:r>
              <a:rPr lang="en-US" b="1" dirty="0" err="1"/>
              <a:t>Tasarım</a:t>
            </a:r>
            <a:r>
              <a:rPr lang="en-US" dirty="0"/>
              <a:t>: </a:t>
            </a:r>
            <a:r>
              <a:rPr lang="en-US" dirty="0" err="1"/>
              <a:t>Mevcut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değil</a:t>
            </a:r>
            <a:r>
              <a:rPr lang="en-US" dirty="0"/>
              <a:t> </a:t>
            </a:r>
            <a:r>
              <a:rPr lang="en-US" dirty="0" err="1"/>
              <a:t>önerilen</a:t>
            </a:r>
            <a:r>
              <a:rPr lang="en-US" dirty="0"/>
              <a:t> </a:t>
            </a:r>
            <a:r>
              <a:rPr lang="en-US" dirty="0" err="1"/>
              <a:t>sistemin</a:t>
            </a:r>
            <a:r>
              <a:rPr lang="en-US" dirty="0"/>
              <a:t> </a:t>
            </a:r>
            <a:r>
              <a:rPr lang="en-US" dirty="0" err="1"/>
              <a:t>yapısı</a:t>
            </a:r>
            <a:r>
              <a:rPr lang="en-US" dirty="0"/>
              <a:t> </a:t>
            </a:r>
            <a:r>
              <a:rPr lang="en-US" dirty="0" err="1"/>
              <a:t>anlatılır</a:t>
            </a:r>
            <a:r>
              <a:rPr lang="en-US" dirty="0"/>
              <a:t>. </a:t>
            </a:r>
            <a:r>
              <a:rPr lang="en-US" dirty="0" err="1"/>
              <a:t>Olası</a:t>
            </a:r>
            <a:r>
              <a:rPr lang="tr-TR" dirty="0"/>
              <a:t> </a:t>
            </a:r>
            <a:r>
              <a:rPr lang="en-US" dirty="0" err="1"/>
              <a:t>örgütsel</a:t>
            </a:r>
            <a:r>
              <a:rPr lang="en-US" dirty="0"/>
              <a:t> </a:t>
            </a:r>
            <a:r>
              <a:rPr lang="en-US" dirty="0" err="1"/>
              <a:t>değişiklikler</a:t>
            </a:r>
            <a:r>
              <a:rPr lang="en-US" dirty="0"/>
              <a:t> </a:t>
            </a:r>
            <a:r>
              <a:rPr lang="en-US" dirty="0" err="1"/>
              <a:t>önerilir</a:t>
            </a:r>
            <a:r>
              <a:rPr lang="en-US" dirty="0"/>
              <a:t>.</a:t>
            </a:r>
          </a:p>
          <a:p>
            <a:pPr lvl="1" algn="just"/>
            <a:r>
              <a:rPr lang="en-US" b="1" dirty="0" err="1"/>
              <a:t>Fiziksel</a:t>
            </a:r>
            <a:r>
              <a:rPr lang="en-US" b="1" dirty="0"/>
              <a:t> </a:t>
            </a:r>
            <a:r>
              <a:rPr lang="en-US" b="1" dirty="0" err="1"/>
              <a:t>Tasarım</a:t>
            </a:r>
            <a:r>
              <a:rPr lang="en-US" dirty="0"/>
              <a:t>: </a:t>
            </a:r>
            <a:r>
              <a:rPr lang="en-US" dirty="0" err="1"/>
              <a:t>Yazılımı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bileşenler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bunların</a:t>
            </a:r>
            <a:r>
              <a:rPr lang="en-US" dirty="0"/>
              <a:t> </a:t>
            </a:r>
            <a:r>
              <a:rPr lang="en-US" dirty="0" err="1"/>
              <a:t>ayrıntıları</a:t>
            </a:r>
            <a:r>
              <a:rPr lang="en-US" dirty="0"/>
              <a:t> </a:t>
            </a:r>
            <a:r>
              <a:rPr lang="en-US" dirty="0" err="1"/>
              <a:t>içerilir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51714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Metodolojide Bulunması Gereken</a:t>
            </a:r>
            <a:b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Temel Bileşenler (Özellikler)</a:t>
            </a:r>
          </a:p>
        </p:txBody>
      </p:sp>
      <p:sp>
        <p:nvSpPr>
          <p:cNvPr id="4" name="Metin kutusu 3"/>
          <p:cNvSpPr txBox="1"/>
          <p:nvPr/>
        </p:nvSpPr>
        <p:spPr>
          <a:xfrm>
            <a:off x="6495867" y="2085651"/>
            <a:ext cx="507909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tr-TR" sz="2800" dirty="0"/>
              <a:t>Konfigürasyon </a:t>
            </a:r>
            <a:r>
              <a:rPr lang="tr-TR" sz="2800" dirty="0" err="1"/>
              <a:t>yönetimmodeli</a:t>
            </a:r>
            <a:endParaRPr lang="tr-TR" sz="28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tr-TR" sz="2800" dirty="0"/>
              <a:t>Maliyet yönetim modeli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tr-TR" sz="2800" dirty="0"/>
              <a:t>Kalite yönetim modeli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tr-TR" sz="2800" dirty="0"/>
              <a:t>Risk yönetim modeli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tr-TR" sz="2800" dirty="0"/>
              <a:t>Değişiklik yönetim modeli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tr-TR" sz="2800" dirty="0"/>
              <a:t>Kullanıcı </a:t>
            </a:r>
            <a:r>
              <a:rPr lang="tr-TR" sz="2800" dirty="0" err="1"/>
              <a:t>arayüz</a:t>
            </a:r>
            <a:r>
              <a:rPr lang="tr-TR" sz="2800" dirty="0"/>
              <a:t> ve ilişki modeli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tr-TR" sz="2800" dirty="0"/>
              <a:t>Standartlar</a:t>
            </a:r>
          </a:p>
        </p:txBody>
      </p:sp>
      <p:sp>
        <p:nvSpPr>
          <p:cNvPr id="5" name="Metin kutusu 4"/>
          <p:cNvSpPr txBox="1"/>
          <p:nvPr/>
        </p:nvSpPr>
        <p:spPr>
          <a:xfrm>
            <a:off x="512956" y="2107767"/>
            <a:ext cx="612201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tr-TR" sz="2800" dirty="0" err="1"/>
              <a:t>Ayrıntılandırılmış</a:t>
            </a:r>
            <a:r>
              <a:rPr lang="tr-TR" sz="2800" dirty="0"/>
              <a:t> bir süreç modeli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tr-TR" sz="2800" dirty="0"/>
              <a:t>Ayrıntılı süreç tanımları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tr-TR" sz="2800" dirty="0"/>
              <a:t>İyi tanımlı üretim yöntemleri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tr-TR" sz="2800" dirty="0" err="1"/>
              <a:t>Süreçlerarası</a:t>
            </a:r>
            <a:r>
              <a:rPr lang="tr-TR" sz="2800" dirty="0"/>
              <a:t> </a:t>
            </a:r>
            <a:r>
              <a:rPr lang="tr-TR" sz="2800" dirty="0" err="1"/>
              <a:t>arayüz</a:t>
            </a:r>
            <a:r>
              <a:rPr lang="tr-TR" sz="2800" dirty="0"/>
              <a:t> tanımları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tr-TR" sz="2800" dirty="0"/>
              <a:t>Ayrıntılı girdi tanımları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tr-TR" sz="2800" dirty="0"/>
              <a:t>Ayrıntılı çıktı tanımları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tr-TR" sz="2800" dirty="0"/>
              <a:t>Proje yönetim modeli</a:t>
            </a:r>
          </a:p>
        </p:txBody>
      </p:sp>
    </p:spTree>
    <p:extLst>
      <p:ext uri="{BB962C8B-B14F-4D97-AF65-F5344CB8AC3E}">
        <p14:creationId xmlns:p14="http://schemas.microsoft.com/office/powerpoint/2010/main" val="310998201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Metodoloji Örneği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Yourdan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Yapısal Sistem Tasarımı Metodolojisi.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Kolay uygulanabilir bir model olup, günümüzde oldukça yaygın olarak kullanılmaktadır.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Çağlayan modelini temel almaktadır.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 çok CASE aracı tarafından doğrudan desteklenmektedir.</a:t>
            </a:r>
          </a:p>
        </p:txBody>
      </p:sp>
    </p:spTree>
    <p:extLst>
      <p:ext uri="{BB962C8B-B14F-4D97-AF65-F5344CB8AC3E}">
        <p14:creationId xmlns:p14="http://schemas.microsoft.com/office/powerpoint/2010/main" val="32980222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Yourdon</a:t>
            </a:r>
            <a:r>
              <a:rPr lang="tr-TR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Yapısal Sistem Tasarım Metodolojisi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557" y="1509146"/>
            <a:ext cx="8716885" cy="520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505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5B10FEEE-DEDE-E4E9-8759-B88CCFDEDF42}"/>
              </a:ext>
            </a:extLst>
          </p:cNvPr>
          <p:cNvSpPr txBox="1">
            <a:spLocks/>
          </p:cNvSpPr>
          <p:nvPr/>
        </p:nvSpPr>
        <p:spPr>
          <a:xfrm>
            <a:off x="1487488" y="2924175"/>
            <a:ext cx="9577387" cy="25209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tr-TR" altLang="en-US" sz="3400" b="1" dirty="0">
                <a:solidFill>
                  <a:srgbClr val="002060"/>
                </a:solidFill>
              </a:rPr>
              <a:t>keyifli çalışmalar...</a:t>
            </a: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  <a:p>
            <a:pPr marL="0" indent="0" algn="ctr">
              <a:lnSpc>
                <a:spcPct val="70000"/>
              </a:lnSpc>
              <a:buFont typeface="Arial" panose="020B0604020202020204" pitchFamily="34" charset="0"/>
              <a:buNone/>
            </a:pPr>
            <a:endParaRPr lang="en-US" altLang="en-US" sz="3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771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Gerçekleştirim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/>
          <a:lstStyle/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Kodlama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etme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Kurulum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çalışmalarının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yapıldığı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aşamadır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6241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2A9F-57FD-4111-32FD-F6E84D65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648"/>
          </a:xfrm>
        </p:spPr>
        <p:txBody>
          <a:bodyPr/>
          <a:lstStyle/>
          <a:p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Bakım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731DD-3F23-C0D9-8C9F-FBBADDB8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606"/>
            <a:ext cx="10515600" cy="487635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İşletime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alınan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ilgili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hata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giderme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yeni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eklentiler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yapma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aşamasıdır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aşama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yazılımın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tüm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yaşamı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boyunca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sürer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2838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</TotalTime>
  <Words>3099</Words>
  <Application>Microsoft Office PowerPoint</Application>
  <PresentationFormat>Widescreen</PresentationFormat>
  <Paragraphs>392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Ajanda</vt:lpstr>
      <vt:lpstr>Yazılım Yaşam Döngüsü Nedir?</vt:lpstr>
      <vt:lpstr>Yazılım Yaşam Döngüsü Temel Adımları</vt:lpstr>
      <vt:lpstr>Planlama</vt:lpstr>
      <vt:lpstr>Çözümleme</vt:lpstr>
      <vt:lpstr>Tasarım</vt:lpstr>
      <vt:lpstr>Gerçekleştirim</vt:lpstr>
      <vt:lpstr>Bakım</vt:lpstr>
      <vt:lpstr>Yazılım Yaşam Döngüsü Temel Adımları</vt:lpstr>
      <vt:lpstr>Belirtim Yöntemleri</vt:lpstr>
      <vt:lpstr>Süreç (process) nedir?</vt:lpstr>
      <vt:lpstr>Yazılım süreci nedir?</vt:lpstr>
      <vt:lpstr>Yazılım süreci nedir?</vt:lpstr>
      <vt:lpstr>Süreç Modelleri</vt:lpstr>
      <vt:lpstr>Süreç Modelleri Neden Önemlidir?</vt:lpstr>
      <vt:lpstr>Süreç Modelleri</vt:lpstr>
      <vt:lpstr>Kodla ve Düzelt ( Code and Fix)</vt:lpstr>
      <vt:lpstr>Kodla ve Düzelt - Avantajları</vt:lpstr>
      <vt:lpstr>Kodla ve Düzelt - Dezavantajları</vt:lpstr>
      <vt:lpstr>Gelişigüzel Model</vt:lpstr>
      <vt:lpstr>Barok Modeli</vt:lpstr>
      <vt:lpstr>Çağlayan Modeli</vt:lpstr>
      <vt:lpstr>Çağlayan/Şelale Modeli (Waterfall Model)</vt:lpstr>
      <vt:lpstr>Çağlayan Modeli - Aşamaları</vt:lpstr>
      <vt:lpstr>Çağlayan Modeli - Avantajları</vt:lpstr>
      <vt:lpstr>Çağlayan Modeli - Avantajları</vt:lpstr>
      <vt:lpstr>Çağlayan Modeli Problemleri</vt:lpstr>
      <vt:lpstr>Çağlayan Modeli Problemleri</vt:lpstr>
      <vt:lpstr>Prototip yaptıktan sonra</vt:lpstr>
      <vt:lpstr>Çağlayan Modeli Problemleri</vt:lpstr>
      <vt:lpstr>Çağlayan Modeli - Diğer dezavantajları</vt:lpstr>
      <vt:lpstr>V Modeli (V-shaped Model)</vt:lpstr>
      <vt:lpstr>V Modeli</vt:lpstr>
      <vt:lpstr>V Modeli</vt:lpstr>
      <vt:lpstr>V Modeli</vt:lpstr>
      <vt:lpstr>V Modeli - Avantajları</vt:lpstr>
      <vt:lpstr>V Modeli - Dezavanatjları</vt:lpstr>
      <vt:lpstr>Prototipleme</vt:lpstr>
      <vt:lpstr>Prototipleme - Avantajları</vt:lpstr>
      <vt:lpstr>Prototipleme - Dezavantajları</vt:lpstr>
      <vt:lpstr>Helezonik Model (Spiral Model)</vt:lpstr>
      <vt:lpstr>Helezonik Model - Aşamaları</vt:lpstr>
      <vt:lpstr>Helezonik Model</vt:lpstr>
      <vt:lpstr>Helezonik Geliştirme</vt:lpstr>
      <vt:lpstr>Helezonik Model - Avantajları</vt:lpstr>
      <vt:lpstr>Helezonik Model - Problemler</vt:lpstr>
      <vt:lpstr>Evrimsel Geliştirme Modeli (Evolutionary Development Model)</vt:lpstr>
      <vt:lpstr>Evrimsel Geliştirme Modeli</vt:lpstr>
      <vt:lpstr>Evrimsel Geliştirme Modeli</vt:lpstr>
      <vt:lpstr>Karşılaştırma</vt:lpstr>
      <vt:lpstr>Evrimsel Geliştirme Modeli - Avantajlar</vt:lpstr>
      <vt:lpstr>Evrimsel Geliştirme Modeli - Problemler</vt:lpstr>
      <vt:lpstr>Evrimsel Geliştirme - Uygulanabilirliği</vt:lpstr>
      <vt:lpstr>Örnek</vt:lpstr>
      <vt:lpstr>Yazılım Süreç Modellerinde Süreç Tekrarı (“Process Iteration”)</vt:lpstr>
      <vt:lpstr>Artırımsal Geliştirme Modeli (Incremental Development Model)</vt:lpstr>
      <vt:lpstr>Artırımsal Geliştirme Modeli</vt:lpstr>
      <vt:lpstr>Arttırımsal Geliştirme Modeli</vt:lpstr>
      <vt:lpstr>Artırımsal Geliştirme Modeli</vt:lpstr>
      <vt:lpstr>Artırımsal Geliştirme Modeli - Avantajları</vt:lpstr>
      <vt:lpstr>Artırımsal Geliştirme Modeli - Dezavantajları</vt:lpstr>
      <vt:lpstr>Araştırma Tabanlı Model</vt:lpstr>
      <vt:lpstr>Örnek</vt:lpstr>
      <vt:lpstr>Formal Sistem Geliştirme (Formal System Development)</vt:lpstr>
      <vt:lpstr>Formal Sistem Geliştirme</vt:lpstr>
      <vt:lpstr>Bileşen-Tabanlı Model (Component-Based Model)</vt:lpstr>
      <vt:lpstr>Bileşen-Tabanlı Model - Adımlar</vt:lpstr>
      <vt:lpstr>Metodolojiler</vt:lpstr>
      <vt:lpstr>Bir Metodolojide Bulunması Gereken Temel Bileşenler (Özellikler)</vt:lpstr>
      <vt:lpstr>Bir Metodoloji Örneği</vt:lpstr>
      <vt:lpstr>Yourdon Yapısal Sistem Tasarım Metodolojisi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install Oracle Database 21c Express Edition and SQL Developer</dc:title>
  <dc:creator>Nano</dc:creator>
  <cp:lastModifiedBy>Nano</cp:lastModifiedBy>
  <cp:revision>583</cp:revision>
  <dcterms:created xsi:type="dcterms:W3CDTF">2023-05-01T21:41:46Z</dcterms:created>
  <dcterms:modified xsi:type="dcterms:W3CDTF">2025-01-26T09:54:49Z</dcterms:modified>
</cp:coreProperties>
</file>