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479" r:id="rId2"/>
    <p:sldId id="257" r:id="rId3"/>
    <p:sldId id="301" r:id="rId4"/>
    <p:sldId id="302" r:id="rId5"/>
    <p:sldId id="303" r:id="rId6"/>
    <p:sldId id="390" r:id="rId7"/>
    <p:sldId id="391" r:id="rId8"/>
    <p:sldId id="392" r:id="rId9"/>
    <p:sldId id="306" r:id="rId10"/>
    <p:sldId id="393" r:id="rId11"/>
    <p:sldId id="394" r:id="rId12"/>
    <p:sldId id="396" r:id="rId13"/>
    <p:sldId id="397" r:id="rId14"/>
    <p:sldId id="398" r:id="rId15"/>
    <p:sldId id="399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00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34" r:id="rId51"/>
    <p:sldId id="435" r:id="rId52"/>
    <p:sldId id="438" r:id="rId53"/>
    <p:sldId id="436" r:id="rId54"/>
    <p:sldId id="437" r:id="rId55"/>
    <p:sldId id="29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8" autoAdjust="0"/>
    <p:restoredTop sz="90490" autoAdjust="0"/>
  </p:normalViewPr>
  <p:slideViewPr>
    <p:cSldViewPr snapToGrid="0">
      <p:cViewPr varScale="1">
        <p:scale>
          <a:sx n="96" d="100"/>
          <a:sy n="96" d="100"/>
        </p:scale>
        <p:origin x="3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EF4F14-5C3F-E34D-F117-F2DEA4CEC4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918AFA-567E-4E17-745F-92348238DB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4D3AB1-674B-4C13-13B4-6180DD2DC8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8BA4-4198-44C9-BD30-0A0ED3D12F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4227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0">
            <a:extLst>
              <a:ext uri="{FF2B5EF4-FFF2-40B4-BE49-F238E27FC236}">
                <a16:creationId xmlns:a16="http://schemas.microsoft.com/office/drawing/2014/main" id="{974C64FD-7247-6FC1-961D-C3520C54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BALIKESİR ÜNİVERSİTESİ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MÜHENDİSLİK FAKÜLTESİ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MÜHENDİSLİĞİ BÖLÜMÜ</a:t>
            </a:r>
          </a:p>
        </p:txBody>
      </p:sp>
      <p:sp>
        <p:nvSpPr>
          <p:cNvPr id="4099" name="Text Box 31">
            <a:extLst>
              <a:ext uri="{FF2B5EF4-FFF2-40B4-BE49-F238E27FC236}">
                <a16:creationId xmlns:a16="http://schemas.microsoft.com/office/drawing/2014/main" id="{492AD983-75C1-0211-7F40-D038C3AB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4241800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tr-TR" altLang="en-US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Öğr. Üyesi Sevdanur GENÇ</a:t>
            </a:r>
          </a:p>
        </p:txBody>
      </p:sp>
      <p:sp>
        <p:nvSpPr>
          <p:cNvPr id="4100" name="Text Box 32">
            <a:extLst>
              <a:ext uri="{FF2B5EF4-FFF2-40B4-BE49-F238E27FC236}">
                <a16:creationId xmlns:a16="http://schemas.microsoft.com/office/drawing/2014/main" id="{ECA6AC53-05F7-066D-3449-498452A7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4400" b="1" dirty="0">
                <a:solidFill>
                  <a:srgbClr val="B46A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 Mühendisliği</a:t>
            </a:r>
          </a:p>
        </p:txBody>
      </p:sp>
      <p:sp>
        <p:nvSpPr>
          <p:cNvPr id="4101" name="Text Box 33">
            <a:extLst>
              <a:ext uri="{FF2B5EF4-FFF2-40B4-BE49-F238E27FC236}">
                <a16:creationId xmlns:a16="http://schemas.microsoft.com/office/drawing/2014/main" id="{E54F2DD7-C45D-F758-475D-E3D560CE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</a:t>
            </a:r>
            <a:r>
              <a:rPr lang="tr-TR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ıkesir, 2025</a:t>
            </a:r>
          </a:p>
        </p:txBody>
      </p:sp>
      <p:sp>
        <p:nvSpPr>
          <p:cNvPr id="4102" name="Text Box 31">
            <a:extLst>
              <a:ext uri="{FF2B5EF4-FFF2-40B4-BE49-F238E27FC236}">
                <a16:creationId xmlns:a16="http://schemas.microsoft.com/office/drawing/2014/main" id="{82BB6945-AC9E-67CF-1816-9630E483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821238"/>
            <a:ext cx="352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sevdanur.genc@balikesir.edu.tr</a:t>
            </a:r>
            <a:endParaRPr lang="tr-TR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BC36476F-8619-2833-44C2-21647165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alt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İşlevsel</a:t>
            </a:r>
            <a:r>
              <a:rPr lang="tr-TR" spc="-10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Bağımsızlık	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38200" y="1690688"/>
            <a:ext cx="6891604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Modüllere </a:t>
            </a:r>
            <a:r>
              <a:rPr lang="tr-TR" sz="2400" b="1" dirty="0"/>
              <a:t>parametre ile veri gönderilir ve sonuç değer alınır</a:t>
            </a:r>
            <a:r>
              <a:rPr lang="tr-TR" sz="2400" dirty="0"/>
              <a:t>. </a:t>
            </a:r>
          </a:p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Bu modülü çağıran program parçası sadece bu </a:t>
            </a:r>
            <a:r>
              <a:rPr lang="tr-TR" sz="2400" b="1" dirty="0"/>
              <a:t>sonucu</a:t>
            </a:r>
            <a:r>
              <a:rPr lang="tr-TR" sz="2400" dirty="0"/>
              <a:t> kullanabilir. </a:t>
            </a:r>
          </a:p>
          <a:p>
            <a:pPr marL="270510" indent="-258445" algn="just"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r>
              <a:rPr lang="tr-TR" sz="2400" dirty="0"/>
              <a:t>Çağrılan modülün işlevsel olarak yaptıkları ile ilgili değildir.</a:t>
            </a:r>
          </a:p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1839595" algn="l"/>
                <a:tab pos="3456940" algn="l"/>
                <a:tab pos="3989070" algn="l"/>
                <a:tab pos="4710430" algn="l"/>
                <a:tab pos="6195060" algn="l"/>
              </a:tabLst>
            </a:pPr>
            <a:endParaRPr lang="it-IT" sz="2400" dirty="0">
              <a:latin typeface="Arial MT"/>
              <a:cs typeface="Arial MT"/>
            </a:endParaRPr>
          </a:p>
        </p:txBody>
      </p:sp>
      <p:pic>
        <p:nvPicPr>
          <p:cNvPr id="5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5836" y="1796502"/>
            <a:ext cx="3070861" cy="29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indent="-2711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 Tasarımı,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tasarımı ve süreç tasarımından önce yapılması gereken ilk tasarım veri tasarımıdır.</a:t>
            </a:r>
          </a:p>
          <a:p>
            <a:pPr marL="270510" indent="-258445">
              <a:lnSpc>
                <a:spcPct val="10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saklama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 işlem için önemli kavramlardır.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6086" y="3894011"/>
            <a:ext cx="4719828" cy="22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Tasarımında Dikkat Edilecek Konular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 veri yapıları değerlendirilmelidir.</a:t>
            </a:r>
          </a:p>
          <a:p>
            <a:pPr marL="270510" marR="1400175" indent="-258445" algn="just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veri yapıları ve bunlar üzerinde yapılacak işlemler  tanımlanmalıdır.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1400175" indent="-258445" algn="just">
              <a:lnSpc>
                <a:spcPts val="205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düzeyde tasarım kararları tasarım süreci içerisinde geciktirilmelidir.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çok kullanılan veri yapıları için bir kütüphane oluşturulmalıdır.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 programlama dili soyut veri tiplerini desteklemelidir.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Yapısal Tasarım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397487" cy="4351338"/>
          </a:xfrm>
        </p:spPr>
        <p:txBody>
          <a:bodyPr>
            <a:normAutofit/>
          </a:bodyPr>
          <a:lstStyle/>
          <a:p>
            <a:pPr marL="270510" marR="5080" indent="-258445" algn="just">
              <a:lnSpc>
                <a:spcPts val="2280"/>
              </a:lnSpc>
              <a:spcBef>
                <a:spcPts val="28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Yapısal Tasarımın ana hedefi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modüler bir yapı geliştirip modüller  arasındaki kontrol ilişkilerini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temsil etmektir.</a:t>
            </a:r>
          </a:p>
          <a:p>
            <a:pPr marL="270510" marR="218440" indent="-258445" algn="just">
              <a:lnSpc>
                <a:spcPts val="2280"/>
              </a:lnSpc>
              <a:spcBef>
                <a:spcPts val="144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yapısal tasarım bazen de veri akışlarını gösteren biçime  dönüştürülebilir.</a:t>
            </a:r>
          </a:p>
          <a:p>
            <a:pPr marL="270510" indent="-258445" algn="just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Akışları Üç parçada incelenebilir</a:t>
            </a: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 Akışı</a:t>
            </a: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 Akışı</a:t>
            </a:r>
          </a:p>
          <a:p>
            <a:pPr marL="570230" lvl="1" indent="-215265" algn="just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69047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 Akışı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1900" y="2449086"/>
            <a:ext cx="4107821" cy="235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 Tasarım - Süreç Tasarımı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tasarımı;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yapı ve ara yüz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tasarımından sonra yapılır.</a:t>
            </a:r>
          </a:p>
          <a:p>
            <a:pPr marL="270510" indent="-258445" algn="just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İdeal şartlarda bütün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detayın belirtilmesi amaçlanır.</a:t>
            </a:r>
          </a:p>
          <a:p>
            <a:pPr marL="270510" marR="60960" indent="-258445" algn="just">
              <a:lnSpc>
                <a:spcPts val="2050"/>
              </a:lnSpc>
              <a:spcBef>
                <a:spcPts val="134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süreç belirtiminin tek anlamı olması gerekir, değişik şahıslar  tarafından farklı yorumlanmamalıdır.</a:t>
            </a:r>
          </a:p>
          <a:p>
            <a:pPr marL="270510" marR="5080" indent="-258445" algn="just">
              <a:lnSpc>
                <a:spcPts val="2050"/>
              </a:lnSpc>
              <a:spcBef>
                <a:spcPts val="130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Doğal diller kullanılabilir (açıklamalarda, çünkü doğal dil tek anlamlı  değildir)</a:t>
            </a:r>
          </a:p>
          <a:p>
            <a:pPr marL="270510" indent="-258445" algn="just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Tanımlama Dili (Process Description Language - PDL)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1788" y="4152912"/>
            <a:ext cx="2382012" cy="23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4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Yapısal Program Yapıları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45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Yapısal programlamanın temel amacı;</a:t>
            </a:r>
          </a:p>
          <a:p>
            <a:pPr marL="570230" lvl="1" indent="-215265" algn="just">
              <a:lnSpc>
                <a:spcPct val="100000"/>
              </a:lnSpc>
              <a:spcBef>
                <a:spcPts val="38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karmaşıklığını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aza indirmek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570230" lvl="1" indent="-215265" algn="just">
              <a:lnSpc>
                <a:spcPct val="100000"/>
              </a:lnSpc>
              <a:spcBef>
                <a:spcPts val="39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anlaşılabilirliğini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artırmaktır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0510" indent="-258445" algn="just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amaçla şu yapıları kullanılır;</a:t>
            </a:r>
          </a:p>
          <a:p>
            <a:pPr marL="570230" lvl="1" indent="-215265" algn="just">
              <a:lnSpc>
                <a:spcPct val="100000"/>
              </a:lnSpc>
              <a:spcBef>
                <a:spcPts val="50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Ardışıl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 yapısı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Koşullu işlem yapısı</a:t>
            </a:r>
          </a:p>
          <a:p>
            <a:pPr marL="570230" lvl="1" indent="-215265" algn="just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 yapısı</a:t>
            </a:r>
          </a:p>
          <a:p>
            <a:pPr marL="270510" indent="-258445" algn="just">
              <a:lnSpc>
                <a:spcPct val="100000"/>
              </a:lnSpc>
              <a:spcBef>
                <a:spcPts val="145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 kullanımı uygun değildir.</a:t>
            </a: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209" y="1943917"/>
            <a:ext cx="3245777" cy="24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1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54" y="1999184"/>
            <a:ext cx="8793092" cy="4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8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40" y="1605495"/>
            <a:ext cx="9646920" cy="483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20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Diyagramı Yapıları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588" y="1966014"/>
            <a:ext cx="10404823" cy="43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6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Akış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717" y="1510640"/>
            <a:ext cx="9762565" cy="52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1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Tasarımının</a:t>
            </a:r>
            <a:r>
              <a:rPr lang="en-US" dirty="0"/>
              <a:t> </a:t>
            </a:r>
            <a:r>
              <a:rPr lang="en-US" dirty="0" err="1"/>
              <a:t>Önemi</a:t>
            </a:r>
            <a:endParaRPr lang="en-US" dirty="0"/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Kavramları</a:t>
            </a:r>
            <a:endParaRPr lang="en-US" dirty="0"/>
          </a:p>
          <a:p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Tasarım</a:t>
            </a:r>
            <a:endParaRPr lang="en-US" dirty="0"/>
          </a:p>
          <a:p>
            <a:r>
              <a:rPr lang="en-US" dirty="0" err="1"/>
              <a:t>Tasarlanması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Alt </a:t>
            </a:r>
            <a:r>
              <a:rPr lang="en-US" dirty="0" err="1"/>
              <a:t>Sistemler</a:t>
            </a:r>
            <a:endParaRPr lang="en-US" dirty="0"/>
          </a:p>
          <a:p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Ölçütleri</a:t>
            </a:r>
            <a:endParaRPr lang="en-US" dirty="0"/>
          </a:p>
          <a:p>
            <a:r>
              <a:rPr lang="en-US" dirty="0" err="1"/>
              <a:t>Yapışıklık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009" y="1474867"/>
            <a:ext cx="8073981" cy="51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8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97" y="1789044"/>
            <a:ext cx="10941405" cy="47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1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 Diyagramları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210" y="1599815"/>
            <a:ext cx="9593579" cy="507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Tabloları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5823858" cy="4667250"/>
          </a:xfrm>
        </p:spPr>
        <p:txBody>
          <a:bodyPr>
            <a:normAutofit/>
          </a:bodyPr>
          <a:lstStyle/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değerlendirmeleri</a:t>
            </a:r>
            <a:r>
              <a:rPr lang="tr-TR"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yapmak</a:t>
            </a:r>
            <a:r>
              <a:rPr lang="tr-TR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gerekir.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Bunların </a:t>
            </a:r>
            <a:r>
              <a:rPr lang="tr-TR" sz="24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düzenli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gösterilimi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tablolarında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yapılabilir.</a:t>
            </a:r>
          </a:p>
          <a:p>
            <a:pPr marL="270510" marR="40894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Öncelikle,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saptanmalı,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belirlenmelidir.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koşulları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birleştirerek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tablo </a:t>
            </a:r>
            <a:r>
              <a:rPr lang="tr-TR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oluşturulur.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tarafta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benzer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satırlar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9240" y="2486110"/>
            <a:ext cx="5206694" cy="2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4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Karar Tabloları </a:t>
            </a:r>
          </a:p>
        </p:txBody>
      </p:sp>
      <p:pic>
        <p:nvPicPr>
          <p:cNvPr id="4" name="object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82565" y="1962079"/>
            <a:ext cx="7504233" cy="3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4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 Dilleri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belirtiminde doğal dillerin programlama dili ile sentezlenmesi şeklinde ortaya çıkmıştır.</a:t>
            </a: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programlama dilinin kullanılacağından bağımsız özellikler  bulunmalıdır.</a:t>
            </a: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marL="457200" lvl="1" indent="0" algn="just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Hesap Numarasını Oku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(hesap numarası geçerli değil) başlangıca dön  işlem türünü iste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 yatırma islemi) { para_yatir(); Başlangıca dön}</a:t>
            </a:r>
          </a:p>
          <a:p>
            <a:pPr marL="457200" lvl="1" indent="0" algn="just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(yeterli bakiye yok) başlangıca dön  </a:t>
            </a:r>
          </a:p>
          <a:p>
            <a:pPr marL="0" indent="0" algn="just"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5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Tasarlanması Gereken Ortak Alt Sistemler</a:t>
            </a:r>
            <a:endParaRPr lang="tr-T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indent="-25781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Yetkilendirme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Güvenlik altsistemi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Yedekleme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Veri transferi altsistemi</a:t>
            </a:r>
          </a:p>
          <a:p>
            <a:pPr marL="269875" indent="-257810">
              <a:lnSpc>
                <a:spcPct val="100000"/>
              </a:lnSpc>
              <a:spcBef>
                <a:spcPts val="151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Arşiv altsistemi</a:t>
            </a:r>
          </a:p>
          <a:p>
            <a:pPr marL="269875" indent="-257810">
              <a:lnSpc>
                <a:spcPct val="100000"/>
              </a:lnSpc>
              <a:spcBef>
                <a:spcPts val="1510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270510" algn="l"/>
              </a:tabLst>
            </a:pPr>
            <a:r>
              <a:rPr lang="tr-TR">
                <a:latin typeface="Arial MT"/>
                <a:cs typeface="Arial MT"/>
              </a:rPr>
              <a:t>Dönüştürme altsistemi</a:t>
            </a:r>
            <a:endParaRPr lang="tr-TR" dirty="0">
              <a:latin typeface="Arial MT"/>
              <a:cs typeface="Arial MT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936" y="2693292"/>
            <a:ext cx="3187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9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Yetkilendirme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8231966" cy="4351338"/>
          </a:xfrm>
        </p:spPr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 kurumsal uygulamalarda farklı kullanıcıların kullanabilecekleri ve kullanamayacakları özellikleri ifade eder.</a:t>
            </a:r>
          </a:p>
          <a:p>
            <a:pPr marL="570230" lvl="1" indent="-215265" algn="just">
              <a:lnSpc>
                <a:spcPct val="100000"/>
              </a:lnSpc>
              <a:spcBef>
                <a:spcPts val="52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 bazında yetkilendirme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bazında yetkilendirme</a:t>
            </a:r>
          </a:p>
          <a:p>
            <a:pPr marL="570230" lvl="1" indent="-215265" algn="just">
              <a:lnSpc>
                <a:spcPct val="100000"/>
              </a:lnSpc>
              <a:spcBef>
                <a:spcPts val="515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 alanları bazında yetkilendirme</a:t>
            </a:r>
          </a:p>
          <a:p>
            <a:pPr lvl="1" algn="just">
              <a:lnSpc>
                <a:spcPct val="100000"/>
              </a:lnSpc>
              <a:spcBef>
                <a:spcPts val="25"/>
              </a:spcBef>
              <a:buClr>
                <a:srgbClr val="9999FF"/>
              </a:buClr>
              <a:buFont typeface="Wingdings"/>
              <a:buChar char=""/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986790" indent="-258445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tabanına erişim konusunda yetkilendirme  yapmaktadır.</a:t>
            </a: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4918" y="2643378"/>
            <a:ext cx="1571243" cy="15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8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Güvenlik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alt sistemi, bilgi sisteminde yapılan işlerin ve yapan  kullanıcıların izlerinin saklanması ve gereken durumlarda  sunulması ile ilgilidir.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çok yazılım geliştirme ortamı ve işletim sistemi, bu amaca yönelik olarak, "sistem günlüğü" olanakları sağlamaktadır.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günlüğü ile sunulanın olanaklar yeterli olmadığı durumlarda ek yazılımlar geliştirilmesi gerekmektedir.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files (Sistem günlüğü)</a:t>
            </a:r>
          </a:p>
          <a:p>
            <a:pPr marL="0" indent="0" algn="just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80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Yedekleme Alt Sistemi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bilgi sisteminin olağandışı durumlara hazırlıklı olmak amacıyla  kullandıkları veri tabanı (sistem) yedekleme ve yedekten geri alma  işlemlerinin olması gerekmektedir.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tüm veri tabanı yönetim sistemi geliştirme platformları, oldukça zengin yedekleme ve yedekten geri alma olanakları sağlamaktadır. 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konuda, tasarım bağlamında yapılması gereken, yedekleme işleminin  düzenlenmesini tasarlamak olmalıdır.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Yedeklemenin hangi sıklıkla yapılacağı, ne zaman, elle ya da otomatik  olarak yapılıp yapılmayacağı gibi planlamalar, tasarım aşamasında  yapılmalıdır.</a:t>
            </a: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5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374362"/>
            <a:ext cx="10515600" cy="861648"/>
          </a:xfrm>
        </p:spPr>
        <p:txBody>
          <a:bodyPr/>
          <a:lstStyle/>
          <a:p>
            <a:r>
              <a:rPr lang="tr-TR" spc="-7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Ürünleri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3"/>
          <p:cNvGrpSpPr/>
          <p:nvPr/>
        </p:nvGrpSpPr>
        <p:grpSpPr>
          <a:xfrm>
            <a:off x="2677731" y="1882792"/>
            <a:ext cx="7136450" cy="4012531"/>
            <a:chOff x="1741932" y="2055876"/>
            <a:chExt cx="6117590" cy="2717800"/>
          </a:xfrm>
        </p:grpSpPr>
        <p:sp>
          <p:nvSpPr>
            <p:cNvPr id="6" name="object 4"/>
            <p:cNvSpPr/>
            <p:nvPr/>
          </p:nvSpPr>
          <p:spPr>
            <a:xfrm>
              <a:off x="1749552" y="2063496"/>
              <a:ext cx="6102350" cy="2702560"/>
            </a:xfrm>
            <a:custGeom>
              <a:avLst/>
              <a:gdLst/>
              <a:ahLst/>
              <a:cxnLst/>
              <a:rect l="l" t="t" r="r" b="b"/>
              <a:pathLst>
                <a:path w="6102350" h="2702560">
                  <a:moveTo>
                    <a:pt x="5651754" y="0"/>
                  </a:moveTo>
                  <a:lnTo>
                    <a:pt x="450342" y="0"/>
                  </a:lnTo>
                  <a:lnTo>
                    <a:pt x="401281" y="2643"/>
                  </a:lnTo>
                  <a:lnTo>
                    <a:pt x="353748" y="10389"/>
                  </a:lnTo>
                  <a:lnTo>
                    <a:pt x="308018" y="22963"/>
                  </a:lnTo>
                  <a:lnTo>
                    <a:pt x="264367" y="40090"/>
                  </a:lnTo>
                  <a:lnTo>
                    <a:pt x="223068" y="61496"/>
                  </a:lnTo>
                  <a:lnTo>
                    <a:pt x="184397" y="86904"/>
                  </a:lnTo>
                  <a:lnTo>
                    <a:pt x="148630" y="116040"/>
                  </a:lnTo>
                  <a:lnTo>
                    <a:pt x="116040" y="148630"/>
                  </a:lnTo>
                  <a:lnTo>
                    <a:pt x="86904" y="184397"/>
                  </a:lnTo>
                  <a:lnTo>
                    <a:pt x="61496" y="223068"/>
                  </a:lnTo>
                  <a:lnTo>
                    <a:pt x="40090" y="264367"/>
                  </a:lnTo>
                  <a:lnTo>
                    <a:pt x="22963" y="308018"/>
                  </a:lnTo>
                  <a:lnTo>
                    <a:pt x="10389" y="353748"/>
                  </a:lnTo>
                  <a:lnTo>
                    <a:pt x="2643" y="401281"/>
                  </a:lnTo>
                  <a:lnTo>
                    <a:pt x="0" y="450341"/>
                  </a:lnTo>
                  <a:lnTo>
                    <a:pt x="0" y="2251710"/>
                  </a:lnTo>
                  <a:lnTo>
                    <a:pt x="2643" y="2300770"/>
                  </a:lnTo>
                  <a:lnTo>
                    <a:pt x="10389" y="2348303"/>
                  </a:lnTo>
                  <a:lnTo>
                    <a:pt x="22963" y="2394033"/>
                  </a:lnTo>
                  <a:lnTo>
                    <a:pt x="40090" y="2437684"/>
                  </a:lnTo>
                  <a:lnTo>
                    <a:pt x="61496" y="2478983"/>
                  </a:lnTo>
                  <a:lnTo>
                    <a:pt x="86904" y="2517654"/>
                  </a:lnTo>
                  <a:lnTo>
                    <a:pt x="116040" y="2553421"/>
                  </a:lnTo>
                  <a:lnTo>
                    <a:pt x="148630" y="2586011"/>
                  </a:lnTo>
                  <a:lnTo>
                    <a:pt x="184397" y="2615147"/>
                  </a:lnTo>
                  <a:lnTo>
                    <a:pt x="223068" y="2640555"/>
                  </a:lnTo>
                  <a:lnTo>
                    <a:pt x="264367" y="2661961"/>
                  </a:lnTo>
                  <a:lnTo>
                    <a:pt x="308018" y="2679088"/>
                  </a:lnTo>
                  <a:lnTo>
                    <a:pt x="353748" y="2691662"/>
                  </a:lnTo>
                  <a:lnTo>
                    <a:pt x="401281" y="2699408"/>
                  </a:lnTo>
                  <a:lnTo>
                    <a:pt x="450342" y="2702052"/>
                  </a:lnTo>
                  <a:lnTo>
                    <a:pt x="5651754" y="2702052"/>
                  </a:lnTo>
                  <a:lnTo>
                    <a:pt x="5700814" y="2699408"/>
                  </a:lnTo>
                  <a:lnTo>
                    <a:pt x="5748347" y="2691662"/>
                  </a:lnTo>
                  <a:lnTo>
                    <a:pt x="5794077" y="2679088"/>
                  </a:lnTo>
                  <a:lnTo>
                    <a:pt x="5837728" y="2661961"/>
                  </a:lnTo>
                  <a:lnTo>
                    <a:pt x="5879027" y="2640555"/>
                  </a:lnTo>
                  <a:lnTo>
                    <a:pt x="5917698" y="2615147"/>
                  </a:lnTo>
                  <a:lnTo>
                    <a:pt x="5953465" y="2586011"/>
                  </a:lnTo>
                  <a:lnTo>
                    <a:pt x="5986055" y="2553421"/>
                  </a:lnTo>
                  <a:lnTo>
                    <a:pt x="6015191" y="2517654"/>
                  </a:lnTo>
                  <a:lnTo>
                    <a:pt x="6040599" y="2478983"/>
                  </a:lnTo>
                  <a:lnTo>
                    <a:pt x="6062005" y="2437684"/>
                  </a:lnTo>
                  <a:lnTo>
                    <a:pt x="6079132" y="2394033"/>
                  </a:lnTo>
                  <a:lnTo>
                    <a:pt x="6091706" y="2348303"/>
                  </a:lnTo>
                  <a:lnTo>
                    <a:pt x="6099452" y="2300770"/>
                  </a:lnTo>
                  <a:lnTo>
                    <a:pt x="6102096" y="2251710"/>
                  </a:lnTo>
                  <a:lnTo>
                    <a:pt x="6102096" y="450341"/>
                  </a:lnTo>
                  <a:lnTo>
                    <a:pt x="6099452" y="401281"/>
                  </a:lnTo>
                  <a:lnTo>
                    <a:pt x="6091706" y="353748"/>
                  </a:lnTo>
                  <a:lnTo>
                    <a:pt x="6079132" y="308018"/>
                  </a:lnTo>
                  <a:lnTo>
                    <a:pt x="6062005" y="264367"/>
                  </a:lnTo>
                  <a:lnTo>
                    <a:pt x="6040599" y="223068"/>
                  </a:lnTo>
                  <a:lnTo>
                    <a:pt x="6015191" y="184397"/>
                  </a:lnTo>
                  <a:lnTo>
                    <a:pt x="5986055" y="148630"/>
                  </a:lnTo>
                  <a:lnTo>
                    <a:pt x="5953465" y="116040"/>
                  </a:lnTo>
                  <a:lnTo>
                    <a:pt x="5917698" y="86904"/>
                  </a:lnTo>
                  <a:lnTo>
                    <a:pt x="5879027" y="61496"/>
                  </a:lnTo>
                  <a:lnTo>
                    <a:pt x="5837728" y="40090"/>
                  </a:lnTo>
                  <a:lnTo>
                    <a:pt x="5794077" y="22963"/>
                  </a:lnTo>
                  <a:lnTo>
                    <a:pt x="5748347" y="10389"/>
                  </a:lnTo>
                  <a:lnTo>
                    <a:pt x="5700814" y="2643"/>
                  </a:lnTo>
                  <a:lnTo>
                    <a:pt x="5651754" y="0"/>
                  </a:lnTo>
                  <a:close/>
                </a:path>
              </a:pathLst>
            </a:custGeom>
            <a:solidFill>
              <a:srgbClr val="79DF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1749552" y="2063496"/>
              <a:ext cx="6102350" cy="2702560"/>
            </a:xfrm>
            <a:custGeom>
              <a:avLst/>
              <a:gdLst/>
              <a:ahLst/>
              <a:cxnLst/>
              <a:rect l="l" t="t" r="r" b="b"/>
              <a:pathLst>
                <a:path w="6102350" h="2702560">
                  <a:moveTo>
                    <a:pt x="0" y="450341"/>
                  </a:moveTo>
                  <a:lnTo>
                    <a:pt x="2643" y="401281"/>
                  </a:lnTo>
                  <a:lnTo>
                    <a:pt x="10389" y="353748"/>
                  </a:lnTo>
                  <a:lnTo>
                    <a:pt x="22963" y="308018"/>
                  </a:lnTo>
                  <a:lnTo>
                    <a:pt x="40090" y="264367"/>
                  </a:lnTo>
                  <a:lnTo>
                    <a:pt x="61496" y="223068"/>
                  </a:lnTo>
                  <a:lnTo>
                    <a:pt x="86904" y="184397"/>
                  </a:lnTo>
                  <a:lnTo>
                    <a:pt x="116040" y="148630"/>
                  </a:lnTo>
                  <a:lnTo>
                    <a:pt x="148630" y="116040"/>
                  </a:lnTo>
                  <a:lnTo>
                    <a:pt x="184397" y="86904"/>
                  </a:lnTo>
                  <a:lnTo>
                    <a:pt x="223068" y="61496"/>
                  </a:lnTo>
                  <a:lnTo>
                    <a:pt x="264367" y="40090"/>
                  </a:lnTo>
                  <a:lnTo>
                    <a:pt x="308018" y="22963"/>
                  </a:lnTo>
                  <a:lnTo>
                    <a:pt x="353748" y="10389"/>
                  </a:lnTo>
                  <a:lnTo>
                    <a:pt x="401281" y="2643"/>
                  </a:lnTo>
                  <a:lnTo>
                    <a:pt x="450342" y="0"/>
                  </a:lnTo>
                  <a:lnTo>
                    <a:pt x="5651754" y="0"/>
                  </a:lnTo>
                  <a:lnTo>
                    <a:pt x="5700814" y="2643"/>
                  </a:lnTo>
                  <a:lnTo>
                    <a:pt x="5748347" y="10389"/>
                  </a:lnTo>
                  <a:lnTo>
                    <a:pt x="5794077" y="22963"/>
                  </a:lnTo>
                  <a:lnTo>
                    <a:pt x="5837728" y="40090"/>
                  </a:lnTo>
                  <a:lnTo>
                    <a:pt x="5879027" y="61496"/>
                  </a:lnTo>
                  <a:lnTo>
                    <a:pt x="5917698" y="86904"/>
                  </a:lnTo>
                  <a:lnTo>
                    <a:pt x="5953465" y="116040"/>
                  </a:lnTo>
                  <a:lnTo>
                    <a:pt x="5986055" y="148630"/>
                  </a:lnTo>
                  <a:lnTo>
                    <a:pt x="6015191" y="184397"/>
                  </a:lnTo>
                  <a:lnTo>
                    <a:pt x="6040599" y="223068"/>
                  </a:lnTo>
                  <a:lnTo>
                    <a:pt x="6062005" y="264367"/>
                  </a:lnTo>
                  <a:lnTo>
                    <a:pt x="6079132" y="308018"/>
                  </a:lnTo>
                  <a:lnTo>
                    <a:pt x="6091706" y="353748"/>
                  </a:lnTo>
                  <a:lnTo>
                    <a:pt x="6099452" y="401281"/>
                  </a:lnTo>
                  <a:lnTo>
                    <a:pt x="6102096" y="450341"/>
                  </a:lnTo>
                  <a:lnTo>
                    <a:pt x="6102096" y="2251710"/>
                  </a:lnTo>
                  <a:lnTo>
                    <a:pt x="6099452" y="2300770"/>
                  </a:lnTo>
                  <a:lnTo>
                    <a:pt x="6091706" y="2348303"/>
                  </a:lnTo>
                  <a:lnTo>
                    <a:pt x="6079132" y="2394033"/>
                  </a:lnTo>
                  <a:lnTo>
                    <a:pt x="6062005" y="2437684"/>
                  </a:lnTo>
                  <a:lnTo>
                    <a:pt x="6040599" y="2478983"/>
                  </a:lnTo>
                  <a:lnTo>
                    <a:pt x="6015191" y="2517654"/>
                  </a:lnTo>
                  <a:lnTo>
                    <a:pt x="5986055" y="2553421"/>
                  </a:lnTo>
                  <a:lnTo>
                    <a:pt x="5953465" y="2586011"/>
                  </a:lnTo>
                  <a:lnTo>
                    <a:pt x="5917698" y="2615147"/>
                  </a:lnTo>
                  <a:lnTo>
                    <a:pt x="5879027" y="2640555"/>
                  </a:lnTo>
                  <a:lnTo>
                    <a:pt x="5837728" y="2661961"/>
                  </a:lnTo>
                  <a:lnTo>
                    <a:pt x="5794077" y="2679088"/>
                  </a:lnTo>
                  <a:lnTo>
                    <a:pt x="5748347" y="2691662"/>
                  </a:lnTo>
                  <a:lnTo>
                    <a:pt x="5700814" y="2699408"/>
                  </a:lnTo>
                  <a:lnTo>
                    <a:pt x="5651754" y="2702052"/>
                  </a:lnTo>
                  <a:lnTo>
                    <a:pt x="450342" y="2702052"/>
                  </a:lnTo>
                  <a:lnTo>
                    <a:pt x="401281" y="2699408"/>
                  </a:lnTo>
                  <a:lnTo>
                    <a:pt x="353748" y="2691662"/>
                  </a:lnTo>
                  <a:lnTo>
                    <a:pt x="308018" y="2679088"/>
                  </a:lnTo>
                  <a:lnTo>
                    <a:pt x="264367" y="2661961"/>
                  </a:lnTo>
                  <a:lnTo>
                    <a:pt x="223068" y="2640555"/>
                  </a:lnTo>
                  <a:lnTo>
                    <a:pt x="184397" y="2615147"/>
                  </a:lnTo>
                  <a:lnTo>
                    <a:pt x="148630" y="2586011"/>
                  </a:lnTo>
                  <a:lnTo>
                    <a:pt x="116040" y="2553421"/>
                  </a:lnTo>
                  <a:lnTo>
                    <a:pt x="86904" y="2517654"/>
                  </a:lnTo>
                  <a:lnTo>
                    <a:pt x="61496" y="2478983"/>
                  </a:lnTo>
                  <a:lnTo>
                    <a:pt x="40090" y="2437684"/>
                  </a:lnTo>
                  <a:lnTo>
                    <a:pt x="22963" y="2394033"/>
                  </a:lnTo>
                  <a:lnTo>
                    <a:pt x="10389" y="2348303"/>
                  </a:lnTo>
                  <a:lnTo>
                    <a:pt x="2643" y="2300770"/>
                  </a:lnTo>
                  <a:lnTo>
                    <a:pt x="0" y="2251710"/>
                  </a:lnTo>
                  <a:lnTo>
                    <a:pt x="0" y="45034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1898904" y="2261616"/>
              <a:ext cx="5716905" cy="2306320"/>
            </a:xfrm>
            <a:custGeom>
              <a:avLst/>
              <a:gdLst/>
              <a:ahLst/>
              <a:cxnLst/>
              <a:rect l="l" t="t" r="r" b="b"/>
              <a:pathLst>
                <a:path w="5716905" h="2306320">
                  <a:moveTo>
                    <a:pt x="5332222" y="0"/>
                  </a:moveTo>
                  <a:lnTo>
                    <a:pt x="384301" y="0"/>
                  </a:lnTo>
                  <a:lnTo>
                    <a:pt x="336101" y="2994"/>
                  </a:lnTo>
                  <a:lnTo>
                    <a:pt x="289685" y="11738"/>
                  </a:lnTo>
                  <a:lnTo>
                    <a:pt x="245415" y="25871"/>
                  </a:lnTo>
                  <a:lnTo>
                    <a:pt x="203651" y="45032"/>
                  </a:lnTo>
                  <a:lnTo>
                    <a:pt x="164753" y="68861"/>
                  </a:lnTo>
                  <a:lnTo>
                    <a:pt x="129082" y="96998"/>
                  </a:lnTo>
                  <a:lnTo>
                    <a:pt x="96998" y="129082"/>
                  </a:lnTo>
                  <a:lnTo>
                    <a:pt x="68861" y="164753"/>
                  </a:lnTo>
                  <a:lnTo>
                    <a:pt x="45032" y="203651"/>
                  </a:lnTo>
                  <a:lnTo>
                    <a:pt x="25871" y="245415"/>
                  </a:lnTo>
                  <a:lnTo>
                    <a:pt x="11738" y="289685"/>
                  </a:lnTo>
                  <a:lnTo>
                    <a:pt x="2994" y="336101"/>
                  </a:lnTo>
                  <a:lnTo>
                    <a:pt x="0" y="384301"/>
                  </a:lnTo>
                  <a:lnTo>
                    <a:pt x="0" y="1921510"/>
                  </a:lnTo>
                  <a:lnTo>
                    <a:pt x="2994" y="1969710"/>
                  </a:lnTo>
                  <a:lnTo>
                    <a:pt x="11738" y="2016126"/>
                  </a:lnTo>
                  <a:lnTo>
                    <a:pt x="25871" y="2060396"/>
                  </a:lnTo>
                  <a:lnTo>
                    <a:pt x="45032" y="2102160"/>
                  </a:lnTo>
                  <a:lnTo>
                    <a:pt x="68861" y="2141058"/>
                  </a:lnTo>
                  <a:lnTo>
                    <a:pt x="96998" y="2176729"/>
                  </a:lnTo>
                  <a:lnTo>
                    <a:pt x="129082" y="2208813"/>
                  </a:lnTo>
                  <a:lnTo>
                    <a:pt x="164753" y="2236950"/>
                  </a:lnTo>
                  <a:lnTo>
                    <a:pt x="203651" y="2260779"/>
                  </a:lnTo>
                  <a:lnTo>
                    <a:pt x="245415" y="2279940"/>
                  </a:lnTo>
                  <a:lnTo>
                    <a:pt x="289685" y="2294073"/>
                  </a:lnTo>
                  <a:lnTo>
                    <a:pt x="336101" y="2302817"/>
                  </a:lnTo>
                  <a:lnTo>
                    <a:pt x="384301" y="2305812"/>
                  </a:lnTo>
                  <a:lnTo>
                    <a:pt x="5332222" y="2305812"/>
                  </a:lnTo>
                  <a:lnTo>
                    <a:pt x="5380422" y="2302817"/>
                  </a:lnTo>
                  <a:lnTo>
                    <a:pt x="5426838" y="2294073"/>
                  </a:lnTo>
                  <a:lnTo>
                    <a:pt x="5471108" y="2279940"/>
                  </a:lnTo>
                  <a:lnTo>
                    <a:pt x="5512872" y="2260779"/>
                  </a:lnTo>
                  <a:lnTo>
                    <a:pt x="5551770" y="2236950"/>
                  </a:lnTo>
                  <a:lnTo>
                    <a:pt x="5587441" y="2208813"/>
                  </a:lnTo>
                  <a:lnTo>
                    <a:pt x="5619525" y="2176729"/>
                  </a:lnTo>
                  <a:lnTo>
                    <a:pt x="5647662" y="2141058"/>
                  </a:lnTo>
                  <a:lnTo>
                    <a:pt x="5671491" y="2102160"/>
                  </a:lnTo>
                  <a:lnTo>
                    <a:pt x="5690652" y="2060396"/>
                  </a:lnTo>
                  <a:lnTo>
                    <a:pt x="5704785" y="2016126"/>
                  </a:lnTo>
                  <a:lnTo>
                    <a:pt x="5713529" y="1969710"/>
                  </a:lnTo>
                  <a:lnTo>
                    <a:pt x="5716524" y="1921510"/>
                  </a:lnTo>
                  <a:lnTo>
                    <a:pt x="5716524" y="384301"/>
                  </a:lnTo>
                  <a:lnTo>
                    <a:pt x="5713529" y="336101"/>
                  </a:lnTo>
                  <a:lnTo>
                    <a:pt x="5704785" y="289685"/>
                  </a:lnTo>
                  <a:lnTo>
                    <a:pt x="5690652" y="245415"/>
                  </a:lnTo>
                  <a:lnTo>
                    <a:pt x="5671491" y="203651"/>
                  </a:lnTo>
                  <a:lnTo>
                    <a:pt x="5647662" y="164753"/>
                  </a:lnTo>
                  <a:lnTo>
                    <a:pt x="5619525" y="129082"/>
                  </a:lnTo>
                  <a:lnTo>
                    <a:pt x="5587441" y="96998"/>
                  </a:lnTo>
                  <a:lnTo>
                    <a:pt x="5551770" y="68861"/>
                  </a:lnTo>
                  <a:lnTo>
                    <a:pt x="5512872" y="45032"/>
                  </a:lnTo>
                  <a:lnTo>
                    <a:pt x="5471108" y="25871"/>
                  </a:lnTo>
                  <a:lnTo>
                    <a:pt x="5426838" y="11738"/>
                  </a:lnTo>
                  <a:lnTo>
                    <a:pt x="5380422" y="2994"/>
                  </a:lnTo>
                  <a:lnTo>
                    <a:pt x="5332222" y="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1898904" y="2261616"/>
              <a:ext cx="5716905" cy="2306320"/>
            </a:xfrm>
            <a:custGeom>
              <a:avLst/>
              <a:gdLst/>
              <a:ahLst/>
              <a:cxnLst/>
              <a:rect l="l" t="t" r="r" b="b"/>
              <a:pathLst>
                <a:path w="5716905" h="2306320">
                  <a:moveTo>
                    <a:pt x="0" y="384301"/>
                  </a:moveTo>
                  <a:lnTo>
                    <a:pt x="2994" y="336101"/>
                  </a:lnTo>
                  <a:lnTo>
                    <a:pt x="11738" y="289685"/>
                  </a:lnTo>
                  <a:lnTo>
                    <a:pt x="25871" y="245415"/>
                  </a:lnTo>
                  <a:lnTo>
                    <a:pt x="45032" y="203651"/>
                  </a:lnTo>
                  <a:lnTo>
                    <a:pt x="68861" y="164753"/>
                  </a:lnTo>
                  <a:lnTo>
                    <a:pt x="96998" y="129082"/>
                  </a:lnTo>
                  <a:lnTo>
                    <a:pt x="129082" y="96998"/>
                  </a:lnTo>
                  <a:lnTo>
                    <a:pt x="164753" y="68861"/>
                  </a:lnTo>
                  <a:lnTo>
                    <a:pt x="203651" y="45032"/>
                  </a:lnTo>
                  <a:lnTo>
                    <a:pt x="245415" y="25871"/>
                  </a:lnTo>
                  <a:lnTo>
                    <a:pt x="289685" y="11738"/>
                  </a:lnTo>
                  <a:lnTo>
                    <a:pt x="336101" y="2994"/>
                  </a:lnTo>
                  <a:lnTo>
                    <a:pt x="384301" y="0"/>
                  </a:lnTo>
                  <a:lnTo>
                    <a:pt x="5332222" y="0"/>
                  </a:lnTo>
                  <a:lnTo>
                    <a:pt x="5380422" y="2994"/>
                  </a:lnTo>
                  <a:lnTo>
                    <a:pt x="5426838" y="11738"/>
                  </a:lnTo>
                  <a:lnTo>
                    <a:pt x="5471108" y="25871"/>
                  </a:lnTo>
                  <a:lnTo>
                    <a:pt x="5512872" y="45032"/>
                  </a:lnTo>
                  <a:lnTo>
                    <a:pt x="5551770" y="68861"/>
                  </a:lnTo>
                  <a:lnTo>
                    <a:pt x="5587441" y="96998"/>
                  </a:lnTo>
                  <a:lnTo>
                    <a:pt x="5619525" y="129082"/>
                  </a:lnTo>
                  <a:lnTo>
                    <a:pt x="5647662" y="164753"/>
                  </a:lnTo>
                  <a:lnTo>
                    <a:pt x="5671491" y="203651"/>
                  </a:lnTo>
                  <a:lnTo>
                    <a:pt x="5690652" y="245415"/>
                  </a:lnTo>
                  <a:lnTo>
                    <a:pt x="5704785" y="289685"/>
                  </a:lnTo>
                  <a:lnTo>
                    <a:pt x="5713529" y="336101"/>
                  </a:lnTo>
                  <a:lnTo>
                    <a:pt x="5716524" y="384301"/>
                  </a:lnTo>
                  <a:lnTo>
                    <a:pt x="5716524" y="1921510"/>
                  </a:lnTo>
                  <a:lnTo>
                    <a:pt x="5713529" y="1969710"/>
                  </a:lnTo>
                  <a:lnTo>
                    <a:pt x="5704785" y="2016126"/>
                  </a:lnTo>
                  <a:lnTo>
                    <a:pt x="5690652" y="2060396"/>
                  </a:lnTo>
                  <a:lnTo>
                    <a:pt x="5671491" y="2102160"/>
                  </a:lnTo>
                  <a:lnTo>
                    <a:pt x="5647662" y="2141058"/>
                  </a:lnTo>
                  <a:lnTo>
                    <a:pt x="5619525" y="2176729"/>
                  </a:lnTo>
                  <a:lnTo>
                    <a:pt x="5587441" y="2208813"/>
                  </a:lnTo>
                  <a:lnTo>
                    <a:pt x="5551770" y="2236950"/>
                  </a:lnTo>
                  <a:lnTo>
                    <a:pt x="5512872" y="2260779"/>
                  </a:lnTo>
                  <a:lnTo>
                    <a:pt x="5471108" y="2279940"/>
                  </a:lnTo>
                  <a:lnTo>
                    <a:pt x="5426838" y="2294073"/>
                  </a:lnTo>
                  <a:lnTo>
                    <a:pt x="5380422" y="2302817"/>
                  </a:lnTo>
                  <a:lnTo>
                    <a:pt x="5332222" y="2305812"/>
                  </a:lnTo>
                  <a:lnTo>
                    <a:pt x="384301" y="2305812"/>
                  </a:lnTo>
                  <a:lnTo>
                    <a:pt x="336101" y="2302817"/>
                  </a:lnTo>
                  <a:lnTo>
                    <a:pt x="289685" y="2294073"/>
                  </a:lnTo>
                  <a:lnTo>
                    <a:pt x="245415" y="2279940"/>
                  </a:lnTo>
                  <a:lnTo>
                    <a:pt x="203651" y="2260779"/>
                  </a:lnTo>
                  <a:lnTo>
                    <a:pt x="164753" y="2236950"/>
                  </a:lnTo>
                  <a:lnTo>
                    <a:pt x="129082" y="2208813"/>
                  </a:lnTo>
                  <a:lnTo>
                    <a:pt x="96998" y="2176729"/>
                  </a:lnTo>
                  <a:lnTo>
                    <a:pt x="68861" y="2141058"/>
                  </a:lnTo>
                  <a:lnTo>
                    <a:pt x="45032" y="2102160"/>
                  </a:lnTo>
                  <a:lnTo>
                    <a:pt x="25871" y="2060396"/>
                  </a:lnTo>
                  <a:lnTo>
                    <a:pt x="11738" y="2016126"/>
                  </a:lnTo>
                  <a:lnTo>
                    <a:pt x="2994" y="1969710"/>
                  </a:lnTo>
                  <a:lnTo>
                    <a:pt x="0" y="1921510"/>
                  </a:lnTo>
                  <a:lnTo>
                    <a:pt x="0" y="38430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Dikdörtgen 3"/>
          <p:cNvSpPr/>
          <p:nvPr/>
        </p:nvSpPr>
        <p:spPr>
          <a:xfrm>
            <a:off x="2834703" y="2476040"/>
            <a:ext cx="6669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ürünü, müşterinin gereksinim ve isteklerini  karşılayan bir veya daha fazla </a:t>
            </a:r>
            <a:r>
              <a:rPr lang="tr-T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programdan, verilerden, ve  destekleyici materyal ve hizmetlerden oluşan bir varlıktır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Bu ürün, tek başına bir ürün olabileceği gibi başka bir  ürünün temel bileşeni de olabilir.</a:t>
            </a:r>
          </a:p>
        </p:txBody>
      </p:sp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İletişim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Coğrafi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dağıtılmış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birimlerinde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makineler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 veri</a:t>
            </a:r>
            <a:r>
              <a:rPr lang="tr-TR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akışının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sağlanması</a:t>
            </a:r>
            <a:r>
              <a:rPr lang="tr-TR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ct val="100000"/>
              </a:lnSpc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Çevirim</a:t>
            </a:r>
            <a:r>
              <a:rPr lang="tr-TR" sz="2000" b="1" spc="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iletimi</a:t>
            </a:r>
            <a:r>
              <a:rPr lang="tr-TR" sz="2000" b="1" spc="-3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(real-time):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Verinin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birimden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diğerine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anında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iletilmesi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</a:t>
            </a:r>
            <a:r>
              <a:rPr lang="tr-TR" sz="2000" spc="-3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tür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iletişimi,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sistemler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marR="4572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uygulamalarında,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kritiklik,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zamanlı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uygulamalara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oranla daha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tr-TR" sz="2000" spc="-3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yaygın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78125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Çevirim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z="2000" b="1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iletimi</a:t>
            </a:r>
            <a:r>
              <a:rPr lang="tr-TR" sz="2000" b="1" spc="-3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2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(disketler,</a:t>
            </a:r>
            <a:r>
              <a:rPr lang="tr-TR" sz="2000" b="1" spc="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teypler):</a:t>
            </a:r>
            <a:r>
              <a:rPr lang="tr-TR" sz="2000" b="1" spc="15" dirty="0">
                <a:solidFill>
                  <a:srgbClr val="C444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Bilgilerin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hatları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kanalıyla</a:t>
            </a:r>
            <a:r>
              <a:rPr lang="tr-TR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değil,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ortamlar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(teyp,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disket,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vb.)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aracılığı</a:t>
            </a:r>
            <a:r>
              <a:rPr lang="tr-TR" sz="20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iletilmesi</a:t>
            </a:r>
            <a:r>
              <a:rPr lang="tr-TR" sz="20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dışı iletişim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tanımlanmaktadır.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Kısacası, </a:t>
            </a:r>
            <a:r>
              <a:rPr lang="tr-TR" sz="20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"kargo"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tanımlanan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iletişimin,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20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türüdür.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Ağ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iletişiminin</a:t>
            </a:r>
            <a:r>
              <a:rPr lang="tr-TR" sz="20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sağlanamadığı</a:t>
            </a:r>
            <a:r>
              <a:rPr lang="tr-TR" sz="20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durumlarda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sz="20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3410" lvl="1" indent="-257810" algn="just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SzPct val="78571"/>
              <a:buFont typeface="Wingdings"/>
              <a:buChar char=""/>
              <a:tabLst>
                <a:tab pos="612775" algn="l"/>
                <a:tab pos="613410" algn="l"/>
              </a:tabLst>
            </a:pP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tr-TR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giderek </a:t>
            </a:r>
            <a:r>
              <a:rPr lang="tr-TR" sz="20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azalmaktadır.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51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Arşiv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051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sonrasında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sık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kullanılmayacak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ayrılması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gerektiğinde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bilgilere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erişimi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insan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kaynakları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yönetimi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sisteminde,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emekli olan bir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kişiye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ilişkin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bilgilerin,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çevrim-içi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tutulan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tabanından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alınarak,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çevrim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dışı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ortama </a:t>
            </a:r>
            <a:r>
              <a:rPr lang="tr-TR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alınması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aradan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beş yıl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geçtikten sonra, pasaport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 için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duyulabilecek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kişi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bilgilerine erişilmesini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sağlayan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arşiv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tarafından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gerçekleştirilmektedir.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türü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içeren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arşiv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sistemleri,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farklılaşabilmektedir.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tabanı.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60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Dönüştürme Alt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 bilgi sisteminin uygulamaya alınmadan önce veri dönüştürme (mevcut sistemdeki verilerin yeni bilgi sistemine aktarılması) işlemlerine ihtiyaç vardır.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Mevcut uygulamalardaki bilgisayar ortamında saklanan bilgilerin ortam çeşitliliği, dönüştürme işlemlerini zorlaştırır.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4371" y="4446019"/>
            <a:ext cx="220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38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Tasarımı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943287" y="1502822"/>
            <a:ext cx="4785360" cy="3852356"/>
          </a:xfrm>
        </p:spPr>
        <p:txBody>
          <a:bodyPr>
            <a:normAutofit/>
          </a:bodyPr>
          <a:lstStyle/>
          <a:p>
            <a:pPr marL="269875" indent="-257810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olmayan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arayüzler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tr-TR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dış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0"/>
              </a:spcBef>
              <a:buClr>
                <a:srgbClr val="9999FF"/>
              </a:buClr>
              <a:buFont typeface="Wingdings"/>
              <a:buChar char=""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 algn="just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arayüzleri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5"/>
              </a:spcBef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tr-TR"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kolaylığı</a:t>
            </a:r>
            <a:r>
              <a:rPr lang="tr-TR"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öğrenim</a:t>
            </a:r>
            <a:r>
              <a:rPr lang="tr-TR"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zamanı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esastır.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buClr>
                <a:srgbClr val="9999FF"/>
              </a:buClr>
              <a:buSzPct val="69444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tr-TR"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</a:t>
            </a:r>
            <a:r>
              <a:rPr lang="tr-TR"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vardır.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023" y="2562506"/>
            <a:ext cx="5765227" cy="32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 Prensipler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0510" indent="-258445" algn="just">
              <a:lnSpc>
                <a:spcPts val="1939"/>
              </a:lnSpc>
              <a:spcBef>
                <a:spcPts val="105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seçimi,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formlarının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şekli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konuda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 bir</a:t>
            </a:r>
            <a:r>
              <a:rPr lang="tr-TR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izlenmedir.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silmelerde</a:t>
            </a: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teyit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kolayca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alınabilmelidir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 ezbere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tutacak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miktarı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azaltılmalıdır.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hareketleri,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düşünme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algılamasında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verimlilik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sağlanmalıdır.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5080" indent="-258445" algn="just">
              <a:lnSpc>
                <a:spcPts val="1839"/>
              </a:lnSpc>
              <a:spcBef>
                <a:spcPts val="125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affedilmesi,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yanlış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olduğunda program korunmalı ve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şansı </a:t>
            </a:r>
            <a:r>
              <a:rPr lang="tr-TR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990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İşlemleri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sınıflandırıp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geometrisi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isimleri</a:t>
            </a:r>
            <a:r>
              <a:rPr lang="tr-TR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019"/>
              </a:spcBef>
              <a:buClr>
                <a:srgbClr val="1CACE3"/>
              </a:buClr>
              <a:buSzPct val="79411"/>
              <a:buFont typeface="Wingdings"/>
              <a:buChar char=""/>
              <a:tabLst>
                <a:tab pos="269875" algn="l"/>
                <a:tab pos="271145" algn="l"/>
              </a:tabLs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Menülerin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diğer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etkileşimli</a:t>
            </a:r>
            <a:r>
              <a:rPr lang="tr-TR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araçların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yapıda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tasarlanmalıdır.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75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 Gösterimi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9875" indent="-25781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Yalnızca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bulunulan</a:t>
            </a:r>
            <a:r>
              <a:rPr lang="tr-TR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çerçevesi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gösterilmeli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çokluğu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bunaltılmamalı,</a:t>
            </a:r>
            <a:r>
              <a:rPr lang="tr-TR"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resimler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8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 </a:t>
            </a:r>
            <a:r>
              <a:rPr lang="tr-TR"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başlık,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renkleme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kısaltma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 mesajları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açıklayıcı</a:t>
            </a:r>
            <a:r>
              <a:rPr lang="tr-TR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anlaşılır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</a:p>
          <a:p>
            <a:pPr marL="269875" indent="-257810">
              <a:lnSpc>
                <a:spcPct val="100000"/>
              </a:lnSpc>
              <a:spcBef>
                <a:spcPts val="119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0510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Rakamsal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ifadelerde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görüntü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(%89 </a:t>
            </a:r>
            <a:r>
              <a:rPr lang="tr-TR"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değil)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2578" y="2305812"/>
            <a:ext cx="2244851" cy="22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2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Girişi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ts val="234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hareketleri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aza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indirilmelidir.</a:t>
            </a:r>
            <a:r>
              <a:rPr lang="tr-TR"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Yazma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yerine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ekrandaki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listelerden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seçme,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komuta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sayıda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tıklamasıyla</a:t>
            </a:r>
            <a:r>
              <a:rPr lang="tr-TR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erişme </a:t>
            </a:r>
            <a:r>
              <a:rPr lang="tr-TR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gibi.</a:t>
            </a:r>
          </a:p>
          <a:p>
            <a:pPr marL="270510" indent="-258445" algn="just">
              <a:lnSpc>
                <a:spcPts val="2340"/>
              </a:lnSpc>
              <a:spcBef>
                <a:spcPts val="126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Gösterim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sahaları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birbirinden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ayırt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edecek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biçemler</a:t>
            </a:r>
            <a:r>
              <a:rPr lang="tr-TR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(renk, büyüklük,</a:t>
            </a:r>
            <a:r>
              <a:rPr lang="tr-TR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yerleşim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vb.)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tutarlı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kullanılmalıdır.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455930" indent="-258445" algn="just">
              <a:lnSpc>
                <a:spcPts val="2280"/>
              </a:lnSpc>
              <a:spcBef>
                <a:spcPts val="150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uyarlamasına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verilmelidir:</a:t>
            </a:r>
            <a:r>
              <a:rPr lang="tr-TR"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 </a:t>
            </a:r>
            <a:r>
              <a:rPr lang="tr-TR"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tanımlayabilir,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uyarı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mesajlarını</a:t>
            </a:r>
            <a:r>
              <a:rPr lang="tr-TR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istemeyebilir.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340"/>
              </a:lnSpc>
              <a:spcBef>
                <a:spcPts val="126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gereksiz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komutlar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geçici</a:t>
            </a:r>
            <a:r>
              <a:rPr lang="tr-TR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etkisizleştirilmelidir.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girdiler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</a:t>
            </a:r>
            <a:r>
              <a:rPr lang="tr-TR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kolaylıkları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olmalıdır.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7586" y="4939919"/>
            <a:ext cx="1886712" cy="15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11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</a:t>
            </a:r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Prototipi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indent="-258445" algn="just">
              <a:lnSpc>
                <a:spcPts val="205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sonucunda,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önceden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sırasında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hazırlanmış</a:t>
            </a:r>
            <a:r>
              <a:rPr lang="tr-TR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tr-TR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prototipi,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rapor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rı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çim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</a:t>
            </a:r>
            <a:r>
              <a:rPr lang="tr-TR" sz="2000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şü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lı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2000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eş</a:t>
            </a:r>
            <a:r>
              <a:rPr lang="tr-TR" sz="2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Kullanıcıya</a:t>
            </a:r>
            <a:r>
              <a:rPr lang="tr-TR"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gösterilerek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onay 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055"/>
              </a:lnSpc>
              <a:spcBef>
                <a:spcPts val="5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programın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elden</a:t>
            </a:r>
            <a:r>
              <a:rPr lang="tr-TR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çıktığının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ifade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edilebilmesi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açısından</a:t>
            </a:r>
            <a:r>
              <a:rPr lang="tr-TR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ekranların</a:t>
            </a:r>
            <a:r>
              <a:rPr lang="tr-TR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şablon</a:t>
            </a:r>
            <a:r>
              <a:rPr lang="tr-TR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üzerine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oturtulması</a:t>
            </a:r>
            <a:r>
              <a:rPr lang="tr-TR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önerilmektedir.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9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Menü</a:t>
            </a:r>
            <a:r>
              <a:rPr lang="tr-TR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Araç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10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Gövde</a:t>
            </a:r>
            <a:r>
              <a:rPr lang="tr-TR" sz="2000" b="1" spc="-15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>
                <a:solidFill>
                  <a:srgbClr val="3730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(Değişebilir)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1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</a:t>
            </a:r>
            <a:r>
              <a:rPr lang="tr-TR"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Çubuğu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9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Başlangıç Tasarım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tasarım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çalışmasının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tr-TR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 </a:t>
            </a:r>
            <a:r>
              <a:rPr lang="tr-TR" sz="2000"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belirlenen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tr-TR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karşılayıp </a:t>
            </a:r>
            <a:r>
              <a:rPr lang="tr-TR"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karşılamadığının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lenme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</a:t>
            </a:r>
            <a:r>
              <a:rPr lang="tr-TR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gereksinimlerine</a:t>
            </a:r>
            <a:r>
              <a:rPr lang="tr-T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analizini</a:t>
            </a:r>
            <a:r>
              <a:rPr lang="tr-TR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yapan</a:t>
            </a: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çözümleyiciler</a:t>
            </a:r>
          </a:p>
          <a:p>
            <a:pPr marL="570230" lvl="1" indent="-215265" algn="just">
              <a:lnSpc>
                <a:spcPct val="100000"/>
              </a:lnSpc>
              <a:spcBef>
                <a:spcPts val="484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tr-TR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Tasarımcılar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Yönlendirici</a:t>
            </a:r>
          </a:p>
          <a:p>
            <a:pPr marL="570230" lvl="1" indent="-215265" algn="just">
              <a:lnSpc>
                <a:spcPct val="100000"/>
              </a:lnSpc>
              <a:spcBef>
                <a:spcPts val="480"/>
              </a:spcBef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Sekreter</a:t>
            </a:r>
          </a:p>
          <a:p>
            <a:pPr marL="355600" marR="2863850" lvl="1" algn="just">
              <a:lnSpc>
                <a:spcPct val="120000"/>
              </a:lnSpc>
              <a:buClr>
                <a:srgbClr val="9999FF"/>
              </a:buClr>
              <a:buSzPct val="70000"/>
              <a:buFont typeface="Wingdings"/>
              <a:buChar char=""/>
              <a:tabLst>
                <a:tab pos="570865" algn="l"/>
              </a:tabLs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geliştirecek</a:t>
            </a:r>
            <a:r>
              <a:rPr lang="tr-TR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programcılar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tr-TR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oluşan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</a:t>
            </a:r>
            <a:r>
              <a:rPr lang="tr-TR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tr-TR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8185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Ayrıntılı Tasarım Gözden Geçirme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601949" cy="4351338"/>
          </a:xfrm>
        </p:spPr>
        <p:txBody>
          <a:bodyPr/>
          <a:lstStyle/>
          <a:p>
            <a:pPr marL="27051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lang="tr-TR" sz="1800" spc="-105" dirty="0">
                <a:latin typeface="Arial MT"/>
                <a:cs typeface="Arial MT"/>
              </a:rPr>
              <a:t>Başlangıç</a:t>
            </a:r>
            <a:r>
              <a:rPr lang="tr-TR" sz="1800" spc="2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tasarımı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gözden</a:t>
            </a:r>
            <a:r>
              <a:rPr lang="tr-TR" sz="1800" spc="1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geçirme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80" dirty="0">
                <a:latin typeface="Arial MT"/>
                <a:cs typeface="Arial MT"/>
              </a:rPr>
              <a:t>çalışmasının</a:t>
            </a:r>
            <a:r>
              <a:rPr lang="tr-TR" sz="1800" spc="30" dirty="0">
                <a:latin typeface="Arial MT"/>
                <a:cs typeface="Arial MT"/>
              </a:rPr>
              <a:t> </a:t>
            </a:r>
            <a:r>
              <a:rPr lang="tr-TR" sz="1800" spc="-120" dirty="0">
                <a:latin typeface="Arial MT"/>
                <a:cs typeface="Arial MT"/>
              </a:rPr>
              <a:t>başarılı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bir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biçimde</a:t>
            </a:r>
            <a:r>
              <a:rPr lang="tr-TR" sz="180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tamamlanmasından</a:t>
            </a:r>
            <a:r>
              <a:rPr lang="tr-TR" sz="1800" spc="2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sonra,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tasarımın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teknik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85" dirty="0">
                <a:latin typeface="Arial MT"/>
                <a:cs typeface="Arial MT"/>
              </a:rPr>
              <a:t>uygunluğunu</a:t>
            </a:r>
            <a:r>
              <a:rPr lang="tr-TR" sz="1800" spc="5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belirlemek</a:t>
            </a:r>
            <a:r>
              <a:rPr lang="tr-TR" sz="1800" spc="2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için </a:t>
            </a:r>
            <a:r>
              <a:rPr lang="tr-TR" sz="1800" spc="-484" dirty="0">
                <a:latin typeface="Arial MT"/>
                <a:cs typeface="Arial MT"/>
              </a:rPr>
              <a:t> </a:t>
            </a:r>
            <a:r>
              <a:rPr lang="tr-TR" sz="1800" spc="-15" dirty="0">
                <a:solidFill>
                  <a:srgbClr val="373086"/>
                </a:solidFill>
                <a:latin typeface="Arial MT"/>
                <a:cs typeface="Arial MT"/>
              </a:rPr>
              <a:t>Ayrıntılı</a:t>
            </a:r>
            <a:r>
              <a:rPr lang="tr-TR" sz="1800" spc="10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35" dirty="0">
                <a:solidFill>
                  <a:srgbClr val="373086"/>
                </a:solidFill>
                <a:latin typeface="Arial MT"/>
                <a:cs typeface="Arial MT"/>
              </a:rPr>
              <a:t>Tasarım</a:t>
            </a:r>
            <a:r>
              <a:rPr lang="tr-TR" sz="1800" spc="5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5" dirty="0">
                <a:solidFill>
                  <a:srgbClr val="373086"/>
                </a:solidFill>
                <a:latin typeface="Arial MT"/>
                <a:cs typeface="Arial MT"/>
              </a:rPr>
              <a:t>Gözden Geçirme</a:t>
            </a:r>
            <a:r>
              <a:rPr lang="tr-TR" sz="1800" spc="25" dirty="0">
                <a:solidFill>
                  <a:srgbClr val="373086"/>
                </a:solidFill>
                <a:latin typeface="Arial MT"/>
                <a:cs typeface="Arial MT"/>
              </a:rPr>
              <a:t> </a:t>
            </a:r>
            <a:r>
              <a:rPr lang="tr-TR" sz="1800" spc="-105" dirty="0">
                <a:latin typeface="Arial MT"/>
                <a:cs typeface="Arial MT"/>
              </a:rPr>
              <a:t>çalışması</a:t>
            </a:r>
            <a:r>
              <a:rPr lang="tr-TR" sz="1800" spc="10" dirty="0">
                <a:latin typeface="Arial MT"/>
                <a:cs typeface="Arial MT"/>
              </a:rPr>
              <a:t> </a:t>
            </a:r>
            <a:r>
              <a:rPr lang="tr-TR" sz="1800" spc="-25" dirty="0">
                <a:latin typeface="Arial MT"/>
                <a:cs typeface="Arial MT"/>
              </a:rPr>
              <a:t>yapılır.</a:t>
            </a:r>
            <a:r>
              <a:rPr lang="tr-TR" sz="1800" spc="45" dirty="0">
                <a:latin typeface="Arial MT"/>
                <a:cs typeface="Arial MT"/>
              </a:rPr>
              <a:t> </a:t>
            </a:r>
            <a:r>
              <a:rPr lang="tr-TR" sz="1800" dirty="0">
                <a:latin typeface="Arial MT"/>
                <a:cs typeface="Arial MT"/>
              </a:rPr>
              <a:t>Bu</a:t>
            </a:r>
            <a:r>
              <a:rPr lang="tr-TR" sz="1800" spc="-5" dirty="0">
                <a:latin typeface="Arial MT"/>
                <a:cs typeface="Arial MT"/>
              </a:rPr>
              <a:t> </a:t>
            </a:r>
            <a:r>
              <a:rPr lang="tr-TR" sz="1800" spc="-95" dirty="0">
                <a:latin typeface="Arial MT"/>
                <a:cs typeface="Arial MT"/>
              </a:rPr>
              <a:t>çalışmada;</a:t>
            </a:r>
            <a:endParaRPr lang="tr-TR" sz="18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34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Çözümleyiciler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Sistem</a:t>
            </a:r>
            <a:r>
              <a:rPr lang="tr-TR" sz="1700" spc="-55" dirty="0">
                <a:latin typeface="Arial MT"/>
                <a:cs typeface="Arial MT"/>
              </a:rPr>
              <a:t> </a:t>
            </a:r>
            <a:r>
              <a:rPr lang="tr-TR" sz="1700" spc="-10" dirty="0">
                <a:latin typeface="Arial MT"/>
                <a:cs typeface="Arial MT"/>
              </a:rPr>
              <a:t>Tasarımcıları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5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Sistem</a:t>
            </a:r>
            <a:r>
              <a:rPr lang="tr-TR" sz="1700" spc="-15" dirty="0">
                <a:latin typeface="Arial MT"/>
                <a:cs typeface="Arial MT"/>
              </a:rPr>
              <a:t> </a:t>
            </a:r>
            <a:r>
              <a:rPr lang="tr-TR" sz="1700" spc="-55" dirty="0">
                <a:latin typeface="Arial MT"/>
                <a:cs typeface="Arial MT"/>
              </a:rPr>
              <a:t>Geliştiriciler</a:t>
            </a:r>
            <a:endParaRPr lang="tr-TR" sz="1700" dirty="0">
              <a:latin typeface="Arial MT"/>
              <a:cs typeface="Arial MT"/>
            </a:endParaRPr>
          </a:p>
          <a:p>
            <a:pPr marL="570230" lvl="1" indent="-215265" algn="just">
              <a:lnSpc>
                <a:spcPct val="100000"/>
              </a:lnSpc>
              <a:spcBef>
                <a:spcPts val="440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70865" algn="l"/>
              </a:tabLst>
            </a:pPr>
            <a:r>
              <a:rPr lang="tr-TR" sz="1700" spc="10" dirty="0">
                <a:latin typeface="Arial MT"/>
                <a:cs typeface="Arial MT"/>
              </a:rPr>
              <a:t>Sekreter</a:t>
            </a:r>
            <a:endParaRPr lang="tr-TR" sz="1700" dirty="0">
              <a:latin typeface="Arial MT"/>
              <a:cs typeface="Arial MT"/>
            </a:endParaRPr>
          </a:p>
          <a:p>
            <a:pPr marL="127000" indent="0" algn="just">
              <a:lnSpc>
                <a:spcPct val="100000"/>
              </a:lnSpc>
              <a:spcBef>
                <a:spcPts val="440"/>
              </a:spcBef>
              <a:buNone/>
            </a:pPr>
            <a:r>
              <a:rPr lang="tr-TR" sz="1800" spc="-5" dirty="0">
                <a:latin typeface="Arial MT"/>
                <a:cs typeface="Arial MT"/>
              </a:rPr>
              <a:t>d</a:t>
            </a:r>
            <a:r>
              <a:rPr lang="tr-TR" sz="1800" spc="-10" dirty="0">
                <a:latin typeface="Arial MT"/>
                <a:cs typeface="Arial MT"/>
              </a:rPr>
              <a:t>e</a:t>
            </a:r>
            <a:r>
              <a:rPr lang="tr-TR" sz="1800" dirty="0">
                <a:latin typeface="Arial MT"/>
                <a:cs typeface="Arial MT"/>
              </a:rPr>
              <a:t>n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oluşan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spc="-5" dirty="0">
                <a:latin typeface="Arial MT"/>
                <a:cs typeface="Arial MT"/>
              </a:rPr>
              <a:t>b</a:t>
            </a:r>
            <a:r>
              <a:rPr lang="tr-TR" sz="1800" spc="-10" dirty="0">
                <a:latin typeface="Arial MT"/>
                <a:cs typeface="Arial MT"/>
              </a:rPr>
              <a:t>i</a:t>
            </a:r>
            <a:r>
              <a:rPr lang="tr-TR" sz="1800" dirty="0">
                <a:latin typeface="Arial MT"/>
                <a:cs typeface="Arial MT"/>
              </a:rPr>
              <a:t>r </a:t>
            </a:r>
            <a:r>
              <a:rPr lang="tr-TR" sz="1800" spc="-5" dirty="0">
                <a:latin typeface="Arial MT"/>
                <a:cs typeface="Arial MT"/>
              </a:rPr>
              <a:t>eki</a:t>
            </a:r>
            <a:r>
              <a:rPr lang="tr-TR" sz="1800" dirty="0">
                <a:latin typeface="Arial MT"/>
                <a:cs typeface="Arial MT"/>
              </a:rPr>
              <a:t>p</a:t>
            </a:r>
            <a:r>
              <a:rPr lang="tr-TR" sz="1800" spc="5" dirty="0">
                <a:latin typeface="Arial MT"/>
                <a:cs typeface="Arial MT"/>
              </a:rPr>
              <a:t> </a:t>
            </a:r>
            <a:r>
              <a:rPr lang="tr-TR" sz="1800" dirty="0">
                <a:latin typeface="Arial MT"/>
                <a:cs typeface="Arial MT"/>
              </a:rPr>
              <a:t>ku</a:t>
            </a:r>
            <a:r>
              <a:rPr lang="tr-TR" sz="1800" spc="-10" dirty="0">
                <a:latin typeface="Arial MT"/>
                <a:cs typeface="Arial MT"/>
              </a:rPr>
              <a:t>l</a:t>
            </a:r>
            <a:r>
              <a:rPr lang="tr-TR" sz="1800" spc="-5" dirty="0">
                <a:latin typeface="Arial MT"/>
                <a:cs typeface="Arial MT"/>
              </a:rPr>
              <a:t>l</a:t>
            </a:r>
            <a:r>
              <a:rPr lang="tr-TR" sz="1800" spc="-10" dirty="0">
                <a:latin typeface="Arial MT"/>
                <a:cs typeface="Arial MT"/>
              </a:rPr>
              <a:t>a</a:t>
            </a:r>
            <a:r>
              <a:rPr lang="tr-TR" sz="1800" spc="-5" dirty="0">
                <a:latin typeface="Arial MT"/>
                <a:cs typeface="Arial MT"/>
              </a:rPr>
              <a:t>n</a:t>
            </a:r>
            <a:r>
              <a:rPr lang="tr-TR" sz="1800" spc="-15" dirty="0">
                <a:latin typeface="Arial MT"/>
                <a:cs typeface="Arial MT"/>
              </a:rPr>
              <a:t>ı</a:t>
            </a:r>
            <a:r>
              <a:rPr lang="tr-TR" sz="1800" spc="-5" dirty="0">
                <a:latin typeface="Arial MT"/>
                <a:cs typeface="Arial MT"/>
              </a:rPr>
              <a:t>l</a:t>
            </a:r>
            <a:r>
              <a:rPr lang="tr-TR" sz="1800" spc="-15" dirty="0">
                <a:latin typeface="Arial MT"/>
                <a:cs typeface="Arial MT"/>
              </a:rPr>
              <a:t>ı</a:t>
            </a:r>
            <a:r>
              <a:rPr lang="tr-TR" sz="1800" spc="-100" dirty="0">
                <a:latin typeface="Arial MT"/>
                <a:cs typeface="Arial MT"/>
              </a:rPr>
              <a:t>r</a:t>
            </a:r>
            <a:r>
              <a:rPr lang="tr-TR" sz="1800" dirty="0">
                <a:latin typeface="Arial MT"/>
                <a:cs typeface="Arial MT"/>
              </a:rPr>
              <a:t>.</a:t>
            </a:r>
          </a:p>
          <a:p>
            <a:pPr algn="just"/>
            <a:endParaRPr lang="tr-TR" dirty="0"/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884" y="2429397"/>
            <a:ext cx="3518916" cy="22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Tasarımı Nedir?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43D89C3-6AAA-7471-BBC2-1F4B98C52ACD}"/>
              </a:ext>
            </a:extLst>
          </p:cNvPr>
          <p:cNvSpPr txBox="1"/>
          <p:nvPr/>
        </p:nvSpPr>
        <p:spPr>
          <a:xfrm>
            <a:off x="967510" y="1392924"/>
            <a:ext cx="1038629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88888"/>
              <a:buFont typeface="Wingdings"/>
              <a:buChar char="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tasarımcıları da temelde diğer disiplinlerdeki tasarımcıların  yaptığı işi yapar.</a:t>
            </a:r>
          </a:p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B1B1B1"/>
              </a:buClr>
              <a:buSzPct val="88888"/>
              <a:buFont typeface="Wingdings"/>
              <a:buChar char=""/>
              <a:tabLst>
                <a:tab pos="271145" algn="l"/>
              </a:tabLst>
            </a:pP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Tasarlanan şey bir yazılım ürünüdür.</a:t>
            </a:r>
          </a:p>
        </p:txBody>
      </p:sp>
      <p:grpSp>
        <p:nvGrpSpPr>
          <p:cNvPr id="3" name="Grup 2"/>
          <p:cNvGrpSpPr/>
          <p:nvPr/>
        </p:nvGrpSpPr>
        <p:grpSpPr>
          <a:xfrm>
            <a:off x="3518154" y="2983795"/>
            <a:ext cx="5155692" cy="1513840"/>
            <a:chOff x="2724885" y="2955398"/>
            <a:chExt cx="5155692" cy="1513840"/>
          </a:xfrm>
        </p:grpSpPr>
        <p:grpSp>
          <p:nvGrpSpPr>
            <p:cNvPr id="5" name="object 4"/>
            <p:cNvGrpSpPr/>
            <p:nvPr/>
          </p:nvGrpSpPr>
          <p:grpSpPr>
            <a:xfrm>
              <a:off x="2724885" y="2955398"/>
              <a:ext cx="5155692" cy="1513840"/>
              <a:chOff x="1903475" y="3482340"/>
              <a:chExt cx="5155692" cy="1513840"/>
            </a:xfrm>
          </p:grpSpPr>
          <p:sp>
            <p:nvSpPr>
              <p:cNvPr id="6" name="object 5"/>
              <p:cNvSpPr/>
              <p:nvPr/>
            </p:nvSpPr>
            <p:spPr>
              <a:xfrm>
                <a:off x="2007107" y="3581400"/>
                <a:ext cx="5052060" cy="1414780"/>
              </a:xfrm>
              <a:custGeom>
                <a:avLst/>
                <a:gdLst/>
                <a:ahLst/>
                <a:cxnLst/>
                <a:rect l="l" t="t" r="r" b="b"/>
                <a:pathLst>
                  <a:path w="5052059" h="1414779">
                    <a:moveTo>
                      <a:pt x="4816348" y="0"/>
                    </a:moveTo>
                    <a:lnTo>
                      <a:pt x="235712" y="0"/>
                    </a:lnTo>
                    <a:lnTo>
                      <a:pt x="188209" y="4789"/>
                    </a:lnTo>
                    <a:lnTo>
                      <a:pt x="143964" y="18524"/>
                    </a:lnTo>
                    <a:lnTo>
                      <a:pt x="103925" y="40257"/>
                    </a:lnTo>
                    <a:lnTo>
                      <a:pt x="69040" y="69040"/>
                    </a:lnTo>
                    <a:lnTo>
                      <a:pt x="40257" y="103925"/>
                    </a:lnTo>
                    <a:lnTo>
                      <a:pt x="18524" y="143964"/>
                    </a:lnTo>
                    <a:lnTo>
                      <a:pt x="4789" y="188209"/>
                    </a:lnTo>
                    <a:lnTo>
                      <a:pt x="0" y="235712"/>
                    </a:lnTo>
                    <a:lnTo>
                      <a:pt x="0" y="1178560"/>
                    </a:lnTo>
                    <a:lnTo>
                      <a:pt x="4789" y="1226062"/>
                    </a:lnTo>
                    <a:lnTo>
                      <a:pt x="18524" y="1270307"/>
                    </a:lnTo>
                    <a:lnTo>
                      <a:pt x="40257" y="1310346"/>
                    </a:lnTo>
                    <a:lnTo>
                      <a:pt x="69040" y="1345231"/>
                    </a:lnTo>
                    <a:lnTo>
                      <a:pt x="103925" y="1374014"/>
                    </a:lnTo>
                    <a:lnTo>
                      <a:pt x="143964" y="1395747"/>
                    </a:lnTo>
                    <a:lnTo>
                      <a:pt x="188209" y="1409482"/>
                    </a:lnTo>
                    <a:lnTo>
                      <a:pt x="235712" y="1414272"/>
                    </a:lnTo>
                    <a:lnTo>
                      <a:pt x="4816348" y="1414272"/>
                    </a:lnTo>
                    <a:lnTo>
                      <a:pt x="4863850" y="1409482"/>
                    </a:lnTo>
                    <a:lnTo>
                      <a:pt x="4908095" y="1395747"/>
                    </a:lnTo>
                    <a:lnTo>
                      <a:pt x="4948134" y="1374014"/>
                    </a:lnTo>
                    <a:lnTo>
                      <a:pt x="4983019" y="1345231"/>
                    </a:lnTo>
                    <a:lnTo>
                      <a:pt x="5011802" y="1310346"/>
                    </a:lnTo>
                    <a:lnTo>
                      <a:pt x="5033535" y="1270307"/>
                    </a:lnTo>
                    <a:lnTo>
                      <a:pt x="5047270" y="1226062"/>
                    </a:lnTo>
                    <a:lnTo>
                      <a:pt x="5052060" y="1178560"/>
                    </a:lnTo>
                    <a:lnTo>
                      <a:pt x="5052060" y="235712"/>
                    </a:lnTo>
                    <a:lnTo>
                      <a:pt x="5047270" y="188209"/>
                    </a:lnTo>
                    <a:lnTo>
                      <a:pt x="5033535" y="143964"/>
                    </a:lnTo>
                    <a:lnTo>
                      <a:pt x="5011802" y="103925"/>
                    </a:lnTo>
                    <a:lnTo>
                      <a:pt x="4983019" y="69040"/>
                    </a:lnTo>
                    <a:lnTo>
                      <a:pt x="4948134" y="40257"/>
                    </a:lnTo>
                    <a:lnTo>
                      <a:pt x="4908095" y="18524"/>
                    </a:lnTo>
                    <a:lnTo>
                      <a:pt x="4863850" y="4789"/>
                    </a:lnTo>
                    <a:lnTo>
                      <a:pt x="4816348" y="0"/>
                    </a:lnTo>
                    <a:close/>
                  </a:path>
                </a:pathLst>
              </a:custGeom>
              <a:solidFill>
                <a:srgbClr val="79DFE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2007107" y="3581400"/>
                <a:ext cx="5052060" cy="1414780"/>
              </a:xfrm>
              <a:custGeom>
                <a:avLst/>
                <a:gdLst/>
                <a:ahLst/>
                <a:cxnLst/>
                <a:rect l="l" t="t" r="r" b="b"/>
                <a:pathLst>
                  <a:path w="5052059" h="1414779">
                    <a:moveTo>
                      <a:pt x="0" y="235712"/>
                    </a:moveTo>
                    <a:lnTo>
                      <a:pt x="4789" y="188209"/>
                    </a:lnTo>
                    <a:lnTo>
                      <a:pt x="18524" y="143964"/>
                    </a:lnTo>
                    <a:lnTo>
                      <a:pt x="40257" y="103925"/>
                    </a:lnTo>
                    <a:lnTo>
                      <a:pt x="69040" y="69040"/>
                    </a:lnTo>
                    <a:lnTo>
                      <a:pt x="103925" y="40257"/>
                    </a:lnTo>
                    <a:lnTo>
                      <a:pt x="143964" y="18524"/>
                    </a:lnTo>
                    <a:lnTo>
                      <a:pt x="188209" y="4789"/>
                    </a:lnTo>
                    <a:lnTo>
                      <a:pt x="235712" y="0"/>
                    </a:lnTo>
                    <a:lnTo>
                      <a:pt x="4816348" y="0"/>
                    </a:lnTo>
                    <a:lnTo>
                      <a:pt x="4863850" y="4789"/>
                    </a:lnTo>
                    <a:lnTo>
                      <a:pt x="4908095" y="18524"/>
                    </a:lnTo>
                    <a:lnTo>
                      <a:pt x="4948134" y="40257"/>
                    </a:lnTo>
                    <a:lnTo>
                      <a:pt x="4983019" y="69040"/>
                    </a:lnTo>
                    <a:lnTo>
                      <a:pt x="5011802" y="103925"/>
                    </a:lnTo>
                    <a:lnTo>
                      <a:pt x="5033535" y="143964"/>
                    </a:lnTo>
                    <a:lnTo>
                      <a:pt x="5047270" y="188209"/>
                    </a:lnTo>
                    <a:lnTo>
                      <a:pt x="5052060" y="235712"/>
                    </a:lnTo>
                    <a:lnTo>
                      <a:pt x="5052060" y="1178560"/>
                    </a:lnTo>
                    <a:lnTo>
                      <a:pt x="5047270" y="1226062"/>
                    </a:lnTo>
                    <a:lnTo>
                      <a:pt x="5033535" y="1270307"/>
                    </a:lnTo>
                    <a:lnTo>
                      <a:pt x="5011802" y="1310346"/>
                    </a:lnTo>
                    <a:lnTo>
                      <a:pt x="4983019" y="1345231"/>
                    </a:lnTo>
                    <a:lnTo>
                      <a:pt x="4948134" y="1374014"/>
                    </a:lnTo>
                    <a:lnTo>
                      <a:pt x="4908095" y="1395747"/>
                    </a:lnTo>
                    <a:lnTo>
                      <a:pt x="4863850" y="1409482"/>
                    </a:lnTo>
                    <a:lnTo>
                      <a:pt x="4816348" y="1414272"/>
                    </a:lnTo>
                    <a:lnTo>
                      <a:pt x="235712" y="1414272"/>
                    </a:lnTo>
                    <a:lnTo>
                      <a:pt x="188209" y="1409482"/>
                    </a:lnTo>
                    <a:lnTo>
                      <a:pt x="143964" y="1395747"/>
                    </a:lnTo>
                    <a:lnTo>
                      <a:pt x="103925" y="1374014"/>
                    </a:lnTo>
                    <a:lnTo>
                      <a:pt x="69040" y="1345231"/>
                    </a:lnTo>
                    <a:lnTo>
                      <a:pt x="40257" y="1310346"/>
                    </a:lnTo>
                    <a:lnTo>
                      <a:pt x="18524" y="1270307"/>
                    </a:lnTo>
                    <a:lnTo>
                      <a:pt x="4789" y="1226062"/>
                    </a:lnTo>
                    <a:lnTo>
                      <a:pt x="0" y="1178560"/>
                    </a:lnTo>
                    <a:lnTo>
                      <a:pt x="0" y="235712"/>
                    </a:lnTo>
                    <a:close/>
                  </a:path>
                </a:pathLst>
              </a:custGeom>
              <a:ln w="15240">
                <a:solidFill>
                  <a:srgbClr val="117D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1903475" y="3482340"/>
                <a:ext cx="5062855" cy="1431290"/>
              </a:xfrm>
              <a:custGeom>
                <a:avLst/>
                <a:gdLst/>
                <a:ahLst/>
                <a:cxnLst/>
                <a:rect l="l" t="t" r="r" b="b"/>
                <a:pathLst>
                  <a:path w="5062855" h="1431289">
                    <a:moveTo>
                      <a:pt x="4824222" y="0"/>
                    </a:moveTo>
                    <a:lnTo>
                      <a:pt x="238506" y="0"/>
                    </a:lnTo>
                    <a:lnTo>
                      <a:pt x="190445" y="4846"/>
                    </a:lnTo>
                    <a:lnTo>
                      <a:pt x="145678" y="18746"/>
                    </a:lnTo>
                    <a:lnTo>
                      <a:pt x="105165" y="40739"/>
                    </a:lnTo>
                    <a:lnTo>
                      <a:pt x="69865" y="69865"/>
                    </a:lnTo>
                    <a:lnTo>
                      <a:pt x="40739" y="105165"/>
                    </a:lnTo>
                    <a:lnTo>
                      <a:pt x="18746" y="145678"/>
                    </a:lnTo>
                    <a:lnTo>
                      <a:pt x="4846" y="190445"/>
                    </a:lnTo>
                    <a:lnTo>
                      <a:pt x="0" y="238506"/>
                    </a:lnTo>
                    <a:lnTo>
                      <a:pt x="0" y="1192530"/>
                    </a:lnTo>
                    <a:lnTo>
                      <a:pt x="4846" y="1240590"/>
                    </a:lnTo>
                    <a:lnTo>
                      <a:pt x="18746" y="1285357"/>
                    </a:lnTo>
                    <a:lnTo>
                      <a:pt x="40739" y="1325870"/>
                    </a:lnTo>
                    <a:lnTo>
                      <a:pt x="69865" y="1361170"/>
                    </a:lnTo>
                    <a:lnTo>
                      <a:pt x="105165" y="1390296"/>
                    </a:lnTo>
                    <a:lnTo>
                      <a:pt x="145678" y="1412289"/>
                    </a:lnTo>
                    <a:lnTo>
                      <a:pt x="190445" y="1426189"/>
                    </a:lnTo>
                    <a:lnTo>
                      <a:pt x="238506" y="1431036"/>
                    </a:lnTo>
                    <a:lnTo>
                      <a:pt x="4824222" y="1431036"/>
                    </a:lnTo>
                    <a:lnTo>
                      <a:pt x="4872282" y="1426189"/>
                    </a:lnTo>
                    <a:lnTo>
                      <a:pt x="4917049" y="1412289"/>
                    </a:lnTo>
                    <a:lnTo>
                      <a:pt x="4957562" y="1390296"/>
                    </a:lnTo>
                    <a:lnTo>
                      <a:pt x="4992862" y="1361170"/>
                    </a:lnTo>
                    <a:lnTo>
                      <a:pt x="5021988" y="1325870"/>
                    </a:lnTo>
                    <a:lnTo>
                      <a:pt x="5043981" y="1285357"/>
                    </a:lnTo>
                    <a:lnTo>
                      <a:pt x="5057881" y="1240590"/>
                    </a:lnTo>
                    <a:lnTo>
                      <a:pt x="5062728" y="1192530"/>
                    </a:lnTo>
                    <a:lnTo>
                      <a:pt x="5062728" y="238506"/>
                    </a:lnTo>
                    <a:lnTo>
                      <a:pt x="5057881" y="190445"/>
                    </a:lnTo>
                    <a:lnTo>
                      <a:pt x="5043981" y="145678"/>
                    </a:lnTo>
                    <a:lnTo>
                      <a:pt x="5021988" y="105165"/>
                    </a:lnTo>
                    <a:lnTo>
                      <a:pt x="4992862" y="69865"/>
                    </a:lnTo>
                    <a:lnTo>
                      <a:pt x="4957562" y="40739"/>
                    </a:lnTo>
                    <a:lnTo>
                      <a:pt x="4917049" y="18746"/>
                    </a:lnTo>
                    <a:lnTo>
                      <a:pt x="4872282" y="4846"/>
                    </a:lnTo>
                    <a:lnTo>
                      <a:pt x="4824222" y="0"/>
                    </a:lnTo>
                    <a:close/>
                  </a:path>
                </a:pathLst>
              </a:custGeom>
              <a:solidFill>
                <a:srgbClr val="A2CEE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8"/>
              <p:cNvSpPr/>
              <p:nvPr/>
            </p:nvSpPr>
            <p:spPr>
              <a:xfrm>
                <a:off x="1903475" y="3482340"/>
                <a:ext cx="5062855" cy="1431290"/>
              </a:xfrm>
              <a:custGeom>
                <a:avLst/>
                <a:gdLst/>
                <a:ahLst/>
                <a:cxnLst/>
                <a:rect l="l" t="t" r="r" b="b"/>
                <a:pathLst>
                  <a:path w="5062855" h="1431289">
                    <a:moveTo>
                      <a:pt x="0" y="238506"/>
                    </a:moveTo>
                    <a:lnTo>
                      <a:pt x="4846" y="190445"/>
                    </a:lnTo>
                    <a:lnTo>
                      <a:pt x="18746" y="145678"/>
                    </a:lnTo>
                    <a:lnTo>
                      <a:pt x="40739" y="105165"/>
                    </a:lnTo>
                    <a:lnTo>
                      <a:pt x="69865" y="69865"/>
                    </a:lnTo>
                    <a:lnTo>
                      <a:pt x="105165" y="40739"/>
                    </a:lnTo>
                    <a:lnTo>
                      <a:pt x="145678" y="18746"/>
                    </a:lnTo>
                    <a:lnTo>
                      <a:pt x="190445" y="4846"/>
                    </a:lnTo>
                    <a:lnTo>
                      <a:pt x="238506" y="0"/>
                    </a:lnTo>
                    <a:lnTo>
                      <a:pt x="4824222" y="0"/>
                    </a:lnTo>
                    <a:lnTo>
                      <a:pt x="4872282" y="4846"/>
                    </a:lnTo>
                    <a:lnTo>
                      <a:pt x="4917049" y="18746"/>
                    </a:lnTo>
                    <a:lnTo>
                      <a:pt x="4957562" y="40739"/>
                    </a:lnTo>
                    <a:lnTo>
                      <a:pt x="4992862" y="69865"/>
                    </a:lnTo>
                    <a:lnTo>
                      <a:pt x="5021988" y="105165"/>
                    </a:lnTo>
                    <a:lnTo>
                      <a:pt x="5043981" y="145678"/>
                    </a:lnTo>
                    <a:lnTo>
                      <a:pt x="5057881" y="190445"/>
                    </a:lnTo>
                    <a:lnTo>
                      <a:pt x="5062728" y="238506"/>
                    </a:lnTo>
                    <a:lnTo>
                      <a:pt x="5062728" y="1192530"/>
                    </a:lnTo>
                    <a:lnTo>
                      <a:pt x="5057881" y="1240590"/>
                    </a:lnTo>
                    <a:lnTo>
                      <a:pt x="5043981" y="1285357"/>
                    </a:lnTo>
                    <a:lnTo>
                      <a:pt x="5021988" y="1325870"/>
                    </a:lnTo>
                    <a:lnTo>
                      <a:pt x="4992862" y="1361170"/>
                    </a:lnTo>
                    <a:lnTo>
                      <a:pt x="4957562" y="1390296"/>
                    </a:lnTo>
                    <a:lnTo>
                      <a:pt x="4917049" y="1412289"/>
                    </a:lnTo>
                    <a:lnTo>
                      <a:pt x="4872282" y="1426189"/>
                    </a:lnTo>
                    <a:lnTo>
                      <a:pt x="4824222" y="1431036"/>
                    </a:lnTo>
                    <a:lnTo>
                      <a:pt x="238506" y="1431036"/>
                    </a:lnTo>
                    <a:lnTo>
                      <a:pt x="190445" y="1426189"/>
                    </a:lnTo>
                    <a:lnTo>
                      <a:pt x="145678" y="1412289"/>
                    </a:lnTo>
                    <a:lnTo>
                      <a:pt x="105165" y="1390296"/>
                    </a:lnTo>
                    <a:lnTo>
                      <a:pt x="69865" y="1361170"/>
                    </a:lnTo>
                    <a:lnTo>
                      <a:pt x="40739" y="1325870"/>
                    </a:lnTo>
                    <a:lnTo>
                      <a:pt x="18746" y="1285357"/>
                    </a:lnTo>
                    <a:lnTo>
                      <a:pt x="4846" y="1240590"/>
                    </a:lnTo>
                    <a:lnTo>
                      <a:pt x="0" y="1192530"/>
                    </a:lnTo>
                    <a:lnTo>
                      <a:pt x="0" y="238506"/>
                    </a:lnTo>
                    <a:close/>
                  </a:path>
                </a:pathLst>
              </a:custGeom>
              <a:ln w="15240">
                <a:solidFill>
                  <a:srgbClr val="117DA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" name="object 9"/>
            <p:cNvSpPr txBox="1"/>
            <p:nvPr/>
          </p:nvSpPr>
          <p:spPr>
            <a:xfrm>
              <a:off x="2883127" y="3201142"/>
              <a:ext cx="4525063" cy="941540"/>
            </a:xfrm>
            <a:prstGeom prst="rect">
              <a:avLst/>
            </a:prstGeom>
          </p:spPr>
          <p:txBody>
            <a:bodyPr vert="horz" wrap="square" lIns="0" tIns="8890" rIns="0" bIns="0" rtlCol="0">
              <a:spAutoFit/>
            </a:bodyPr>
            <a:lstStyle/>
            <a:p>
              <a:pPr marL="12700" marR="5080" algn="just">
                <a:lnSpc>
                  <a:spcPct val="101400"/>
                </a:lnSpc>
                <a:spcBef>
                  <a:spcPts val="70"/>
                </a:spcBef>
              </a:pPr>
              <a:r>
                <a:rPr sz="2000" b="1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Yazılım </a:t>
              </a:r>
              <a:r>
                <a:rPr sz="2000" b="1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tasarımı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müşterinin gereksinim </a:t>
              </a:r>
              <a:r>
                <a:rPr sz="2000" spc="-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 </a:t>
              </a:r>
              <a:r>
                <a:rPr sz="2000" spc="-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isteklerini</a:t>
              </a:r>
              <a:r>
                <a:rPr sz="2000" spc="-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karşılayan</a:t>
              </a:r>
              <a:r>
                <a:rPr sz="2000" spc="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yazılım</a:t>
              </a:r>
              <a:r>
                <a:rPr sz="2000" spc="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ürününün</a:t>
              </a:r>
              <a:r>
                <a:rPr sz="2000" spc="2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doğasını </a:t>
              </a:r>
              <a:r>
                <a:rPr sz="2000" spc="-39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1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 </a:t>
              </a:r>
              <a:r>
                <a:rPr sz="2000" spc="-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bileşimini belirleme</a:t>
              </a:r>
              <a:r>
                <a:rPr sz="2000" spc="25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2000" spc="-30" dirty="0">
                  <a:solidFill>
                    <a:srgbClr val="5017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etkinliğidir.</a:t>
              </a:r>
              <a:endParaRPr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Kalite Ölçütleri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indent="-258445">
              <a:lnSpc>
                <a:spcPct val="100000"/>
              </a:lnSpc>
              <a:spcBef>
                <a:spcPts val="67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pc="-1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88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tr-TR" spc="4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40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laşım</a:t>
            </a:r>
            <a:r>
              <a:rPr lang="tr-TR" spc="4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indent="0">
              <a:lnSpc>
                <a:spcPct val="100000"/>
              </a:lnSpc>
              <a:spcBef>
                <a:spcPts val="675"/>
              </a:spcBef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uştura</a:t>
            </a:r>
            <a:r>
              <a:rPr lang="tr-TR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işk</a:t>
            </a:r>
            <a:r>
              <a:rPr lang="tr-TR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marR="2578735" indent="-258445">
              <a:lnSpc>
                <a:spcPct val="120000"/>
              </a:lnSpc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150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-14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pc="-5" dirty="0" err="1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Cohesion</a:t>
            </a: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5" marR="2578735" indent="0">
              <a:lnSpc>
                <a:spcPct val="120000"/>
              </a:lnSpc>
              <a:buClr>
                <a:srgbClr val="1CACE3"/>
              </a:buClr>
              <a:buSzPct val="79166"/>
              <a:buNone/>
              <a:tabLst>
                <a:tab pos="271145" algn="l"/>
              </a:tabLst>
            </a:pPr>
            <a:r>
              <a:rPr lang="tr-TR" spc="-5" dirty="0">
                <a:solidFill>
                  <a:srgbClr val="99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8085" y="2540242"/>
            <a:ext cx="2711535" cy="19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50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Bağlaşım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arası bağlılığın ölçülmesi için kullanılan bir ölçüttür.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kaliteli bir tasarımda bağlaşım ölçümü az olmalıdır.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Bağlaşımın düşük olması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Hatanın dalgasal yayılma özelliğinin azaltılması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 bakım kolaylığı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arası ilişkilerde karmaşıklığın azaltılması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nedenleri ile istenmektedir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0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Yalın Veri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834809" cy="4351338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 iki modül arası iletişim yalın veriler 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(tamsayı, karakter, </a:t>
            </a:r>
            <a:r>
              <a:rPr lang="tr-TR" sz="2400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400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sz="24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aracılığı ile gerçekleştiriliyorsa bu iki modül yalın veri bağlaşımlıdır şeklinde tanımlanır.</a:t>
            </a:r>
          </a:p>
        </p:txBody>
      </p:sp>
      <p:pic>
        <p:nvPicPr>
          <p:cNvPr id="4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0192" y="2308129"/>
            <a:ext cx="1901952" cy="16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1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Karmaşık Veri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306207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arasındaki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iletişimde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parametrelerin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yapısı</a:t>
            </a:r>
            <a:r>
              <a:rPr lang="tr-TR" spc="6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(kayıt,</a:t>
            </a:r>
            <a:r>
              <a:rPr lang="tr-TR" spc="67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dizi,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nesne, </a:t>
            </a:r>
            <a:r>
              <a:rPr lang="tr-TR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olması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durumunda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paylaşımlı</a:t>
            </a:r>
            <a:r>
              <a:rPr lang="tr-TR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0255" y="2341319"/>
            <a:ext cx="2389251" cy="266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46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Denetim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096473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Modül arasında iletişim parametresi olarak denetim verisi kullanılıyorsa bu iki modül denetim bağlaşımlı olarak tanımlanır.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4217" y="2131313"/>
            <a:ext cx="3529583" cy="25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0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Ortak Veri Bağlaşımı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0035" marR="5080" indent="-25844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81305" algn="l"/>
              </a:tabLst>
            </a:pPr>
            <a:r>
              <a:rPr lang="tr-TR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alanda</a:t>
            </a:r>
            <a:r>
              <a:rPr lang="tr-TR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lang="tr-TR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ulaşabiliyorsa</a:t>
            </a:r>
            <a:r>
              <a:rPr lang="tr-TR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iki </a:t>
            </a:r>
            <a:r>
              <a:rPr lang="tr-TR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ort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veri 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pc="-29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52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ğ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70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tr-TR" spc="-2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mlı</a:t>
            </a:r>
            <a:r>
              <a:rPr lang="tr-TR" spc="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>
              <a:lnSpc>
                <a:spcPct val="100000"/>
              </a:lnSpc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lang="tr-T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035" marR="588645" indent="-258445">
              <a:lnSpc>
                <a:spcPct val="100000"/>
              </a:lnSpc>
              <a:buClr>
                <a:srgbClr val="1CACE3"/>
              </a:buClr>
              <a:buSzPct val="80555"/>
              <a:buFont typeface="Wingdings"/>
              <a:buChar char=""/>
              <a:tabLst>
                <a:tab pos="281305" algn="l"/>
              </a:tabLst>
            </a:pP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bağlaşımlı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olmaları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şu </a:t>
            </a:r>
            <a:r>
              <a:rPr lang="tr-TR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nedenlerden</a:t>
            </a:r>
            <a:r>
              <a:rPr lang="tr-TR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dolayı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fazla </a:t>
            </a:r>
            <a:r>
              <a:rPr lang="tr-TR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istenmez;</a:t>
            </a:r>
          </a:p>
          <a:p>
            <a:pPr marL="579755" lvl="1" indent="-215265">
              <a:lnSpc>
                <a:spcPct val="100000"/>
              </a:lnSpc>
              <a:spcBef>
                <a:spcPts val="54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alanını</a:t>
            </a:r>
            <a:r>
              <a:rPr lang="tr-TR" sz="17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izlemek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zordur.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514350" lvl="1" indent="-215265">
              <a:lnSpc>
                <a:spcPts val="1960"/>
              </a:lnSpc>
              <a:spcBef>
                <a:spcPts val="68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kullanan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modüllerde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tr-TR" sz="17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değişiklikler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tr-TR" sz="17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 </a:t>
            </a:r>
            <a:r>
              <a:rPr lang="tr-TR" sz="1700" spc="-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lvl="1" indent="-215265">
              <a:lnSpc>
                <a:spcPts val="2005"/>
              </a:lnSpc>
              <a:spcBef>
                <a:spcPts val="495"/>
              </a:spcBef>
              <a:buClr>
                <a:srgbClr val="9999FF"/>
              </a:buClr>
              <a:buSzPct val="70588"/>
              <a:buFont typeface="Wingdings"/>
              <a:buChar char=""/>
              <a:tabLst>
                <a:tab pos="581025" algn="l"/>
              </a:tabLst>
            </a:pP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Ortak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üzerinde</a:t>
            </a:r>
            <a:r>
              <a:rPr lang="tr-TR" sz="17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yapılacak</a:t>
            </a:r>
            <a:r>
              <a:rPr lang="tr-TR" sz="17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değişikliklerde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veriyi</a:t>
            </a:r>
            <a:r>
              <a:rPr lang="tr-TR" sz="17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kullanacak</a:t>
            </a:r>
            <a:r>
              <a:rPr lang="tr-TR" sz="17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</a:t>
            </a:r>
            <a:r>
              <a:rPr lang="tr-T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önüne</a:t>
            </a:r>
            <a:r>
              <a:rPr lang="tr-TR"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alınmalıdır.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22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İçerik Bağlaşımı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840233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içe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tasarlanması sonucu,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modülün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başka</a:t>
            </a:r>
            <a:r>
              <a:rPr lang="tr-TR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 içerisinde </a:t>
            </a:r>
            <a:r>
              <a:rPr lang="tr-TR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alanına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erişebilmesi</a:t>
            </a:r>
            <a:r>
              <a:rPr lang="tr-TR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1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olanaklaşır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içerik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bağlaşımına</a:t>
            </a:r>
            <a:r>
              <a:rPr lang="tr-TR" spc="4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açar.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4152" y="2481532"/>
            <a:ext cx="4283907" cy="25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16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644525" indent="-258445" algn="just">
              <a:lnSpc>
                <a:spcPts val="2740"/>
              </a:lnSpc>
              <a:spcBef>
                <a:spcPts val="31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modülün kendi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arasındaki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ilişkilere</a:t>
            </a:r>
            <a:r>
              <a:rPr lang="tr-TR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tr-TR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ölçüttür.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gücü</a:t>
            </a:r>
            <a:r>
              <a:rPr lang="tr-TR" spc="1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tr-TR" spc="-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ts val="2810"/>
              </a:lnSpc>
              <a:spcBef>
                <a:spcPts val="151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Tasarımda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6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özelliğinin</a:t>
            </a:r>
            <a:r>
              <a:rPr lang="tr-TR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olması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tercih 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edilir.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lnSpc>
                <a:spcPct val="100000"/>
              </a:lnSpc>
              <a:spcBef>
                <a:spcPts val="158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Bağlaşım</a:t>
            </a:r>
            <a:r>
              <a:rPr lang="tr-TR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orant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86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İşlevsel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7357323" cy="4351338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İşlevsel Yapışık bir modül, tek bir iş problemine ilişkin sorunu çözen modül olarak tanımlanır.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Maas_Hesapla,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Alan_Hesapla gibi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3128" y="2633205"/>
            <a:ext cx="2308597" cy="23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0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Sırasal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modülün içindeki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 </a:t>
            </a:r>
            <a:r>
              <a:rPr lang="tr-TR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incelendiğinde,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işlemin</a:t>
            </a:r>
            <a:r>
              <a:rPr lang="tr-TR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çıktısı, </a:t>
            </a:r>
            <a:r>
              <a:rPr lang="tr-TR" spc="-5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tr-TR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işlemin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girdisi olarak kullanılıyorsa bu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 </a:t>
            </a:r>
            <a:r>
              <a:rPr lang="tr-TR" dirty="0" err="1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sırasal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</a:t>
            </a:r>
            <a:r>
              <a:rPr lang="tr-TR" spc="-2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78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</a:t>
            </a:r>
            <a:r>
              <a:rPr lang="tr-TR" spc="-23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10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2848610" indent="0" algn="just">
              <a:lnSpc>
                <a:spcPct val="120100"/>
              </a:lnSpc>
              <a:spcBef>
                <a:spcPts val="5"/>
              </a:spcBef>
              <a:buNone/>
            </a:pP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Ham_Veri_Kaydını_Düzelt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tr-TR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Duzeltilmis_Ham_Veri_Kaydini_Dogrula</a:t>
            </a:r>
            <a:r>
              <a:rPr lang="tr-TR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tr-TR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Dogrulanmis_Kaydi_Gonder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37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"/>
          <p:cNvGrpSpPr/>
          <p:nvPr/>
        </p:nvGrpSpPr>
        <p:grpSpPr>
          <a:xfrm>
            <a:off x="848695" y="1608835"/>
            <a:ext cx="4348998" cy="670560"/>
            <a:chOff x="943355" y="1949195"/>
            <a:chExt cx="2901950" cy="670560"/>
          </a:xfrm>
        </p:grpSpPr>
        <p:sp>
          <p:nvSpPr>
            <p:cNvPr id="1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848694" y="1615393"/>
            <a:ext cx="10656052" cy="4373276"/>
            <a:chOff x="745236" y="1892808"/>
            <a:chExt cx="7737475" cy="3632200"/>
          </a:xfrm>
        </p:grpSpPr>
        <p:sp>
          <p:nvSpPr>
            <p:cNvPr id="6" name="object 5"/>
            <p:cNvSpPr/>
            <p:nvPr/>
          </p:nvSpPr>
          <p:spPr>
            <a:xfrm>
              <a:off x="745236" y="1892808"/>
              <a:ext cx="3157855" cy="563880"/>
            </a:xfrm>
            <a:custGeom>
              <a:avLst/>
              <a:gdLst/>
              <a:ahLst/>
              <a:cxnLst/>
              <a:rect l="l" t="t" r="r" b="b"/>
              <a:pathLst>
                <a:path w="3157854" h="563880">
                  <a:moveTo>
                    <a:pt x="0" y="0"/>
                  </a:moveTo>
                  <a:lnTo>
                    <a:pt x="3063748" y="0"/>
                  </a:lnTo>
                  <a:lnTo>
                    <a:pt x="3157728" y="93979"/>
                  </a:lnTo>
                  <a:lnTo>
                    <a:pt x="3157728" y="563879"/>
                  </a:lnTo>
                  <a:lnTo>
                    <a:pt x="0" y="56387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745236" y="2456688"/>
              <a:ext cx="7737475" cy="3068320"/>
            </a:xfrm>
            <a:custGeom>
              <a:avLst/>
              <a:gdLst/>
              <a:ahLst/>
              <a:cxnLst/>
              <a:rect l="l" t="t" r="r" b="b"/>
              <a:pathLst>
                <a:path w="7737475" h="3068320">
                  <a:moveTo>
                    <a:pt x="0" y="3067812"/>
                  </a:moveTo>
                  <a:lnTo>
                    <a:pt x="7737348" y="3067812"/>
                  </a:lnTo>
                  <a:lnTo>
                    <a:pt x="7737348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Dikdörtgen 8"/>
          <p:cNvSpPr/>
          <p:nvPr/>
        </p:nvSpPr>
        <p:spPr>
          <a:xfrm>
            <a:off x="1058062" y="1721036"/>
            <a:ext cx="374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(</a:t>
            </a:r>
            <a:r>
              <a:rPr lang="tr-TR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1058062" y="2399964"/>
            <a:ext cx="10238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Soyutlama (abstraction):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Detayları gizleyerek </a:t>
            </a:r>
            <a:r>
              <a:rPr lang="tr-TR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yukarıdan bakabilme imkanı sağlanır.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2754559" y="3210233"/>
            <a:ext cx="8541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 kavramı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işlev ve yapısal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açılar için geçerlidir.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bir kapı nesne olarak ele alındığında onun kulpu, rengi menteşeleri, malzemesi gibi detayları düşünmeden kapıyı bir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mimarisi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 değerlendirebiliriz. Aksi taktirde diğer detaylara yoğunlaşan bir tasarımcı ‘oda’ düzeyinde görsel canlandırmalara hakim olamaz.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1284353" y="3862149"/>
            <a:ext cx="931544" cy="1315720"/>
          </a:xfrm>
          <a:prstGeom prst="rect">
            <a:avLst/>
          </a:prstGeom>
          <a:solidFill>
            <a:srgbClr val="BEBEBE"/>
          </a:solidFill>
          <a:ln w="12191">
            <a:solidFill>
              <a:srgbClr val="0D567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sz="1500" b="1" dirty="0">
                <a:solidFill>
                  <a:srgbClr val="0D0D0D"/>
                </a:solidFill>
                <a:latin typeface="Calibri"/>
                <a:cs typeface="Calibri"/>
              </a:rPr>
              <a:t>KAPI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İletişimsel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80000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modülün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çıktıyı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llan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yorlar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iletişimse</a:t>
            </a:r>
            <a:r>
              <a:rPr lang="tr-TR" spc="-5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</a:t>
            </a:r>
            <a:r>
              <a:rPr lang="tr-TR" spc="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 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4361180" algn="just">
              <a:lnSpc>
                <a:spcPct val="121800"/>
              </a:lnSpc>
            </a:pP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Sicil_No_yu_Al 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9755" marR="4361180" algn="just">
              <a:lnSpc>
                <a:spcPct val="121800"/>
              </a:lnSpc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Adres_Bilgisini_Bul </a:t>
            </a:r>
            <a:endParaRPr lang="tr-TR" sz="24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9755" marR="4361180" algn="just">
              <a:lnSpc>
                <a:spcPct val="121800"/>
              </a:lnSpc>
            </a:pPr>
            <a:r>
              <a:rPr lang="tr-TR"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elefon_Bilgisini_</a:t>
            </a:r>
            <a:r>
              <a:rPr lang="tr-TR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  </a:t>
            </a:r>
          </a:p>
          <a:p>
            <a:pPr marL="579755" marR="4361180" algn="just">
              <a:lnSpc>
                <a:spcPct val="121800"/>
              </a:lnSpc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Maas_Bilgisini_Bul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6089" y="3259683"/>
            <a:ext cx="3715512" cy="25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Yordamsal</a:t>
            </a:r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27710" lvl="1" indent="-258445" algn="just">
              <a:lnSpc>
                <a:spcPts val="281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  <a:tab pos="2010410" algn="l"/>
                <a:tab pos="3310890" algn="l"/>
                <a:tab pos="5012055" algn="l"/>
                <a:tab pos="6373495" algn="l"/>
              </a:tabLst>
            </a:pPr>
            <a:r>
              <a:rPr lang="tr-TR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Yordamsal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Yapışık	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modüldeki	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	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arasında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denetim</a:t>
            </a:r>
            <a:r>
              <a:rPr lang="tr-T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bulunmaktadır.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7710" marR="8255" lvl="1" indent="-258445" algn="just">
              <a:lnSpc>
                <a:spcPts val="2740"/>
              </a:lnSpc>
              <a:spcBef>
                <a:spcPts val="1795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İşlemlerin</a:t>
            </a:r>
            <a:r>
              <a:rPr lang="tr-TR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birbirleri</a:t>
            </a:r>
            <a:r>
              <a:rPr lang="tr-TR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spc="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tr-TR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yoktur,</a:t>
            </a:r>
            <a:r>
              <a:rPr lang="tr-TR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tr-TR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 </a:t>
            </a:r>
            <a:r>
              <a:rPr lang="tr-TR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önemlidir.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50"/>
              </a:spcBef>
            </a:pP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8355" marR="3586479" lvl="1" indent="0" algn="just">
              <a:lnSpc>
                <a:spcPct val="120000"/>
              </a:lnSpc>
              <a:buNone/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Ekran_Goruntusun</a:t>
            </a:r>
            <a:r>
              <a:rPr lang="tr-TR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tr-TR" spc="-1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tr-TR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Giris_Kaydini_Oku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9441" y="3538330"/>
            <a:ext cx="5060437" cy="286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4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166"/>
              <a:buFont typeface="Wingdings"/>
              <a:buChar char=""/>
              <a:tabLst>
                <a:tab pos="271145" algn="l"/>
              </a:tabLst>
            </a:pP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modül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zamanda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gerekiyor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kendi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aralarında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herhangi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ilişkisi</a:t>
            </a:r>
            <a:r>
              <a:rPr lang="tr-TR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yok,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 </a:t>
            </a:r>
            <a:r>
              <a:rPr lang="tr-TR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sırası</a:t>
            </a:r>
            <a:r>
              <a:rPr lang="tr-TR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tr-TR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ise,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zamansal</a:t>
            </a:r>
            <a:r>
              <a:rPr lang="tr-TR" spc="2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3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yapışıklık</a:t>
            </a:r>
            <a:r>
              <a:rPr lang="tr-TR" spc="5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vardır.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5"/>
              </a:spcBef>
              <a:buNone/>
            </a:pP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Alarm_Zilini_Ac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Kapiyi_Ac</a:t>
            </a:r>
            <a:r>
              <a:rPr lang="tr-TR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1155" marR="4963795" indent="0">
              <a:lnSpc>
                <a:spcPct val="121500"/>
              </a:lnSpc>
              <a:buNone/>
            </a:pPr>
            <a:r>
              <a:rPr lang="tr-TR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Kamera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z="2400" spc="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i_Cal</a:t>
            </a:r>
            <a:r>
              <a:rPr lang="tr-TR" sz="2400" spc="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stir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1491" y="3721300"/>
            <a:ext cx="3525926" cy="21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36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0510" marR="5080" indent="-258445" algn="just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79629"/>
              <a:buFont typeface="Wingdings"/>
              <a:buChar char=""/>
              <a:tabLst>
                <a:tab pos="271145" algn="l"/>
              </a:tabLst>
            </a:pP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Mantıksal olarak aynı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türdeki</a:t>
            </a:r>
            <a:r>
              <a:rPr lang="tr-TR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işlemlerin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araya</a:t>
            </a:r>
            <a:r>
              <a:rPr lang="tr-TR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toplandığı</a:t>
            </a:r>
            <a:r>
              <a:rPr lang="tr-TR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</a:t>
            </a:r>
            <a:r>
              <a:rPr lang="tr-TR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mantıksal</a:t>
            </a:r>
            <a:r>
              <a:rPr lang="tr-TR" sz="3200" spc="-10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19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yapışık </a:t>
            </a:r>
            <a:r>
              <a:rPr lang="tr-TR" sz="3200" spc="-735" dirty="0">
                <a:solidFill>
                  <a:srgbClr val="869C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tr-TR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adlandırılır.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algn="just">
              <a:lnSpc>
                <a:spcPct val="100000"/>
              </a:lnSpc>
            </a:pP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Diziler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</a:t>
            </a:r>
            <a:r>
              <a:rPr lang="tr-TR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tr-TR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r-TR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işlemleri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1474" y="3429000"/>
            <a:ext cx="2122326" cy="2460692"/>
          </a:xfrm>
          <a:prstGeom prst="rect">
            <a:avLst/>
          </a:prstGeom>
        </p:spPr>
      </p:pic>
      <p:pic>
        <p:nvPicPr>
          <p:cNvPr id="14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2055" y="4467199"/>
            <a:ext cx="1420029" cy="1567840"/>
          </a:xfrm>
          <a:prstGeom prst="rect">
            <a:avLst/>
          </a:prstGeom>
        </p:spPr>
      </p:pic>
      <p:grpSp>
        <p:nvGrpSpPr>
          <p:cNvPr id="15" name="object 6"/>
          <p:cNvGrpSpPr/>
          <p:nvPr/>
        </p:nvGrpSpPr>
        <p:grpSpPr>
          <a:xfrm>
            <a:off x="7915226" y="4823459"/>
            <a:ext cx="1074420" cy="375285"/>
            <a:chOff x="4599432" y="4774691"/>
            <a:chExt cx="1074420" cy="375285"/>
          </a:xfrm>
        </p:grpSpPr>
        <p:sp>
          <p:nvSpPr>
            <p:cNvPr id="16" name="object 7"/>
            <p:cNvSpPr/>
            <p:nvPr/>
          </p:nvSpPr>
          <p:spPr>
            <a:xfrm>
              <a:off x="4607052" y="4782311"/>
              <a:ext cx="1059180" cy="360045"/>
            </a:xfrm>
            <a:custGeom>
              <a:avLst/>
              <a:gdLst/>
              <a:ahLst/>
              <a:cxnLst/>
              <a:rect l="l" t="t" r="r" b="b"/>
              <a:pathLst>
                <a:path w="1059179" h="360045">
                  <a:moveTo>
                    <a:pt x="879348" y="0"/>
                  </a:moveTo>
                  <a:lnTo>
                    <a:pt x="879348" y="89915"/>
                  </a:lnTo>
                  <a:lnTo>
                    <a:pt x="179832" y="89915"/>
                  </a:lnTo>
                  <a:lnTo>
                    <a:pt x="179832" y="0"/>
                  </a:lnTo>
                  <a:lnTo>
                    <a:pt x="0" y="179831"/>
                  </a:lnTo>
                  <a:lnTo>
                    <a:pt x="179832" y="359663"/>
                  </a:lnTo>
                  <a:lnTo>
                    <a:pt x="179832" y="269748"/>
                  </a:lnTo>
                  <a:lnTo>
                    <a:pt x="879348" y="269748"/>
                  </a:lnTo>
                  <a:lnTo>
                    <a:pt x="879348" y="359663"/>
                  </a:lnTo>
                  <a:lnTo>
                    <a:pt x="1059180" y="179831"/>
                  </a:lnTo>
                  <a:lnTo>
                    <a:pt x="879348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/>
            <p:cNvSpPr/>
            <p:nvPr/>
          </p:nvSpPr>
          <p:spPr>
            <a:xfrm>
              <a:off x="4607052" y="4782311"/>
              <a:ext cx="1059180" cy="360045"/>
            </a:xfrm>
            <a:custGeom>
              <a:avLst/>
              <a:gdLst/>
              <a:ahLst/>
              <a:cxnLst/>
              <a:rect l="l" t="t" r="r" b="b"/>
              <a:pathLst>
                <a:path w="1059179" h="360045">
                  <a:moveTo>
                    <a:pt x="0" y="179831"/>
                  </a:moveTo>
                  <a:lnTo>
                    <a:pt x="179832" y="0"/>
                  </a:lnTo>
                  <a:lnTo>
                    <a:pt x="179832" y="89915"/>
                  </a:lnTo>
                  <a:lnTo>
                    <a:pt x="879348" y="89915"/>
                  </a:lnTo>
                  <a:lnTo>
                    <a:pt x="879348" y="0"/>
                  </a:lnTo>
                  <a:lnTo>
                    <a:pt x="1059180" y="179831"/>
                  </a:lnTo>
                  <a:lnTo>
                    <a:pt x="879348" y="359663"/>
                  </a:lnTo>
                  <a:lnTo>
                    <a:pt x="879348" y="269748"/>
                  </a:lnTo>
                  <a:lnTo>
                    <a:pt x="179832" y="269748"/>
                  </a:lnTo>
                  <a:lnTo>
                    <a:pt x="179832" y="359663"/>
                  </a:lnTo>
                  <a:lnTo>
                    <a:pt x="0" y="179831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848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Gelişigüzel Yapışıklık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İşlemler arasında herhangi bir ilişki bulunmaz. </a:t>
            </a:r>
          </a:p>
          <a:p>
            <a:pPr marL="0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Ara_Kayit_Oku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B_dizisine_baslangic_deger_ata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Stok_kutugu_oku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algn="just">
              <a:buNone/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Hata_iletisi_yaz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9556" y="2776760"/>
            <a:ext cx="3637788" cy="24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1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9"/>
          <p:cNvGrpSpPr/>
          <p:nvPr/>
        </p:nvGrpSpPr>
        <p:grpSpPr>
          <a:xfrm>
            <a:off x="2485479" y="4792788"/>
            <a:ext cx="1343486" cy="561340"/>
            <a:chOff x="2068067" y="4719828"/>
            <a:chExt cx="1047115" cy="56134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3307" y="4805134"/>
              <a:ext cx="1031735" cy="47552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068067" y="4719828"/>
              <a:ext cx="1031875" cy="559435"/>
            </a:xfrm>
            <a:custGeom>
              <a:avLst/>
              <a:gdLst/>
              <a:ahLst/>
              <a:cxnLst/>
              <a:rect l="l" t="t" r="r" b="b"/>
              <a:pathLst>
                <a:path w="1031875" h="559435">
                  <a:moveTo>
                    <a:pt x="1031747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1031747" y="559308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306018" y="4191616"/>
            <a:ext cx="2577797" cy="1233170"/>
            <a:chOff x="1150619" y="4105668"/>
            <a:chExt cx="2009139" cy="123317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6" y="4105668"/>
              <a:ext cx="1118615" cy="6461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0072" y="4219981"/>
              <a:ext cx="996721" cy="47393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68067" y="4133088"/>
              <a:ext cx="1031875" cy="559435"/>
            </a:xfrm>
            <a:custGeom>
              <a:avLst/>
              <a:gdLst/>
              <a:ahLst/>
              <a:cxnLst/>
              <a:rect l="l" t="t" r="r" b="b"/>
              <a:pathLst>
                <a:path w="1031875" h="559435">
                  <a:moveTo>
                    <a:pt x="1031747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1031747" y="559307"/>
                  </a:lnTo>
                  <a:lnTo>
                    <a:pt x="1031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4692408"/>
              <a:ext cx="952512" cy="6461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8635" y="4806721"/>
              <a:ext cx="696493" cy="47393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78051" y="4719828"/>
              <a:ext cx="866140" cy="559435"/>
            </a:xfrm>
            <a:custGeom>
              <a:avLst/>
              <a:gdLst/>
              <a:ahLst/>
              <a:cxnLst/>
              <a:rect l="l" t="t" r="r" b="b"/>
              <a:pathLst>
                <a:path w="866139" h="559435">
                  <a:moveTo>
                    <a:pt x="86563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865632" y="559308"/>
                  </a:lnTo>
                  <a:lnTo>
                    <a:pt x="8656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0636" y="4692408"/>
              <a:ext cx="1118615" cy="646163"/>
            </a:xfrm>
            <a:prstGeom prst="rect">
              <a:avLst/>
            </a:prstGeom>
          </p:spPr>
        </p:pic>
      </p:grpSp>
      <p:grpSp>
        <p:nvGrpSpPr>
          <p:cNvPr id="3" name="object 3"/>
          <p:cNvGrpSpPr/>
          <p:nvPr/>
        </p:nvGrpSpPr>
        <p:grpSpPr>
          <a:xfrm>
            <a:off x="1119001" y="2026687"/>
            <a:ext cx="4867787" cy="670560"/>
            <a:chOff x="943355" y="1949195"/>
            <a:chExt cx="2901950" cy="670560"/>
          </a:xfrm>
        </p:grpSpPr>
        <p:sp>
          <p:nvSpPr>
            <p:cNvPr id="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5059" y="2224553"/>
            <a:ext cx="33232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</a:t>
            </a:r>
            <a:r>
              <a:rPr sz="2000" b="1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(enhancement):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9002" y="2682008"/>
            <a:ext cx="10308158" cy="3289300"/>
            <a:chOff x="943355" y="2604516"/>
            <a:chExt cx="7366000" cy="3289300"/>
          </a:xfrm>
        </p:grpSpPr>
        <p:sp>
          <p:nvSpPr>
            <p:cNvPr id="8" name="object 8"/>
            <p:cNvSpPr/>
            <p:nvPr/>
          </p:nvSpPr>
          <p:spPr>
            <a:xfrm>
              <a:off x="950975" y="2612136"/>
              <a:ext cx="7350759" cy="3274060"/>
            </a:xfrm>
            <a:custGeom>
              <a:avLst/>
              <a:gdLst/>
              <a:ahLst/>
              <a:cxnLst/>
              <a:rect l="l" t="t" r="r" b="b"/>
              <a:pathLst>
                <a:path w="7350759" h="3274060">
                  <a:moveTo>
                    <a:pt x="0" y="3273552"/>
                  </a:moveTo>
                  <a:lnTo>
                    <a:pt x="7350252" y="3273552"/>
                  </a:lnTo>
                  <a:lnTo>
                    <a:pt x="7350252" y="0"/>
                  </a:lnTo>
                  <a:lnTo>
                    <a:pt x="0" y="0"/>
                  </a:lnTo>
                  <a:lnTo>
                    <a:pt x="0" y="327355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0619" y="4105668"/>
              <a:ext cx="952512" cy="6461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447" y="4219917"/>
              <a:ext cx="656818" cy="475526"/>
            </a:xfrm>
            <a:prstGeom prst="rect">
              <a:avLst/>
            </a:prstGeom>
          </p:spPr>
        </p:pic>
      </p:grp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95863"/>
              </p:ext>
            </p:extLst>
          </p:nvPr>
        </p:nvGraphicFramePr>
        <p:xfrm>
          <a:off x="1347603" y="4204483"/>
          <a:ext cx="2465365" cy="1146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5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Kulp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500" b="1" spc="-10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Menteşe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24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500" b="1" spc="-1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Renk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b="1" spc="-5" dirty="0">
                          <a:solidFill>
                            <a:srgbClr val="0D0D0D"/>
                          </a:solidFill>
                          <a:latin typeface="Calibri"/>
                          <a:cs typeface="Calibri"/>
                        </a:rPr>
                        <a:t>Malzeme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D5671"/>
                      </a:solidFill>
                      <a:prstDash val="solid"/>
                    </a:lnL>
                    <a:lnR w="12700">
                      <a:solidFill>
                        <a:srgbClr val="0D5671"/>
                      </a:solidFill>
                      <a:prstDash val="solid"/>
                    </a:lnR>
                    <a:lnT w="12700">
                      <a:solidFill>
                        <a:srgbClr val="0D5671"/>
                      </a:solidFill>
                      <a:prstDash val="solid"/>
                    </a:lnT>
                    <a:lnB w="12700">
                      <a:solidFill>
                        <a:srgbClr val="0D567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Dikdörtgen 42"/>
          <p:cNvSpPr/>
          <p:nvPr/>
        </p:nvSpPr>
        <p:spPr>
          <a:xfrm>
            <a:off x="1306017" y="2828836"/>
            <a:ext cx="979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İyileştirme (enhancement):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Soyutlama düzeyinde irdeleme bittikten sonra,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alt seviyelere inilerek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tanımlamalarda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ayrıntı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bazen de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yapılarak </a:t>
            </a:r>
            <a:r>
              <a:rPr lang="tr-TR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tasarımın daha kesinlik kazanması sağlanır.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B92210-01FC-6431-5C52-6996FAE3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"/>
          <p:cNvGrpSpPr/>
          <p:nvPr/>
        </p:nvGrpSpPr>
        <p:grpSpPr>
          <a:xfrm>
            <a:off x="848695" y="1608835"/>
            <a:ext cx="4348998" cy="670560"/>
            <a:chOff x="943355" y="1949195"/>
            <a:chExt cx="2901950" cy="670560"/>
          </a:xfrm>
        </p:grpSpPr>
        <p:sp>
          <p:nvSpPr>
            <p:cNvPr id="14" name="object 4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2777236" y="0"/>
                  </a:moveTo>
                  <a:lnTo>
                    <a:pt x="0" y="0"/>
                  </a:lnTo>
                  <a:lnTo>
                    <a:pt x="0" y="655320"/>
                  </a:lnTo>
                  <a:lnTo>
                    <a:pt x="2886456" y="655320"/>
                  </a:lnTo>
                  <a:lnTo>
                    <a:pt x="2886456" y="109220"/>
                  </a:lnTo>
                  <a:lnTo>
                    <a:pt x="2777236" y="0"/>
                  </a:lnTo>
                  <a:close/>
                </a:path>
              </a:pathLst>
            </a:custGeom>
            <a:solidFill>
              <a:srgbClr val="308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/>
            <p:cNvSpPr/>
            <p:nvPr/>
          </p:nvSpPr>
          <p:spPr>
            <a:xfrm>
              <a:off x="950975" y="1956815"/>
              <a:ext cx="2886710" cy="655320"/>
            </a:xfrm>
            <a:custGeom>
              <a:avLst/>
              <a:gdLst/>
              <a:ahLst/>
              <a:cxnLst/>
              <a:rect l="l" t="t" r="r" b="b"/>
              <a:pathLst>
                <a:path w="2886710" h="655319">
                  <a:moveTo>
                    <a:pt x="0" y="0"/>
                  </a:moveTo>
                  <a:lnTo>
                    <a:pt x="2777236" y="0"/>
                  </a:lnTo>
                  <a:lnTo>
                    <a:pt x="2886456" y="109220"/>
                  </a:lnTo>
                  <a:lnTo>
                    <a:pt x="2886456" y="655320"/>
                  </a:lnTo>
                  <a:lnTo>
                    <a:pt x="0" y="655320"/>
                  </a:lnTo>
                  <a:lnTo>
                    <a:pt x="0" y="0"/>
                  </a:lnTo>
                  <a:close/>
                </a:path>
              </a:pathLst>
            </a:custGeom>
            <a:ln w="15239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 Kavramları	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848694" y="1615393"/>
            <a:ext cx="10656052" cy="4373276"/>
            <a:chOff x="745236" y="1892808"/>
            <a:chExt cx="7737475" cy="3632200"/>
          </a:xfrm>
        </p:grpSpPr>
        <p:sp>
          <p:nvSpPr>
            <p:cNvPr id="6" name="object 5"/>
            <p:cNvSpPr/>
            <p:nvPr/>
          </p:nvSpPr>
          <p:spPr>
            <a:xfrm>
              <a:off x="745236" y="1892808"/>
              <a:ext cx="3157855" cy="563880"/>
            </a:xfrm>
            <a:custGeom>
              <a:avLst/>
              <a:gdLst/>
              <a:ahLst/>
              <a:cxnLst/>
              <a:rect l="l" t="t" r="r" b="b"/>
              <a:pathLst>
                <a:path w="3157854" h="563880">
                  <a:moveTo>
                    <a:pt x="0" y="0"/>
                  </a:moveTo>
                  <a:lnTo>
                    <a:pt x="3063748" y="0"/>
                  </a:lnTo>
                  <a:lnTo>
                    <a:pt x="3157728" y="93979"/>
                  </a:lnTo>
                  <a:lnTo>
                    <a:pt x="3157728" y="563879"/>
                  </a:lnTo>
                  <a:lnTo>
                    <a:pt x="0" y="563879"/>
                  </a:lnTo>
                  <a:lnTo>
                    <a:pt x="0" y="0"/>
                  </a:lnTo>
                  <a:close/>
                </a:path>
              </a:pathLst>
            </a:custGeom>
            <a:ln w="1524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745236" y="2456688"/>
              <a:ext cx="7737475" cy="3068320"/>
            </a:xfrm>
            <a:custGeom>
              <a:avLst/>
              <a:gdLst/>
              <a:ahLst/>
              <a:cxnLst/>
              <a:rect l="l" t="t" r="r" b="b"/>
              <a:pathLst>
                <a:path w="7737475" h="3068320">
                  <a:moveTo>
                    <a:pt x="0" y="3067812"/>
                  </a:moveTo>
                  <a:lnTo>
                    <a:pt x="7737348" y="3067812"/>
                  </a:lnTo>
                  <a:lnTo>
                    <a:pt x="7737348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15240">
              <a:solidFill>
                <a:srgbClr val="3D8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Dikdörtgen 8"/>
          <p:cNvSpPr/>
          <p:nvPr/>
        </p:nvSpPr>
        <p:spPr>
          <a:xfrm>
            <a:off x="1058062" y="1721036"/>
            <a:ext cx="3746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</a:t>
            </a:r>
            <a:r>
              <a:rPr lang="tr-TR" sz="2400" spc="-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400" spc="-5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tr-TR" sz="2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1058062" y="2399964"/>
            <a:ext cx="1035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 (modularity):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 </a:t>
            </a:r>
            <a:r>
              <a:rPr lang="tr-TR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istenen kalite faktörleri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ışığında parçalara ayrıştırma sonucu elde edilir. Bir işlev için sistemin tümü değil, ayrılmış bir kısmı üzerinde çalışma yapabilme olanağı sağlar</a:t>
            </a:r>
            <a:endParaRPr lang="tr-TR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4259753" y="3429000"/>
            <a:ext cx="71503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Kapı ve pencerenin de kendi ayrıntılarını, birer kelime ile soyutladığımız isimleri içersinde saklamaları, onları birer neşene olarak bir oda içerisinde ‘modüler’ bir yapı düzeninde olabilmelerini sağlar.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2000" dirty="0"/>
              <a:t>Bir pencerenin yerini değiştirmek, tasarım esnasında onun camı, menteşesi ve malzemesi gibi detayından bağımsız, aynı zamanda da odadaki diğer ‘modüllerden’ hemen hemen bağımsız olarak ele alınabilir.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970" y="3485892"/>
            <a:ext cx="2622753" cy="20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8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187" rIns="0" bIns="0" rtlCol="0" anchor="ctr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  <a:tabLst>
                <a:tab pos="7607934" algn="l"/>
              </a:tabLst>
            </a:pPr>
            <a:r>
              <a:rPr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Modülerlik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1892" y="1873122"/>
            <a:ext cx="6482334" cy="30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 marR="5080" indent="-258445" algn="just">
              <a:spcBef>
                <a:spcPts val="100"/>
              </a:spcBef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karmaşıklığın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modülde toplanması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yerine, 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dolayısıyla projenin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zihinsel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kontrol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altında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tutulması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</a:t>
            </a:r>
            <a:r>
              <a:rPr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ayrılır.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5"/>
              </a:spcBef>
              <a:buClr>
                <a:srgbClr val="1CACE3"/>
              </a:buClr>
              <a:buFont typeface="Wingdings"/>
              <a:buChar char="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0510" indent="-258445" algn="just">
              <a:buClr>
                <a:srgbClr val="1CACE3"/>
              </a:buClr>
              <a:buSzPct val="80555"/>
              <a:buFont typeface="Wingdings"/>
              <a:buChar char=""/>
              <a:tabLst>
                <a:tab pos="27114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Modüller,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isimleri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bulunan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gerçekleştirmek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tümleştirilen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birimlerdir.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3609" y="2327902"/>
            <a:ext cx="2676499" cy="25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tr-TR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ve Modülleri	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76" y="1303891"/>
            <a:ext cx="9415848" cy="53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2155</Words>
  <Application>Microsoft Office PowerPoint</Application>
  <PresentationFormat>Widescreen</PresentationFormat>
  <Paragraphs>274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PowerPoint Presentation</vt:lpstr>
      <vt:lpstr>Ajanda</vt:lpstr>
      <vt:lpstr>Yazılım Ürünleri </vt:lpstr>
      <vt:lpstr>Yazılım Tasarımı Nedir? </vt:lpstr>
      <vt:lpstr>Tasarım Kavramları </vt:lpstr>
      <vt:lpstr>Tasarım Kavramları </vt:lpstr>
      <vt:lpstr>Tasarım Kavramları </vt:lpstr>
      <vt:lpstr>Modülerlik </vt:lpstr>
      <vt:lpstr>Sistem ve Modülleri </vt:lpstr>
      <vt:lpstr>İşlevsel Bağımsızlık </vt:lpstr>
      <vt:lpstr>Veri Tasarımı </vt:lpstr>
      <vt:lpstr>Veri Tasarımında Dikkat Edilecek Konular</vt:lpstr>
      <vt:lpstr>Yapısal Tasarım</vt:lpstr>
      <vt:lpstr>Ayrıntı Tasarım - Süreç Tasarımı</vt:lpstr>
      <vt:lpstr>Yapısal Program Yapıları</vt:lpstr>
      <vt:lpstr>Program Akış Diyagramı Yapıları</vt:lpstr>
      <vt:lpstr>Program Akış Diyagramı Yapıları</vt:lpstr>
      <vt:lpstr>Program Akış Diyagramı Yapıları </vt:lpstr>
      <vt:lpstr>Program Akış Diyagramları</vt:lpstr>
      <vt:lpstr>Kutu Diyagramları</vt:lpstr>
      <vt:lpstr>Kutu Diyagramları</vt:lpstr>
      <vt:lpstr>Kutu Diyagramları</vt:lpstr>
      <vt:lpstr>Karar Tabloları</vt:lpstr>
      <vt:lpstr>Karar Tabloları </vt:lpstr>
      <vt:lpstr>Program Tasarım Dili</vt:lpstr>
      <vt:lpstr>Tasarlanması Gereken Ortak Alt Sistemler</vt:lpstr>
      <vt:lpstr>Yetkilendirme Alt Sistemi</vt:lpstr>
      <vt:lpstr>Güvenlik Alt Sistemi</vt:lpstr>
      <vt:lpstr>Yedekleme Alt Sistemi </vt:lpstr>
      <vt:lpstr>Veri İletişim Alt Sistemi</vt:lpstr>
      <vt:lpstr>Arşiv Alt Sistemi</vt:lpstr>
      <vt:lpstr>Dönüştürme Alt Sistemi</vt:lpstr>
      <vt:lpstr>Kullanıcı Arayüz Tasarımı </vt:lpstr>
      <vt:lpstr>Genel Prensipler</vt:lpstr>
      <vt:lpstr>Bilgi Gösterimi</vt:lpstr>
      <vt:lpstr>Veri Girişi </vt:lpstr>
      <vt:lpstr>Kullanıcı Arayüz Prototipi</vt:lpstr>
      <vt:lpstr>Başlangıç Tasarım Gözden Geçirme</vt:lpstr>
      <vt:lpstr>Ayrıntılı Tasarım Gözden Geçirme</vt:lpstr>
      <vt:lpstr>Tasarım Kalite Ölçütleri</vt:lpstr>
      <vt:lpstr>Bağlaşım</vt:lpstr>
      <vt:lpstr>Yalın Veri Bağlaşımı</vt:lpstr>
      <vt:lpstr>Karmaşık Veri Bağlaşımı</vt:lpstr>
      <vt:lpstr>Denetim Bağlaşımı</vt:lpstr>
      <vt:lpstr>Ortak Veri Bağlaşımı </vt:lpstr>
      <vt:lpstr>İçerik Bağlaşımı</vt:lpstr>
      <vt:lpstr>Yapışıklık</vt:lpstr>
      <vt:lpstr>İşlevsel Yapışıklık</vt:lpstr>
      <vt:lpstr>Sırasal Yapışıklık</vt:lpstr>
      <vt:lpstr>İletişimsel Yapışıklık</vt:lpstr>
      <vt:lpstr>Yordamsal Yapışıklık</vt:lpstr>
      <vt:lpstr>Zamansal Yapışıklık</vt:lpstr>
      <vt:lpstr>Mantıksal Yapışıklık</vt:lpstr>
      <vt:lpstr>Gelişigüzel Yapışıklık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519</cp:revision>
  <dcterms:created xsi:type="dcterms:W3CDTF">2023-05-01T21:41:46Z</dcterms:created>
  <dcterms:modified xsi:type="dcterms:W3CDTF">2025-01-26T09:59:08Z</dcterms:modified>
</cp:coreProperties>
</file>