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75" d="100"/>
          <a:sy n="75" d="100"/>
        </p:scale>
        <p:origin x="6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LFP market share is expected to increase</a:t>
            </a:r>
          </a:p>
          <a:p>
            <a:pPr algn="l">
              <a:defRPr/>
            </a:pPr>
            <a:r>
              <a:rPr lang="en-US" sz="17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Global: Mix of EV battery chemistry</a:t>
            </a:r>
          </a:p>
        </c:rich>
      </c:tx>
      <c:layout>
        <c:manualLayout>
          <c:xMode val="edge"/>
          <c:yMode val="edge"/>
          <c:x val="1.996247016684552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L(M)FP, Lithium(Manganese) Iron Phosphate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cat>
          <c:val>
            <c:numRef>
              <c:f>Sheet1!$B$2:$B$13</c:f>
              <c:numCache>
                <c:formatCode>0.00%</c:formatCode>
                <c:ptCount val="12"/>
                <c:pt idx="0">
                  <c:v>8.3000000000000004E-2</c:v>
                </c:pt>
                <c:pt idx="1">
                  <c:v>0.20200000000000001</c:v>
                </c:pt>
                <c:pt idx="2">
                  <c:v>0.22800000000000001</c:v>
                </c:pt>
                <c:pt idx="3">
                  <c:v>0.26600000000000001</c:v>
                </c:pt>
                <c:pt idx="4">
                  <c:v>0.371</c:v>
                </c:pt>
                <c:pt idx="5">
                  <c:v>0.42799999999999999</c:v>
                </c:pt>
                <c:pt idx="6">
                  <c:v>0.44800000000000001</c:v>
                </c:pt>
                <c:pt idx="7">
                  <c:v>0.45200000000000001</c:v>
                </c:pt>
                <c:pt idx="8">
                  <c:v>0.45800000000000002</c:v>
                </c:pt>
                <c:pt idx="9">
                  <c:v>0.46300000000000002</c:v>
                </c:pt>
                <c:pt idx="10">
                  <c:v>0.46300000000000002</c:v>
                </c:pt>
                <c:pt idx="11">
                  <c:v>0.46200000000000002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2F-41D0-84B4-7B77346017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NCM, Nicle Cobalt Managenese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0.73199999999999998</c:v>
                </c:pt>
                <c:pt idx="1">
                  <c:v>0.63100000000000001</c:v>
                </c:pt>
                <c:pt idx="2">
                  <c:v>0.59699999999999998</c:v>
                </c:pt>
                <c:pt idx="3">
                  <c:v>0.57299999999999995</c:v>
                </c:pt>
                <c:pt idx="4">
                  <c:v>0.46400000000000002</c:v>
                </c:pt>
                <c:pt idx="5">
                  <c:v>0.42399999999999999</c:v>
                </c:pt>
                <c:pt idx="6">
                  <c:v>0.40600000000000003</c:v>
                </c:pt>
                <c:pt idx="7">
                  <c:v>0.373</c:v>
                </c:pt>
                <c:pt idx="8">
                  <c:v>0.35599999999999998</c:v>
                </c:pt>
                <c:pt idx="9">
                  <c:v>0.35699999999999998</c:v>
                </c:pt>
                <c:pt idx="10">
                  <c:v>0.36899999999999999</c:v>
                </c:pt>
                <c:pt idx="11" formatCode="0%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2F-41D0-84B4-7B77346017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NCA, Nickel Cobalt Aluminium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0.156</c:v>
                </c:pt>
                <c:pt idx="1">
                  <c:v>0.14699999999999999</c:v>
                </c:pt>
                <c:pt idx="2">
                  <c:v>0.14399999999999999</c:v>
                </c:pt>
                <c:pt idx="3">
                  <c:v>0.128</c:v>
                </c:pt>
                <c:pt idx="4">
                  <c:v>0.13700000000000001</c:v>
                </c:pt>
                <c:pt idx="5">
                  <c:v>0.112</c:v>
                </c:pt>
                <c:pt idx="6">
                  <c:v>0.109</c:v>
                </c:pt>
                <c:pt idx="7">
                  <c:v>0.124</c:v>
                </c:pt>
                <c:pt idx="8" formatCode="0%">
                  <c:v>0.13</c:v>
                </c:pt>
                <c:pt idx="9">
                  <c:v>0.122</c:v>
                </c:pt>
                <c:pt idx="10">
                  <c:v>0.107</c:v>
                </c:pt>
                <c:pt idx="11" formatCode="0%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2F-41D0-84B4-7B773460178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Other(solid state, sodium-ion, Mn rich)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cat>
          <c:val>
            <c:numRef>
              <c:f>Sheet1!$E$2:$E$13</c:f>
              <c:numCache>
                <c:formatCode>0%</c:formatCode>
                <c:ptCount val="12"/>
                <c:pt idx="0" formatCode="0.00%">
                  <c:v>2.8000000000000001E-2</c:v>
                </c:pt>
                <c:pt idx="1">
                  <c:v>0.02</c:v>
                </c:pt>
                <c:pt idx="2" formatCode="0.00%">
                  <c:v>3.1E-2</c:v>
                </c:pt>
                <c:pt idx="3" formatCode="0.00%">
                  <c:v>3.4000000000000002E-2</c:v>
                </c:pt>
                <c:pt idx="4" formatCode="0.00%">
                  <c:v>2.9000000000000001E-2</c:v>
                </c:pt>
                <c:pt idx="5" formatCode="0.00%">
                  <c:v>3.5999999999999997E-2</c:v>
                </c:pt>
                <c:pt idx="6" formatCode="0.00%">
                  <c:v>3.6999999999999998E-2</c:v>
                </c:pt>
                <c:pt idx="7">
                  <c:v>0.05</c:v>
                </c:pt>
                <c:pt idx="8" formatCode="0.00%">
                  <c:v>5.5E-2</c:v>
                </c:pt>
                <c:pt idx="9" formatCode="0.00%">
                  <c:v>5.8999999999999997E-2</c:v>
                </c:pt>
                <c:pt idx="10">
                  <c:v>0.06</c:v>
                </c:pt>
                <c:pt idx="11" formatCode="0.00%">
                  <c:v>6.8000000000000005E-2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2F-41D0-84B4-7B7734601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23052720"/>
        <c:axId val="1523061040"/>
      </c:barChart>
      <c:catAx>
        <c:axId val="152305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23061040"/>
        <c:crosses val="autoZero"/>
        <c:auto val="1"/>
        <c:lblAlgn val="ctr"/>
        <c:lblOffset val="100"/>
        <c:noMultiLvlLbl val="0"/>
      </c:catAx>
      <c:valAx>
        <c:axId val="152306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%(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GWh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-based)</a:t>
                </a: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2305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7256886012902703E-2"/>
          <c:y val="0.80428519472991222"/>
          <c:w val="0.95261328143881274"/>
          <c:h val="0.149499108758441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Cost Decline Driven by Cathode Chemistry Innovation</a:t>
            </a:r>
          </a:p>
          <a:p>
            <a:pPr algn="l">
              <a:defRPr/>
            </a:pPr>
            <a:r>
              <a:rPr lang="en-US" sz="16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Global: average battery pack prices (US$/kWh)</a:t>
            </a:r>
          </a:p>
        </c:rich>
      </c:tx>
      <c:layout>
        <c:manualLayout>
          <c:xMode val="edge"/>
          <c:yMode val="edge"/>
          <c:x val="8.0944574406021583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355574897901205E-2"/>
          <c:y val="0.35443937337344417"/>
          <c:w val="0.85888868674249041"/>
          <c:h val="0.556184716792896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180</c:v>
                </c:pt>
                <c:pt idx="1">
                  <c:v>147</c:v>
                </c:pt>
                <c:pt idx="2">
                  <c:v>136</c:v>
                </c:pt>
                <c:pt idx="3">
                  <c:v>153</c:v>
                </c:pt>
                <c:pt idx="4">
                  <c:v>149</c:v>
                </c:pt>
                <c:pt idx="5">
                  <c:v>111</c:v>
                </c:pt>
                <c:pt idx="6">
                  <c:v>90</c:v>
                </c:pt>
                <c:pt idx="7">
                  <c:v>82</c:v>
                </c:pt>
                <c:pt idx="8">
                  <c:v>76</c:v>
                </c:pt>
                <c:pt idx="9">
                  <c:v>72</c:v>
                </c:pt>
                <c:pt idx="10">
                  <c:v>68</c:v>
                </c:pt>
                <c:pt idx="11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49-447B-89DA-78E2CFDFB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9472240"/>
        <c:axId val="1599485968"/>
      </c:lineChart>
      <c:catAx>
        <c:axId val="159947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9485968"/>
        <c:crosses val="autoZero"/>
        <c:auto val="1"/>
        <c:lblAlgn val="ctr"/>
        <c:lblOffset val="100"/>
        <c:noMultiLvlLbl val="0"/>
      </c:catAx>
      <c:valAx>
        <c:axId val="1599485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947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Share Breakdown: CATL Leads with 38.9%, BYD at </a:t>
            </a:r>
            <a:r>
              <a:rPr lang="en-US" sz="16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16.9%</a:t>
            </a:r>
            <a:endParaRPr lang="en-US" sz="16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3.7846234321652447E-2"/>
          <c:y val="2.0748752589368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156095748633298"/>
          <c:y val="0.24109222778336237"/>
          <c:w val="0.64489009049705714"/>
          <c:h val="0.6897634980229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CATL</c:v>
                </c:pt>
                <c:pt idx="1">
                  <c:v>BYD</c:v>
                </c:pt>
                <c:pt idx="2">
                  <c:v>LGES</c:v>
                </c:pt>
                <c:pt idx="3">
                  <c:v>SK ON</c:v>
                </c:pt>
                <c:pt idx="4">
                  <c:v>Samsung SDI</c:v>
                </c:pt>
                <c:pt idx="5">
                  <c:v>Panasonic</c:v>
                </c:pt>
                <c:pt idx="6">
                  <c:v>Others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0.38900000000000001</c:v>
                </c:pt>
                <c:pt idx="1">
                  <c:v>0.16900000000000001</c:v>
                </c:pt>
                <c:pt idx="2">
                  <c:v>9.2999999999999999E-2</c:v>
                </c:pt>
                <c:pt idx="3">
                  <c:v>4.4999999999999998E-2</c:v>
                </c:pt>
                <c:pt idx="4">
                  <c:v>3.1E-2</c:v>
                </c:pt>
                <c:pt idx="5">
                  <c:v>3.7999999999999999E-2</c:v>
                </c:pt>
                <c:pt idx="6">
                  <c:v>0.112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7C-40DE-854D-7CE61CD201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99475984"/>
        <c:axId val="1599493456"/>
      </c:barChart>
      <c:dateAx>
        <c:axId val="15994759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9493456"/>
        <c:crosses val="autoZero"/>
        <c:auto val="0"/>
        <c:lblOffset val="100"/>
        <c:baseTimeUnit val="days"/>
      </c:dateAx>
      <c:valAx>
        <c:axId val="1599493456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9475984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Projection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Sheet1!$B$2:$B$8</c:f>
              <c:numCache>
                <c:formatCode>0%</c:formatCode>
                <c:ptCount val="7"/>
                <c:pt idx="0" formatCode="0.00%">
                  <c:v>2.5000000000000001E-2</c:v>
                </c:pt>
                <c:pt idx="1">
                  <c:v>0.06</c:v>
                </c:pt>
                <c:pt idx="2">
                  <c:v>0.1</c:v>
                </c:pt>
                <c:pt idx="3">
                  <c:v>0.14000000000000001</c:v>
                </c:pt>
                <c:pt idx="4">
                  <c:v>0.17</c:v>
                </c:pt>
                <c:pt idx="5">
                  <c:v>0.19</c:v>
                </c:pt>
                <c:pt idx="6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2-48C2-A500-BE0B53E6B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083727"/>
        <c:axId val="124078927"/>
      </c:barChart>
      <c:catAx>
        <c:axId val="12408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4078927"/>
        <c:crosses val="autoZero"/>
        <c:auto val="1"/>
        <c:lblAlgn val="ctr"/>
        <c:lblOffset val="100"/>
        <c:noMultiLvlLbl val="0"/>
      </c:catAx>
      <c:valAx>
        <c:axId val="124078927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4083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D5DA-BD5A-49F6-A4B7-A21B2E5D475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53B1A-31EA-412A-9ABE-28A3A6ED4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0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7C39-B461-4203-B1AF-189B66C53C7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AD23-7EEE-4DA8-A18E-1815F8A7B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7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7C39-B461-4203-B1AF-189B66C53C7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AD23-7EEE-4DA8-A18E-1815F8A7B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7C39-B461-4203-B1AF-189B66C53C7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AD23-7EEE-4DA8-A18E-1815F8A7B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0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7C39-B461-4203-B1AF-189B66C53C7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AD23-7EEE-4DA8-A18E-1815F8A7B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46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7C39-B461-4203-B1AF-189B66C53C7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AD23-7EEE-4DA8-A18E-1815F8A7B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9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7C39-B461-4203-B1AF-189B66C53C7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AD23-7EEE-4DA8-A18E-1815F8A7B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0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7C39-B461-4203-B1AF-189B66C53C7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AD23-7EEE-4DA8-A18E-1815F8A7B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0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7C39-B461-4203-B1AF-189B66C53C7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AD23-7EEE-4DA8-A18E-1815F8A7B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7C39-B461-4203-B1AF-189B66C53C7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AD23-7EEE-4DA8-A18E-1815F8A7B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7C39-B461-4203-B1AF-189B66C53C7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AD23-7EEE-4DA8-A18E-1815F8A7B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8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7C39-B461-4203-B1AF-189B66C53C7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AD23-7EEE-4DA8-A18E-1815F8A7B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9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7C39-B461-4203-B1AF-189B66C53C7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AD23-7EEE-4DA8-A18E-1815F8A7B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875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308" y="1169042"/>
            <a:ext cx="7130007" cy="4780345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>
                  <a:alpha val="44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931" y="2992055"/>
            <a:ext cx="6273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of 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 Battery Chemistry </a:t>
            </a:r>
            <a:endParaRPr lang="en-I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931" y="5087566"/>
            <a:ext cx="2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Highlights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298626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62045" y="2967335"/>
            <a:ext cx="344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2955" y="1305342"/>
            <a:ext cx="854597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EV battery market will grow from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$91.93B (2024)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$251B by 2035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9.6% CAGR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growth is driven by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 on emissions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shift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heavy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investments in EV infrastructure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Lithium-ion batteries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dominate, but rising demand 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 ranges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charging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pushing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battery chemistry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Sustainability efforts, including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ethical sourcing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recycling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will also shape the future.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Asia Pacific region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led by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continues to be a dominant force in the market, influencing trends globally. Additionally, the demand for EV batteries is expanding beyond passenger vehicles to include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buses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storage systems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EV adoption grows, battery innovations will be key to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7x growth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demand by 2035, ensuring the success 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 revolution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045" y="2967335"/>
            <a:ext cx="344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1696" y="116294"/>
            <a:ext cx="94007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Battery Innovation Is Shifting from Incremental Improvements to Breakthrough Technologies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696" y="1071115"/>
            <a:ext cx="235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5858" y="2449555"/>
            <a:ext cx="41744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NMC</a:t>
            </a:r>
            <a:r>
              <a:rPr lang="en-IN" dirty="0" smtClean="0"/>
              <a:t> </a:t>
            </a:r>
            <a:r>
              <a:rPr lang="en-IN" dirty="0"/>
              <a:t>– Balanced performance</a:t>
            </a:r>
          </a:p>
          <a:p>
            <a:endParaRPr lang="en-IN" b="1" dirty="0" smtClean="0"/>
          </a:p>
          <a:p>
            <a:r>
              <a:rPr lang="en-IN" b="1" dirty="0" smtClean="0"/>
              <a:t>NCA</a:t>
            </a:r>
            <a:r>
              <a:rPr lang="en-IN" dirty="0" smtClean="0"/>
              <a:t> </a:t>
            </a:r>
            <a:r>
              <a:rPr lang="en-IN" dirty="0"/>
              <a:t>– High energy, premium EVs</a:t>
            </a:r>
          </a:p>
          <a:p>
            <a:endParaRPr lang="en-IN" b="1" dirty="0" smtClean="0"/>
          </a:p>
          <a:p>
            <a:r>
              <a:rPr lang="en-IN" b="1" dirty="0" smtClean="0"/>
              <a:t>LFP</a:t>
            </a:r>
            <a:r>
              <a:rPr lang="en-IN" dirty="0" smtClean="0"/>
              <a:t> </a:t>
            </a:r>
            <a:r>
              <a:rPr lang="en-IN" dirty="0"/>
              <a:t>– Cost-effective, safer</a:t>
            </a:r>
          </a:p>
          <a:p>
            <a:endParaRPr lang="en-IN" b="1" dirty="0" smtClean="0"/>
          </a:p>
          <a:p>
            <a:r>
              <a:rPr lang="en-IN" b="1" dirty="0" smtClean="0"/>
              <a:t>LMFP</a:t>
            </a:r>
            <a:r>
              <a:rPr lang="en-IN" dirty="0" smtClean="0"/>
              <a:t> </a:t>
            </a:r>
            <a:r>
              <a:rPr lang="en-IN" dirty="0"/>
              <a:t>– LFP with higher density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071" y="1078656"/>
            <a:ext cx="76992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Lithium-ion Dominance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High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density,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life &amp; Falling costs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6316" y="24666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Solid-State</a:t>
            </a:r>
            <a:r>
              <a:rPr lang="en-US" dirty="0" smtClean="0"/>
              <a:t> </a:t>
            </a:r>
            <a:r>
              <a:rPr lang="en-US" dirty="0"/>
              <a:t>– Safer, higher density</a:t>
            </a:r>
          </a:p>
          <a:p>
            <a:endParaRPr lang="en-US" b="1" dirty="0" smtClean="0"/>
          </a:p>
          <a:p>
            <a:r>
              <a:rPr lang="en-US" b="1" dirty="0" smtClean="0"/>
              <a:t>Silicon </a:t>
            </a:r>
            <a:r>
              <a:rPr lang="en-US" b="1" dirty="0"/>
              <a:t>Anodes</a:t>
            </a:r>
            <a:r>
              <a:rPr lang="en-US" dirty="0"/>
              <a:t> – Higher capacity</a:t>
            </a:r>
          </a:p>
          <a:p>
            <a:endParaRPr lang="en-US" b="1" dirty="0" smtClean="0"/>
          </a:p>
          <a:p>
            <a:r>
              <a:rPr lang="en-US" b="1" dirty="0" smtClean="0"/>
              <a:t>Sodium-ion</a:t>
            </a:r>
            <a:r>
              <a:rPr lang="en-US" dirty="0" smtClean="0"/>
              <a:t> </a:t>
            </a:r>
            <a:r>
              <a:rPr lang="en-US" dirty="0"/>
              <a:t>– Cost-effective, abundant</a:t>
            </a:r>
          </a:p>
          <a:p>
            <a:endParaRPr lang="en-US" b="1" dirty="0" smtClean="0"/>
          </a:p>
          <a:p>
            <a:r>
              <a:rPr lang="en-US" b="1" dirty="0" smtClean="0"/>
              <a:t>Advanced </a:t>
            </a:r>
            <a:r>
              <a:rPr lang="en-US" b="1" dirty="0"/>
              <a:t>BMS</a:t>
            </a:r>
            <a:r>
              <a:rPr lang="en-US" dirty="0"/>
              <a:t> – Smarter performance, safety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16379" y="1882408"/>
            <a:ext cx="244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Next-Gen Technologies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3744" y="2527873"/>
            <a:ext cx="296418" cy="2814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527837" y="3075154"/>
            <a:ext cx="296418" cy="2814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27837" y="3638682"/>
            <a:ext cx="296418" cy="2560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527837" y="4189360"/>
            <a:ext cx="296418" cy="2814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27837" y="2525170"/>
            <a:ext cx="34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814" y="3079486"/>
            <a:ext cx="34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587" y="3633802"/>
            <a:ext cx="31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587" y="4187983"/>
            <a:ext cx="34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4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39031" y="2520703"/>
            <a:ext cx="296418" cy="2814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6539031" y="3081190"/>
            <a:ext cx="296418" cy="2814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6547942" y="3641677"/>
            <a:ext cx="296418" cy="2814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6547942" y="4168160"/>
            <a:ext cx="296418" cy="2814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554038" y="2525170"/>
            <a:ext cx="34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7319" y="3075830"/>
            <a:ext cx="34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69511" y="3651504"/>
            <a:ext cx="34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65065" y="4166838"/>
            <a:ext cx="34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71633" y="2301534"/>
            <a:ext cx="5593173" cy="245012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81696" y="4845631"/>
            <a:ext cx="5475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management, Better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&amp; Advanced electrode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cell design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5753" y="1975356"/>
            <a:ext cx="2479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Chemistry Variants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1696" y="5978831"/>
            <a:ext cx="11442944" cy="599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407868" y="5970026"/>
            <a:ext cx="111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 battery market is at a pivotal moment: while lithium-ion advances continue, innovation in solid-state, silicon anodes, and sodium-ion chemistries points to a safer, more efficient, and sustainable future.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9962" y="4749836"/>
            <a:ext cx="344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9662" y="150319"/>
            <a:ext cx="97306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Battery Market Outlook: Growth, Chemistry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Drivers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5138" y="950035"/>
            <a:ext cx="2766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CAGR (2024–2035)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9.6% – 25.95%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190416060"/>
              </p:ext>
            </p:extLst>
          </p:nvPr>
        </p:nvGraphicFramePr>
        <p:xfrm>
          <a:off x="319663" y="2272492"/>
          <a:ext cx="5441058" cy="423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391007359"/>
              </p:ext>
            </p:extLst>
          </p:nvPr>
        </p:nvGraphicFramePr>
        <p:xfrm>
          <a:off x="6668304" y="2234678"/>
          <a:ext cx="5594816" cy="3252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>
          <a:xfrm>
            <a:off x="6860058" y="569422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share: 50.9% → 30%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driver: Chemistry innovation &amp; material shift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475" y="968471"/>
            <a:ext cx="24073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91.93B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(2024)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251B by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2035 </a:t>
            </a:r>
            <a:endParaRPr lang="en-IN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056462" y="964765"/>
            <a:ext cx="0" cy="80530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612966" y="930100"/>
            <a:ext cx="0" cy="80530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87188"/>
              </p:ext>
            </p:extLst>
          </p:nvPr>
        </p:nvGraphicFramePr>
        <p:xfrm>
          <a:off x="8809037" y="855935"/>
          <a:ext cx="5160578" cy="335280"/>
        </p:xfrm>
        <a:graphic>
          <a:graphicData uri="http://schemas.openxmlformats.org/drawingml/2006/table">
            <a:tbl>
              <a:tblPr/>
              <a:tblGrid>
                <a:gridCol w="608648">
                  <a:extLst>
                    <a:ext uri="{9D8B030D-6E8A-4147-A177-3AD203B41FA5}">
                      <a16:colId xmlns:a16="http://schemas.microsoft.com/office/drawing/2014/main" val="3949850869"/>
                    </a:ext>
                  </a:extLst>
                </a:gridCol>
                <a:gridCol w="4551930">
                  <a:extLst>
                    <a:ext uri="{9D8B030D-6E8A-4147-A177-3AD203B41FA5}">
                      <a16:colId xmlns:a16="http://schemas.microsoft.com/office/drawing/2014/main" val="99432468"/>
                    </a:ext>
                  </a:extLst>
                </a:gridCol>
              </a:tblGrid>
              <a:tr h="26258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Projected Market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89989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809037" y="1095595"/>
            <a:ext cx="315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2030    USD 215B – 322B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2035    UDS 251.3B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149969420"/>
              </p:ext>
            </p:extLst>
          </p:nvPr>
        </p:nvGraphicFramePr>
        <p:xfrm>
          <a:off x="231495" y="1437791"/>
          <a:ext cx="3437680" cy="4453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90609"/>
              </p:ext>
            </p:extLst>
          </p:nvPr>
        </p:nvGraphicFramePr>
        <p:xfrm>
          <a:off x="4467827" y="923908"/>
          <a:ext cx="7410883" cy="515162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81539">
                  <a:extLst>
                    <a:ext uri="{9D8B030D-6E8A-4147-A177-3AD203B41FA5}">
                      <a16:colId xmlns:a16="http://schemas.microsoft.com/office/drawing/2014/main" val="714844586"/>
                    </a:ext>
                  </a:extLst>
                </a:gridCol>
                <a:gridCol w="1373674">
                  <a:extLst>
                    <a:ext uri="{9D8B030D-6E8A-4147-A177-3AD203B41FA5}">
                      <a16:colId xmlns:a16="http://schemas.microsoft.com/office/drawing/2014/main" val="1111356074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val="554409954"/>
                    </a:ext>
                  </a:extLst>
                </a:gridCol>
                <a:gridCol w="2891441">
                  <a:extLst>
                    <a:ext uri="{9D8B030D-6E8A-4147-A177-3AD203B41FA5}">
                      <a16:colId xmlns:a16="http://schemas.microsoft.com/office/drawing/2014/main" val="647805634"/>
                    </a:ext>
                  </a:extLst>
                </a:gridCol>
              </a:tblGrid>
              <a:tr h="4881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Dominant Chemistry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 Focus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76237"/>
                  </a:ext>
                </a:extLst>
              </a:tr>
              <a:tr h="5772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LFP, Sodium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 km range battery, 5-min 520 km charging, sodium-ion mass production (2025)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Cost-efficient chemistries, scale-up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6919"/>
                  </a:ext>
                </a:extLst>
              </a:tr>
              <a:tr h="5772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LFP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Blade Battery: ultra-safe, cobalt-free LFP, high durability, space efficiency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integration, Blade Battery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96047"/>
                  </a:ext>
                </a:extLst>
              </a:tr>
              <a:tr h="5772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Tesla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NMC (811 → 955); testing NMC 973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density upgrade, local supply chain, cost optimization (IRA credits)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Upgraded 4680 cells (+20% energy), in-house cathode &amp; lithium plants, scaling U.S. production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38758"/>
                  </a:ext>
                </a:extLst>
              </a:tr>
              <a:tr h="107195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Mid-nickel NCM, LFP (planned for 2026)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Focus on reducing EV battery costs </a:t>
                      </a:r>
                      <a:b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Mass production of LFP batteries by 2026 </a:t>
                      </a:r>
                      <a:b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Dry manufacturing process to reduce costs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Mid-nickel NCM: 40-60% nickel, lower cobalt, 10% cheaper </a:t>
                      </a:r>
                      <a:b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Increased energy density (700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/L) </a:t>
                      </a:r>
                      <a:b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Dry process to cut manufacturing costs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99331"/>
                  </a:ext>
                </a:extLst>
              </a:tr>
              <a:tr h="14017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 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High-nickel (SF, SF+), LFP (Winter Pro)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Fast-charging, energy storage systems (ESS), and low-temperature battery performance.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SF &amp; SF+ Batteries: Faster charging (15-18 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mins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with higher energy density (+9%). </a:t>
                      </a:r>
                      <a:b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Winter Pro LFP Battery: Better performance in low temps (+16% charging capacity, +19% energy density). </a:t>
                      </a:r>
                      <a:b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Non-washing Cathode Process: Improved battery efficiency without water washing. </a:t>
                      </a:r>
                      <a:b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4266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71331" y="6166067"/>
            <a:ext cx="10532962" cy="5208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 Energy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 the battery market, with advancements in fast-charging and energy density enhancing their market share.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through vertical integration and innovation in battery technology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495" y="118127"/>
            <a:ext cx="92597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Landscape of the EV Battery Market: Key Players and Market Shares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DBAF6C5-C139-6C94-0A1A-4147C803A97E}"/>
              </a:ext>
            </a:extLst>
          </p:cNvPr>
          <p:cNvSpPr/>
          <p:nvPr/>
        </p:nvSpPr>
        <p:spPr>
          <a:xfrm>
            <a:off x="205489" y="4823305"/>
            <a:ext cx="24597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While currently a small segment of the overall automotive market, India's EV sector is poised for significant expansion, fueled by strong government support, increasing domestic production, and growing consumer interest.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DF1005-1B70-2F6A-B0C8-DD2D34B09692}"/>
              </a:ext>
            </a:extLst>
          </p:cNvPr>
          <p:cNvSpPr txBox="1"/>
          <p:nvPr/>
        </p:nvSpPr>
        <p:spPr>
          <a:xfrm>
            <a:off x="175435" y="3741893"/>
            <a:ext cx="2582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on the Electric Highway: The Nation's EV Trajectory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FD868F-A519-BA8D-0088-8DAAB006ADC9}"/>
              </a:ext>
            </a:extLst>
          </p:cNvPr>
          <p:cNvSpPr/>
          <p:nvPr/>
        </p:nvSpPr>
        <p:spPr>
          <a:xfrm>
            <a:off x="3806705" y="4164782"/>
            <a:ext cx="376747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India's EV market is currently small, accounting for about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2.5%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car sales in 2024.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Schemes like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FAME and PLI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boost both adoption and local manufacturing.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two-wheelers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dominate EV sales in India, followed by three-wheelers.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production projected to soar by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140.2% year-over-year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approximately 301,400 units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1322A63-8EAE-5F0D-D700-5ADF61AD8FF9}"/>
              </a:ext>
            </a:extLst>
          </p:cNvPr>
          <p:cNvSpPr/>
          <p:nvPr/>
        </p:nvSpPr>
        <p:spPr>
          <a:xfrm>
            <a:off x="3376201" y="4234426"/>
            <a:ext cx="296418" cy="2814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5FBD68-14F7-BE93-7619-DA0065D86E23}"/>
              </a:ext>
            </a:extLst>
          </p:cNvPr>
          <p:cNvSpPr/>
          <p:nvPr/>
        </p:nvSpPr>
        <p:spPr>
          <a:xfrm>
            <a:off x="3376201" y="4839374"/>
            <a:ext cx="296418" cy="2814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3461F4-464E-B00E-A088-BB0473B2A483}"/>
              </a:ext>
            </a:extLst>
          </p:cNvPr>
          <p:cNvSpPr/>
          <p:nvPr/>
        </p:nvSpPr>
        <p:spPr>
          <a:xfrm>
            <a:off x="3377123" y="5483229"/>
            <a:ext cx="296418" cy="2560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859118-9933-EAB0-90C4-F5774C95C1E1}"/>
              </a:ext>
            </a:extLst>
          </p:cNvPr>
          <p:cNvSpPr/>
          <p:nvPr/>
        </p:nvSpPr>
        <p:spPr>
          <a:xfrm>
            <a:off x="3394082" y="6114234"/>
            <a:ext cx="296418" cy="2814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85B27E-768F-D524-AF5A-857B6EDDDB9C}"/>
              </a:ext>
            </a:extLst>
          </p:cNvPr>
          <p:cNvSpPr txBox="1"/>
          <p:nvPr/>
        </p:nvSpPr>
        <p:spPr>
          <a:xfrm>
            <a:off x="3395026" y="4231781"/>
            <a:ext cx="34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84B34B-5229-1F93-D6DF-B32E33A00A31}"/>
              </a:ext>
            </a:extLst>
          </p:cNvPr>
          <p:cNvSpPr txBox="1"/>
          <p:nvPr/>
        </p:nvSpPr>
        <p:spPr>
          <a:xfrm>
            <a:off x="3402873" y="4826418"/>
            <a:ext cx="34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DF23E4-2428-31E8-3451-12BEC23AB815}"/>
              </a:ext>
            </a:extLst>
          </p:cNvPr>
          <p:cNvSpPr txBox="1"/>
          <p:nvPr/>
        </p:nvSpPr>
        <p:spPr>
          <a:xfrm>
            <a:off x="3402873" y="5478349"/>
            <a:ext cx="31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3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F02BD4-0C34-BC06-EE8E-74C8997C111D}"/>
              </a:ext>
            </a:extLst>
          </p:cNvPr>
          <p:cNvSpPr txBox="1"/>
          <p:nvPr/>
        </p:nvSpPr>
        <p:spPr>
          <a:xfrm>
            <a:off x="3419832" y="6112857"/>
            <a:ext cx="34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4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47" name="Google Shape;1094;p45">
            <a:extLst>
              <a:ext uri="{FF2B5EF4-FFF2-40B4-BE49-F238E27FC236}">
                <a16:creationId xmlns:a16="http://schemas.microsoft.com/office/drawing/2014/main" id="{E1B1E12B-0649-EBAF-8DE5-CC3F0BAE1DA6}"/>
              </a:ext>
            </a:extLst>
          </p:cNvPr>
          <p:cNvSpPr txBox="1"/>
          <p:nvPr/>
        </p:nvSpPr>
        <p:spPr>
          <a:xfrm>
            <a:off x="3325887" y="3820369"/>
            <a:ext cx="3551282" cy="12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Trends:</a:t>
            </a:r>
            <a:endParaRPr sz="1600" b="1" dirty="0">
              <a:solidFill>
                <a:srgbClr val="002060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48" name="Google Shape;1094;p45">
            <a:extLst>
              <a:ext uri="{FF2B5EF4-FFF2-40B4-BE49-F238E27FC236}">
                <a16:creationId xmlns:a16="http://schemas.microsoft.com/office/drawing/2014/main" id="{1B03FCEC-0C0B-A7BD-1F80-2C04AAA05612}"/>
              </a:ext>
            </a:extLst>
          </p:cNvPr>
          <p:cNvSpPr txBox="1"/>
          <p:nvPr/>
        </p:nvSpPr>
        <p:spPr>
          <a:xfrm>
            <a:off x="7731484" y="3773746"/>
            <a:ext cx="4380020" cy="21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 EV share of total passenger vehicle:</a:t>
            </a:r>
            <a:endParaRPr sz="1600" b="1" dirty="0">
              <a:solidFill>
                <a:srgbClr val="002060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B04C130F-47C5-AF07-DD37-B3E6B8328B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518580"/>
              </p:ext>
            </p:extLst>
          </p:nvPr>
        </p:nvGraphicFramePr>
        <p:xfrm>
          <a:off x="7731484" y="4223880"/>
          <a:ext cx="3994878" cy="2344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Rectangle 33"/>
          <p:cNvSpPr/>
          <p:nvPr/>
        </p:nvSpPr>
        <p:spPr>
          <a:xfrm>
            <a:off x="7123264" y="124550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BMS for optimized performance &amp; longevity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operating costs vs. ICE vehicles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ESG impact: emissions &amp; public health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Second-life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reuse for energy storage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77887" y="124550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material volatility risks reversing declining battery cost trend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uneven charging infrastructure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concerns and performance degradation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risks, including thermal runaway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277887" y="1612885"/>
            <a:ext cx="11666746" cy="514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1"/>
          </p:cNvCxnSpPr>
          <p:nvPr/>
        </p:nvCxnSpPr>
        <p:spPr>
          <a:xfrm flipV="1">
            <a:off x="277887" y="2140641"/>
            <a:ext cx="11624945" cy="128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77887" y="2656439"/>
            <a:ext cx="11624945" cy="57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196990" y="351208"/>
            <a:ext cx="4131464" cy="631251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7160127" y="448987"/>
            <a:ext cx="4205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in EV Battery Chemistry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1647" y="359700"/>
            <a:ext cx="3074554" cy="631251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321425" y="468663"/>
            <a:ext cx="3034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EV Battery Challenges</a:t>
            </a:r>
          </a:p>
        </p:txBody>
      </p:sp>
    </p:spTree>
    <p:extLst>
      <p:ext uri="{BB962C8B-B14F-4D97-AF65-F5344CB8AC3E}">
        <p14:creationId xmlns:p14="http://schemas.microsoft.com/office/powerpoint/2010/main" val="42752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795</Words>
  <Application>Microsoft Office PowerPoint</Application>
  <PresentationFormat>Widescreen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Fira Sans Extra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Seveli Kaur</dc:creator>
  <cp:lastModifiedBy>Seveli Kaur</cp:lastModifiedBy>
  <cp:revision>42</cp:revision>
  <dcterms:created xsi:type="dcterms:W3CDTF">2025-05-05T17:18:31Z</dcterms:created>
  <dcterms:modified xsi:type="dcterms:W3CDTF">2025-05-07T10:02:13Z</dcterms:modified>
</cp:coreProperties>
</file>