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CDFA49-977F-4687-906F-4C0BA720A5FD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D366FCA-30B9-4334-B7B9-669E78DAFEA1}">
      <dgm:prSet/>
      <dgm:spPr/>
      <dgm:t>
        <a:bodyPr/>
        <a:lstStyle/>
        <a:p>
          <a:r>
            <a:rPr lang="en-US" b="1" u="sng" dirty="0"/>
            <a:t>How to upgrade to Angular 8</a:t>
          </a:r>
          <a:endParaRPr lang="en-US" dirty="0"/>
        </a:p>
      </dgm:t>
    </dgm:pt>
    <dgm:pt modelId="{B37B31BA-00DD-42EB-ABCA-7440E0C42E87}" type="parTrans" cxnId="{DC6565AD-FC96-4D46-84A8-E467FCBA9205}">
      <dgm:prSet/>
      <dgm:spPr/>
      <dgm:t>
        <a:bodyPr/>
        <a:lstStyle/>
        <a:p>
          <a:endParaRPr lang="en-US"/>
        </a:p>
      </dgm:t>
    </dgm:pt>
    <dgm:pt modelId="{903FB22E-FAB3-4365-BDD5-F0F5141D9794}" type="sibTrans" cxnId="{DC6565AD-FC96-4D46-84A8-E467FCBA9205}">
      <dgm:prSet/>
      <dgm:spPr/>
      <dgm:t>
        <a:bodyPr/>
        <a:lstStyle/>
        <a:p>
          <a:endParaRPr lang="en-US"/>
        </a:p>
      </dgm:t>
    </dgm:pt>
    <dgm:pt modelId="{42059774-B333-4858-84E5-829771D9CA1B}" type="pres">
      <dgm:prSet presAssocID="{3CCDFA49-977F-4687-906F-4C0BA720A5FD}" presName="linear" presStyleCnt="0">
        <dgm:presLayoutVars>
          <dgm:animLvl val="lvl"/>
          <dgm:resizeHandles val="exact"/>
        </dgm:presLayoutVars>
      </dgm:prSet>
      <dgm:spPr/>
    </dgm:pt>
    <dgm:pt modelId="{8595124E-91ED-4523-A9CF-37CCF924E4D0}" type="pres">
      <dgm:prSet presAssocID="{1D366FCA-30B9-4334-B7B9-669E78DAFEA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F5A1BA8-E131-4533-ABB5-0FF5139BB54B}" type="presOf" srcId="{3CCDFA49-977F-4687-906F-4C0BA720A5FD}" destId="{42059774-B333-4858-84E5-829771D9CA1B}" srcOrd="0" destOrd="0" presId="urn:microsoft.com/office/officeart/2005/8/layout/vList2"/>
    <dgm:cxn modelId="{DC6565AD-FC96-4D46-84A8-E467FCBA9205}" srcId="{3CCDFA49-977F-4687-906F-4C0BA720A5FD}" destId="{1D366FCA-30B9-4334-B7B9-669E78DAFEA1}" srcOrd="0" destOrd="0" parTransId="{B37B31BA-00DD-42EB-ABCA-7440E0C42E87}" sibTransId="{903FB22E-FAB3-4365-BDD5-F0F5141D9794}"/>
    <dgm:cxn modelId="{687AFEE4-A3DD-4654-B68E-91A49FC67B97}" type="presOf" srcId="{1D366FCA-30B9-4334-B7B9-669E78DAFEA1}" destId="{8595124E-91ED-4523-A9CF-37CCF924E4D0}" srcOrd="0" destOrd="0" presId="urn:microsoft.com/office/officeart/2005/8/layout/vList2"/>
    <dgm:cxn modelId="{F7229B15-B7E5-4494-9E7C-52D2AD066715}" type="presParOf" srcId="{42059774-B333-4858-84E5-829771D9CA1B}" destId="{8595124E-91ED-4523-A9CF-37CCF924E4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C966A6-2231-4AD4-B100-3F16E4133C94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932999-9B5C-4645-97F6-97488271F4BE}" type="pres">
      <dgm:prSet presAssocID="{D9C966A6-2231-4AD4-B100-3F16E4133C94}" presName="Name0" presStyleCnt="0">
        <dgm:presLayoutVars>
          <dgm:dir/>
          <dgm:animLvl val="lvl"/>
          <dgm:resizeHandles/>
        </dgm:presLayoutVars>
      </dgm:prSet>
      <dgm:spPr/>
    </dgm:pt>
  </dgm:ptLst>
  <dgm:cxnLst>
    <dgm:cxn modelId="{2FCE0D1C-B175-40D1-A600-CD30F0EBC661}" type="presOf" srcId="{D9C966A6-2231-4AD4-B100-3F16E4133C94}" destId="{83932999-9B5C-4645-97F6-97488271F4BE}" srcOrd="0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CDFA49-977F-4687-906F-4C0BA720A5FD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D366FCA-30B9-4334-B7B9-669E78DAFEA1}">
      <dgm:prSet/>
      <dgm:spPr/>
      <dgm:t>
        <a:bodyPr/>
        <a:lstStyle/>
        <a:p>
          <a:r>
            <a:rPr lang="en-US" b="1" u="sng" dirty="0"/>
            <a:t>Angular 8 – New Features</a:t>
          </a:r>
          <a:endParaRPr lang="en-US" dirty="0"/>
        </a:p>
      </dgm:t>
    </dgm:pt>
    <dgm:pt modelId="{B37B31BA-00DD-42EB-ABCA-7440E0C42E87}" type="parTrans" cxnId="{DC6565AD-FC96-4D46-84A8-E467FCBA9205}">
      <dgm:prSet/>
      <dgm:spPr/>
      <dgm:t>
        <a:bodyPr/>
        <a:lstStyle/>
        <a:p>
          <a:endParaRPr lang="en-US"/>
        </a:p>
      </dgm:t>
    </dgm:pt>
    <dgm:pt modelId="{903FB22E-FAB3-4365-BDD5-F0F5141D9794}" type="sibTrans" cxnId="{DC6565AD-FC96-4D46-84A8-E467FCBA9205}">
      <dgm:prSet/>
      <dgm:spPr/>
      <dgm:t>
        <a:bodyPr/>
        <a:lstStyle/>
        <a:p>
          <a:endParaRPr lang="en-US"/>
        </a:p>
      </dgm:t>
    </dgm:pt>
    <dgm:pt modelId="{42059774-B333-4858-84E5-829771D9CA1B}" type="pres">
      <dgm:prSet presAssocID="{3CCDFA49-977F-4687-906F-4C0BA720A5FD}" presName="linear" presStyleCnt="0">
        <dgm:presLayoutVars>
          <dgm:animLvl val="lvl"/>
          <dgm:resizeHandles val="exact"/>
        </dgm:presLayoutVars>
      </dgm:prSet>
      <dgm:spPr/>
    </dgm:pt>
    <dgm:pt modelId="{8595124E-91ED-4523-A9CF-37CCF924E4D0}" type="pres">
      <dgm:prSet presAssocID="{1D366FCA-30B9-4334-B7B9-669E78DAFEA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F5A1BA8-E131-4533-ABB5-0FF5139BB54B}" type="presOf" srcId="{3CCDFA49-977F-4687-906F-4C0BA720A5FD}" destId="{42059774-B333-4858-84E5-829771D9CA1B}" srcOrd="0" destOrd="0" presId="urn:microsoft.com/office/officeart/2005/8/layout/vList2"/>
    <dgm:cxn modelId="{DC6565AD-FC96-4D46-84A8-E467FCBA9205}" srcId="{3CCDFA49-977F-4687-906F-4C0BA720A5FD}" destId="{1D366FCA-30B9-4334-B7B9-669E78DAFEA1}" srcOrd="0" destOrd="0" parTransId="{B37B31BA-00DD-42EB-ABCA-7440E0C42E87}" sibTransId="{903FB22E-FAB3-4365-BDD5-F0F5141D9794}"/>
    <dgm:cxn modelId="{687AFEE4-A3DD-4654-B68E-91A49FC67B97}" type="presOf" srcId="{1D366FCA-30B9-4334-B7B9-669E78DAFEA1}" destId="{8595124E-91ED-4523-A9CF-37CCF924E4D0}" srcOrd="0" destOrd="0" presId="urn:microsoft.com/office/officeart/2005/8/layout/vList2"/>
    <dgm:cxn modelId="{F7229B15-B7E5-4494-9E7C-52D2AD066715}" type="presParOf" srcId="{42059774-B333-4858-84E5-829771D9CA1B}" destId="{8595124E-91ED-4523-A9CF-37CCF924E4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CDFA49-977F-4687-906F-4C0BA720A5FD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D366FCA-30B9-4334-B7B9-669E78DAFEA1}">
      <dgm:prSet/>
      <dgm:spPr/>
      <dgm:t>
        <a:bodyPr/>
        <a:lstStyle/>
        <a:p>
          <a:r>
            <a:rPr lang="en-US" b="1" u="sng" dirty="0"/>
            <a:t>Angular 8 – Breaking Changes &amp; Deprecations</a:t>
          </a:r>
          <a:endParaRPr lang="en-US" dirty="0"/>
        </a:p>
      </dgm:t>
    </dgm:pt>
    <dgm:pt modelId="{B37B31BA-00DD-42EB-ABCA-7440E0C42E87}" type="parTrans" cxnId="{DC6565AD-FC96-4D46-84A8-E467FCBA9205}">
      <dgm:prSet/>
      <dgm:spPr/>
      <dgm:t>
        <a:bodyPr/>
        <a:lstStyle/>
        <a:p>
          <a:endParaRPr lang="en-US"/>
        </a:p>
      </dgm:t>
    </dgm:pt>
    <dgm:pt modelId="{903FB22E-FAB3-4365-BDD5-F0F5141D9794}" type="sibTrans" cxnId="{DC6565AD-FC96-4D46-84A8-E467FCBA9205}">
      <dgm:prSet/>
      <dgm:spPr/>
      <dgm:t>
        <a:bodyPr/>
        <a:lstStyle/>
        <a:p>
          <a:endParaRPr lang="en-US"/>
        </a:p>
      </dgm:t>
    </dgm:pt>
    <dgm:pt modelId="{42059774-B333-4858-84E5-829771D9CA1B}" type="pres">
      <dgm:prSet presAssocID="{3CCDFA49-977F-4687-906F-4C0BA720A5FD}" presName="linear" presStyleCnt="0">
        <dgm:presLayoutVars>
          <dgm:animLvl val="lvl"/>
          <dgm:resizeHandles val="exact"/>
        </dgm:presLayoutVars>
      </dgm:prSet>
      <dgm:spPr/>
    </dgm:pt>
    <dgm:pt modelId="{8595124E-91ED-4523-A9CF-37CCF924E4D0}" type="pres">
      <dgm:prSet presAssocID="{1D366FCA-30B9-4334-B7B9-669E78DAFEA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F5A1BA8-E131-4533-ABB5-0FF5139BB54B}" type="presOf" srcId="{3CCDFA49-977F-4687-906F-4C0BA720A5FD}" destId="{42059774-B333-4858-84E5-829771D9CA1B}" srcOrd="0" destOrd="0" presId="urn:microsoft.com/office/officeart/2005/8/layout/vList2"/>
    <dgm:cxn modelId="{DC6565AD-FC96-4D46-84A8-E467FCBA9205}" srcId="{3CCDFA49-977F-4687-906F-4C0BA720A5FD}" destId="{1D366FCA-30B9-4334-B7B9-669E78DAFEA1}" srcOrd="0" destOrd="0" parTransId="{B37B31BA-00DD-42EB-ABCA-7440E0C42E87}" sibTransId="{903FB22E-FAB3-4365-BDD5-F0F5141D9794}"/>
    <dgm:cxn modelId="{687AFEE4-A3DD-4654-B68E-91A49FC67B97}" type="presOf" srcId="{1D366FCA-30B9-4334-B7B9-669E78DAFEA1}" destId="{8595124E-91ED-4523-A9CF-37CCF924E4D0}" srcOrd="0" destOrd="0" presId="urn:microsoft.com/office/officeart/2005/8/layout/vList2"/>
    <dgm:cxn modelId="{F7229B15-B7E5-4494-9E7C-52D2AD066715}" type="presParOf" srcId="{42059774-B333-4858-84E5-829771D9CA1B}" destId="{8595124E-91ED-4523-A9CF-37CCF924E4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CDFA49-977F-4687-906F-4C0BA720A5FD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D366FCA-30B9-4334-B7B9-669E78DAFEA1}">
      <dgm:prSet/>
      <dgm:spPr/>
      <dgm:t>
        <a:bodyPr/>
        <a:lstStyle/>
        <a:p>
          <a:r>
            <a:rPr lang="en-US" b="1" u="sng" dirty="0"/>
            <a:t>Angular 8 – How to upgrade</a:t>
          </a:r>
          <a:endParaRPr lang="en-US" dirty="0"/>
        </a:p>
      </dgm:t>
    </dgm:pt>
    <dgm:pt modelId="{B37B31BA-00DD-42EB-ABCA-7440E0C42E87}" type="parTrans" cxnId="{DC6565AD-FC96-4D46-84A8-E467FCBA9205}">
      <dgm:prSet/>
      <dgm:spPr/>
      <dgm:t>
        <a:bodyPr/>
        <a:lstStyle/>
        <a:p>
          <a:endParaRPr lang="en-US"/>
        </a:p>
      </dgm:t>
    </dgm:pt>
    <dgm:pt modelId="{903FB22E-FAB3-4365-BDD5-F0F5141D9794}" type="sibTrans" cxnId="{DC6565AD-FC96-4D46-84A8-E467FCBA9205}">
      <dgm:prSet/>
      <dgm:spPr/>
      <dgm:t>
        <a:bodyPr/>
        <a:lstStyle/>
        <a:p>
          <a:endParaRPr lang="en-US"/>
        </a:p>
      </dgm:t>
    </dgm:pt>
    <dgm:pt modelId="{42059774-B333-4858-84E5-829771D9CA1B}" type="pres">
      <dgm:prSet presAssocID="{3CCDFA49-977F-4687-906F-4C0BA720A5FD}" presName="linear" presStyleCnt="0">
        <dgm:presLayoutVars>
          <dgm:animLvl val="lvl"/>
          <dgm:resizeHandles val="exact"/>
        </dgm:presLayoutVars>
      </dgm:prSet>
      <dgm:spPr/>
    </dgm:pt>
    <dgm:pt modelId="{8595124E-91ED-4523-A9CF-37CCF924E4D0}" type="pres">
      <dgm:prSet presAssocID="{1D366FCA-30B9-4334-B7B9-669E78DAFEA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F5A1BA8-E131-4533-ABB5-0FF5139BB54B}" type="presOf" srcId="{3CCDFA49-977F-4687-906F-4C0BA720A5FD}" destId="{42059774-B333-4858-84E5-829771D9CA1B}" srcOrd="0" destOrd="0" presId="urn:microsoft.com/office/officeart/2005/8/layout/vList2"/>
    <dgm:cxn modelId="{DC6565AD-FC96-4D46-84A8-E467FCBA9205}" srcId="{3CCDFA49-977F-4687-906F-4C0BA720A5FD}" destId="{1D366FCA-30B9-4334-B7B9-669E78DAFEA1}" srcOrd="0" destOrd="0" parTransId="{B37B31BA-00DD-42EB-ABCA-7440E0C42E87}" sibTransId="{903FB22E-FAB3-4365-BDD5-F0F5141D9794}"/>
    <dgm:cxn modelId="{687AFEE4-A3DD-4654-B68E-91A49FC67B97}" type="presOf" srcId="{1D366FCA-30B9-4334-B7B9-669E78DAFEA1}" destId="{8595124E-91ED-4523-A9CF-37CCF924E4D0}" srcOrd="0" destOrd="0" presId="urn:microsoft.com/office/officeart/2005/8/layout/vList2"/>
    <dgm:cxn modelId="{F7229B15-B7E5-4494-9E7C-52D2AD066715}" type="presParOf" srcId="{42059774-B333-4858-84E5-829771D9CA1B}" destId="{8595124E-91ED-4523-A9CF-37CCF924E4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CDFA49-977F-4687-906F-4C0BA720A5FD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D366FCA-30B9-4334-B7B9-669E78DAFEA1}">
      <dgm:prSet/>
      <dgm:spPr/>
      <dgm:t>
        <a:bodyPr/>
        <a:lstStyle/>
        <a:p>
          <a:r>
            <a:rPr lang="en-US" b="1" u="sng" dirty="0"/>
            <a:t>Angular 8 – Performance, Build Size bench marking/evaluation</a:t>
          </a:r>
          <a:endParaRPr lang="en-US" dirty="0"/>
        </a:p>
      </dgm:t>
    </dgm:pt>
    <dgm:pt modelId="{B37B31BA-00DD-42EB-ABCA-7440E0C42E87}" type="parTrans" cxnId="{DC6565AD-FC96-4D46-84A8-E467FCBA9205}">
      <dgm:prSet/>
      <dgm:spPr/>
      <dgm:t>
        <a:bodyPr/>
        <a:lstStyle/>
        <a:p>
          <a:endParaRPr lang="en-US"/>
        </a:p>
      </dgm:t>
    </dgm:pt>
    <dgm:pt modelId="{903FB22E-FAB3-4365-BDD5-F0F5141D9794}" type="sibTrans" cxnId="{DC6565AD-FC96-4D46-84A8-E467FCBA9205}">
      <dgm:prSet/>
      <dgm:spPr/>
      <dgm:t>
        <a:bodyPr/>
        <a:lstStyle/>
        <a:p>
          <a:endParaRPr lang="en-US"/>
        </a:p>
      </dgm:t>
    </dgm:pt>
    <dgm:pt modelId="{42059774-B333-4858-84E5-829771D9CA1B}" type="pres">
      <dgm:prSet presAssocID="{3CCDFA49-977F-4687-906F-4C0BA720A5FD}" presName="linear" presStyleCnt="0">
        <dgm:presLayoutVars>
          <dgm:animLvl val="lvl"/>
          <dgm:resizeHandles val="exact"/>
        </dgm:presLayoutVars>
      </dgm:prSet>
      <dgm:spPr/>
    </dgm:pt>
    <dgm:pt modelId="{8595124E-91ED-4523-A9CF-37CCF924E4D0}" type="pres">
      <dgm:prSet presAssocID="{1D366FCA-30B9-4334-B7B9-669E78DAFEA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F5A1BA8-E131-4533-ABB5-0FF5139BB54B}" type="presOf" srcId="{3CCDFA49-977F-4687-906F-4C0BA720A5FD}" destId="{42059774-B333-4858-84E5-829771D9CA1B}" srcOrd="0" destOrd="0" presId="urn:microsoft.com/office/officeart/2005/8/layout/vList2"/>
    <dgm:cxn modelId="{DC6565AD-FC96-4D46-84A8-E467FCBA9205}" srcId="{3CCDFA49-977F-4687-906F-4C0BA720A5FD}" destId="{1D366FCA-30B9-4334-B7B9-669E78DAFEA1}" srcOrd="0" destOrd="0" parTransId="{B37B31BA-00DD-42EB-ABCA-7440E0C42E87}" sibTransId="{903FB22E-FAB3-4365-BDD5-F0F5141D9794}"/>
    <dgm:cxn modelId="{687AFEE4-A3DD-4654-B68E-91A49FC67B97}" type="presOf" srcId="{1D366FCA-30B9-4334-B7B9-669E78DAFEA1}" destId="{8595124E-91ED-4523-A9CF-37CCF924E4D0}" srcOrd="0" destOrd="0" presId="urn:microsoft.com/office/officeart/2005/8/layout/vList2"/>
    <dgm:cxn modelId="{F7229B15-B7E5-4494-9E7C-52D2AD066715}" type="presParOf" srcId="{42059774-B333-4858-84E5-829771D9CA1B}" destId="{8595124E-91ED-4523-A9CF-37CCF924E4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CCDFA49-977F-4687-906F-4C0BA720A5FD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D366FCA-30B9-4334-B7B9-669E78DAFEA1}">
      <dgm:prSet/>
      <dgm:spPr/>
      <dgm:t>
        <a:bodyPr/>
        <a:lstStyle/>
        <a:p>
          <a:r>
            <a:rPr lang="en-US" b="1" u="sng" dirty="0"/>
            <a:t>Angular 8 – Performance, Build Size bench marking/evaluation</a:t>
          </a:r>
          <a:endParaRPr lang="en-US" dirty="0"/>
        </a:p>
      </dgm:t>
    </dgm:pt>
    <dgm:pt modelId="{B37B31BA-00DD-42EB-ABCA-7440E0C42E87}" type="parTrans" cxnId="{DC6565AD-FC96-4D46-84A8-E467FCBA9205}">
      <dgm:prSet/>
      <dgm:spPr/>
      <dgm:t>
        <a:bodyPr/>
        <a:lstStyle/>
        <a:p>
          <a:endParaRPr lang="en-US"/>
        </a:p>
      </dgm:t>
    </dgm:pt>
    <dgm:pt modelId="{903FB22E-FAB3-4365-BDD5-F0F5141D9794}" type="sibTrans" cxnId="{DC6565AD-FC96-4D46-84A8-E467FCBA9205}">
      <dgm:prSet/>
      <dgm:spPr/>
      <dgm:t>
        <a:bodyPr/>
        <a:lstStyle/>
        <a:p>
          <a:endParaRPr lang="en-US"/>
        </a:p>
      </dgm:t>
    </dgm:pt>
    <dgm:pt modelId="{42059774-B333-4858-84E5-829771D9CA1B}" type="pres">
      <dgm:prSet presAssocID="{3CCDFA49-977F-4687-906F-4C0BA720A5FD}" presName="linear" presStyleCnt="0">
        <dgm:presLayoutVars>
          <dgm:animLvl val="lvl"/>
          <dgm:resizeHandles val="exact"/>
        </dgm:presLayoutVars>
      </dgm:prSet>
      <dgm:spPr/>
    </dgm:pt>
    <dgm:pt modelId="{8595124E-91ED-4523-A9CF-37CCF924E4D0}" type="pres">
      <dgm:prSet presAssocID="{1D366FCA-30B9-4334-B7B9-669E78DAFEA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F5A1BA8-E131-4533-ABB5-0FF5139BB54B}" type="presOf" srcId="{3CCDFA49-977F-4687-906F-4C0BA720A5FD}" destId="{42059774-B333-4858-84E5-829771D9CA1B}" srcOrd="0" destOrd="0" presId="urn:microsoft.com/office/officeart/2005/8/layout/vList2"/>
    <dgm:cxn modelId="{DC6565AD-FC96-4D46-84A8-E467FCBA9205}" srcId="{3CCDFA49-977F-4687-906F-4C0BA720A5FD}" destId="{1D366FCA-30B9-4334-B7B9-669E78DAFEA1}" srcOrd="0" destOrd="0" parTransId="{B37B31BA-00DD-42EB-ABCA-7440E0C42E87}" sibTransId="{903FB22E-FAB3-4365-BDD5-F0F5141D9794}"/>
    <dgm:cxn modelId="{687AFEE4-A3DD-4654-B68E-91A49FC67B97}" type="presOf" srcId="{1D366FCA-30B9-4334-B7B9-669E78DAFEA1}" destId="{8595124E-91ED-4523-A9CF-37CCF924E4D0}" srcOrd="0" destOrd="0" presId="urn:microsoft.com/office/officeart/2005/8/layout/vList2"/>
    <dgm:cxn modelId="{F7229B15-B7E5-4494-9E7C-52D2AD066715}" type="presParOf" srcId="{42059774-B333-4858-84E5-829771D9CA1B}" destId="{8595124E-91ED-4523-A9CF-37CCF924E4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5124E-91ED-4523-A9CF-37CCF924E4D0}">
      <dsp:nvSpPr>
        <dsp:cNvPr id="0" name=""/>
        <dsp:cNvSpPr/>
      </dsp:nvSpPr>
      <dsp:spPr>
        <a:xfrm>
          <a:off x="0" y="2693"/>
          <a:ext cx="9217888" cy="561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sng" kern="1200" dirty="0"/>
            <a:t>How to upgrade to Angular 8</a:t>
          </a:r>
          <a:endParaRPr lang="en-US" sz="2400" kern="1200" dirty="0"/>
        </a:p>
      </dsp:txBody>
      <dsp:txXfrm>
        <a:off x="27415" y="30108"/>
        <a:ext cx="9163058" cy="5067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5124E-91ED-4523-A9CF-37CCF924E4D0}">
      <dsp:nvSpPr>
        <dsp:cNvPr id="0" name=""/>
        <dsp:cNvSpPr/>
      </dsp:nvSpPr>
      <dsp:spPr>
        <a:xfrm>
          <a:off x="0" y="2693"/>
          <a:ext cx="9217888" cy="561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sng" kern="1200" dirty="0"/>
            <a:t>Angular 8 – New Features</a:t>
          </a:r>
          <a:endParaRPr lang="en-US" sz="2400" kern="1200" dirty="0"/>
        </a:p>
      </dsp:txBody>
      <dsp:txXfrm>
        <a:off x="27415" y="30108"/>
        <a:ext cx="9163058" cy="506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5124E-91ED-4523-A9CF-37CCF924E4D0}">
      <dsp:nvSpPr>
        <dsp:cNvPr id="0" name=""/>
        <dsp:cNvSpPr/>
      </dsp:nvSpPr>
      <dsp:spPr>
        <a:xfrm>
          <a:off x="0" y="2693"/>
          <a:ext cx="9217888" cy="561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sng" kern="1200" dirty="0"/>
            <a:t>Angular 8 – Breaking Changes &amp; Deprecations</a:t>
          </a:r>
          <a:endParaRPr lang="en-US" sz="2400" kern="1200" dirty="0"/>
        </a:p>
      </dsp:txBody>
      <dsp:txXfrm>
        <a:off x="27415" y="30108"/>
        <a:ext cx="9163058" cy="5067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5124E-91ED-4523-A9CF-37CCF924E4D0}">
      <dsp:nvSpPr>
        <dsp:cNvPr id="0" name=""/>
        <dsp:cNvSpPr/>
      </dsp:nvSpPr>
      <dsp:spPr>
        <a:xfrm>
          <a:off x="0" y="2693"/>
          <a:ext cx="9217888" cy="561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sng" kern="1200" dirty="0"/>
            <a:t>Angular 8 – How to upgrade</a:t>
          </a:r>
          <a:endParaRPr lang="en-US" sz="2400" kern="1200" dirty="0"/>
        </a:p>
      </dsp:txBody>
      <dsp:txXfrm>
        <a:off x="27415" y="30108"/>
        <a:ext cx="9163058" cy="5067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5124E-91ED-4523-A9CF-37CCF924E4D0}">
      <dsp:nvSpPr>
        <dsp:cNvPr id="0" name=""/>
        <dsp:cNvSpPr/>
      </dsp:nvSpPr>
      <dsp:spPr>
        <a:xfrm>
          <a:off x="0" y="26093"/>
          <a:ext cx="9217888" cy="514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sng" kern="1200" dirty="0"/>
            <a:t>Angular 8 – Performance, Build Size bench marking/evaluation</a:t>
          </a:r>
          <a:endParaRPr lang="en-US" sz="2200" kern="1200" dirty="0"/>
        </a:p>
      </dsp:txBody>
      <dsp:txXfrm>
        <a:off x="25130" y="51223"/>
        <a:ext cx="9167628" cy="4645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5124E-91ED-4523-A9CF-37CCF924E4D0}">
      <dsp:nvSpPr>
        <dsp:cNvPr id="0" name=""/>
        <dsp:cNvSpPr/>
      </dsp:nvSpPr>
      <dsp:spPr>
        <a:xfrm>
          <a:off x="0" y="26093"/>
          <a:ext cx="9217888" cy="514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sng" kern="1200" dirty="0"/>
            <a:t>Angular 8 – Performance, Build Size bench marking/evaluation</a:t>
          </a:r>
          <a:endParaRPr lang="en-US" sz="2200" kern="1200" dirty="0"/>
        </a:p>
      </dsp:txBody>
      <dsp:txXfrm>
        <a:off x="25130" y="51223"/>
        <a:ext cx="9167628" cy="464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9A2E89-2E57-42DD-AA37-108ADFEDA3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YouTube.com/AmitShukla_AI    GitHub.com/AmitXShukla     FaceBookGroup: AMIT.LA Twitter: ASHUKLAX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77FD1-F6C0-4C04-B7A7-6EC56EDE3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FD352-A338-436D-AE63-CF89EF2E7375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D0C73-1544-40A8-BC42-2C78C6CD43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YouTube.com/AmitShukla_AI    GitHub.com/AmitXShukla     FaceBookGroup: AMIT.LA Twitter: ASHUKLAX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9581E-F0BA-40C2-97DF-2BAB43498F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8EE3E-4D85-41AF-871B-7A1BBB4F9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851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YouTube.com/AmitShukla_AI    GitHub.com/AmitXShukla     FaceBookGroup: AMIT.LA Twitter: ASHUKLAX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B8040-4A49-4C63-B501-489E61E40225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YouTube.com/AmitShukla_AI    GitHub.com/AmitXShukla     FaceBookGroup: AMIT.LA Twitter: ASHUKLAX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1A4A9-5CBE-4908-8027-99973D11B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8588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C134-1CD9-43E9-9BFF-47A064EBD9EF}" type="datetime1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YouTube.com/AmitShukla_AI    GitHub.com/AmitXShukla     FaceBookGroup: AMIT.LA Twitter: ASHUKLAX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314F8E6-1DF8-4D03-86A1-7E2FEC4B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94E4-5B4D-4880-80B7-D27F50A46333}" type="datetime1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YouTube.com/AmitShukla_AI    GitHub.com/AmitXShukla     FaceBookGroup: AMIT.LA Twitter: ASHUKLAX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F8E6-1DF8-4D03-86A1-7E2FEC4B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4A49-0F9C-4971-B88F-E64C6F41280B}" type="datetime1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YouTube.com/AmitShukla_AI    GitHub.com/AmitXShukla     FaceBookGroup: AMIT.LA Twitter: ASHUKLAX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F8E6-1DF8-4D03-86A1-7E2FEC4B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4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0032-C8BB-43D9-A0E1-E5172AF4C264}" type="datetime1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YouTube.com/AmitShukla_AI    GitHub.com/AmitXShukla     FaceBookGroup: AMIT.LA Twitter: ASHUKLAX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F8E6-1DF8-4D03-86A1-7E2FEC4B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2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D545F33-9083-41C0-8873-924863175762}" type="datetime1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YouTube.com/AmitShukla_AI    GitHub.com/AmitXShukla     FaceBookGroup: AMIT.LA Twitter: ASHUKLAX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314F8E6-1DF8-4D03-86A1-7E2FEC4B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8BF5-19BC-4F95-AE05-D94150AD0050}" type="datetime1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YouTube.com/AmitShukla_AI    GitHub.com/AmitXShukla     FaceBookGroup: AMIT.LA Twitter: ASHUKLAX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F8E6-1DF8-4D03-86A1-7E2FEC4B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2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0BF4-3F53-4A38-99AC-D40494E5598C}" type="datetime1">
              <a:rPr lang="en-US" smtClean="0"/>
              <a:t>6/1/2019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YouTube.com/AmitShukla_AI    GitHub.com/AmitXShukla     FaceBookGroup: AMIT.LA Twitter: ASHUKLAX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F8E6-1DF8-4D03-86A1-7E2FEC4B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3DDE-5ADA-49F5-A001-BB2048F093D5}" type="datetime1">
              <a:rPr lang="en-US" smtClean="0"/>
              <a:t>6/1/2019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YouTube.com/AmitShukla_AI    GitHub.com/AmitXShukla     FaceBookGroup: AMIT.LA Twitter: ASHUKLAX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F8E6-1DF8-4D03-86A1-7E2FEC4B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8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9590-E38F-4099-8BC5-B66015A26F05}" type="datetime1">
              <a:rPr lang="en-US" smtClean="0"/>
              <a:t>6/1/2019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YouTube.com/AmitShukla_AI    GitHub.com/AmitXShukla     FaceBookGroup: AMIT.LA Twitter: ASHUKLAX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F8E6-1DF8-4D03-86A1-7E2FEC4B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1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C315-B5B4-4146-B219-AB6AFD5E3D8A}" type="datetime1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YouTube.com/AmitShukla_AI    GitHub.com/AmitXShukla     FaceBookGroup: AMIT.LA Twitter: ASHUKLAX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F8E6-1DF8-4D03-86A1-7E2FEC4B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3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A9FD-D370-4412-9AFB-38E46965FFAD}" type="datetime1">
              <a:rPr lang="en-US" smtClean="0"/>
              <a:t>6/1/2019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F8E6-1DF8-4D03-86A1-7E2FEC4B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0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C764D5D-A784-4793-AFFC-1DBC3B0AA80A}" type="datetime1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YouTube.com/AmitShukla_AI    GitHub.com/AmitXShukla     FaceBookGroup: AMIT.LA Twitter: ASHUKLAX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314F8E6-1DF8-4D03-86A1-7E2FEC4B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4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hyperlink" Target="https://github.com/angular/angular/blob/master/CHANGELOG.md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490198-7B17-4A9C-9F5A-C1C7BBBCC4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1307814"/>
              </p:ext>
            </p:extLst>
          </p:nvPr>
        </p:nvGraphicFramePr>
        <p:xfrm>
          <a:off x="1200730" y="868218"/>
          <a:ext cx="9217888" cy="566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27E905-35DD-4C7C-9966-434334F75627}"/>
              </a:ext>
            </a:extLst>
          </p:cNvPr>
          <p:cNvSpPr txBox="1"/>
          <p:nvPr/>
        </p:nvSpPr>
        <p:spPr>
          <a:xfrm>
            <a:off x="1200731" y="1570181"/>
            <a:ext cx="889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New Angular 8 version has come out of Beta and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Angular Team is now officially supporting Angular 8 Stable version.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E36EF-9173-4F59-903D-3BC3A42BD2E2}"/>
              </a:ext>
            </a:extLst>
          </p:cNvPr>
          <p:cNvSpPr/>
          <p:nvPr/>
        </p:nvSpPr>
        <p:spPr>
          <a:xfrm>
            <a:off x="1200730" y="2309091"/>
            <a:ext cx="8894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 this video, we will review Angular 8 new features, breaking changes and a quick demo, how to upgrade Existing development environment 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4760A-915C-4EC6-A96D-EEAABF3A3418}"/>
              </a:ext>
            </a:extLst>
          </p:cNvPr>
          <p:cNvSpPr txBox="1"/>
          <p:nvPr/>
        </p:nvSpPr>
        <p:spPr>
          <a:xfrm>
            <a:off x="1200730" y="3362036"/>
            <a:ext cx="667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How to upgrade an existing Angular 6/7 Project to Angular 8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741402-A6BB-495A-BF3B-32195954CDBB}"/>
              </a:ext>
            </a:extLst>
          </p:cNvPr>
          <p:cNvSpPr/>
          <p:nvPr/>
        </p:nvSpPr>
        <p:spPr>
          <a:xfrm>
            <a:off x="1200730" y="4230315"/>
            <a:ext cx="8054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will also review performance and build size changes after upgrade.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E8EE8F5-056C-4143-9716-4D4F5C82C8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934549"/>
              </p:ext>
            </p:extLst>
          </p:nvPr>
        </p:nvGraphicFramePr>
        <p:xfrm>
          <a:off x="1297714" y="6356350"/>
          <a:ext cx="10307782" cy="501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514716DC-B9E0-451B-B559-3FAE968CC18B}"/>
              </a:ext>
            </a:extLst>
          </p:cNvPr>
          <p:cNvSpPr/>
          <p:nvPr/>
        </p:nvSpPr>
        <p:spPr>
          <a:xfrm>
            <a:off x="1297714" y="4826064"/>
            <a:ext cx="80541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References:</a:t>
            </a:r>
          </a:p>
          <a:p>
            <a:pPr lvl="0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https://blog.angular.io/</a:t>
            </a:r>
          </a:p>
          <a:p>
            <a:pPr lvl="0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https://angular.io/guide/updating</a:t>
            </a:r>
          </a:p>
          <a:p>
            <a:pPr lvl="0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hlinkClick r:id="rId12"/>
              </a:rPr>
              <a:t>https://github.com/angular/angular/blob/master/CHANGELOG.md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https://github.com/angular/angularfire2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233FA0D-D344-44A3-BF90-6D103198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5063" y="6356350"/>
            <a:ext cx="10023565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808080"/>
                </a:highlight>
              </a:rPr>
              <a:t>YouTube.com/</a:t>
            </a:r>
            <a:r>
              <a:rPr lang="en-US" dirty="0" err="1">
                <a:solidFill>
                  <a:schemeClr val="bg1"/>
                </a:solidFill>
                <a:highlight>
                  <a:srgbClr val="808080"/>
                </a:highlight>
              </a:rPr>
              <a:t>AmitShukla_AI</a:t>
            </a:r>
            <a:r>
              <a:rPr lang="en-US" dirty="0">
                <a:solidFill>
                  <a:schemeClr val="bg1"/>
                </a:solidFill>
                <a:highlight>
                  <a:srgbClr val="808080"/>
                </a:highlight>
              </a:rPr>
              <a:t>    GitHub.com/</a:t>
            </a:r>
            <a:r>
              <a:rPr lang="en-US" dirty="0" err="1">
                <a:solidFill>
                  <a:schemeClr val="bg1"/>
                </a:solidFill>
                <a:highlight>
                  <a:srgbClr val="808080"/>
                </a:highlight>
              </a:rPr>
              <a:t>AmitXShukla</a:t>
            </a:r>
            <a:r>
              <a:rPr lang="en-US" dirty="0">
                <a:solidFill>
                  <a:schemeClr val="bg1"/>
                </a:solidFill>
                <a:highlight>
                  <a:srgbClr val="808080"/>
                </a:highlight>
              </a:rPr>
              <a:t>     </a:t>
            </a:r>
            <a:r>
              <a:rPr lang="en-US" dirty="0" err="1">
                <a:solidFill>
                  <a:schemeClr val="bg1"/>
                </a:solidFill>
                <a:highlight>
                  <a:srgbClr val="808080"/>
                </a:highlight>
              </a:rPr>
              <a:t>FaceBookGroup</a:t>
            </a:r>
            <a:r>
              <a:rPr lang="en-US" dirty="0">
                <a:solidFill>
                  <a:schemeClr val="bg1"/>
                </a:solidFill>
                <a:highlight>
                  <a:srgbClr val="808080"/>
                </a:highlight>
              </a:rPr>
              <a:t>: AMIT.LA Twitter: ASHUKLAX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B795D-D885-4E7E-9D46-14539ABD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F8E6-1DF8-4D03-86A1-7E2FEC4B2C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8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  <p:bldP spid="8" grpId="0"/>
      <p:bldP spid="9" grpId="0"/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490198-7B17-4A9C-9F5A-C1C7BBBCC4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7929960"/>
              </p:ext>
            </p:extLst>
          </p:nvPr>
        </p:nvGraphicFramePr>
        <p:xfrm>
          <a:off x="1200730" y="868218"/>
          <a:ext cx="9217888" cy="566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27E905-35DD-4C7C-9966-434334F75627}"/>
              </a:ext>
            </a:extLst>
          </p:cNvPr>
          <p:cNvSpPr txBox="1"/>
          <p:nvPr/>
        </p:nvSpPr>
        <p:spPr>
          <a:xfrm>
            <a:off x="1200731" y="1570181"/>
            <a:ext cx="889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TypeScript 3.4 &amp; Drop Older TypeScript version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E36EF-9173-4F59-903D-3BC3A42BD2E2}"/>
              </a:ext>
            </a:extLst>
          </p:cNvPr>
          <p:cNvSpPr/>
          <p:nvPr/>
        </p:nvSpPr>
        <p:spPr>
          <a:xfrm>
            <a:off x="1200730" y="2309091"/>
            <a:ext cx="8894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Ivy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4760A-915C-4EC6-A96D-EEAABF3A3418}"/>
              </a:ext>
            </a:extLst>
          </p:cNvPr>
          <p:cNvSpPr txBox="1"/>
          <p:nvPr/>
        </p:nvSpPr>
        <p:spPr>
          <a:xfrm>
            <a:off x="1200730" y="2845074"/>
            <a:ext cx="667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Bazel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741402-A6BB-495A-BF3B-32195954CDBB}"/>
              </a:ext>
            </a:extLst>
          </p:cNvPr>
          <p:cNvSpPr/>
          <p:nvPr/>
        </p:nvSpPr>
        <p:spPr>
          <a:xfrm>
            <a:off x="1200730" y="3492955"/>
            <a:ext cx="8054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Web Workers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4C34C08-1445-44F8-8379-E017230A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48145" y="6354800"/>
            <a:ext cx="10307782" cy="501650"/>
          </a:xfrm>
        </p:spPr>
        <p:txBody>
          <a:bodyPr/>
          <a:lstStyle/>
          <a:p>
            <a:pPr algn="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YouTube.com/AmitShukla_AI    GitHub.com/AmitXShukla     FaceBookGroup: AMIT.LA Twitter: ASHUKLAX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91BF63-148E-4FC3-8918-3F7E05B6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F8E6-1DF8-4D03-86A1-7E2FEC4B2C1E}" type="slidenum">
              <a:rPr lang="en-US" smtClean="0"/>
              <a:t>2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BA4297-DA54-483D-88F7-F4FE57350460}"/>
              </a:ext>
            </a:extLst>
          </p:cNvPr>
          <p:cNvSpPr/>
          <p:nvPr/>
        </p:nvSpPr>
        <p:spPr>
          <a:xfrm>
            <a:off x="1200730" y="4062694"/>
            <a:ext cx="8054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Service Workers &amp; PWA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6889E-5733-49D3-8D3E-835A6DC5449D}"/>
              </a:ext>
            </a:extLst>
          </p:cNvPr>
          <p:cNvSpPr txBox="1"/>
          <p:nvPr/>
        </p:nvSpPr>
        <p:spPr>
          <a:xfrm>
            <a:off x="1219198" y="4633644"/>
            <a:ext cx="897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forms: clear (remove all) components from a </a:t>
            </a:r>
            <a:r>
              <a:rPr lang="en-US" dirty="0" err="1">
                <a:solidFill>
                  <a:schemeClr val="accent1"/>
                </a:solidFill>
              </a:rPr>
              <a:t>FormArray</a:t>
            </a:r>
            <a:r>
              <a:rPr lang="en-US" dirty="0">
                <a:solidFill>
                  <a:schemeClr val="accent1"/>
                </a:solidFill>
              </a:rPr>
              <a:t> (#28918) (a68b1a1), closes #18531</a:t>
            </a:r>
          </a:p>
        </p:txBody>
      </p:sp>
    </p:spTree>
    <p:extLst>
      <p:ext uri="{BB962C8B-B14F-4D97-AF65-F5344CB8AC3E}">
        <p14:creationId xmlns:p14="http://schemas.microsoft.com/office/powerpoint/2010/main" val="130465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  <p:bldP spid="8" grpId="0"/>
      <p:bldP spid="9" grpId="0"/>
      <p:bldP spid="10" grpId="0"/>
      <p:bldP spid="13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490198-7B17-4A9C-9F5A-C1C7BBBCC4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79957"/>
              </p:ext>
            </p:extLst>
          </p:nvPr>
        </p:nvGraphicFramePr>
        <p:xfrm>
          <a:off x="1200730" y="868218"/>
          <a:ext cx="9217888" cy="566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27E905-35DD-4C7C-9966-434334F75627}"/>
              </a:ext>
            </a:extLst>
          </p:cNvPr>
          <p:cNvSpPr txBox="1"/>
          <p:nvPr/>
        </p:nvSpPr>
        <p:spPr>
          <a:xfrm>
            <a:off x="1200731" y="1570181"/>
            <a:ext cx="889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TypeScript 3.1, 3.2 &amp; 3.3 are no longer supported.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E36EF-9173-4F59-903D-3BC3A42BD2E2}"/>
              </a:ext>
            </a:extLst>
          </p:cNvPr>
          <p:cNvSpPr/>
          <p:nvPr/>
        </p:nvSpPr>
        <p:spPr>
          <a:xfrm>
            <a:off x="1200730" y="2309091"/>
            <a:ext cx="8894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http - The deprecated @angular/http package has been removed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4760A-915C-4EC6-A96D-EEAABF3A3418}"/>
              </a:ext>
            </a:extLst>
          </p:cNvPr>
          <p:cNvSpPr txBox="1"/>
          <p:nvPr/>
        </p:nvSpPr>
        <p:spPr>
          <a:xfrm>
            <a:off x="1200730" y="2891240"/>
            <a:ext cx="6677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bazel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 @</a:t>
            </a:r>
            <a:r>
              <a:rPr lang="en-US" dirty="0" err="1">
                <a:solidFill>
                  <a:schemeClr val="accent1"/>
                </a:solidFill>
              </a:rPr>
              <a:t>bazel</a:t>
            </a:r>
            <a:r>
              <a:rPr lang="en-US" dirty="0">
                <a:solidFill>
                  <a:schemeClr val="accent1"/>
                </a:solidFill>
              </a:rPr>
              <a:t>/typescript is now a </a:t>
            </a:r>
            <a:r>
              <a:rPr lang="en-US" dirty="0" err="1">
                <a:solidFill>
                  <a:schemeClr val="accent1"/>
                </a:solidFill>
              </a:rPr>
              <a:t>peerDependency</a:t>
            </a:r>
            <a:r>
              <a:rPr lang="en-US" dirty="0">
                <a:solidFill>
                  <a:schemeClr val="accent1"/>
                </a:solidFill>
              </a:rPr>
              <a:t> of @angular/</a:t>
            </a:r>
            <a:r>
              <a:rPr lang="en-US" dirty="0" err="1">
                <a:solidFill>
                  <a:schemeClr val="accent1"/>
                </a:solidFill>
              </a:rPr>
              <a:t>bazel</a:t>
            </a:r>
            <a:r>
              <a:rPr lang="en-US" dirty="0">
                <a:solidFill>
                  <a:schemeClr val="accent1"/>
                </a:solidFill>
              </a:rPr>
              <a:t> so users of @angular/</a:t>
            </a:r>
            <a:r>
              <a:rPr lang="en-US" dirty="0" err="1">
                <a:solidFill>
                  <a:schemeClr val="accent1"/>
                </a:solidFill>
              </a:rPr>
              <a:t>bazel</a:t>
            </a:r>
            <a:r>
              <a:rPr lang="en-US" dirty="0">
                <a:solidFill>
                  <a:schemeClr val="accent1"/>
                </a:solidFill>
              </a:rPr>
              <a:t> must add @</a:t>
            </a:r>
            <a:r>
              <a:rPr lang="en-US" dirty="0" err="1">
                <a:solidFill>
                  <a:schemeClr val="accent1"/>
                </a:solidFill>
              </a:rPr>
              <a:t>bazel</a:t>
            </a:r>
            <a:r>
              <a:rPr lang="en-US" dirty="0">
                <a:solidFill>
                  <a:schemeClr val="accent1"/>
                </a:solidFill>
              </a:rPr>
              <a:t>/typescript to their </a:t>
            </a:r>
            <a:r>
              <a:rPr lang="en-US" dirty="0" err="1">
                <a:solidFill>
                  <a:schemeClr val="accent1"/>
                </a:solidFill>
              </a:rPr>
              <a:t>package.jsonl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741402-A6BB-495A-BF3B-32195954CDBB}"/>
              </a:ext>
            </a:extLst>
          </p:cNvPr>
          <p:cNvSpPr/>
          <p:nvPr/>
        </p:nvSpPr>
        <p:spPr>
          <a:xfrm>
            <a:off x="1200730" y="4230315"/>
            <a:ext cx="80541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core: Certain elements (like &lt;tr&gt; or &lt;col&gt;) require parent elements to be of a certain type by the HTML specification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4C34C08-1445-44F8-8379-E017230A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48145" y="6354800"/>
            <a:ext cx="10307782" cy="501650"/>
          </a:xfrm>
        </p:spPr>
        <p:txBody>
          <a:bodyPr/>
          <a:lstStyle/>
          <a:p>
            <a:pPr algn="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YouTube.com/AmitShukla_AI    GitHub.com/AmitXShukla     FaceBookGroup: AMIT.LA Twitter: ASHUKLAX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3B25A1-72DC-46F9-B145-D60FBAE2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F8E6-1DF8-4D03-86A1-7E2FEC4B2C1E}" type="slidenum">
              <a:rPr lang="en-US" smtClean="0"/>
              <a:t>3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BA4297-DA54-483D-88F7-F4FE57350460}"/>
              </a:ext>
            </a:extLst>
          </p:cNvPr>
          <p:cNvSpPr/>
          <p:nvPr/>
        </p:nvSpPr>
        <p:spPr>
          <a:xfrm>
            <a:off x="1270006" y="5038495"/>
            <a:ext cx="80541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core: In Angular version 8, it's required that all @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ViewChild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and @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ContentChild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queries have a 'static' flag specifying whether the query is 'static' or 'dynamic'. </a:t>
            </a:r>
          </a:p>
        </p:txBody>
      </p:sp>
    </p:spTree>
    <p:extLst>
      <p:ext uri="{BB962C8B-B14F-4D97-AF65-F5344CB8AC3E}">
        <p14:creationId xmlns:p14="http://schemas.microsoft.com/office/powerpoint/2010/main" val="96535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  <p:bldP spid="8" grpId="0"/>
      <p:bldP spid="9" grpId="0"/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490198-7B17-4A9C-9F5A-C1C7BBBCC4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328923"/>
              </p:ext>
            </p:extLst>
          </p:nvPr>
        </p:nvGraphicFramePr>
        <p:xfrm>
          <a:off x="1200730" y="868218"/>
          <a:ext cx="9217888" cy="566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27E905-35DD-4C7C-9966-434334F75627}"/>
              </a:ext>
            </a:extLst>
          </p:cNvPr>
          <p:cNvSpPr txBox="1"/>
          <p:nvPr/>
        </p:nvSpPr>
        <p:spPr>
          <a:xfrm>
            <a:off x="1200731" y="1570181"/>
            <a:ext cx="8894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 not upgrade directly to Angular 8 from lower Angular versions, </a:t>
            </a: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 example - Angular 2 to Angular 8</a:t>
            </a: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First, Upgrade Angular 2, 4, 5 &amp; 6 versions to Angular 7 and then</a:t>
            </a: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Upgrade Angular 7 to Angular 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4760A-915C-4EC6-A96D-EEAABF3A3418}"/>
              </a:ext>
            </a:extLst>
          </p:cNvPr>
          <p:cNvSpPr txBox="1"/>
          <p:nvPr/>
        </p:nvSpPr>
        <p:spPr>
          <a:xfrm>
            <a:off x="1200730" y="2891240"/>
            <a:ext cx="667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ng update @angular/cli @angular/core 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4C34C08-1445-44F8-8379-E017230A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48145" y="6354800"/>
            <a:ext cx="10307782" cy="501650"/>
          </a:xfrm>
        </p:spPr>
        <p:txBody>
          <a:bodyPr/>
          <a:lstStyle/>
          <a:p>
            <a:pPr algn="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YouTube.com/AmitShukla_AI    GitHub.com/AmitXShukla     FaceBookGroup: AMIT.LA Twitter: ASHUKLAX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1BA40-794A-4A9E-893F-4C2664AC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F8E6-1DF8-4D03-86A1-7E2FEC4B2C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490198-7B17-4A9C-9F5A-C1C7BBBCC4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42679"/>
              </p:ext>
            </p:extLst>
          </p:nvPr>
        </p:nvGraphicFramePr>
        <p:xfrm>
          <a:off x="1200730" y="868218"/>
          <a:ext cx="9217888" cy="566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27E905-35DD-4C7C-9966-434334F75627}"/>
              </a:ext>
            </a:extLst>
          </p:cNvPr>
          <p:cNvSpPr txBox="1"/>
          <p:nvPr/>
        </p:nvSpPr>
        <p:spPr>
          <a:xfrm>
            <a:off x="1200731" y="1570181"/>
            <a:ext cx="8894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Before upgrading,</a:t>
            </a: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Lets’ build and make note of</a:t>
            </a: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$ node –v</a:t>
            </a: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$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npm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–v</a:t>
            </a: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$ ng -v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$ ng build –prod // Make a note of production build</a:t>
            </a:r>
          </a:p>
          <a:p>
            <a:pPr lvl="0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4760A-915C-4EC6-A96D-EEAABF3A3418}"/>
              </a:ext>
            </a:extLst>
          </p:cNvPr>
          <p:cNvSpPr txBox="1"/>
          <p:nvPr/>
        </p:nvSpPr>
        <p:spPr>
          <a:xfrm>
            <a:off x="1288477" y="3475509"/>
            <a:ext cx="667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$ ng update @angular/cli @angular/core 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4C34C08-1445-44F8-8379-E017230A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48145" y="6354800"/>
            <a:ext cx="10307782" cy="501650"/>
          </a:xfrm>
        </p:spPr>
        <p:txBody>
          <a:bodyPr/>
          <a:lstStyle/>
          <a:p>
            <a:pPr algn="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YouTube.com/AmitShukla_AI    GitHub.com/AmitXShukla     FaceBookGroup: AMIT.LA Twitter: ASHUKLAX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C4379D-3884-42E2-9D91-841461E7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F8E6-1DF8-4D03-86A1-7E2FEC4B2C1E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3226C-C52D-4479-879C-8A497F5A8153}"/>
              </a:ext>
            </a:extLst>
          </p:cNvPr>
          <p:cNvSpPr txBox="1"/>
          <p:nvPr/>
        </p:nvSpPr>
        <p:spPr>
          <a:xfrm>
            <a:off x="1288477" y="3961716"/>
            <a:ext cx="8894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After upgrading,</a:t>
            </a: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Lets’ build </a:t>
            </a:r>
          </a:p>
          <a:p>
            <a:pPr lvl="0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$ ng build –prod </a:t>
            </a: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// Make a note of production build and compare results</a:t>
            </a:r>
          </a:p>
          <a:p>
            <a:pPr lvl="0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61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490198-7B17-4A9C-9F5A-C1C7BBBCC4FC}"/>
              </a:ext>
            </a:extLst>
          </p:cNvPr>
          <p:cNvGraphicFramePr/>
          <p:nvPr/>
        </p:nvGraphicFramePr>
        <p:xfrm>
          <a:off x="1200730" y="868218"/>
          <a:ext cx="9217888" cy="566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27E905-35DD-4C7C-9966-434334F75627}"/>
              </a:ext>
            </a:extLst>
          </p:cNvPr>
          <p:cNvSpPr txBox="1"/>
          <p:nvPr/>
        </p:nvSpPr>
        <p:spPr>
          <a:xfrm>
            <a:off x="1200731" y="1570181"/>
            <a:ext cx="8894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Add Ivy configuration and</a:t>
            </a:r>
          </a:p>
          <a:p>
            <a:pPr lvl="0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ng build –prod </a:t>
            </a: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// Make a note of production build</a:t>
            </a:r>
          </a:p>
          <a:p>
            <a:pPr lvl="0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4C34C08-1445-44F8-8379-E017230A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48145" y="6354800"/>
            <a:ext cx="10307782" cy="501650"/>
          </a:xfrm>
        </p:spPr>
        <p:txBody>
          <a:bodyPr/>
          <a:lstStyle/>
          <a:p>
            <a:pPr algn="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YouTube.com/AmitShukla_AI    GitHub.com/AmitXShukla     FaceBookGroup: AMIT.LA Twitter: ASHUKLAX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3592F6-72A9-4DBA-8B69-DA3511E8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F8E6-1DF8-4D03-86A1-7E2FEC4B2C1E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3226C-C52D-4479-879C-8A497F5A8153}"/>
              </a:ext>
            </a:extLst>
          </p:cNvPr>
          <p:cNvSpPr txBox="1"/>
          <p:nvPr/>
        </p:nvSpPr>
        <p:spPr>
          <a:xfrm>
            <a:off x="1200731" y="3047509"/>
            <a:ext cx="8894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After upgrading,</a:t>
            </a: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Lets’ build </a:t>
            </a:r>
          </a:p>
          <a:p>
            <a:pPr lvl="0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ng build –prod </a:t>
            </a: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// Make a note of production build and compare results</a:t>
            </a:r>
          </a:p>
          <a:p>
            <a:pPr lvl="0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35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68</TotalTime>
  <Words>579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Rockwell</vt:lpstr>
      <vt:lpstr>Rockwell Condensed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upgrade to Angular 8</dc:title>
  <dc:creator>Amit X. Shukla</dc:creator>
  <cp:lastModifiedBy>Amit X. Shukla</cp:lastModifiedBy>
  <cp:revision>16</cp:revision>
  <dcterms:created xsi:type="dcterms:W3CDTF">2019-06-01T06:01:20Z</dcterms:created>
  <dcterms:modified xsi:type="dcterms:W3CDTF">2019-06-01T07:13:00Z</dcterms:modified>
</cp:coreProperties>
</file>