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notesSlides/notesSlide31.xml" ContentType="application/vnd.openxmlformats-officedocument.presentationml.notesSlide+xml"/>
  <Override PartName="/ppt/charts/chart2.xml" ContentType="application/vnd.openxmlformats-officedocument.drawingml.chart+xml"/>
  <Override PartName="/ppt/notesSlides/notesSlide32.xml" ContentType="application/vnd.openxmlformats-officedocument.presentationml.notesSlide+xml"/>
  <Override PartName="/ppt/charts/chart3.xml" ContentType="application/vnd.openxmlformats-officedocument.drawingml.chart+xml"/>
  <Override PartName="/ppt/tags/tag15.xml" ContentType="application/vnd.openxmlformats-officedocument.presentationml.tags+xml"/>
  <Override PartName="/ppt/notesSlides/notesSlide33.xml" ContentType="application/vnd.openxmlformats-officedocument.presentationml.notesSlide+xml"/>
  <Override PartName="/ppt/charts/chart4.xml" ContentType="application/vnd.openxmlformats-officedocument.drawingml.chart+xml"/>
  <Override PartName="/ppt/tags/tag16.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handoutMasterIdLst>
    <p:handoutMasterId r:id="rId38"/>
  </p:handoutMasterIdLst>
  <p:sldIdLst>
    <p:sldId id="256" r:id="rId2"/>
    <p:sldId id="333" r:id="rId3"/>
    <p:sldId id="334" r:id="rId4"/>
    <p:sldId id="284" r:id="rId5"/>
    <p:sldId id="337" r:id="rId6"/>
    <p:sldId id="281" r:id="rId7"/>
    <p:sldId id="328" r:id="rId8"/>
    <p:sldId id="329" r:id="rId9"/>
    <p:sldId id="330" r:id="rId10"/>
    <p:sldId id="331" r:id="rId11"/>
    <p:sldId id="315" r:id="rId12"/>
    <p:sldId id="317" r:id="rId13"/>
    <p:sldId id="314" r:id="rId14"/>
    <p:sldId id="293" r:id="rId15"/>
    <p:sldId id="261" r:id="rId16"/>
    <p:sldId id="309" r:id="rId17"/>
    <p:sldId id="310" r:id="rId18"/>
    <p:sldId id="311" r:id="rId19"/>
    <p:sldId id="301" r:id="rId20"/>
    <p:sldId id="332" r:id="rId21"/>
    <p:sldId id="312" r:id="rId22"/>
    <p:sldId id="319" r:id="rId23"/>
    <p:sldId id="295" r:id="rId24"/>
    <p:sldId id="296" r:id="rId25"/>
    <p:sldId id="297" r:id="rId26"/>
    <p:sldId id="298" r:id="rId27"/>
    <p:sldId id="299" r:id="rId28"/>
    <p:sldId id="282" r:id="rId29"/>
    <p:sldId id="268" r:id="rId30"/>
    <p:sldId id="340" r:id="rId31"/>
    <p:sldId id="341" r:id="rId32"/>
    <p:sldId id="342" r:id="rId33"/>
    <p:sldId id="339" r:id="rId34"/>
    <p:sldId id="274" r:id="rId35"/>
    <p:sldId id="28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712D93E-D44C-6E4E-A9FF-C860743784BF}">
          <p14:sldIdLst>
            <p14:sldId id="256"/>
          </p14:sldIdLst>
        </p14:section>
        <p14:section name="background" id="{63C71D3D-76DC-B44A-86D4-F754CF6852F8}">
          <p14:sldIdLst>
            <p14:sldId id="333"/>
            <p14:sldId id="334"/>
            <p14:sldId id="284"/>
            <p14:sldId id="337"/>
          </p14:sldIdLst>
        </p14:section>
        <p14:section name="algorithm" id="{D9F98EA5-AF58-D34E-B829-2DDDD3697E30}">
          <p14:sldIdLst>
            <p14:sldId id="281"/>
            <p14:sldId id="328"/>
            <p14:sldId id="329"/>
            <p14:sldId id="330"/>
            <p14:sldId id="331"/>
            <p14:sldId id="315"/>
            <p14:sldId id="317"/>
            <p14:sldId id="314"/>
            <p14:sldId id="293"/>
          </p14:sldIdLst>
        </p14:section>
        <p14:section name="challange" id="{85FC1F50-1543-CA49-92C7-89752B7281C7}">
          <p14:sldIdLst>
            <p14:sldId id="261"/>
            <p14:sldId id="309"/>
            <p14:sldId id="310"/>
            <p14:sldId id="311"/>
            <p14:sldId id="301"/>
          </p14:sldIdLst>
        </p14:section>
        <p14:section name="solution" id="{A677643F-074F-0340-8AC5-25DA1C0FA015}">
          <p14:sldIdLst>
            <p14:sldId id="332"/>
            <p14:sldId id="312"/>
            <p14:sldId id="319"/>
            <p14:sldId id="295"/>
            <p14:sldId id="296"/>
            <p14:sldId id="297"/>
            <p14:sldId id="298"/>
            <p14:sldId id="299"/>
          </p14:sldIdLst>
        </p14:section>
        <p14:section name="Evaluation" id="{9409DCEE-F250-DF44-ACF9-D889469AC0F0}">
          <p14:sldIdLst>
            <p14:sldId id="282"/>
            <p14:sldId id="268"/>
            <p14:sldId id="340"/>
            <p14:sldId id="341"/>
            <p14:sldId id="342"/>
            <p14:sldId id="339"/>
            <p14:sldId id="274"/>
            <p14:sldId id="280"/>
          </p14:sldIdLst>
        </p14:section>
        <p14:section name="Backup slides" id="{35CABA50-2E82-E44F-BAE8-B33167FFF8D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D88"/>
    <a:srgbClr val="FE886A"/>
    <a:srgbClr val="625AA2"/>
    <a:srgbClr val="A09AC8"/>
    <a:srgbClr val="CD4908"/>
    <a:srgbClr val="D8713C"/>
    <a:srgbClr val="DE9C0A"/>
    <a:srgbClr val="EFCD7A"/>
    <a:srgbClr val="EC6D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82" autoAdjust="0"/>
  </p:normalViewPr>
  <p:slideViewPr>
    <p:cSldViewPr snapToGrid="0" snapToObjects="1">
      <p:cViewPr>
        <p:scale>
          <a:sx n="125" d="100"/>
          <a:sy n="125" d="100"/>
        </p:scale>
        <p:origin x="-216"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8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Sheet1!$A$5</c:f>
              <c:strCache>
                <c:ptCount val="1"/>
                <c:pt idx="0">
                  <c:v>Hit</c:v>
                </c:pt>
              </c:strCache>
            </c:strRef>
          </c:tx>
          <c:spPr>
            <a:solidFill>
              <a:srgbClr val="FF6600"/>
            </a:solidFill>
          </c:spPr>
          <c:invertIfNegative val="0"/>
          <c:dLbls>
            <c:txPr>
              <a:bodyPr/>
              <a:lstStyle/>
              <a:p>
                <a:pPr>
                  <a:defRPr sz="1800"/>
                </a:pPr>
                <a:endParaRPr lang="en-US"/>
              </a:p>
            </c:txPr>
            <c:showLegendKey val="0"/>
            <c:showVal val="1"/>
            <c:showCatName val="0"/>
            <c:showSerName val="0"/>
            <c:showPercent val="0"/>
            <c:showBubbleSize val="0"/>
            <c:showLeaderLines val="0"/>
          </c:dLbls>
          <c:cat>
            <c:strRef>
              <c:f>Sheet1!$B$4:$F$4</c:f>
              <c:strCache>
                <c:ptCount val="5"/>
                <c:pt idx="0">
                  <c:v>cf</c:v>
                </c:pt>
                <c:pt idx="1">
                  <c:v>cfss</c:v>
                </c:pt>
                <c:pt idx="2">
                  <c:v>dlbf</c:v>
                </c:pt>
                <c:pt idx="3">
                  <c:v>bbf</c:v>
                </c:pt>
                <c:pt idx="4">
                  <c:v>bf</c:v>
                </c:pt>
              </c:strCache>
            </c:strRef>
          </c:cat>
          <c:val>
            <c:numRef>
              <c:f>Sheet1!$B$5:$F$5</c:f>
              <c:numCache>
                <c:formatCode>General</c:formatCode>
                <c:ptCount val="5"/>
                <c:pt idx="0">
                  <c:v>11.93</c:v>
                </c:pt>
                <c:pt idx="1">
                  <c:v>6.28</c:v>
                </c:pt>
                <c:pt idx="2">
                  <c:v>7.96</c:v>
                </c:pt>
                <c:pt idx="3">
                  <c:v>9.26</c:v>
                </c:pt>
                <c:pt idx="4">
                  <c:v>4.859999999999998</c:v>
                </c:pt>
              </c:numCache>
            </c:numRef>
          </c:val>
        </c:ser>
        <c:ser>
          <c:idx val="1"/>
          <c:order val="1"/>
          <c:tx>
            <c:strRef>
              <c:f>Sheet1!$A$6</c:f>
              <c:strCache>
                <c:ptCount val="1"/>
                <c:pt idx="0">
                  <c:v>Miss</c:v>
                </c:pt>
              </c:strCache>
            </c:strRef>
          </c:tx>
          <c:spPr>
            <a:solidFill>
              <a:srgbClr val="008000"/>
            </a:solidFill>
          </c:spPr>
          <c:invertIfNegative val="0"/>
          <c:dLbls>
            <c:txPr>
              <a:bodyPr/>
              <a:lstStyle/>
              <a:p>
                <a:pPr>
                  <a:defRPr sz="1800"/>
                </a:pPr>
                <a:endParaRPr lang="en-US"/>
              </a:p>
            </c:txPr>
            <c:showLegendKey val="0"/>
            <c:showVal val="1"/>
            <c:showCatName val="0"/>
            <c:showSerName val="0"/>
            <c:showPercent val="0"/>
            <c:showBubbleSize val="0"/>
            <c:showLeaderLines val="0"/>
          </c:dLbls>
          <c:cat>
            <c:strRef>
              <c:f>Sheet1!$B$4:$F$4</c:f>
              <c:strCache>
                <c:ptCount val="5"/>
                <c:pt idx="0">
                  <c:v>cf</c:v>
                </c:pt>
                <c:pt idx="1">
                  <c:v>cfss</c:v>
                </c:pt>
                <c:pt idx="2">
                  <c:v>dlbf</c:v>
                </c:pt>
                <c:pt idx="3">
                  <c:v>bbf</c:v>
                </c:pt>
                <c:pt idx="4">
                  <c:v>bf</c:v>
                </c:pt>
              </c:strCache>
            </c:strRef>
          </c:cat>
          <c:val>
            <c:numRef>
              <c:f>Sheet1!$B$6:$F$6</c:f>
              <c:numCache>
                <c:formatCode>General</c:formatCode>
                <c:ptCount val="5"/>
                <c:pt idx="0">
                  <c:v>11.92</c:v>
                </c:pt>
                <c:pt idx="1">
                  <c:v>6.45</c:v>
                </c:pt>
                <c:pt idx="2">
                  <c:v>8.51</c:v>
                </c:pt>
                <c:pt idx="3">
                  <c:v>12.04</c:v>
                </c:pt>
                <c:pt idx="4">
                  <c:v>8.28</c:v>
                </c:pt>
              </c:numCache>
            </c:numRef>
          </c:val>
        </c:ser>
        <c:dLbls>
          <c:showLegendKey val="0"/>
          <c:showVal val="0"/>
          <c:showCatName val="0"/>
          <c:showSerName val="0"/>
          <c:showPercent val="0"/>
          <c:showBubbleSize val="0"/>
        </c:dLbls>
        <c:gapWidth val="75"/>
        <c:overlap val="-25"/>
        <c:axId val="2111906968"/>
        <c:axId val="2112178456"/>
      </c:barChart>
      <c:catAx>
        <c:axId val="2111906968"/>
        <c:scaling>
          <c:orientation val="minMax"/>
        </c:scaling>
        <c:delete val="0"/>
        <c:axPos val="b"/>
        <c:majorTickMark val="none"/>
        <c:minorTickMark val="none"/>
        <c:tickLblPos val="nextTo"/>
        <c:txPr>
          <a:bodyPr/>
          <a:lstStyle/>
          <a:p>
            <a:pPr>
              <a:defRPr sz="1800"/>
            </a:pPr>
            <a:endParaRPr lang="en-US"/>
          </a:p>
        </c:txPr>
        <c:crossAx val="2112178456"/>
        <c:crosses val="autoZero"/>
        <c:auto val="1"/>
        <c:lblAlgn val="ctr"/>
        <c:lblOffset val="100"/>
        <c:noMultiLvlLbl val="0"/>
      </c:catAx>
      <c:valAx>
        <c:axId val="2112178456"/>
        <c:scaling>
          <c:orientation val="minMax"/>
        </c:scaling>
        <c:delete val="0"/>
        <c:axPos val="l"/>
        <c:majorGridlines/>
        <c:numFmt formatCode="General" sourceLinked="1"/>
        <c:majorTickMark val="none"/>
        <c:minorTickMark val="none"/>
        <c:tickLblPos val="nextTo"/>
        <c:spPr>
          <a:ln w="9525">
            <a:noFill/>
          </a:ln>
        </c:spPr>
        <c:txPr>
          <a:bodyPr/>
          <a:lstStyle/>
          <a:p>
            <a:pPr>
              <a:defRPr sz="1800"/>
            </a:pPr>
            <a:endParaRPr lang="en-US"/>
          </a:p>
        </c:txPr>
        <c:crossAx val="2111906968"/>
        <c:crosses val="autoZero"/>
        <c:crossBetween val="between"/>
      </c:valAx>
    </c:plotArea>
    <c:legend>
      <c:legendPos val="b"/>
      <c:layout>
        <c:manualLayout>
          <c:xMode val="edge"/>
          <c:yMode val="edge"/>
          <c:x val="0.393269274181897"/>
          <c:y val="0.0570584312206875"/>
          <c:w val="0.181924641515567"/>
          <c:h val="0.0822858310743944"/>
        </c:manualLayout>
      </c:layout>
      <c:overlay val="0"/>
      <c:txPr>
        <a:bodyPr/>
        <a:lstStyle/>
        <a:p>
          <a:pPr>
            <a:defRPr sz="20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Sheet1!$A$5</c:f>
              <c:strCache>
                <c:ptCount val="1"/>
                <c:pt idx="0">
                  <c:v>Hit</c:v>
                </c:pt>
              </c:strCache>
            </c:strRef>
          </c:tx>
          <c:spPr>
            <a:solidFill>
              <a:srgbClr val="FF6600"/>
            </a:solidFill>
          </c:spPr>
          <c:invertIfNegative val="0"/>
          <c:dLbls>
            <c:txPr>
              <a:bodyPr/>
              <a:lstStyle/>
              <a:p>
                <a:pPr>
                  <a:defRPr sz="1800"/>
                </a:pPr>
                <a:endParaRPr lang="en-US"/>
              </a:p>
            </c:txPr>
            <c:showLegendKey val="0"/>
            <c:showVal val="1"/>
            <c:showCatName val="0"/>
            <c:showSerName val="0"/>
            <c:showPercent val="0"/>
            <c:showBubbleSize val="0"/>
            <c:showLeaderLines val="0"/>
          </c:dLbls>
          <c:cat>
            <c:strRef>
              <c:f>Sheet1!$B$4:$F$4</c:f>
              <c:strCache>
                <c:ptCount val="5"/>
                <c:pt idx="0">
                  <c:v>cf</c:v>
                </c:pt>
                <c:pt idx="1">
                  <c:v>cfss</c:v>
                </c:pt>
                <c:pt idx="2">
                  <c:v>dlbf</c:v>
                </c:pt>
                <c:pt idx="3">
                  <c:v>bbf</c:v>
                </c:pt>
                <c:pt idx="4">
                  <c:v>bf</c:v>
                </c:pt>
              </c:strCache>
            </c:strRef>
          </c:cat>
          <c:val>
            <c:numRef>
              <c:f>Sheet1!$B$5:$F$5</c:f>
              <c:numCache>
                <c:formatCode>General</c:formatCode>
                <c:ptCount val="5"/>
                <c:pt idx="0">
                  <c:v>11.93</c:v>
                </c:pt>
                <c:pt idx="1">
                  <c:v>6.28</c:v>
                </c:pt>
                <c:pt idx="2">
                  <c:v>7.96</c:v>
                </c:pt>
                <c:pt idx="3">
                  <c:v>9.26</c:v>
                </c:pt>
                <c:pt idx="4">
                  <c:v>4.859999999999998</c:v>
                </c:pt>
              </c:numCache>
            </c:numRef>
          </c:val>
        </c:ser>
        <c:ser>
          <c:idx val="1"/>
          <c:order val="1"/>
          <c:tx>
            <c:strRef>
              <c:f>Sheet1!$A$6</c:f>
              <c:strCache>
                <c:ptCount val="1"/>
                <c:pt idx="0">
                  <c:v>Miss</c:v>
                </c:pt>
              </c:strCache>
            </c:strRef>
          </c:tx>
          <c:spPr>
            <a:solidFill>
              <a:srgbClr val="008000"/>
            </a:solidFill>
          </c:spPr>
          <c:invertIfNegative val="0"/>
          <c:dLbls>
            <c:txPr>
              <a:bodyPr/>
              <a:lstStyle/>
              <a:p>
                <a:pPr>
                  <a:defRPr sz="1800"/>
                </a:pPr>
                <a:endParaRPr lang="en-US"/>
              </a:p>
            </c:txPr>
            <c:showLegendKey val="0"/>
            <c:showVal val="1"/>
            <c:showCatName val="0"/>
            <c:showSerName val="0"/>
            <c:showPercent val="0"/>
            <c:showBubbleSize val="0"/>
            <c:showLeaderLines val="0"/>
          </c:dLbls>
          <c:cat>
            <c:strRef>
              <c:f>Sheet1!$B$4:$F$4</c:f>
              <c:strCache>
                <c:ptCount val="5"/>
                <c:pt idx="0">
                  <c:v>cf</c:v>
                </c:pt>
                <c:pt idx="1">
                  <c:v>cfss</c:v>
                </c:pt>
                <c:pt idx="2">
                  <c:v>dlbf</c:v>
                </c:pt>
                <c:pt idx="3">
                  <c:v>bbf</c:v>
                </c:pt>
                <c:pt idx="4">
                  <c:v>bf</c:v>
                </c:pt>
              </c:strCache>
            </c:strRef>
          </c:cat>
          <c:val>
            <c:numRef>
              <c:f>Sheet1!$B$6:$F$6</c:f>
              <c:numCache>
                <c:formatCode>General</c:formatCode>
                <c:ptCount val="5"/>
                <c:pt idx="0">
                  <c:v>11.92</c:v>
                </c:pt>
                <c:pt idx="1">
                  <c:v>6.45</c:v>
                </c:pt>
                <c:pt idx="2">
                  <c:v>8.51</c:v>
                </c:pt>
                <c:pt idx="3">
                  <c:v>12.04</c:v>
                </c:pt>
                <c:pt idx="4">
                  <c:v>8.28</c:v>
                </c:pt>
              </c:numCache>
            </c:numRef>
          </c:val>
        </c:ser>
        <c:dLbls>
          <c:showLegendKey val="0"/>
          <c:showVal val="0"/>
          <c:showCatName val="0"/>
          <c:showSerName val="0"/>
          <c:showPercent val="0"/>
          <c:showBubbleSize val="0"/>
        </c:dLbls>
        <c:gapWidth val="75"/>
        <c:overlap val="-25"/>
        <c:axId val="2122791448"/>
        <c:axId val="2122794456"/>
      </c:barChart>
      <c:catAx>
        <c:axId val="2122791448"/>
        <c:scaling>
          <c:orientation val="minMax"/>
        </c:scaling>
        <c:delete val="0"/>
        <c:axPos val="b"/>
        <c:majorTickMark val="none"/>
        <c:minorTickMark val="none"/>
        <c:tickLblPos val="nextTo"/>
        <c:txPr>
          <a:bodyPr/>
          <a:lstStyle/>
          <a:p>
            <a:pPr>
              <a:defRPr sz="1800"/>
            </a:pPr>
            <a:endParaRPr lang="en-US"/>
          </a:p>
        </c:txPr>
        <c:crossAx val="2122794456"/>
        <c:crosses val="autoZero"/>
        <c:auto val="1"/>
        <c:lblAlgn val="ctr"/>
        <c:lblOffset val="100"/>
        <c:noMultiLvlLbl val="0"/>
      </c:catAx>
      <c:valAx>
        <c:axId val="2122794456"/>
        <c:scaling>
          <c:orientation val="minMax"/>
        </c:scaling>
        <c:delete val="0"/>
        <c:axPos val="l"/>
        <c:majorGridlines/>
        <c:numFmt formatCode="General" sourceLinked="1"/>
        <c:majorTickMark val="none"/>
        <c:minorTickMark val="none"/>
        <c:tickLblPos val="nextTo"/>
        <c:spPr>
          <a:ln w="9525">
            <a:noFill/>
          </a:ln>
        </c:spPr>
        <c:txPr>
          <a:bodyPr/>
          <a:lstStyle/>
          <a:p>
            <a:pPr>
              <a:defRPr sz="1800"/>
            </a:pPr>
            <a:endParaRPr lang="en-US"/>
          </a:p>
        </c:txPr>
        <c:crossAx val="2122791448"/>
        <c:crosses val="autoZero"/>
        <c:crossBetween val="between"/>
      </c:valAx>
    </c:plotArea>
    <c:legend>
      <c:legendPos val="b"/>
      <c:layout>
        <c:manualLayout>
          <c:xMode val="edge"/>
          <c:yMode val="edge"/>
          <c:x val="0.393269274181897"/>
          <c:y val="0.0570584312206875"/>
          <c:w val="0.181924641515567"/>
          <c:h val="0.0822858310743944"/>
        </c:manualLayout>
      </c:layout>
      <c:overlay val="0"/>
      <c:txPr>
        <a:bodyPr/>
        <a:lstStyle/>
        <a:p>
          <a:pPr>
            <a:defRPr sz="20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Sheet1!$A$5</c:f>
              <c:strCache>
                <c:ptCount val="1"/>
                <c:pt idx="0">
                  <c:v>Hit</c:v>
                </c:pt>
              </c:strCache>
            </c:strRef>
          </c:tx>
          <c:spPr>
            <a:solidFill>
              <a:srgbClr val="FF6600"/>
            </a:solidFill>
          </c:spPr>
          <c:invertIfNegative val="0"/>
          <c:dLbls>
            <c:txPr>
              <a:bodyPr/>
              <a:lstStyle/>
              <a:p>
                <a:pPr>
                  <a:defRPr sz="1800"/>
                </a:pPr>
                <a:endParaRPr lang="en-US"/>
              </a:p>
            </c:txPr>
            <c:showLegendKey val="0"/>
            <c:showVal val="1"/>
            <c:showCatName val="0"/>
            <c:showSerName val="0"/>
            <c:showPercent val="0"/>
            <c:showBubbleSize val="0"/>
            <c:showLeaderLines val="0"/>
          </c:dLbls>
          <c:cat>
            <c:strRef>
              <c:f>Sheet1!$B$4:$F$4</c:f>
              <c:strCache>
                <c:ptCount val="5"/>
                <c:pt idx="0">
                  <c:v>cf</c:v>
                </c:pt>
                <c:pt idx="1">
                  <c:v>cfss</c:v>
                </c:pt>
                <c:pt idx="2">
                  <c:v>dlbf</c:v>
                </c:pt>
                <c:pt idx="3">
                  <c:v>bbf</c:v>
                </c:pt>
                <c:pt idx="4">
                  <c:v>bf</c:v>
                </c:pt>
              </c:strCache>
            </c:strRef>
          </c:cat>
          <c:val>
            <c:numRef>
              <c:f>Sheet1!$B$5:$F$5</c:f>
              <c:numCache>
                <c:formatCode>General</c:formatCode>
                <c:ptCount val="5"/>
                <c:pt idx="0">
                  <c:v>11.93</c:v>
                </c:pt>
                <c:pt idx="1">
                  <c:v>6.28</c:v>
                </c:pt>
                <c:pt idx="2">
                  <c:v>7.96</c:v>
                </c:pt>
                <c:pt idx="3">
                  <c:v>9.26</c:v>
                </c:pt>
                <c:pt idx="4">
                  <c:v>4.859999999999998</c:v>
                </c:pt>
              </c:numCache>
            </c:numRef>
          </c:val>
        </c:ser>
        <c:ser>
          <c:idx val="1"/>
          <c:order val="1"/>
          <c:tx>
            <c:strRef>
              <c:f>Sheet1!$A$6</c:f>
              <c:strCache>
                <c:ptCount val="1"/>
                <c:pt idx="0">
                  <c:v>Miss</c:v>
                </c:pt>
              </c:strCache>
            </c:strRef>
          </c:tx>
          <c:spPr>
            <a:solidFill>
              <a:srgbClr val="008000"/>
            </a:solidFill>
          </c:spPr>
          <c:invertIfNegative val="0"/>
          <c:dLbls>
            <c:txPr>
              <a:bodyPr/>
              <a:lstStyle/>
              <a:p>
                <a:pPr>
                  <a:defRPr sz="1800"/>
                </a:pPr>
                <a:endParaRPr lang="en-US"/>
              </a:p>
            </c:txPr>
            <c:showLegendKey val="0"/>
            <c:showVal val="1"/>
            <c:showCatName val="0"/>
            <c:showSerName val="0"/>
            <c:showPercent val="0"/>
            <c:showBubbleSize val="0"/>
            <c:showLeaderLines val="0"/>
          </c:dLbls>
          <c:cat>
            <c:strRef>
              <c:f>Sheet1!$B$4:$F$4</c:f>
              <c:strCache>
                <c:ptCount val="5"/>
                <c:pt idx="0">
                  <c:v>cf</c:v>
                </c:pt>
                <c:pt idx="1">
                  <c:v>cfss</c:v>
                </c:pt>
                <c:pt idx="2">
                  <c:v>dlbf</c:v>
                </c:pt>
                <c:pt idx="3">
                  <c:v>bbf</c:v>
                </c:pt>
                <c:pt idx="4">
                  <c:v>bf</c:v>
                </c:pt>
              </c:strCache>
            </c:strRef>
          </c:cat>
          <c:val>
            <c:numRef>
              <c:f>Sheet1!$B$6:$F$6</c:f>
              <c:numCache>
                <c:formatCode>General</c:formatCode>
                <c:ptCount val="5"/>
                <c:pt idx="0">
                  <c:v>11.92</c:v>
                </c:pt>
                <c:pt idx="1">
                  <c:v>6.45</c:v>
                </c:pt>
                <c:pt idx="2">
                  <c:v>8.51</c:v>
                </c:pt>
                <c:pt idx="3">
                  <c:v>12.04</c:v>
                </c:pt>
                <c:pt idx="4">
                  <c:v>8.28</c:v>
                </c:pt>
              </c:numCache>
            </c:numRef>
          </c:val>
        </c:ser>
        <c:dLbls>
          <c:showLegendKey val="0"/>
          <c:showVal val="0"/>
          <c:showCatName val="0"/>
          <c:showSerName val="0"/>
          <c:showPercent val="0"/>
          <c:showBubbleSize val="0"/>
        </c:dLbls>
        <c:gapWidth val="75"/>
        <c:overlap val="-25"/>
        <c:axId val="2110601384"/>
        <c:axId val="2110604392"/>
      </c:barChart>
      <c:catAx>
        <c:axId val="2110601384"/>
        <c:scaling>
          <c:orientation val="minMax"/>
        </c:scaling>
        <c:delete val="0"/>
        <c:axPos val="b"/>
        <c:majorTickMark val="none"/>
        <c:minorTickMark val="none"/>
        <c:tickLblPos val="nextTo"/>
        <c:txPr>
          <a:bodyPr/>
          <a:lstStyle/>
          <a:p>
            <a:pPr>
              <a:defRPr sz="1800"/>
            </a:pPr>
            <a:endParaRPr lang="en-US"/>
          </a:p>
        </c:txPr>
        <c:crossAx val="2110604392"/>
        <c:crosses val="autoZero"/>
        <c:auto val="1"/>
        <c:lblAlgn val="ctr"/>
        <c:lblOffset val="100"/>
        <c:noMultiLvlLbl val="0"/>
      </c:catAx>
      <c:valAx>
        <c:axId val="2110604392"/>
        <c:scaling>
          <c:orientation val="minMax"/>
        </c:scaling>
        <c:delete val="0"/>
        <c:axPos val="l"/>
        <c:majorGridlines/>
        <c:numFmt formatCode="General" sourceLinked="1"/>
        <c:majorTickMark val="none"/>
        <c:minorTickMark val="none"/>
        <c:tickLblPos val="nextTo"/>
        <c:spPr>
          <a:ln w="9525">
            <a:noFill/>
          </a:ln>
        </c:spPr>
        <c:txPr>
          <a:bodyPr/>
          <a:lstStyle/>
          <a:p>
            <a:pPr>
              <a:defRPr sz="1800"/>
            </a:pPr>
            <a:endParaRPr lang="en-US"/>
          </a:p>
        </c:txPr>
        <c:crossAx val="2110601384"/>
        <c:crosses val="autoZero"/>
        <c:crossBetween val="between"/>
      </c:valAx>
    </c:plotArea>
    <c:legend>
      <c:legendPos val="b"/>
      <c:layout>
        <c:manualLayout>
          <c:xMode val="edge"/>
          <c:yMode val="edge"/>
          <c:x val="0.393269274181897"/>
          <c:y val="0.0570584312206875"/>
          <c:w val="0.181924641515567"/>
          <c:h val="0.0822858310743944"/>
        </c:manualLayout>
      </c:layout>
      <c:overlay val="0"/>
      <c:txPr>
        <a:bodyPr/>
        <a:lstStyle/>
        <a:p>
          <a:pPr>
            <a:defRPr sz="2000"/>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Sheet1!$A$5</c:f>
              <c:strCache>
                <c:ptCount val="1"/>
                <c:pt idx="0">
                  <c:v>Hit</c:v>
                </c:pt>
              </c:strCache>
            </c:strRef>
          </c:tx>
          <c:spPr>
            <a:solidFill>
              <a:srgbClr val="FF6600"/>
            </a:solidFill>
          </c:spPr>
          <c:invertIfNegative val="0"/>
          <c:dLbls>
            <c:txPr>
              <a:bodyPr/>
              <a:lstStyle/>
              <a:p>
                <a:pPr>
                  <a:defRPr sz="1800"/>
                </a:pPr>
                <a:endParaRPr lang="en-US"/>
              </a:p>
            </c:txPr>
            <c:showLegendKey val="0"/>
            <c:showVal val="1"/>
            <c:showCatName val="0"/>
            <c:showSerName val="0"/>
            <c:showPercent val="0"/>
            <c:showBubbleSize val="0"/>
            <c:showLeaderLines val="0"/>
          </c:dLbls>
          <c:cat>
            <c:strRef>
              <c:f>Sheet1!$B$4:$F$4</c:f>
              <c:strCache>
                <c:ptCount val="5"/>
                <c:pt idx="0">
                  <c:v>cf</c:v>
                </c:pt>
                <c:pt idx="1">
                  <c:v>cfss</c:v>
                </c:pt>
                <c:pt idx="2">
                  <c:v>dlbf</c:v>
                </c:pt>
                <c:pt idx="3">
                  <c:v>bbf</c:v>
                </c:pt>
                <c:pt idx="4">
                  <c:v>bf</c:v>
                </c:pt>
              </c:strCache>
            </c:strRef>
          </c:cat>
          <c:val>
            <c:numRef>
              <c:f>Sheet1!$B$5:$F$5</c:f>
              <c:numCache>
                <c:formatCode>General</c:formatCode>
                <c:ptCount val="5"/>
                <c:pt idx="0">
                  <c:v>11.93</c:v>
                </c:pt>
                <c:pt idx="1">
                  <c:v>6.28</c:v>
                </c:pt>
                <c:pt idx="2">
                  <c:v>7.96</c:v>
                </c:pt>
                <c:pt idx="3">
                  <c:v>9.26</c:v>
                </c:pt>
                <c:pt idx="4">
                  <c:v>4.859999999999998</c:v>
                </c:pt>
              </c:numCache>
            </c:numRef>
          </c:val>
        </c:ser>
        <c:ser>
          <c:idx val="1"/>
          <c:order val="1"/>
          <c:tx>
            <c:strRef>
              <c:f>Sheet1!$A$6</c:f>
              <c:strCache>
                <c:ptCount val="1"/>
                <c:pt idx="0">
                  <c:v>Miss</c:v>
                </c:pt>
              </c:strCache>
            </c:strRef>
          </c:tx>
          <c:spPr>
            <a:solidFill>
              <a:srgbClr val="008000"/>
            </a:solidFill>
          </c:spPr>
          <c:invertIfNegative val="0"/>
          <c:dLbls>
            <c:txPr>
              <a:bodyPr/>
              <a:lstStyle/>
              <a:p>
                <a:pPr>
                  <a:defRPr sz="1800"/>
                </a:pPr>
                <a:endParaRPr lang="en-US"/>
              </a:p>
            </c:txPr>
            <c:showLegendKey val="0"/>
            <c:showVal val="1"/>
            <c:showCatName val="0"/>
            <c:showSerName val="0"/>
            <c:showPercent val="0"/>
            <c:showBubbleSize val="0"/>
            <c:showLeaderLines val="0"/>
          </c:dLbls>
          <c:cat>
            <c:strRef>
              <c:f>Sheet1!$B$4:$F$4</c:f>
              <c:strCache>
                <c:ptCount val="5"/>
                <c:pt idx="0">
                  <c:v>cf</c:v>
                </c:pt>
                <c:pt idx="1">
                  <c:v>cfss</c:v>
                </c:pt>
                <c:pt idx="2">
                  <c:v>dlbf</c:v>
                </c:pt>
                <c:pt idx="3">
                  <c:v>bbf</c:v>
                </c:pt>
                <c:pt idx="4">
                  <c:v>bf</c:v>
                </c:pt>
              </c:strCache>
            </c:strRef>
          </c:cat>
          <c:val>
            <c:numRef>
              <c:f>Sheet1!$B$6:$F$6</c:f>
              <c:numCache>
                <c:formatCode>General</c:formatCode>
                <c:ptCount val="5"/>
                <c:pt idx="0">
                  <c:v>11.92</c:v>
                </c:pt>
                <c:pt idx="1">
                  <c:v>6.45</c:v>
                </c:pt>
                <c:pt idx="2">
                  <c:v>8.51</c:v>
                </c:pt>
                <c:pt idx="3">
                  <c:v>12.04</c:v>
                </c:pt>
                <c:pt idx="4">
                  <c:v>8.28</c:v>
                </c:pt>
              </c:numCache>
            </c:numRef>
          </c:val>
        </c:ser>
        <c:dLbls>
          <c:showLegendKey val="0"/>
          <c:showVal val="0"/>
          <c:showCatName val="0"/>
          <c:showSerName val="0"/>
          <c:showPercent val="0"/>
          <c:showBubbleSize val="0"/>
        </c:dLbls>
        <c:gapWidth val="75"/>
        <c:overlap val="-25"/>
        <c:axId val="2107897800"/>
        <c:axId val="2107894776"/>
      </c:barChart>
      <c:catAx>
        <c:axId val="2107897800"/>
        <c:scaling>
          <c:orientation val="minMax"/>
        </c:scaling>
        <c:delete val="0"/>
        <c:axPos val="b"/>
        <c:majorTickMark val="none"/>
        <c:minorTickMark val="none"/>
        <c:tickLblPos val="nextTo"/>
        <c:txPr>
          <a:bodyPr/>
          <a:lstStyle/>
          <a:p>
            <a:pPr>
              <a:defRPr sz="1800"/>
            </a:pPr>
            <a:endParaRPr lang="en-US"/>
          </a:p>
        </c:txPr>
        <c:crossAx val="2107894776"/>
        <c:crosses val="autoZero"/>
        <c:auto val="1"/>
        <c:lblAlgn val="ctr"/>
        <c:lblOffset val="100"/>
        <c:noMultiLvlLbl val="0"/>
      </c:catAx>
      <c:valAx>
        <c:axId val="2107894776"/>
        <c:scaling>
          <c:orientation val="minMax"/>
        </c:scaling>
        <c:delete val="0"/>
        <c:axPos val="l"/>
        <c:majorGridlines/>
        <c:numFmt formatCode="General" sourceLinked="1"/>
        <c:majorTickMark val="none"/>
        <c:minorTickMark val="none"/>
        <c:tickLblPos val="nextTo"/>
        <c:spPr>
          <a:ln w="9525">
            <a:noFill/>
          </a:ln>
        </c:spPr>
        <c:txPr>
          <a:bodyPr/>
          <a:lstStyle/>
          <a:p>
            <a:pPr>
              <a:defRPr sz="1800"/>
            </a:pPr>
            <a:endParaRPr lang="en-US"/>
          </a:p>
        </c:txPr>
        <c:crossAx val="2107897800"/>
        <c:crosses val="autoZero"/>
        <c:crossBetween val="between"/>
      </c:valAx>
    </c:plotArea>
    <c:legend>
      <c:legendPos val="b"/>
      <c:layout>
        <c:manualLayout>
          <c:xMode val="edge"/>
          <c:yMode val="edge"/>
          <c:x val="0.393269274181897"/>
          <c:y val="0.0570584312206875"/>
          <c:w val="0.181924641515567"/>
          <c:h val="0.0822858310743944"/>
        </c:manualLayout>
      </c:layout>
      <c:overlay val="0"/>
      <c:txPr>
        <a:bodyPr/>
        <a:lstStyle/>
        <a:p>
          <a:pPr>
            <a:defRPr sz="200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11D8CB-85C0-874D-A5D4-EDAF3440E348}" type="datetime1">
              <a:rPr lang="en-US" smtClean="0"/>
              <a:t>2/23/15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A58A34-17E3-9D47-8EA4-EF194A4CCC95}" type="slidenum">
              <a:rPr lang="en-US" smtClean="0"/>
              <a:t>‹#›</a:t>
            </a:fld>
            <a:endParaRPr lang="en-US"/>
          </a:p>
        </p:txBody>
      </p:sp>
    </p:spTree>
    <p:extLst>
      <p:ext uri="{BB962C8B-B14F-4D97-AF65-F5344CB8AC3E}">
        <p14:creationId xmlns:p14="http://schemas.microsoft.com/office/powerpoint/2010/main" val="21691073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181F6-007A-C348-A336-8CCE14DAC78B}" type="datetime1">
              <a:rPr lang="en-US" smtClean="0"/>
              <a:t>2/23/15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89A92-F263-7B4A-80A9-A3C57B20BA74}" type="slidenum">
              <a:rPr lang="en-US" smtClean="0"/>
              <a:t>‹#›</a:t>
            </a:fld>
            <a:endParaRPr lang="en-US"/>
          </a:p>
        </p:txBody>
      </p:sp>
    </p:spTree>
    <p:extLst>
      <p:ext uri="{BB962C8B-B14F-4D97-AF65-F5344CB8AC3E}">
        <p14:creationId xmlns:p14="http://schemas.microsoft.com/office/powerpoint/2010/main" val="40228451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I am Bin Fan.</a:t>
            </a:r>
            <a:r>
              <a:rPr lang="en-US" baseline="0" dirty="0" smtClean="0"/>
              <a:t> Today  I am going to introduce a new data structure called Cuckoo filter which works like a Bloom filter but with deletion support, high performance and less space overhead in many practical problems.</a:t>
            </a:r>
          </a:p>
          <a:p>
            <a:endParaRPr lang="en-US" baseline="0" dirty="0" smtClean="0"/>
          </a:p>
          <a:p>
            <a:r>
              <a:rPr lang="en-US" baseline="0" dirty="0" smtClean="0"/>
              <a:t>I am Bin Fan and this is a joint work with my  advisor Dave Andersen at CMU, Michael </a:t>
            </a:r>
            <a:r>
              <a:rPr lang="en-US" baseline="0" dirty="0" err="1" smtClean="0"/>
              <a:t>Kaminsky</a:t>
            </a:r>
            <a:r>
              <a:rPr lang="en-US" baseline="0" dirty="0" smtClean="0"/>
              <a:t> from Intel Labs and Michael </a:t>
            </a:r>
            <a:r>
              <a:rPr lang="en-US" baseline="0" dirty="0" err="1" smtClean="0"/>
              <a:t>Mitzenmacher</a:t>
            </a:r>
            <a:r>
              <a:rPr lang="en-US" baseline="0" dirty="0" smtClean="0"/>
              <a:t> from Harvard.</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1</a:t>
            </a:fld>
            <a:endParaRPr lang="en-US"/>
          </a:p>
        </p:txBody>
      </p:sp>
    </p:spTree>
    <p:extLst>
      <p:ext uri="{BB962C8B-B14F-4D97-AF65-F5344CB8AC3E}">
        <p14:creationId xmlns:p14="http://schemas.microsoft.com/office/powerpoint/2010/main" val="4048356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On deletion, which is not supported by Bloom filter, we again calculate the fingerprint of item to delete, and remove it from the hash table. Note that, this x must be inserted before, otherwise, we may get false deletion.</a:t>
            </a:r>
            <a:br>
              <a:rPr lang="en-US" baseline="0" dirty="0" smtClean="0"/>
            </a:br>
            <a:r>
              <a:rPr lang="en-US" baseline="0" dirty="0" smtClean="0"/>
              <a:t/>
            </a:r>
            <a:br>
              <a:rPr lang="en-US" baseline="0" dirty="0" smtClean="0"/>
            </a:br>
            <a:r>
              <a:rPr lang="en-US" baseline="0" dirty="0" smtClean="0"/>
              <a:t>I believe the process looks pretty simple so far. But here comes the real and hard part of the question is, how do we build such a hash table and operate such a hash table, so that we to achieve high performance and also make the filter effectively even smaller than Bloom filter? Before we introduce our solutions, let’s go over a few </a:t>
            </a:r>
            <a:r>
              <a:rPr lang="en-US" baseline="0" dirty="0" err="1" smtClean="0"/>
              <a:t>strawman</a:t>
            </a:r>
            <a:r>
              <a:rPr lang="en-US" baseline="0" dirty="0" smtClean="0"/>
              <a:t> solutions first.</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10</a:t>
            </a:fld>
            <a:endParaRPr lang="en-US"/>
          </a:p>
        </p:txBody>
      </p:sp>
    </p:spTree>
    <p:extLst>
      <p:ext uri="{BB962C8B-B14F-4D97-AF65-F5344CB8AC3E}">
        <p14:creationId xmlns:p14="http://schemas.microsoft.com/office/powerpoint/2010/main" val="2589001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one is called </a:t>
            </a:r>
            <a:r>
              <a:rPr lang="en-US" baseline="0" dirty="0" smtClean="0"/>
              <a:t>perfect hashing. Assume we somehow find a hash function f(x) that maps each item in the set, in this example, 6 item  a b, c, d, to f into a hash table with 6 entries, without making hash collision. If there is also no empty slot left, this is called minimal perfect hashing and it achieves the information theoretical lower bound in terms of table space.</a:t>
            </a:r>
          </a:p>
          <a:p>
            <a:endParaRPr lang="en-US" baseline="0" dirty="0" smtClean="0"/>
          </a:p>
          <a:p>
            <a:r>
              <a:rPr lang="en-US" baseline="0" dirty="0" smtClean="0"/>
              <a:t>However, one problem of this approach is that when we want to change the set, say we replace item f with item g</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11</a:t>
            </a:fld>
            <a:endParaRPr lang="en-US"/>
          </a:p>
        </p:txBody>
      </p:sp>
    </p:spTree>
    <p:extLst>
      <p:ext uri="{BB962C8B-B14F-4D97-AF65-F5344CB8AC3E}">
        <p14:creationId xmlns:p14="http://schemas.microsoft.com/office/powerpoint/2010/main" val="1588351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we have to </a:t>
            </a:r>
            <a:r>
              <a:rPr lang="en-US" dirty="0" err="1" smtClean="0"/>
              <a:t>recompute</a:t>
            </a:r>
            <a:r>
              <a:rPr lang="en-US" dirty="0" smtClean="0"/>
              <a:t> the perfect hash</a:t>
            </a:r>
            <a:r>
              <a:rPr lang="en-US" baseline="0" dirty="0" smtClean="0"/>
              <a:t> function f from scratch, because original hash function may map g to an entry occupied. </a:t>
            </a:r>
          </a:p>
          <a:p>
            <a:r>
              <a:rPr lang="en-US" baseline="0" dirty="0" smtClean="0"/>
              <a:t>As a result, perfect hashing approach can achieve the best space efficiency, however, it is not only expensive to compute this hash function, but also costly to update the the set of items.</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12</a:t>
            </a:fld>
            <a:endParaRPr lang="en-US"/>
          </a:p>
        </p:txBody>
      </p:sp>
    </p:spTree>
    <p:extLst>
      <p:ext uri="{BB962C8B-B14F-4D97-AF65-F5344CB8AC3E}">
        <p14:creationId xmlns:p14="http://schemas.microsoft.com/office/powerpoint/2010/main" val="1909481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approach is to chain the fingerprints of multiple items to resolve hash collisions when these items are mapped into the same hash bucket. This is quite simple and widely used to build hash table for many applications; however, for our purpose, the fingerprints are usually just a few bits, their chaining pointers can take too much space, and the overall space efficiency is not comparable to Bloom filters.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 the right hand side, we show another common technique to build hash table using linear probing</a:t>
            </a:r>
            <a:r>
              <a:rPr lang="en-US" baseline="0" dirty="0" smtClean="0"/>
              <a:t>. This technique sequentially searches the hash table for a free bucket on insertion. In our case, this approach introduces two types of inefficiency in space: first, in order to ensure the lookup completes before searching a long chain of buckets, the table must leave a large fraction of buckets empty, leading to low space utilization; second, one lookup must compare with multiple fingerprints on its search path, this will increase the chance of returning false positive on fingerprint collisions.</a:t>
            </a:r>
            <a:endParaRPr lang="en-US" dirty="0" smtClean="0"/>
          </a:p>
          <a:p>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13</a:t>
            </a:fld>
            <a:endParaRPr lang="en-US"/>
          </a:p>
        </p:txBody>
      </p:sp>
    </p:spTree>
    <p:extLst>
      <p:ext uri="{BB962C8B-B14F-4D97-AF65-F5344CB8AC3E}">
        <p14:creationId xmlns:p14="http://schemas.microsoft.com/office/powerpoint/2010/main" val="1288830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Cuckoo hashing, which is relatively recently proposed,</a:t>
            </a:r>
            <a:r>
              <a:rPr lang="en-US" baseline="0" dirty="0" smtClean="0"/>
              <a:t> is a hashing scheme famous for achieving high space efficiency. By this hashing scheme, it assigns each item to insert with two random locations in the table space using two hash functions. By increasing set-associativity to 4, the table utilization could be 95% or more.</a:t>
            </a:r>
            <a:br>
              <a:rPr lang="en-US" baseline="0" dirty="0" smtClean="0"/>
            </a:br>
            <a:r>
              <a:rPr lang="en-US" baseline="0" dirty="0" smtClean="0"/>
              <a:t/>
            </a:r>
            <a:br>
              <a:rPr lang="en-US" baseline="0" dirty="0" smtClean="0"/>
            </a:br>
            <a:r>
              <a:rPr lang="en-US" baseline="0" dirty="0" smtClean="0"/>
              <a:t>But there is one problem of applying cuckoo hashing directly for our purpose. Standard cuckoo hashing will no work, if we simply use the cuckoo hash table to store fingerprints only. This is because standard cuckoo hashing requires to modify the existing items already in table. To explain this, let us have a look at how standard cuckoo hashing works when it is used to build normal hash tables, with all items stored entirely.</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14</a:t>
            </a:fld>
            <a:endParaRPr lang="en-US"/>
          </a:p>
        </p:txBody>
      </p:sp>
    </p:spTree>
    <p:extLst>
      <p:ext uri="{BB962C8B-B14F-4D97-AF65-F5344CB8AC3E}">
        <p14:creationId xmlns:p14="http://schemas.microsoft.com/office/powerpoint/2010/main" val="3687671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simplicity, we illustrate a none-set-associative cuckoo hash table where each bucket has only one entry. For a 4-way set-associative hash table, the insert process works the same.</a:t>
            </a:r>
            <a:endParaRPr lang="en-US" dirty="0" smtClean="0"/>
          </a:p>
          <a:p>
            <a:endParaRPr lang="en-US" dirty="0" smtClean="0"/>
          </a:p>
          <a:p>
            <a:r>
              <a:rPr lang="en-US" dirty="0" smtClean="0"/>
              <a:t>To insert</a:t>
            </a:r>
            <a:r>
              <a:rPr lang="en-US" baseline="0" dirty="0" smtClean="0"/>
              <a:t> item x, we check the two hash buckets assigned by two </a:t>
            </a:r>
            <a:r>
              <a:rPr lang="en-US" dirty="0" smtClean="0"/>
              <a:t>hash functions</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15</a:t>
            </a:fld>
            <a:endParaRPr lang="en-US"/>
          </a:p>
        </p:txBody>
      </p:sp>
    </p:spTree>
    <p:extLst>
      <p:ext uri="{BB962C8B-B14F-4D97-AF65-F5344CB8AC3E}">
        <p14:creationId xmlns:p14="http://schemas.microsoft.com/office/powerpoint/2010/main" val="1659208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a:t>
            </a:r>
            <a:r>
              <a:rPr lang="en-US" baseline="0" dirty="0" smtClean="0"/>
              <a:t> kick out the existing item a in bucket 6 and replace it with item x to insert. Recall that a also has two buckets assigned, so we rehash item a and know that its alternate hash bucket is bucket 4. Now let’s try to insert item a to bucket 4.</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16</a:t>
            </a:fld>
            <a:endParaRPr lang="en-US"/>
          </a:p>
        </p:txBody>
      </p:sp>
    </p:spTree>
    <p:extLst>
      <p:ext uri="{BB962C8B-B14F-4D97-AF65-F5344CB8AC3E}">
        <p14:creationId xmlns:p14="http://schemas.microsoft.com/office/powerpoint/2010/main" val="3124035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Bucket 4 is also taken by item c, so we repeat this process, namely</a:t>
            </a:r>
            <a:r>
              <a:rPr lang="en-US" baseline="0" dirty="0" smtClean="0"/>
              <a:t> we kick out item c in bucket 4 by item a, rehash item c and obtain its alternate bucket which is 1</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17</a:t>
            </a:fld>
            <a:endParaRPr lang="en-US"/>
          </a:p>
        </p:txBody>
      </p:sp>
    </p:spTree>
    <p:extLst>
      <p:ext uri="{BB962C8B-B14F-4D97-AF65-F5344CB8AC3E}">
        <p14:creationId xmlns:p14="http://schemas.microsoft.com/office/powerpoint/2010/main" val="2507095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bucket</a:t>
            </a:r>
            <a:r>
              <a:rPr lang="en-US" baseline="0" dirty="0" smtClean="0"/>
              <a:t> 1 is empty, we are done. If bucket 1 is not empty neither, we then must repeat this displacing process until we find a empty slot, or a maximum number of kicks is reached and an insert failure will be returned to indicate the hash table is too full.</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18</a:t>
            </a:fld>
            <a:endParaRPr lang="en-US"/>
          </a:p>
        </p:txBody>
      </p:sp>
    </p:spTree>
    <p:extLst>
      <p:ext uri="{BB962C8B-B14F-4D97-AF65-F5344CB8AC3E}">
        <p14:creationId xmlns:p14="http://schemas.microsoft.com/office/powerpoint/2010/main" val="2146374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for we understand how standard cuckoo hash works</a:t>
            </a:r>
            <a:r>
              <a:rPr lang="en-US" baseline="0" dirty="0" smtClean="0"/>
              <a:t>. </a:t>
            </a:r>
            <a:r>
              <a:rPr lang="en-US" dirty="0" smtClean="0"/>
              <a:t>Now let’s go back to our question</a:t>
            </a:r>
            <a:r>
              <a:rPr lang="en-US" baseline="0" dirty="0" smtClean="0"/>
              <a:t> and see the problem why this process is not compatible with fingerprints..</a:t>
            </a:r>
            <a:br>
              <a:rPr lang="en-US" baseline="0" dirty="0" smtClean="0"/>
            </a:br>
            <a:r>
              <a:rPr lang="en-US" baseline="0" dirty="0" smtClean="0"/>
              <a:t>Standard cuckoo hash </a:t>
            </a:r>
            <a:r>
              <a:rPr lang="en-US" dirty="0" smtClean="0"/>
              <a:t>works by rehashing existing items</a:t>
            </a:r>
            <a:r>
              <a:rPr lang="en-US" baseline="0" dirty="0" smtClean="0"/>
              <a:t> on insert new items. But that in our case, only fingerprints are stored. Thus there is no way for us to rehash the original item and move it.</a:t>
            </a:r>
            <a:br>
              <a:rPr lang="en-US" baseline="0" dirty="0" smtClean="0"/>
            </a:br>
            <a:r>
              <a:rPr lang="en-US" baseline="0" dirty="0" smtClean="0"/>
              <a:t>The </a:t>
            </a:r>
            <a:r>
              <a:rPr lang="en-US" baseline="0" dirty="0" err="1" smtClean="0"/>
              <a:t>takeway</a:t>
            </a:r>
            <a:r>
              <a:rPr lang="en-US" baseline="0" dirty="0" smtClean="0"/>
              <a:t> here, is with only the fingerprint stored, how do we perform cuckoo hashing, or essentially, how do we calculate the item’s alternate bucket.</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19</a:t>
            </a:fld>
            <a:endParaRPr lang="en-US"/>
          </a:p>
        </p:txBody>
      </p:sp>
    </p:spTree>
    <p:extLst>
      <p:ext uri="{BB962C8B-B14F-4D97-AF65-F5344CB8AC3E}">
        <p14:creationId xmlns:p14="http://schemas.microsoft.com/office/powerpoint/2010/main" val="368824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beginning of this talk. I will first recap on Bloom filters, why and how it is used for many problems, as well as its limitation. With this context, I will further talk about cuckoo filter which is our contribution.  </a:t>
            </a:r>
            <a:br>
              <a:rPr lang="en-US" baseline="0" dirty="0" smtClean="0"/>
            </a:br>
            <a:r>
              <a:rPr lang="en-US" baseline="0" dirty="0" smtClean="0"/>
              <a:t>Bloom filter is a data structure to store </a:t>
            </a:r>
            <a:r>
              <a:rPr lang="en-US" baseline="0" dirty="0" err="1" smtClean="0"/>
              <a:t>ser</a:t>
            </a:r>
            <a:r>
              <a:rPr lang="en-US" baseline="0" dirty="0" smtClean="0"/>
              <a:t> membership information . they can answers if an arbitrary item is a member of a set or not. Bloom filters do not always return precise answers. Instead, they may return “definitely no”, or may return “probably yes” with a probability e to be wrong. e is called false positive rate, which is a tunable parameter for Bloom filters.</a:t>
            </a:r>
          </a:p>
          <a:p>
            <a:r>
              <a:rPr lang="en-US" baseline="0" dirty="0" smtClean="0"/>
              <a:t>By allowing one-side errors, Bloom filters can be quite small. To ensure the false positive rate is less or equal than 1%, it only requires about 9.6 bits per item, no matter how many items in this set.</a:t>
            </a:r>
          </a:p>
          <a:p>
            <a:r>
              <a:rPr lang="en-US" baseline="0" dirty="0" smtClean="0"/>
              <a:t>As a result, Bloom filters are extremely useful to store a very large set, and get applied widely in network systems, and distributed systems.</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2</a:t>
            </a:fld>
            <a:endParaRPr lang="en-US"/>
          </a:p>
        </p:txBody>
      </p:sp>
    </p:spTree>
    <p:extLst>
      <p:ext uri="{BB962C8B-B14F-4D97-AF65-F5344CB8AC3E}">
        <p14:creationId xmlns:p14="http://schemas.microsoft.com/office/powerpoint/2010/main" val="3421965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is our solution.</a:t>
            </a:r>
          </a:p>
          <a:p>
            <a:r>
              <a:rPr lang="en-US" dirty="0" smtClean="0"/>
              <a:t>First bucket …</a:t>
            </a:r>
          </a:p>
          <a:p>
            <a:r>
              <a:rPr lang="en-US" dirty="0" smtClean="0"/>
              <a:t>Second bucket …</a:t>
            </a:r>
          </a:p>
          <a:p>
            <a:r>
              <a:rPr lang="en-US" dirty="0" smtClean="0"/>
              <a:t>Note</a:t>
            </a:r>
            <a:r>
              <a:rPr lang="en-US" baseline="0" dirty="0" smtClean="0"/>
              <a:t> that, the </a:t>
            </a:r>
            <a:r>
              <a:rPr lang="en-US" baseline="0" dirty="0" err="1" smtClean="0"/>
              <a:t>xor</a:t>
            </a:r>
            <a:r>
              <a:rPr lang="en-US" baseline="0" dirty="0" smtClean="0"/>
              <a:t> operation helps ensure that: …</a:t>
            </a:r>
            <a:endParaRPr lang="en-US" dirty="0" smtClean="0"/>
          </a:p>
        </p:txBody>
      </p:sp>
      <p:sp>
        <p:nvSpPr>
          <p:cNvPr id="4" name="Slide Number Placeholder 3"/>
          <p:cNvSpPr>
            <a:spLocks noGrp="1"/>
          </p:cNvSpPr>
          <p:nvPr>
            <p:ph type="sldNum" sz="quarter" idx="10"/>
          </p:nvPr>
        </p:nvSpPr>
        <p:spPr/>
        <p:txBody>
          <a:bodyPr/>
          <a:lstStyle/>
          <a:p>
            <a:fld id="{7F289A92-F263-7B4A-80A9-A3C57B20BA74}" type="slidenum">
              <a:rPr lang="en-US" smtClean="0"/>
              <a:t>20</a:t>
            </a:fld>
            <a:endParaRPr lang="en-US"/>
          </a:p>
        </p:txBody>
      </p:sp>
    </p:spTree>
    <p:extLst>
      <p:ext uri="{BB962C8B-B14F-4D97-AF65-F5344CB8AC3E}">
        <p14:creationId xmlns:p14="http://schemas.microsoft.com/office/powerpoint/2010/main" val="2314262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back to the previous example again. To kicking out Fingerprint of a, we first</a:t>
            </a:r>
            <a:r>
              <a:rPr lang="en-US" baseline="0" dirty="0" smtClean="0"/>
              <a:t> read its current bucket index which is 6, and use its stored fingerprint and calculate the alternate location, assuming it is 4.</a:t>
            </a:r>
          </a:p>
          <a:p>
            <a:r>
              <a:rPr lang="en-US" baseline="0" dirty="0" smtClean="0"/>
              <a:t>Then the same happens to the fingerprint of c. </a:t>
            </a:r>
            <a:br>
              <a:rPr lang="en-US" baseline="0" dirty="0" smtClean="0"/>
            </a:br>
            <a:r>
              <a:rPr lang="en-US" baseline="0" dirty="0" smtClean="0"/>
              <a:t/>
            </a:r>
            <a:br>
              <a:rPr lang="en-US" baseline="0" dirty="0" smtClean="0"/>
            </a:br>
            <a:r>
              <a:rPr lang="en-US" baseline="0" dirty="0" smtClean="0"/>
              <a:t>Now we solved the problem to perform cuckoo hash on fingerprints and can build a hash table with fingerprints only by modifying the standard way of cuckoo hash. So, we are still able to achieve the high space efficiency?</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21</a:t>
            </a:fld>
            <a:endParaRPr lang="en-US"/>
          </a:p>
        </p:txBody>
      </p:sp>
    </p:spTree>
    <p:extLst>
      <p:ext uri="{BB962C8B-B14F-4D97-AF65-F5344CB8AC3E}">
        <p14:creationId xmlns:p14="http://schemas.microsoft.com/office/powerpoint/2010/main" val="3844235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answer is,</a:t>
            </a:r>
            <a:r>
              <a:rPr lang="en-US" baseline="0" dirty="0" smtClean="0"/>
              <a:t> it depends.  We analyzed partial-key cuckoo hashing and found that, if the fingerprints are too small, the table space could not be effectively utilized. In fact, the fingerprints must be Omega(</a:t>
            </a:r>
            <a:r>
              <a:rPr lang="en-US" baseline="0" dirty="0" err="1" smtClean="0"/>
              <a:t>logn</a:t>
            </a:r>
            <a:r>
              <a:rPr lang="en-US" baseline="0" dirty="0" smtClean="0"/>
              <a:t>/b) bits in order to ensure high space efficiency. Where n is table size, and b is bucket size.</a:t>
            </a:r>
            <a:br>
              <a:rPr lang="en-US" baseline="0" dirty="0" smtClean="0"/>
            </a:br>
            <a:r>
              <a:rPr lang="en-US" baseline="0" dirty="0" smtClean="0"/>
              <a:t>Fortunately, for the scale of many practical problems, due to the constant factor and log n is divided by b, the </a:t>
            </a:r>
            <a:r>
              <a:rPr lang="en-US" baseline="0" dirty="0" err="1" smtClean="0"/>
              <a:t>threshhold</a:t>
            </a:r>
            <a:r>
              <a:rPr lang="en-US" baseline="0" dirty="0" smtClean="0"/>
              <a:t> to ensure high space occupancy is quite small. For example, we have a figure here that shows how much table space can be utilized in a table of 128 million entries, using different fingerprint size.  X axis is the fingerprint size, Y axis is the utilization. As shown in this figure, the table is almost fully filled as long as the fingerprint is 5 bits or longer.</a:t>
            </a:r>
            <a:br>
              <a:rPr lang="en-US" baseline="0" dirty="0" smtClean="0"/>
            </a:br>
            <a:r>
              <a:rPr lang="en-US" baseline="0" dirty="0" smtClean="0"/>
              <a:t/>
            </a:r>
            <a:br>
              <a:rPr lang="en-US" baseline="0" dirty="0" smtClean="0"/>
            </a:br>
            <a:r>
              <a:rPr lang="en-US" baseline="0" dirty="0" smtClean="0"/>
              <a:t>If you are interested, please refer to our paper for more details in the analysis and discussion. </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22</a:t>
            </a:fld>
            <a:endParaRPr lang="en-US"/>
          </a:p>
        </p:txBody>
      </p:sp>
    </p:spTree>
    <p:extLst>
      <p:ext uri="{BB962C8B-B14F-4D97-AF65-F5344CB8AC3E}">
        <p14:creationId xmlns:p14="http://schemas.microsoft.com/office/powerpoint/2010/main" val="3029195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using cuckoo hashing to store fingerprints, we can already achieve high space efficiency. In the paper, we proposed and implemented an additional space optimization to further save 1 bit per item and I want to very briefly talk about it.</a:t>
            </a:r>
          </a:p>
          <a:p>
            <a:r>
              <a:rPr lang="en-US" baseline="0" dirty="0" smtClean="0"/>
              <a:t/>
            </a:r>
            <a:br>
              <a:rPr lang="en-US" baseline="0" dirty="0" smtClean="0"/>
            </a:br>
            <a:r>
              <a:rPr lang="en-US" baseline="0" dirty="0" smtClean="0"/>
              <a:t>This optimization is built on an observation that a list of </a:t>
            </a:r>
            <a:r>
              <a:rPr lang="en-US" dirty="0" smtClean="0">
                <a:latin typeface="Helvetica Light"/>
                <a:cs typeface="Helvetica Light"/>
              </a:rPr>
              <a:t>increasing integers</a:t>
            </a:r>
            <a:r>
              <a:rPr lang="en-US" baseline="0" dirty="0" smtClean="0">
                <a:latin typeface="Helvetica Light"/>
                <a:cs typeface="Helvetica Light"/>
              </a:rPr>
              <a:t> is easier to compress than storing the same integers in a random order. In each of our bucket, we have 4 fingerprints and their order doesn’t affect the correctness of the algorithm. So we can sort these 4 fingerprints and compress them to gain 1 bit more. The downside of this approach is reading and updating the bucket requires compression and decompression, hence the performance is slower.</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23</a:t>
            </a:fld>
            <a:endParaRPr lang="en-US"/>
          </a:p>
        </p:txBody>
      </p:sp>
    </p:spTree>
    <p:extLst>
      <p:ext uri="{BB962C8B-B14F-4D97-AF65-F5344CB8AC3E}">
        <p14:creationId xmlns:p14="http://schemas.microsoft.com/office/powerpoint/2010/main" val="3401287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the</a:t>
            </a:r>
            <a:r>
              <a:rPr lang="en-US" baseline="0" dirty="0" smtClean="0"/>
              <a:t> space efficiency of different schemes:</a:t>
            </a:r>
          </a:p>
          <a:p>
            <a:r>
              <a:rPr lang="en-US" baseline="0" dirty="0" smtClean="0"/>
              <a:t>X axis is the target false positive rate.</a:t>
            </a:r>
          </a:p>
          <a:p>
            <a:r>
              <a:rPr lang="en-US" baseline="0" dirty="0" smtClean="0"/>
              <a:t>Y axis is the required bits/item</a:t>
            </a:r>
            <a:br>
              <a:rPr lang="en-US" baseline="0" dirty="0" smtClean="0"/>
            </a:br>
            <a:r>
              <a:rPr lang="en-US" baseline="0" dirty="0" smtClean="0"/>
              <a:t>pink curve here shows the lower bound required by information theory, this could be achieved by using minimal perfect hashing for a static set, but not able to mutate.</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24</a:t>
            </a:fld>
            <a:endParaRPr lang="en-US"/>
          </a:p>
        </p:txBody>
      </p:sp>
    </p:spTree>
    <p:extLst>
      <p:ext uri="{BB962C8B-B14F-4D97-AF65-F5344CB8AC3E}">
        <p14:creationId xmlns:p14="http://schemas.microsoft.com/office/powerpoint/2010/main" val="83559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 line</a:t>
            </a:r>
            <a:r>
              <a:rPr lang="en-US" baseline="0" dirty="0" smtClean="0"/>
              <a:t> is the required bits per item achieved by a space-optimized Bloom filter. It is constantly larger than the lower bound.</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25</a:t>
            </a:fld>
            <a:endParaRPr lang="en-US"/>
          </a:p>
        </p:txBody>
      </p:sp>
    </p:spTree>
    <p:extLst>
      <p:ext uri="{BB962C8B-B14F-4D97-AF65-F5344CB8AC3E}">
        <p14:creationId xmlns:p14="http://schemas.microsoft.com/office/powerpoint/2010/main" val="1919014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Black</a:t>
            </a:r>
            <a:r>
              <a:rPr lang="en-US" baseline="0" dirty="0" smtClean="0"/>
              <a:t> and dotted line represents Cuckoo filter for the scale of practical problems. When we aim at lower false positive rate or want to filter to be more accurate, cuckoo filter is more compact compared to Bloom filter.</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26</a:t>
            </a:fld>
            <a:endParaRPr lang="en-US"/>
          </a:p>
        </p:txBody>
      </p:sp>
    </p:spTree>
    <p:extLst>
      <p:ext uri="{BB962C8B-B14F-4D97-AF65-F5344CB8AC3E}">
        <p14:creationId xmlns:p14="http://schemas.microsoft.com/office/powerpoint/2010/main" val="3501962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and blue line</a:t>
            </a:r>
            <a:r>
              <a:rPr lang="en-US" baseline="0" dirty="0" smtClean="0"/>
              <a:t> here represents cuckoo filter with semi-sorting. As we mentioned before, this optimization further saves 1 bit per item from standard cuckoo filter, at the cost of performance which we will show later. </a:t>
            </a:r>
            <a:br>
              <a:rPr lang="en-US" baseline="0" dirty="0" smtClean="0"/>
            </a:br>
            <a:r>
              <a:rPr lang="en-US" baseline="0" dirty="0" smtClean="0"/>
              <a:t>This variance of cuckoo filter is more compact than Bloom filter when e is smaller than 3%, which fits the need of maybe a large fraction of applications.</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27</a:t>
            </a:fld>
            <a:endParaRPr lang="en-US"/>
          </a:p>
        </p:txBody>
      </p:sp>
    </p:spTree>
    <p:extLst>
      <p:ext uri="{BB962C8B-B14F-4D97-AF65-F5344CB8AC3E}">
        <p14:creationId xmlns:p14="http://schemas.microsoft.com/office/powerpoint/2010/main" val="2707828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289A92-F263-7B4A-80A9-A3C57B20BA74}" type="slidenum">
              <a:rPr lang="en-US" smtClean="0"/>
              <a:t>28</a:t>
            </a:fld>
            <a:endParaRPr lang="en-US"/>
          </a:p>
        </p:txBody>
      </p:sp>
    </p:spTree>
    <p:extLst>
      <p:ext uri="{BB962C8B-B14F-4D97-AF65-F5344CB8AC3E}">
        <p14:creationId xmlns:p14="http://schemas.microsoft.com/office/powerpoint/2010/main" val="3667716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289A92-F263-7B4A-80A9-A3C57B20BA74}" type="slidenum">
              <a:rPr lang="en-US" smtClean="0"/>
              <a:t>29</a:t>
            </a:fld>
            <a:endParaRPr lang="en-US"/>
          </a:p>
        </p:txBody>
      </p:sp>
    </p:spTree>
    <p:extLst>
      <p:ext uri="{BB962C8B-B14F-4D97-AF65-F5344CB8AC3E}">
        <p14:creationId xmlns:p14="http://schemas.microsoft.com/office/powerpoint/2010/main" val="298010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Arial" charset="0"/>
              </a:rPr>
              <a:t>Here I give one example how</a:t>
            </a:r>
            <a:r>
              <a:rPr lang="en-US" sz="1200" b="0" baseline="0" dirty="0" smtClean="0">
                <a:latin typeface="Arial" charset="0"/>
              </a:rPr>
              <a:t> Bloom filter is used in web browsing. </a:t>
            </a:r>
            <a:br>
              <a:rPr lang="en-US" sz="1200" b="0" baseline="0" dirty="0" smtClean="0">
                <a:latin typeface="Arial" charset="0"/>
              </a:rPr>
            </a:br>
            <a:r>
              <a:rPr lang="en-US" sz="1200" b="0" baseline="0" dirty="0" smtClean="0">
                <a:latin typeface="Arial" charset="0"/>
              </a:rPr>
              <a:t>When a user is about to visit a website by entering its URL in the browser, Chrome browser will check this input URL into a set of URLs of  known malicious sites, which is stored in a Bloom filter. So if this Bloom filter returns “NO”, then the browser will consider this site as safe; otherwise, if the Bloom filter returns Yes, which means this site is highly likely to be </a:t>
            </a:r>
            <a:r>
              <a:rPr lang="en-US" sz="1200" b="0" baseline="0" dirty="0" err="1" smtClean="0">
                <a:latin typeface="Arial" charset="0"/>
              </a:rPr>
              <a:t>malicous</a:t>
            </a:r>
            <a:r>
              <a:rPr lang="en-US" sz="1200" b="0" baseline="0" dirty="0" smtClean="0">
                <a:latin typeface="Arial" charset="0"/>
              </a:rPr>
              <a:t>. In this case, the browser will further make a request to corresponding service and make decision based on the feedback.</a:t>
            </a:r>
            <a:endParaRPr lang="en-US" sz="1200" b="0" dirty="0" smtClean="0">
              <a:latin typeface="Arial" charset="0"/>
            </a:endParaRPr>
          </a:p>
          <a:p>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 size of such a filter is considerably smaller than size of any other structure providing precise "yes/no" answers to similar questions. With 1% probably to be wrong. A </a:t>
            </a:r>
            <a:r>
              <a:rPr lang="en-US" sz="1200" b="0" dirty="0" smtClean="0">
                <a:latin typeface="Arial" charset="0"/>
              </a:rPr>
              <a:t>Bloom Filter</a:t>
            </a:r>
            <a:r>
              <a:rPr lang="en-US" sz="1200" b="0" baseline="0" dirty="0" smtClean="0">
                <a:latin typeface="Arial" charset="0"/>
              </a:rPr>
              <a:t> can store an arbitrary URL with less than a byte and thus scale to </a:t>
            </a:r>
            <a:r>
              <a:rPr lang="en-US" sz="1200" b="0" dirty="0" smtClean="0">
                <a:latin typeface="Arial" charset="0"/>
              </a:rPr>
              <a:t>millions </a:t>
            </a:r>
            <a:r>
              <a:rPr kumimoji="0" lang="en-US" sz="1200" b="0" i="0" u="none" strike="noStrike" cap="none" normalizeH="0" baseline="0" dirty="0" smtClean="0">
                <a:ln>
                  <a:noFill/>
                </a:ln>
                <a:solidFill>
                  <a:schemeClr val="tx1"/>
                </a:solidFill>
                <a:effectLst/>
                <a:latin typeface="Arial" charset="0"/>
              </a:rPr>
              <a:t>of URLs. </a:t>
            </a:r>
            <a:r>
              <a:rPr lang="en-US" dirty="0" smtClean="0"/>
              <a:t>Bloom</a:t>
            </a:r>
            <a:r>
              <a:rPr lang="en-US" baseline="0" dirty="0" smtClean="0"/>
              <a:t> filters are thus widely applied in many other networking and distributed systems like this, by telling the membership approximately using a few bits per item but speeding up the performance greatly.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7F289A92-F263-7B4A-80A9-A3C57B20BA74}" type="slidenum">
              <a:rPr lang="en-US" smtClean="0"/>
              <a:t>3</a:t>
            </a:fld>
            <a:endParaRPr lang="en-US"/>
          </a:p>
        </p:txBody>
      </p:sp>
    </p:spTree>
    <p:extLst>
      <p:ext uri="{BB962C8B-B14F-4D97-AF65-F5344CB8AC3E}">
        <p14:creationId xmlns:p14="http://schemas.microsoft.com/office/powerpoint/2010/main" val="2809241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compare the lookup performance for different filters</a:t>
            </a:r>
            <a:r>
              <a:rPr lang="en-US" baseline="0" dirty="0" smtClean="0"/>
              <a:t> for lookup hit and lookup miss. Cuckoo filter delivers nearly 12 MOPS, no matter hit or miss.</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30</a:t>
            </a:fld>
            <a:endParaRPr lang="en-US"/>
          </a:p>
        </p:txBody>
      </p:sp>
    </p:spTree>
    <p:extLst>
      <p:ext uri="{BB962C8B-B14F-4D97-AF65-F5344CB8AC3E}">
        <p14:creationId xmlns:p14="http://schemas.microsoft.com/office/powerpoint/2010/main" val="11134113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semi-sorting</a:t>
            </a:r>
            <a:r>
              <a:rPr lang="en-US" baseline="0" dirty="0" smtClean="0"/>
              <a:t> which saves 1 bit per item, the performance is lower.</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31</a:t>
            </a:fld>
            <a:endParaRPr lang="en-US"/>
          </a:p>
        </p:txBody>
      </p:sp>
    </p:spTree>
    <p:extLst>
      <p:ext uri="{BB962C8B-B14F-4D97-AF65-F5344CB8AC3E}">
        <p14:creationId xmlns:p14="http://schemas.microsoft.com/office/powerpoint/2010/main" val="1113411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D-left counting performs</a:t>
            </a:r>
            <a:r>
              <a:rPr lang="en-US" baseline="0" dirty="0" smtClean="0"/>
              <a:t> in between cuckoo and cuckoo with </a:t>
            </a:r>
            <a:r>
              <a:rPr lang="en-US" baseline="0" dirty="0" err="1" smtClean="0"/>
              <a:t>semisorting</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32</a:t>
            </a:fld>
            <a:endParaRPr lang="en-US"/>
          </a:p>
        </p:txBody>
      </p:sp>
    </p:spTree>
    <p:extLst>
      <p:ext uri="{BB962C8B-B14F-4D97-AF65-F5344CB8AC3E}">
        <p14:creationId xmlns:p14="http://schemas.microsoft.com/office/powerpoint/2010/main" val="1113411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base line</a:t>
            </a:r>
            <a:r>
              <a:rPr lang="en-US" baseline="0" dirty="0" smtClean="0"/>
              <a:t> blocked Bloom and standard Bloom cannot support delete. They perform about equal or less than standard cuckoo.</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33</a:t>
            </a:fld>
            <a:endParaRPr lang="en-US"/>
          </a:p>
        </p:txBody>
      </p:sp>
    </p:spTree>
    <p:extLst>
      <p:ext uri="{BB962C8B-B14F-4D97-AF65-F5344CB8AC3E}">
        <p14:creationId xmlns:p14="http://schemas.microsoft.com/office/powerpoint/2010/main" val="1113411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show the</a:t>
            </a:r>
            <a:r>
              <a:rPr lang="en-US" baseline="0" dirty="0" smtClean="0"/>
              <a:t> insertion rate as shown in y axis, </a:t>
            </a:r>
            <a:r>
              <a:rPr lang="en-US" baseline="0" dirty="0" err="1" smtClean="0"/>
              <a:t>w.r.t</a:t>
            </a:r>
            <a:r>
              <a:rPr lang="en-US" baseline="0" dirty="0" smtClean="0"/>
              <a:t> the different level of table utilized as shown in x axis. </a:t>
            </a:r>
            <a:endParaRPr lang="en-US" dirty="0" smtClean="0"/>
          </a:p>
          <a:p>
            <a:r>
              <a:rPr lang="en-US" dirty="0" smtClean="0"/>
              <a:t>Bloom, blocked Bloom and d</a:t>
            </a:r>
            <a:r>
              <a:rPr lang="en-US" baseline="0" dirty="0" smtClean="0"/>
              <a:t> left Bloom all provide stable insertion rate, as they simply set a fixed number of bits or buckets on each insert. And among these three, blocked Bloom is the fastest with 8 million items inserted per second.  For cuckoo, w</a:t>
            </a:r>
            <a:r>
              <a:rPr lang="en-US" dirty="0" smtClean="0"/>
              <a:t>hen the table is less</a:t>
            </a:r>
            <a:r>
              <a:rPr lang="en-US" baseline="0" dirty="0" smtClean="0"/>
              <a:t> filled, cuckoo provides the fastest insertion speed. When the table is more loaded, the insertion speed drops.</a:t>
            </a:r>
          </a:p>
          <a:p>
            <a:r>
              <a:rPr lang="en-US" baseline="0" dirty="0" smtClean="0"/>
              <a:t>But overall speed, cuckoo is only slower to blocked Bloom</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34</a:t>
            </a:fld>
            <a:endParaRPr lang="en-US"/>
          </a:p>
        </p:txBody>
      </p:sp>
    </p:spTree>
    <p:extLst>
      <p:ext uri="{BB962C8B-B14F-4D97-AF65-F5344CB8AC3E}">
        <p14:creationId xmlns:p14="http://schemas.microsoft.com/office/powerpoint/2010/main" val="1304760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289A92-F263-7B4A-80A9-A3C57B20BA74}" type="slidenum">
              <a:rPr lang="en-US" smtClean="0"/>
              <a:t>35</a:t>
            </a:fld>
            <a:endParaRPr lang="en-US"/>
          </a:p>
        </p:txBody>
      </p:sp>
    </p:spTree>
    <p:extLst>
      <p:ext uri="{BB962C8B-B14F-4D97-AF65-F5344CB8AC3E}">
        <p14:creationId xmlns:p14="http://schemas.microsoft.com/office/powerpoint/2010/main" val="324067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Bloom filter has a</a:t>
            </a:r>
            <a:r>
              <a:rPr lang="en-US" baseline="0" dirty="0" smtClean="0"/>
              <a:t> bit array and multiple hash functions. Each hash function maps an item to a location in the bit array.</a:t>
            </a:r>
          </a:p>
          <a:p>
            <a:r>
              <a:rPr lang="en-US" baseline="0" dirty="0" smtClean="0"/>
              <a:t>Initially all bits in the bit array are set to 0. </a:t>
            </a:r>
          </a:p>
          <a:p>
            <a:r>
              <a:rPr lang="en-US" baseline="0" dirty="0" smtClean="0"/>
              <a:t>On inserting item x, by k hash functions we can obtain k positions in the bit array and set all these bits to 1.</a:t>
            </a:r>
          </a:p>
          <a:p>
            <a:r>
              <a:rPr lang="en-US" baseline="0" dirty="0" smtClean="0"/>
              <a:t>On lookup item y, we basically repeat the same process to find k positions in this bit array, and check their values. If all k bits are set to 1, we claim the item is in the set. As long as one bit is zero, as we show in this example, the lookup returns false.</a:t>
            </a:r>
          </a:p>
          <a:p>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4</a:t>
            </a:fld>
            <a:endParaRPr lang="en-US"/>
          </a:p>
        </p:txBody>
      </p:sp>
    </p:spTree>
    <p:extLst>
      <p:ext uri="{BB962C8B-B14F-4D97-AF65-F5344CB8AC3E}">
        <p14:creationId xmlns:p14="http://schemas.microsoft.com/office/powerpoint/2010/main" val="244275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 major limitation of using Bloom filters is that one could only insert new items but not able to delete these existing items. Thus for many years, people have been proposing different variances in order to improve Bloom filters so we could delete existing items. But they either lead to substantial increase of space cost like in counting Bloom filter, or become to expensive to operate like Quotient filter. </a:t>
            </a:r>
            <a:br>
              <a:rPr lang="en-US" baseline="0" dirty="0" smtClean="0"/>
            </a:br>
            <a:r>
              <a:rPr lang="en-US" baseline="0" dirty="0" smtClean="0"/>
              <a:t/>
            </a:r>
            <a:br>
              <a:rPr lang="en-US" baseline="0" dirty="0" smtClean="0"/>
            </a:br>
            <a:r>
              <a:rPr lang="en-US" baseline="0" dirty="0" smtClean="0"/>
              <a:t>It looks like a tradeoff here according to this table. However, in this talk, we want to investigate that, is it possible that, for problems at practical scale, we really achieve three goals---enabling delete, with high performance and further reducing space cost---at the same time, rather than sacrificing one for another?</a:t>
            </a:r>
          </a:p>
          <a:p>
            <a:endParaRPr lang="en-US" baseline="0" dirty="0" smtClean="0"/>
          </a:p>
        </p:txBody>
      </p:sp>
      <p:sp>
        <p:nvSpPr>
          <p:cNvPr id="4" name="Slide Number Placeholder 3"/>
          <p:cNvSpPr>
            <a:spLocks noGrp="1"/>
          </p:cNvSpPr>
          <p:nvPr>
            <p:ph type="sldNum" sz="quarter" idx="10"/>
          </p:nvPr>
        </p:nvSpPr>
        <p:spPr/>
        <p:txBody>
          <a:bodyPr/>
          <a:lstStyle/>
          <a:p>
            <a:fld id="{7F289A92-F263-7B4A-80A9-A3C57B20BA74}" type="slidenum">
              <a:rPr lang="en-US" smtClean="0"/>
              <a:t>5</a:t>
            </a:fld>
            <a:endParaRPr lang="en-US"/>
          </a:p>
        </p:txBody>
      </p:sp>
    </p:spTree>
    <p:extLst>
      <p:ext uri="{BB962C8B-B14F-4D97-AF65-F5344CB8AC3E}">
        <p14:creationId xmlns:p14="http://schemas.microsoft.com/office/powerpoint/2010/main" val="84064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take a look at the algorithms. </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6</a:t>
            </a:fld>
            <a:endParaRPr lang="en-US"/>
          </a:p>
        </p:txBody>
      </p:sp>
    </p:spTree>
    <p:extLst>
      <p:ext uri="{BB962C8B-B14F-4D97-AF65-F5344CB8AC3E}">
        <p14:creationId xmlns:p14="http://schemas.microsoft.com/office/powerpoint/2010/main" val="3849507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present</a:t>
            </a:r>
            <a:r>
              <a:rPr lang="en-US" baseline="0" dirty="0" smtClean="0"/>
              <a:t> the design of </a:t>
            </a:r>
            <a:r>
              <a:rPr lang="en-US" dirty="0" smtClean="0"/>
              <a:t>cuckoo filter, I will first propose a simple approach to build a Bloom filter replacement with deletion support based on a hash table. Then I will explain </a:t>
            </a:r>
            <a:r>
              <a:rPr lang="en-US" baseline="0" dirty="0" smtClean="0"/>
              <a:t>the challenges for this hash table approach in achieving high performance and low space overhead at the same time, and finally I will present our solutions.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basic</a:t>
            </a:r>
            <a:r>
              <a:rPr lang="en-US" baseline="0" dirty="0" smtClean="0"/>
              <a:t> idea of the hash table approach is very simple.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compute a fingerprint for each item in the set of interest. The fingerprint is a summary of this item based on hash. Longer fingerprint helps to lower the chance of two different items colliding on the same fingerprint value.</a:t>
            </a:r>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7</a:t>
            </a:fld>
            <a:endParaRPr lang="en-US"/>
          </a:p>
        </p:txBody>
      </p:sp>
    </p:spTree>
    <p:extLst>
      <p:ext uri="{BB962C8B-B14F-4D97-AF65-F5344CB8AC3E}">
        <p14:creationId xmlns:p14="http://schemas.microsoft.com/office/powerpoint/2010/main" val="258900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store each fingerprint of the set we are interested in to a hash table. As shown here. Fingerprint of X is stored in a bucket of the table</a:t>
            </a:r>
          </a:p>
          <a:p>
            <a:endParaRPr lang="en-US" dirty="0"/>
          </a:p>
        </p:txBody>
      </p:sp>
      <p:sp>
        <p:nvSpPr>
          <p:cNvPr id="4" name="Slide Number Placeholder 3"/>
          <p:cNvSpPr>
            <a:spLocks noGrp="1"/>
          </p:cNvSpPr>
          <p:nvPr>
            <p:ph type="sldNum" sz="quarter" idx="10"/>
          </p:nvPr>
        </p:nvSpPr>
        <p:spPr/>
        <p:txBody>
          <a:bodyPr/>
          <a:lstStyle/>
          <a:p>
            <a:fld id="{7F289A92-F263-7B4A-80A9-A3C57B20BA74}" type="slidenum">
              <a:rPr lang="en-US" smtClean="0"/>
              <a:t>8</a:t>
            </a:fld>
            <a:endParaRPr lang="en-US"/>
          </a:p>
        </p:txBody>
      </p:sp>
    </p:spTree>
    <p:extLst>
      <p:ext uri="{BB962C8B-B14F-4D97-AF65-F5344CB8AC3E}">
        <p14:creationId xmlns:p14="http://schemas.microsoft.com/office/powerpoint/2010/main" val="2589001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lookup item x, we simply calculate this item’s fingerprint and check the hash table. If we find this fingerprint has been inserted in the </a:t>
            </a:r>
            <a:r>
              <a:rPr lang="en-US" baseline="0" dirty="0" err="1" smtClean="0"/>
              <a:t>hashtable</a:t>
            </a:r>
            <a:r>
              <a:rPr lang="en-US" baseline="0" dirty="0" smtClean="0"/>
              <a:t> return true. Note that, the same value of fingerprint can come from a different item,  and in this case, we return false positive answers. Thus, to reduce the probability for this to happen we should use longer fingerprint.</a:t>
            </a:r>
          </a:p>
        </p:txBody>
      </p:sp>
      <p:sp>
        <p:nvSpPr>
          <p:cNvPr id="4" name="Slide Number Placeholder 3"/>
          <p:cNvSpPr>
            <a:spLocks noGrp="1"/>
          </p:cNvSpPr>
          <p:nvPr>
            <p:ph type="sldNum" sz="quarter" idx="10"/>
          </p:nvPr>
        </p:nvSpPr>
        <p:spPr/>
        <p:txBody>
          <a:bodyPr/>
          <a:lstStyle/>
          <a:p>
            <a:fld id="{7F289A92-F263-7B4A-80A9-A3C57B20BA74}" type="slidenum">
              <a:rPr lang="en-US" smtClean="0"/>
              <a:t>9</a:t>
            </a:fld>
            <a:endParaRPr lang="en-US"/>
          </a:p>
        </p:txBody>
      </p:sp>
    </p:spTree>
    <p:extLst>
      <p:ext uri="{BB962C8B-B14F-4D97-AF65-F5344CB8AC3E}">
        <p14:creationId xmlns:p14="http://schemas.microsoft.com/office/powerpoint/2010/main" val="258900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ea typeface="+mn-ea"/>
            </a:endParaRPr>
          </a:p>
        </p:txBody>
      </p:sp>
      <p:sp>
        <p:nvSpPr>
          <p:cNvPr id="5" name="Line 6"/>
          <p:cNvSpPr>
            <a:spLocks noChangeShapeType="1"/>
          </p:cNvSpPr>
          <p:nvPr/>
        </p:nvSpPr>
        <p:spPr bwMode="auto">
          <a:xfrm>
            <a:off x="465138" y="6330950"/>
            <a:ext cx="8229600" cy="0"/>
          </a:xfrm>
          <a:prstGeom prst="line">
            <a:avLst/>
          </a:prstGeom>
          <a:noFill/>
          <a:ln w="44450" cmpd="thickThin">
            <a:solidFill>
              <a:srgbClr val="336699"/>
            </a:solidFill>
            <a:round/>
            <a:headEnd/>
            <a:tailEnd/>
          </a:ln>
          <a:effectLst/>
        </p:spPr>
        <p:txBody>
          <a:bodyPr/>
          <a:lstStyle/>
          <a:p>
            <a:pPr>
              <a:defRPr/>
            </a:pPr>
            <a:endParaRPr lang="en-US">
              <a:ea typeface="+mn-ea"/>
            </a:endParaRPr>
          </a:p>
        </p:txBody>
      </p:sp>
      <p:pic>
        <p:nvPicPr>
          <p:cNvPr id="6" name="Picture 13" descr="mark_pdl_l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75" y="5905500"/>
            <a:ext cx="16144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55613" y="2286000"/>
            <a:ext cx="8226425" cy="1143000"/>
          </a:xfrm>
        </p:spPr>
        <p:txBody>
          <a:bodyPr/>
          <a:lstStyle>
            <a:lvl1pPr>
              <a:defRPr sz="48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371600" y="3886200"/>
            <a:ext cx="6400800" cy="393700"/>
          </a:xfrm>
        </p:spPr>
        <p:txBody>
          <a:bodyPr/>
          <a:lstStyle>
            <a:lvl1pPr marL="0" indent="0" algn="ctr">
              <a:defRPr sz="3200"/>
            </a:lvl1pPr>
          </a:lstStyle>
          <a:p>
            <a:r>
              <a:rPr lang="en-US" smtClean="0"/>
              <a:t>Click to edit Master subtitle style</a:t>
            </a:r>
            <a:endParaRPr lang="en-US"/>
          </a:p>
        </p:txBody>
      </p:sp>
      <p:sp>
        <p:nvSpPr>
          <p:cNvPr id="7" name="Rectangle 10"/>
          <p:cNvSpPr>
            <a:spLocks noGrp="1" noChangeArrowheads="1"/>
          </p:cNvSpPr>
          <p:nvPr>
            <p:ph type="dt" sz="half" idx="2"/>
          </p:nvPr>
        </p:nvSpPr>
        <p:spPr bwMode="auto">
          <a:xfrm>
            <a:off x="6462713" y="6392863"/>
            <a:ext cx="2320925"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marL="0" marR="0" indent="0" algn="r" defTabSz="457200" rtl="0" eaLnBrk="0" fontAlgn="auto" latinLnBrk="0" hangingPunct="0">
              <a:lnSpc>
                <a:spcPct val="100000"/>
              </a:lnSpc>
              <a:spcBef>
                <a:spcPts val="0"/>
              </a:spcBef>
              <a:spcAft>
                <a:spcPts val="0"/>
              </a:spcAft>
              <a:buClrTx/>
              <a:buSzTx/>
              <a:buFontTx/>
              <a:buNone/>
              <a:tabLst/>
              <a:defRPr sz="900" b="0">
                <a:latin typeface="Helvetica" charset="0"/>
              </a:defRPr>
            </a:lvl1pPr>
          </a:lstStyle>
          <a:p>
            <a:r>
              <a:rPr lang="en-US" smtClean="0"/>
              <a:t>Bin Fan @ CoNEXT 2014</a:t>
            </a:r>
            <a:endParaRPr lang="en-US" dirty="0"/>
          </a:p>
        </p:txBody>
      </p:sp>
      <p:sp>
        <p:nvSpPr>
          <p:cNvPr id="8" name="Rectangle 11"/>
          <p:cNvSpPr>
            <a:spLocks noGrp="1" noChangeArrowheads="1"/>
          </p:cNvSpPr>
          <p:nvPr>
            <p:ph type="ftr" sz="quarter" idx="3"/>
          </p:nvPr>
        </p:nvSpPr>
        <p:spPr bwMode="auto">
          <a:xfrm>
            <a:off x="369888" y="6392863"/>
            <a:ext cx="2286000"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eaLnBrk="0" hangingPunct="0">
              <a:defRPr sz="900" b="0" smtClean="0">
                <a:latin typeface="Helvetica" pitchFamily="34" charset="0"/>
                <a:ea typeface="+mn-ea"/>
              </a:defRPr>
            </a:lvl1pPr>
          </a:lstStyle>
          <a:p>
            <a:endParaRPr lang="en-US"/>
          </a:p>
        </p:txBody>
      </p:sp>
      <p:sp>
        <p:nvSpPr>
          <p:cNvPr id="9" name="Rectangle 12"/>
          <p:cNvSpPr>
            <a:spLocks noGrp="1" noChangeArrowheads="1"/>
          </p:cNvSpPr>
          <p:nvPr>
            <p:ph type="sldNum" sz="quarter" idx="4"/>
          </p:nvPr>
        </p:nvSpPr>
        <p:spPr bwMode="auto">
          <a:xfrm>
            <a:off x="3681413" y="6392863"/>
            <a:ext cx="1782762" cy="211137"/>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eaLnBrk="0" hangingPunct="0">
              <a:defRPr sz="900" b="0"/>
            </a:lvl1pPr>
          </a:lstStyle>
          <a:p>
            <a:fld id="{1E467C78-9076-9245-AAD5-B368E015503D}" type="slidenum">
              <a:rPr lang="en-US" smtClean="0"/>
              <a:t>‹#›</a:t>
            </a:fld>
            <a:endParaRPr lang="en-US"/>
          </a:p>
        </p:txBody>
      </p:sp>
    </p:spTree>
    <p:extLst>
      <p:ext uri="{BB962C8B-B14F-4D97-AF65-F5344CB8AC3E}">
        <p14:creationId xmlns:p14="http://schemas.microsoft.com/office/powerpoint/2010/main" val="305514743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smtClean="0"/>
              <a:t>Bin Fan @ CoNEXT 2014</a:t>
            </a:r>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
        <p:nvSpPr>
          <p:cNvPr id="6" name="Rectangle 12"/>
          <p:cNvSpPr>
            <a:spLocks noGrp="1" noChangeArrowheads="1"/>
          </p:cNvSpPr>
          <p:nvPr>
            <p:ph type="sldNum" sz="quarter" idx="12"/>
          </p:nvPr>
        </p:nvSpPr>
        <p:spPr>
          <a:ln/>
        </p:spPr>
        <p:txBody>
          <a:bodyPr/>
          <a:lstStyle>
            <a:lvl1pPr>
              <a:defRPr/>
            </a:lvl1pPr>
          </a:lstStyle>
          <a:p>
            <a:fld id="{1E467C78-9076-9245-AAD5-B368E015503D}" type="slidenum">
              <a:rPr lang="en-US" smtClean="0"/>
              <a:t>‹#›</a:t>
            </a:fld>
            <a:endParaRPr lang="en-US"/>
          </a:p>
        </p:txBody>
      </p:sp>
    </p:spTree>
    <p:extLst>
      <p:ext uri="{BB962C8B-B14F-4D97-AF65-F5344CB8AC3E}">
        <p14:creationId xmlns:p14="http://schemas.microsoft.com/office/powerpoint/2010/main" val="135503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9550"/>
            <a:ext cx="2286000" cy="554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09550"/>
            <a:ext cx="6705600" cy="554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smtClean="0"/>
              <a:t>Bin Fan @ CoNEXT 2014</a:t>
            </a:r>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
        <p:nvSpPr>
          <p:cNvPr id="6" name="Rectangle 12"/>
          <p:cNvSpPr>
            <a:spLocks noGrp="1" noChangeArrowheads="1"/>
          </p:cNvSpPr>
          <p:nvPr>
            <p:ph type="sldNum" sz="quarter" idx="12"/>
          </p:nvPr>
        </p:nvSpPr>
        <p:spPr>
          <a:ln/>
        </p:spPr>
        <p:txBody>
          <a:bodyPr/>
          <a:lstStyle>
            <a:lvl1pPr>
              <a:defRPr/>
            </a:lvl1pPr>
          </a:lstStyle>
          <a:p>
            <a:fld id="{1E467C78-9076-9245-AAD5-B368E015503D}" type="slidenum">
              <a:rPr lang="en-US" smtClean="0"/>
              <a:t>‹#›</a:t>
            </a:fld>
            <a:endParaRPr lang="en-US"/>
          </a:p>
        </p:txBody>
      </p:sp>
    </p:spTree>
    <p:extLst>
      <p:ext uri="{BB962C8B-B14F-4D97-AF65-F5344CB8AC3E}">
        <p14:creationId xmlns:p14="http://schemas.microsoft.com/office/powerpoint/2010/main" val="145163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10"/>
          <p:cNvSpPr>
            <a:spLocks noGrp="1" noChangeArrowheads="1"/>
          </p:cNvSpPr>
          <p:nvPr>
            <p:ph type="dt" sz="half" idx="2"/>
          </p:nvPr>
        </p:nvSpPr>
        <p:spPr bwMode="auto">
          <a:xfrm>
            <a:off x="6462713" y="6392863"/>
            <a:ext cx="2320925"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marL="0" marR="0" indent="0" algn="r" defTabSz="457200" rtl="0" eaLnBrk="0" fontAlgn="auto" latinLnBrk="0" hangingPunct="0">
              <a:lnSpc>
                <a:spcPct val="100000"/>
              </a:lnSpc>
              <a:spcBef>
                <a:spcPts val="0"/>
              </a:spcBef>
              <a:spcAft>
                <a:spcPts val="0"/>
              </a:spcAft>
              <a:buClrTx/>
              <a:buSzTx/>
              <a:buFontTx/>
              <a:buNone/>
              <a:tabLst/>
              <a:defRPr sz="900" b="0">
                <a:latin typeface="Helvetica" charset="0"/>
              </a:defRPr>
            </a:lvl1pPr>
          </a:lstStyle>
          <a:p>
            <a:r>
              <a:rPr lang="en-US" smtClean="0"/>
              <a:t>Bin Fan @ CoNEXT 2014</a:t>
            </a:r>
            <a:endParaRPr lang="en-US" dirty="0"/>
          </a:p>
        </p:txBody>
      </p:sp>
      <p:sp>
        <p:nvSpPr>
          <p:cNvPr id="11" name="Rectangle 11"/>
          <p:cNvSpPr>
            <a:spLocks noGrp="1" noChangeArrowheads="1"/>
          </p:cNvSpPr>
          <p:nvPr>
            <p:ph type="ftr" sz="quarter" idx="3"/>
          </p:nvPr>
        </p:nvSpPr>
        <p:spPr bwMode="auto">
          <a:xfrm>
            <a:off x="369888" y="6392863"/>
            <a:ext cx="2286000"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eaLnBrk="0" hangingPunct="0">
              <a:defRPr sz="900" b="0" smtClean="0">
                <a:latin typeface="Helvetica" pitchFamily="34" charset="0"/>
                <a:ea typeface="+mn-ea"/>
              </a:defRPr>
            </a:lvl1pPr>
          </a:lstStyle>
          <a:p>
            <a:endParaRPr lang="en-US"/>
          </a:p>
        </p:txBody>
      </p:sp>
      <p:sp>
        <p:nvSpPr>
          <p:cNvPr id="12" name="Rectangle 12"/>
          <p:cNvSpPr>
            <a:spLocks noGrp="1" noChangeArrowheads="1"/>
          </p:cNvSpPr>
          <p:nvPr>
            <p:ph type="sldNum" sz="quarter" idx="4"/>
          </p:nvPr>
        </p:nvSpPr>
        <p:spPr bwMode="auto">
          <a:xfrm>
            <a:off x="3681413" y="6392863"/>
            <a:ext cx="1782762" cy="211137"/>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eaLnBrk="0" hangingPunct="0">
              <a:defRPr sz="900" b="0"/>
            </a:lvl1pPr>
          </a:lstStyle>
          <a:p>
            <a:fld id="{1E467C78-9076-9245-AAD5-B368E015503D}" type="slidenum">
              <a:rPr lang="en-US" smtClean="0"/>
              <a:t>‹#›</a:t>
            </a:fld>
            <a:endParaRPr lang="en-US"/>
          </a:p>
        </p:txBody>
      </p:sp>
    </p:spTree>
    <p:extLst>
      <p:ext uri="{BB962C8B-B14F-4D97-AF65-F5344CB8AC3E}">
        <p14:creationId xmlns:p14="http://schemas.microsoft.com/office/powerpoint/2010/main" val="422881731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Rectangle 10"/>
          <p:cNvSpPr>
            <a:spLocks noGrp="1" noChangeArrowheads="1"/>
          </p:cNvSpPr>
          <p:nvPr>
            <p:ph type="dt" sz="half" idx="2"/>
          </p:nvPr>
        </p:nvSpPr>
        <p:spPr bwMode="auto">
          <a:xfrm>
            <a:off x="6462713" y="6392863"/>
            <a:ext cx="2320925"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marL="0" marR="0" indent="0" algn="r" defTabSz="457200" rtl="0" eaLnBrk="0" fontAlgn="auto" latinLnBrk="0" hangingPunct="0">
              <a:lnSpc>
                <a:spcPct val="100000"/>
              </a:lnSpc>
              <a:spcBef>
                <a:spcPts val="0"/>
              </a:spcBef>
              <a:spcAft>
                <a:spcPts val="0"/>
              </a:spcAft>
              <a:buClrTx/>
              <a:buSzTx/>
              <a:buFontTx/>
              <a:buNone/>
              <a:tabLst/>
              <a:defRPr sz="900" b="0">
                <a:latin typeface="Helvetica" charset="0"/>
              </a:defRPr>
            </a:lvl1pPr>
          </a:lstStyle>
          <a:p>
            <a:r>
              <a:rPr lang="en-US" smtClean="0"/>
              <a:t>Bin Fan @ CoNEXT 2014</a:t>
            </a:r>
            <a:endParaRPr lang="en-US"/>
          </a:p>
        </p:txBody>
      </p:sp>
      <p:sp>
        <p:nvSpPr>
          <p:cNvPr id="8" name="Rectangle 11"/>
          <p:cNvSpPr>
            <a:spLocks noGrp="1" noChangeArrowheads="1"/>
          </p:cNvSpPr>
          <p:nvPr>
            <p:ph type="ftr" sz="quarter" idx="3"/>
          </p:nvPr>
        </p:nvSpPr>
        <p:spPr bwMode="auto">
          <a:xfrm>
            <a:off x="369888" y="6392863"/>
            <a:ext cx="2286000"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eaLnBrk="0" hangingPunct="0">
              <a:defRPr sz="900" b="0" smtClean="0">
                <a:latin typeface="Helvetica" pitchFamily="34" charset="0"/>
                <a:ea typeface="+mn-ea"/>
              </a:defRPr>
            </a:lvl1pPr>
          </a:lstStyle>
          <a:p>
            <a:endParaRPr lang="en-US"/>
          </a:p>
        </p:txBody>
      </p:sp>
      <p:sp>
        <p:nvSpPr>
          <p:cNvPr id="9" name="Rectangle 12"/>
          <p:cNvSpPr>
            <a:spLocks noGrp="1" noChangeArrowheads="1"/>
          </p:cNvSpPr>
          <p:nvPr>
            <p:ph type="sldNum" sz="quarter" idx="4"/>
          </p:nvPr>
        </p:nvSpPr>
        <p:spPr bwMode="auto">
          <a:xfrm>
            <a:off x="3681413" y="6392863"/>
            <a:ext cx="1782762" cy="211137"/>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eaLnBrk="0" hangingPunct="0">
              <a:defRPr sz="900" b="0"/>
            </a:lvl1pPr>
          </a:lstStyle>
          <a:p>
            <a:fld id="{1E467C78-9076-9245-AAD5-B368E015503D}" type="slidenum">
              <a:rPr lang="en-US" smtClean="0"/>
              <a:t>‹#›</a:t>
            </a:fld>
            <a:endParaRPr lang="en-US"/>
          </a:p>
        </p:txBody>
      </p:sp>
    </p:spTree>
    <p:extLst>
      <p:ext uri="{BB962C8B-B14F-4D97-AF65-F5344CB8AC3E}">
        <p14:creationId xmlns:p14="http://schemas.microsoft.com/office/powerpoint/2010/main" val="3415163031"/>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10"/>
          <p:cNvSpPr>
            <a:spLocks noGrp="1" noChangeArrowheads="1"/>
          </p:cNvSpPr>
          <p:nvPr>
            <p:ph type="dt" sz="half" idx="10"/>
          </p:nvPr>
        </p:nvSpPr>
        <p:spPr bwMode="auto">
          <a:xfrm>
            <a:off x="6462713" y="6392863"/>
            <a:ext cx="2320925"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marL="0" marR="0" indent="0" algn="r" defTabSz="457200" rtl="0" eaLnBrk="0" fontAlgn="auto" latinLnBrk="0" hangingPunct="0">
              <a:lnSpc>
                <a:spcPct val="100000"/>
              </a:lnSpc>
              <a:spcBef>
                <a:spcPts val="0"/>
              </a:spcBef>
              <a:spcAft>
                <a:spcPts val="0"/>
              </a:spcAft>
              <a:buClrTx/>
              <a:buSzTx/>
              <a:buFontTx/>
              <a:buNone/>
              <a:tabLst/>
              <a:defRPr sz="900" b="0">
                <a:latin typeface="Helvetica" charset="0"/>
              </a:defRPr>
            </a:lvl1pPr>
          </a:lstStyle>
          <a:p>
            <a:r>
              <a:rPr lang="en-US" smtClean="0"/>
              <a:t>Bin Fan @ CoNEXT 2014</a:t>
            </a:r>
            <a:endParaRPr lang="en-US"/>
          </a:p>
        </p:txBody>
      </p:sp>
      <p:sp>
        <p:nvSpPr>
          <p:cNvPr id="9" name="Rectangle 11"/>
          <p:cNvSpPr>
            <a:spLocks noGrp="1" noChangeArrowheads="1"/>
          </p:cNvSpPr>
          <p:nvPr>
            <p:ph type="ftr" sz="quarter" idx="3"/>
          </p:nvPr>
        </p:nvSpPr>
        <p:spPr bwMode="auto">
          <a:xfrm>
            <a:off x="369888" y="6392863"/>
            <a:ext cx="2286000"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eaLnBrk="0" hangingPunct="0">
              <a:defRPr sz="900" b="0" smtClean="0">
                <a:latin typeface="Helvetica" pitchFamily="34" charset="0"/>
                <a:ea typeface="+mn-ea"/>
              </a:defRPr>
            </a:lvl1pPr>
          </a:lstStyle>
          <a:p>
            <a:endParaRPr lang="en-US"/>
          </a:p>
        </p:txBody>
      </p:sp>
      <p:sp>
        <p:nvSpPr>
          <p:cNvPr id="10" name="Rectangle 12"/>
          <p:cNvSpPr>
            <a:spLocks noGrp="1" noChangeArrowheads="1"/>
          </p:cNvSpPr>
          <p:nvPr>
            <p:ph type="sldNum" sz="quarter" idx="4"/>
          </p:nvPr>
        </p:nvSpPr>
        <p:spPr bwMode="auto">
          <a:xfrm>
            <a:off x="3681413" y="6392863"/>
            <a:ext cx="1782762" cy="211137"/>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eaLnBrk="0" hangingPunct="0">
              <a:defRPr sz="900" b="0"/>
            </a:lvl1pPr>
          </a:lstStyle>
          <a:p>
            <a:fld id="{1E467C78-9076-9245-AAD5-B368E015503D}" type="slidenum">
              <a:rPr lang="en-US" smtClean="0"/>
              <a:t>‹#›</a:t>
            </a:fld>
            <a:endParaRPr lang="en-US"/>
          </a:p>
        </p:txBody>
      </p:sp>
    </p:spTree>
    <p:extLst>
      <p:ext uri="{BB962C8B-B14F-4D97-AF65-F5344CB8AC3E}">
        <p14:creationId xmlns:p14="http://schemas.microsoft.com/office/powerpoint/2010/main" val="156666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10"/>
          <p:cNvSpPr>
            <a:spLocks noGrp="1" noChangeArrowheads="1"/>
          </p:cNvSpPr>
          <p:nvPr>
            <p:ph type="dt" sz="half" idx="10"/>
          </p:nvPr>
        </p:nvSpPr>
        <p:spPr bwMode="auto">
          <a:xfrm>
            <a:off x="6462713" y="6392863"/>
            <a:ext cx="2320925"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marL="0" marR="0" indent="0" algn="r" defTabSz="457200" rtl="0" eaLnBrk="0" fontAlgn="auto" latinLnBrk="0" hangingPunct="0">
              <a:lnSpc>
                <a:spcPct val="100000"/>
              </a:lnSpc>
              <a:spcBef>
                <a:spcPts val="0"/>
              </a:spcBef>
              <a:spcAft>
                <a:spcPts val="0"/>
              </a:spcAft>
              <a:buClrTx/>
              <a:buSzTx/>
              <a:buFontTx/>
              <a:buNone/>
              <a:tabLst/>
              <a:defRPr sz="900" b="0">
                <a:latin typeface="Helvetica" charset="0"/>
              </a:defRPr>
            </a:lvl1pPr>
          </a:lstStyle>
          <a:p>
            <a:r>
              <a:rPr lang="en-US" smtClean="0"/>
              <a:t>Bin Fan @ CoNEXT 2014</a:t>
            </a:r>
            <a:endParaRPr lang="en-US"/>
          </a:p>
        </p:txBody>
      </p:sp>
      <p:sp>
        <p:nvSpPr>
          <p:cNvPr id="11" name="Rectangle 11"/>
          <p:cNvSpPr>
            <a:spLocks noGrp="1" noChangeArrowheads="1"/>
          </p:cNvSpPr>
          <p:nvPr>
            <p:ph type="ftr" sz="quarter" idx="11"/>
          </p:nvPr>
        </p:nvSpPr>
        <p:spPr bwMode="auto">
          <a:xfrm>
            <a:off x="369888" y="6392863"/>
            <a:ext cx="2286000"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eaLnBrk="0" hangingPunct="0">
              <a:defRPr sz="900" b="0" smtClean="0">
                <a:latin typeface="Helvetica" pitchFamily="34" charset="0"/>
                <a:ea typeface="+mn-ea"/>
              </a:defRPr>
            </a:lvl1pPr>
          </a:lstStyle>
          <a:p>
            <a:endParaRPr lang="en-US"/>
          </a:p>
        </p:txBody>
      </p:sp>
      <p:sp>
        <p:nvSpPr>
          <p:cNvPr id="12" name="Rectangle 12"/>
          <p:cNvSpPr>
            <a:spLocks noGrp="1" noChangeArrowheads="1"/>
          </p:cNvSpPr>
          <p:nvPr>
            <p:ph type="sldNum" sz="quarter" idx="12"/>
          </p:nvPr>
        </p:nvSpPr>
        <p:spPr bwMode="auto">
          <a:xfrm>
            <a:off x="3681413" y="6392863"/>
            <a:ext cx="1782762" cy="211137"/>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eaLnBrk="0" hangingPunct="0">
              <a:defRPr sz="900" b="0"/>
            </a:lvl1pPr>
          </a:lstStyle>
          <a:p>
            <a:fld id="{1E467C78-9076-9245-AAD5-B368E015503D}" type="slidenum">
              <a:rPr lang="en-US" smtClean="0"/>
              <a:t>‹#›</a:t>
            </a:fld>
            <a:endParaRPr lang="en-US"/>
          </a:p>
        </p:txBody>
      </p:sp>
    </p:spTree>
    <p:extLst>
      <p:ext uri="{BB962C8B-B14F-4D97-AF65-F5344CB8AC3E}">
        <p14:creationId xmlns:p14="http://schemas.microsoft.com/office/powerpoint/2010/main" val="222602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dt" sz="half" idx="10"/>
          </p:nvPr>
        </p:nvSpPr>
        <p:spPr>
          <a:ln/>
        </p:spPr>
        <p:txBody>
          <a:bodyPr/>
          <a:lstStyle>
            <a:lvl1pPr>
              <a:defRPr/>
            </a:lvl1pPr>
          </a:lstStyle>
          <a:p>
            <a:r>
              <a:rPr lang="en-US" smtClean="0"/>
              <a:t>Bin Fan @ CoNEXT 2014</a:t>
            </a:r>
            <a:endParaRPr lang="en-US" dirty="0"/>
          </a:p>
        </p:txBody>
      </p:sp>
      <p:sp>
        <p:nvSpPr>
          <p:cNvPr id="4" name="Rectangle 11"/>
          <p:cNvSpPr>
            <a:spLocks noGrp="1" noChangeArrowheads="1"/>
          </p:cNvSpPr>
          <p:nvPr>
            <p:ph type="ftr" sz="quarter" idx="11"/>
          </p:nvPr>
        </p:nvSpPr>
        <p:spPr>
          <a:ln/>
        </p:spPr>
        <p:txBody>
          <a:bodyPr/>
          <a:lstStyle>
            <a:lvl1pPr>
              <a:defRPr/>
            </a:lvl1pPr>
          </a:lstStyle>
          <a:p>
            <a:endParaRPr lang="en-US"/>
          </a:p>
        </p:txBody>
      </p:sp>
      <p:sp>
        <p:nvSpPr>
          <p:cNvPr id="5" name="Rectangle 12"/>
          <p:cNvSpPr>
            <a:spLocks noGrp="1" noChangeArrowheads="1"/>
          </p:cNvSpPr>
          <p:nvPr>
            <p:ph type="sldNum" sz="quarter" idx="12"/>
          </p:nvPr>
        </p:nvSpPr>
        <p:spPr>
          <a:ln/>
        </p:spPr>
        <p:txBody>
          <a:bodyPr/>
          <a:lstStyle>
            <a:lvl1pPr>
              <a:defRPr/>
            </a:lvl1pPr>
          </a:lstStyle>
          <a:p>
            <a:fld id="{1E467C78-9076-9245-AAD5-B368E015503D}" type="slidenum">
              <a:rPr lang="en-US" smtClean="0"/>
              <a:t>‹#›</a:t>
            </a:fld>
            <a:endParaRPr lang="en-US"/>
          </a:p>
        </p:txBody>
      </p:sp>
    </p:spTree>
    <p:extLst>
      <p:ext uri="{BB962C8B-B14F-4D97-AF65-F5344CB8AC3E}">
        <p14:creationId xmlns:p14="http://schemas.microsoft.com/office/powerpoint/2010/main" val="307861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r>
              <a:rPr lang="en-US" smtClean="0"/>
              <a:t>Bin Fan @ CoNEXT 2014</a:t>
            </a:r>
            <a:endParaRPr lang="en-US" dirty="0"/>
          </a:p>
        </p:txBody>
      </p:sp>
      <p:sp>
        <p:nvSpPr>
          <p:cNvPr id="3" name="Rectangle 11"/>
          <p:cNvSpPr>
            <a:spLocks noGrp="1" noChangeArrowheads="1"/>
          </p:cNvSpPr>
          <p:nvPr>
            <p:ph type="ftr" sz="quarter" idx="11"/>
          </p:nvPr>
        </p:nvSpPr>
        <p:spPr>
          <a:ln/>
        </p:spPr>
        <p:txBody>
          <a:bodyPr/>
          <a:lstStyle>
            <a:lvl1pPr>
              <a:defRPr/>
            </a:lvl1pPr>
          </a:lstStyle>
          <a:p>
            <a:endParaRPr lang="en-US"/>
          </a:p>
        </p:txBody>
      </p:sp>
      <p:sp>
        <p:nvSpPr>
          <p:cNvPr id="4" name="Rectangle 12"/>
          <p:cNvSpPr>
            <a:spLocks noGrp="1" noChangeArrowheads="1"/>
          </p:cNvSpPr>
          <p:nvPr>
            <p:ph type="sldNum" sz="quarter" idx="12"/>
          </p:nvPr>
        </p:nvSpPr>
        <p:spPr>
          <a:ln/>
        </p:spPr>
        <p:txBody>
          <a:bodyPr/>
          <a:lstStyle>
            <a:lvl1pPr>
              <a:defRPr/>
            </a:lvl1pPr>
          </a:lstStyle>
          <a:p>
            <a:fld id="{1E467C78-9076-9245-AAD5-B368E015503D}" type="slidenum">
              <a:rPr lang="en-US" smtClean="0"/>
              <a:t>‹#›</a:t>
            </a:fld>
            <a:endParaRPr lang="en-US"/>
          </a:p>
        </p:txBody>
      </p:sp>
    </p:spTree>
    <p:extLst>
      <p:ext uri="{BB962C8B-B14F-4D97-AF65-F5344CB8AC3E}">
        <p14:creationId xmlns:p14="http://schemas.microsoft.com/office/powerpoint/2010/main" val="98228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smtClean="0"/>
              <a:t>Bin Fan @ CoNEXT 2014</a:t>
            </a:r>
            <a:endParaRPr lang="en-US"/>
          </a:p>
        </p:txBody>
      </p:sp>
      <p:sp>
        <p:nvSpPr>
          <p:cNvPr id="6" name="Rectangle 11"/>
          <p:cNvSpPr>
            <a:spLocks noGrp="1" noChangeArrowheads="1"/>
          </p:cNvSpPr>
          <p:nvPr>
            <p:ph type="ftr" sz="quarter" idx="11"/>
          </p:nvPr>
        </p:nvSpPr>
        <p:spPr>
          <a:ln/>
        </p:spPr>
        <p:txBody>
          <a:bodyPr/>
          <a:lstStyle>
            <a:lvl1pPr>
              <a:defRPr/>
            </a:lvl1pPr>
          </a:lstStyle>
          <a:p>
            <a:endParaRPr lang="en-US"/>
          </a:p>
        </p:txBody>
      </p:sp>
      <p:sp>
        <p:nvSpPr>
          <p:cNvPr id="7" name="Rectangle 12"/>
          <p:cNvSpPr>
            <a:spLocks noGrp="1" noChangeArrowheads="1"/>
          </p:cNvSpPr>
          <p:nvPr>
            <p:ph type="sldNum" sz="quarter" idx="12"/>
          </p:nvPr>
        </p:nvSpPr>
        <p:spPr>
          <a:ln/>
        </p:spPr>
        <p:txBody>
          <a:bodyPr/>
          <a:lstStyle>
            <a:lvl1pPr>
              <a:defRPr/>
            </a:lvl1pPr>
          </a:lstStyle>
          <a:p>
            <a:fld id="{1E467C78-9076-9245-AAD5-B368E015503D}" type="slidenum">
              <a:rPr lang="en-US" smtClean="0"/>
              <a:t>‹#›</a:t>
            </a:fld>
            <a:endParaRPr lang="en-US"/>
          </a:p>
        </p:txBody>
      </p:sp>
    </p:spTree>
    <p:extLst>
      <p:ext uri="{BB962C8B-B14F-4D97-AF65-F5344CB8AC3E}">
        <p14:creationId xmlns:p14="http://schemas.microsoft.com/office/powerpoint/2010/main" val="322747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smtClean="0"/>
              <a:t>Bin Fan @ CoNEXT 2014</a:t>
            </a:r>
            <a:endParaRPr lang="en-US"/>
          </a:p>
        </p:txBody>
      </p:sp>
      <p:sp>
        <p:nvSpPr>
          <p:cNvPr id="6" name="Rectangle 11"/>
          <p:cNvSpPr>
            <a:spLocks noGrp="1" noChangeArrowheads="1"/>
          </p:cNvSpPr>
          <p:nvPr>
            <p:ph type="ftr" sz="quarter" idx="11"/>
          </p:nvPr>
        </p:nvSpPr>
        <p:spPr>
          <a:ln/>
        </p:spPr>
        <p:txBody>
          <a:bodyPr/>
          <a:lstStyle>
            <a:lvl1pPr>
              <a:defRPr/>
            </a:lvl1pPr>
          </a:lstStyle>
          <a:p>
            <a:endParaRPr lang="en-US"/>
          </a:p>
        </p:txBody>
      </p:sp>
      <p:sp>
        <p:nvSpPr>
          <p:cNvPr id="7" name="Rectangle 12"/>
          <p:cNvSpPr>
            <a:spLocks noGrp="1" noChangeArrowheads="1"/>
          </p:cNvSpPr>
          <p:nvPr>
            <p:ph type="sldNum" sz="quarter" idx="12"/>
          </p:nvPr>
        </p:nvSpPr>
        <p:spPr>
          <a:ln/>
        </p:spPr>
        <p:txBody>
          <a:bodyPr/>
          <a:lstStyle>
            <a:lvl1pPr>
              <a:defRPr/>
            </a:lvl1pPr>
          </a:lstStyle>
          <a:p>
            <a:fld id="{1E467C78-9076-9245-AAD5-B368E015503D}" type="slidenum">
              <a:rPr lang="en-US" smtClean="0"/>
              <a:t>‹#›</a:t>
            </a:fld>
            <a:endParaRPr lang="en-US"/>
          </a:p>
        </p:txBody>
      </p:sp>
    </p:spTree>
    <p:extLst>
      <p:ext uri="{BB962C8B-B14F-4D97-AF65-F5344CB8AC3E}">
        <p14:creationId xmlns:p14="http://schemas.microsoft.com/office/powerpoint/2010/main" val="8548130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ea typeface="+mn-ea"/>
            </a:endParaRPr>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marL="0" marR="0" indent="0" algn="r" defTabSz="457200" rtl="0" eaLnBrk="0" fontAlgn="auto" latinLnBrk="0" hangingPunct="0">
              <a:lnSpc>
                <a:spcPct val="100000"/>
              </a:lnSpc>
              <a:spcBef>
                <a:spcPts val="0"/>
              </a:spcBef>
              <a:spcAft>
                <a:spcPts val="0"/>
              </a:spcAft>
              <a:buClrTx/>
              <a:buSzTx/>
              <a:buFontTx/>
              <a:buNone/>
              <a:tabLst/>
              <a:defRPr sz="900" b="0">
                <a:latin typeface="Helvetica" charset="0"/>
              </a:defRPr>
            </a:lvl1pPr>
          </a:lstStyle>
          <a:p>
            <a:r>
              <a:rPr lang="en-US" smtClean="0"/>
              <a:t>Bin Fan @ CoNEXT 2014</a:t>
            </a:r>
            <a:endParaRPr lang="en-US"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eaLnBrk="0" hangingPunct="0">
              <a:defRPr sz="900" b="0" smtClean="0">
                <a:latin typeface="Helvetica" pitchFamily="34" charset="0"/>
                <a:ea typeface="+mn-ea"/>
              </a:defRPr>
            </a:lvl1pPr>
          </a:lstStyle>
          <a:p>
            <a:endParaRPr lang="en-US"/>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eaLnBrk="0" hangingPunct="0">
              <a:defRPr sz="900" b="0"/>
            </a:lvl1pPr>
          </a:lstStyle>
          <a:p>
            <a:fld id="{1E467C78-9076-9245-AAD5-B368E015503D}" type="slidenum">
              <a:rPr lang="en-US" smtClean="0"/>
              <a:t>‹#›</a:t>
            </a:fld>
            <a:endParaRPr lang="en-US"/>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hf hdr="0" ftr="0" dt="0"/>
  <p:txStyles>
    <p:titleStyle>
      <a:lvl1pPr algn="ctr" rtl="0" eaLnBrk="1" fontAlgn="base" hangingPunct="1">
        <a:spcBef>
          <a:spcPct val="0"/>
        </a:spcBef>
        <a:spcAft>
          <a:spcPct val="0"/>
        </a:spcAft>
        <a:defRPr sz="4400">
          <a:solidFill>
            <a:srgbClr val="336699"/>
          </a:solidFill>
          <a:latin typeface="+mj-lt"/>
          <a:ea typeface="ＭＳ Ｐゴシック" charset="0"/>
          <a:cs typeface="+mj-cs"/>
        </a:defRPr>
      </a:lvl1pPr>
      <a:lvl2pPr algn="ctr" rtl="0" eaLnBrk="1" fontAlgn="base" hangingPunct="1">
        <a:spcBef>
          <a:spcPct val="0"/>
        </a:spcBef>
        <a:spcAft>
          <a:spcPct val="0"/>
        </a:spcAft>
        <a:defRPr sz="4400">
          <a:solidFill>
            <a:srgbClr val="336699"/>
          </a:solidFill>
          <a:latin typeface="Arial" charset="0"/>
          <a:ea typeface="ＭＳ Ｐゴシック" charset="0"/>
        </a:defRPr>
      </a:lvl2pPr>
      <a:lvl3pPr algn="ctr" rtl="0" eaLnBrk="1" fontAlgn="base" hangingPunct="1">
        <a:spcBef>
          <a:spcPct val="0"/>
        </a:spcBef>
        <a:spcAft>
          <a:spcPct val="0"/>
        </a:spcAft>
        <a:defRPr sz="4400">
          <a:solidFill>
            <a:srgbClr val="336699"/>
          </a:solidFill>
          <a:latin typeface="Arial" charset="0"/>
          <a:ea typeface="ＭＳ Ｐゴシック" charset="0"/>
        </a:defRPr>
      </a:lvl3pPr>
      <a:lvl4pPr algn="ctr" rtl="0" eaLnBrk="1" fontAlgn="base" hangingPunct="1">
        <a:spcBef>
          <a:spcPct val="0"/>
        </a:spcBef>
        <a:spcAft>
          <a:spcPct val="0"/>
        </a:spcAft>
        <a:defRPr sz="4400">
          <a:solidFill>
            <a:srgbClr val="336699"/>
          </a:solidFill>
          <a:latin typeface="Arial" charset="0"/>
          <a:ea typeface="ＭＳ Ｐゴシック" charset="0"/>
        </a:defRPr>
      </a:lvl4pPr>
      <a:lvl5pPr algn="ctr" rtl="0" eaLnBrk="1" fontAlgn="base" hangingPunct="1">
        <a:spcBef>
          <a:spcPct val="0"/>
        </a:spcBef>
        <a:spcAft>
          <a:spcPct val="0"/>
        </a:spcAft>
        <a:defRPr sz="4400">
          <a:solidFill>
            <a:srgbClr val="336699"/>
          </a:solidFill>
          <a:latin typeface="Arial" charset="0"/>
          <a:ea typeface="ＭＳ Ｐゴシック" charset="0"/>
        </a:defRPr>
      </a:lvl5pPr>
      <a:lvl6pPr marL="457200" algn="ctr" rtl="0" eaLnBrk="1" fontAlgn="base" hangingPunct="1">
        <a:spcBef>
          <a:spcPct val="0"/>
        </a:spcBef>
        <a:spcAft>
          <a:spcPct val="0"/>
        </a:spcAft>
        <a:defRPr sz="4400">
          <a:solidFill>
            <a:srgbClr val="336699"/>
          </a:solidFill>
          <a:latin typeface="Arial" charset="0"/>
        </a:defRPr>
      </a:lvl6pPr>
      <a:lvl7pPr marL="914400" algn="ctr" rtl="0" eaLnBrk="1" fontAlgn="base" hangingPunct="1">
        <a:spcBef>
          <a:spcPct val="0"/>
        </a:spcBef>
        <a:spcAft>
          <a:spcPct val="0"/>
        </a:spcAft>
        <a:defRPr sz="4400">
          <a:solidFill>
            <a:srgbClr val="336699"/>
          </a:solidFill>
          <a:latin typeface="Arial" charset="0"/>
        </a:defRPr>
      </a:lvl7pPr>
      <a:lvl8pPr marL="1371600" algn="ctr" rtl="0" eaLnBrk="1" fontAlgn="base" hangingPunct="1">
        <a:spcBef>
          <a:spcPct val="0"/>
        </a:spcBef>
        <a:spcAft>
          <a:spcPct val="0"/>
        </a:spcAft>
        <a:defRPr sz="4400">
          <a:solidFill>
            <a:srgbClr val="336699"/>
          </a:solidFill>
          <a:latin typeface="Arial" charset="0"/>
        </a:defRPr>
      </a:lvl8pPr>
      <a:lvl9pPr marL="1828800" algn="ctr" rtl="0" eaLnBrk="1" fontAlgn="base" hangingPunct="1">
        <a:spcBef>
          <a:spcPct val="0"/>
        </a:spcBef>
        <a:spcAft>
          <a:spcPct val="0"/>
        </a:spcAft>
        <a:defRPr sz="4400">
          <a:solidFill>
            <a:srgbClr val="336699"/>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Char char="•"/>
        <a:defRPr sz="2400">
          <a:solidFill>
            <a:schemeClr val="tx1"/>
          </a:solidFill>
          <a:latin typeface="+mn-lt"/>
          <a:ea typeface="ＭＳ Ｐゴシック" charset="0"/>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4.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6.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7.emf"/><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10.emf"/><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chart" Target="../charts/char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chart" Target="../charts/char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chart" Target="../charts/chart4.xml"/><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11.emf"/><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7.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213" y="1049085"/>
            <a:ext cx="7772400" cy="1470025"/>
          </a:xfrm>
        </p:spPr>
        <p:txBody>
          <a:bodyPr/>
          <a:lstStyle/>
          <a:p>
            <a:r>
              <a:rPr lang="en-US" sz="4000" b="1" dirty="0" smtClean="0">
                <a:latin typeface="Helvetica Light"/>
                <a:cs typeface="Helvetica Light"/>
              </a:rPr>
              <a:t>Cuckoo Filter: </a:t>
            </a:r>
            <a:br>
              <a:rPr lang="en-US" sz="4000" b="1" dirty="0" smtClean="0">
                <a:latin typeface="Helvetica Light"/>
                <a:cs typeface="Helvetica Light"/>
              </a:rPr>
            </a:br>
            <a:r>
              <a:rPr lang="en-US" sz="4000" b="1" dirty="0" smtClean="0">
                <a:latin typeface="Helvetica Light"/>
                <a:cs typeface="Helvetica Light"/>
              </a:rPr>
              <a:t>Practically Better Than Bloom</a:t>
            </a:r>
            <a:endParaRPr lang="en-US" sz="4000" b="1" dirty="0">
              <a:latin typeface="Helvetica Light"/>
              <a:cs typeface="Helvetica Light"/>
            </a:endParaRPr>
          </a:p>
        </p:txBody>
      </p:sp>
      <p:sp>
        <p:nvSpPr>
          <p:cNvPr id="3" name="Subtitle 2"/>
          <p:cNvSpPr>
            <a:spLocks noGrp="1"/>
          </p:cNvSpPr>
          <p:nvPr>
            <p:ph type="subTitle" idx="1"/>
          </p:nvPr>
        </p:nvSpPr>
        <p:spPr>
          <a:xfrm>
            <a:off x="1371600" y="2994764"/>
            <a:ext cx="6400800" cy="1752600"/>
          </a:xfrm>
        </p:spPr>
        <p:txBody>
          <a:bodyPr>
            <a:normAutofit lnSpcReduction="10000"/>
          </a:bodyPr>
          <a:lstStyle/>
          <a:p>
            <a:pPr>
              <a:buNone/>
            </a:pPr>
            <a:r>
              <a:rPr lang="en-US" dirty="0" smtClean="0">
                <a:solidFill>
                  <a:schemeClr val="tx1"/>
                </a:solidFill>
                <a:latin typeface="Helvetica Light"/>
                <a:cs typeface="Helvetica Light"/>
              </a:rPr>
              <a:t>Bin Fan </a:t>
            </a:r>
            <a:r>
              <a:rPr lang="en-US" sz="3000" dirty="0" smtClean="0">
                <a:solidFill>
                  <a:schemeClr val="tx1"/>
                </a:solidFill>
                <a:latin typeface="Helvetica Light"/>
                <a:cs typeface="Helvetica Light"/>
              </a:rPr>
              <a:t>(CMU/Google)</a:t>
            </a:r>
            <a:r>
              <a:rPr lang="en-US" dirty="0">
                <a:solidFill>
                  <a:schemeClr val="tx1"/>
                </a:solidFill>
                <a:latin typeface="Helvetica Light"/>
                <a:cs typeface="Helvetica Light"/>
              </a:rPr>
              <a:t/>
            </a:r>
            <a:br>
              <a:rPr lang="en-US" dirty="0">
                <a:solidFill>
                  <a:schemeClr val="tx1"/>
                </a:solidFill>
                <a:latin typeface="Helvetica Light"/>
                <a:cs typeface="Helvetica Light"/>
              </a:rPr>
            </a:br>
            <a:r>
              <a:rPr lang="en-US" sz="2600" dirty="0" smtClean="0">
                <a:solidFill>
                  <a:schemeClr val="tx1"/>
                </a:solidFill>
                <a:latin typeface="Helvetica Light"/>
                <a:cs typeface="Helvetica Light"/>
              </a:rPr>
              <a:t>David Andersen (CMU)</a:t>
            </a:r>
            <a:br>
              <a:rPr lang="en-US" sz="2600" dirty="0" smtClean="0">
                <a:solidFill>
                  <a:schemeClr val="tx1"/>
                </a:solidFill>
                <a:latin typeface="Helvetica Light"/>
                <a:cs typeface="Helvetica Light"/>
              </a:rPr>
            </a:br>
            <a:r>
              <a:rPr lang="en-US" sz="2600" dirty="0" smtClean="0">
                <a:solidFill>
                  <a:schemeClr val="tx1"/>
                </a:solidFill>
                <a:latin typeface="Helvetica Light"/>
                <a:cs typeface="Helvetica Light"/>
              </a:rPr>
              <a:t>Michael </a:t>
            </a:r>
            <a:r>
              <a:rPr lang="en-US" sz="2600" dirty="0" err="1" smtClean="0">
                <a:solidFill>
                  <a:schemeClr val="tx1"/>
                </a:solidFill>
                <a:latin typeface="Helvetica Light"/>
                <a:cs typeface="Helvetica Light"/>
              </a:rPr>
              <a:t>Kaminsky</a:t>
            </a:r>
            <a:r>
              <a:rPr lang="en-US" sz="2600" dirty="0" smtClean="0">
                <a:solidFill>
                  <a:schemeClr val="tx1"/>
                </a:solidFill>
                <a:latin typeface="Helvetica Light"/>
                <a:cs typeface="Helvetica Light"/>
              </a:rPr>
              <a:t> (Intel Labs)</a:t>
            </a:r>
            <a:br>
              <a:rPr lang="en-US" sz="2600" dirty="0" smtClean="0">
                <a:solidFill>
                  <a:schemeClr val="tx1"/>
                </a:solidFill>
                <a:latin typeface="Helvetica Light"/>
                <a:cs typeface="Helvetica Light"/>
              </a:rPr>
            </a:br>
            <a:r>
              <a:rPr lang="en-US" sz="2600" dirty="0" smtClean="0">
                <a:solidFill>
                  <a:schemeClr val="tx1"/>
                </a:solidFill>
                <a:latin typeface="Helvetica Light"/>
                <a:cs typeface="Helvetica Light"/>
              </a:rPr>
              <a:t>Michael </a:t>
            </a:r>
            <a:r>
              <a:rPr lang="en-US" sz="2600" dirty="0" err="1" smtClean="0">
                <a:solidFill>
                  <a:schemeClr val="tx1"/>
                </a:solidFill>
                <a:latin typeface="Helvetica Light"/>
                <a:cs typeface="Helvetica Light"/>
              </a:rPr>
              <a:t>Mitzenmacher</a:t>
            </a:r>
            <a:r>
              <a:rPr lang="en-US" sz="2600" dirty="0" smtClean="0">
                <a:solidFill>
                  <a:schemeClr val="tx1"/>
                </a:solidFill>
                <a:latin typeface="Helvetica Light"/>
                <a:cs typeface="Helvetica Light"/>
              </a:rPr>
              <a:t> (Harvard)</a:t>
            </a:r>
            <a:endParaRPr lang="en-US" dirty="0">
              <a:solidFill>
                <a:schemeClr val="tx1"/>
              </a:solidFill>
              <a:latin typeface="Helvetica Light"/>
              <a:cs typeface="Helvetica Light"/>
            </a:endParaRPr>
          </a:p>
        </p:txBody>
      </p:sp>
      <p:sp>
        <p:nvSpPr>
          <p:cNvPr id="4" name="Slide Number Placeholder 3"/>
          <p:cNvSpPr>
            <a:spLocks noGrp="1"/>
          </p:cNvSpPr>
          <p:nvPr>
            <p:ph type="sldNum" sz="quarter" idx="4"/>
          </p:nvPr>
        </p:nvSpPr>
        <p:spPr/>
        <p:txBody>
          <a:bodyPr/>
          <a:lstStyle/>
          <a:p>
            <a:fld id="{1E467C78-9076-9245-AAD5-B368E015503D}" type="slidenum">
              <a:rPr lang="en-US" smtClean="0">
                <a:latin typeface="Helvetica Light"/>
                <a:cs typeface="Helvetica Light"/>
              </a:rPr>
              <a:t>1</a:t>
            </a:fld>
            <a:endParaRPr lang="en-US">
              <a:latin typeface="Helvetica Light"/>
              <a:cs typeface="Helvetica Light"/>
            </a:endParaRPr>
          </a:p>
        </p:txBody>
      </p:sp>
      <p:pic>
        <p:nvPicPr>
          <p:cNvPr id="6" name="Picture 5"/>
          <p:cNvPicPr>
            <a:picLocks noChangeAspect="1"/>
          </p:cNvPicPr>
          <p:nvPr/>
        </p:nvPicPr>
        <p:blipFill>
          <a:blip r:embed="rId3"/>
          <a:stretch>
            <a:fillRect/>
          </a:stretch>
        </p:blipFill>
        <p:spPr>
          <a:xfrm>
            <a:off x="3391343" y="4747364"/>
            <a:ext cx="2447989" cy="1486526"/>
          </a:xfrm>
          <a:prstGeom prst="rect">
            <a:avLst/>
          </a:prstGeom>
        </p:spPr>
      </p:pic>
    </p:spTree>
    <p:extLst>
      <p:ext uri="{BB962C8B-B14F-4D97-AF65-F5344CB8AC3E}">
        <p14:creationId xmlns:p14="http://schemas.microsoft.com/office/powerpoint/2010/main" val="1967930789"/>
      </p:ext>
    </p:extLst>
  </p:cSld>
  <p:clrMapOvr>
    <a:masterClrMapping/>
  </p:clrMapOvr>
  <mc:AlternateContent xmlns:mc="http://schemas.openxmlformats.org/markup-compatibility/2006" xmlns:p14="http://schemas.microsoft.com/office/powerpoint/2010/main">
    <mc:Choice Requires="p14">
      <p:transition spd="slow" p14:dur="2000" advTm="18295"/>
    </mc:Choice>
    <mc:Fallback xmlns="">
      <p:transition xmlns:p14="http://schemas.microsoft.com/office/powerpoint/2010/main" spd="slow" advTm="18295"/>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Helvetica Light"/>
                <a:cs typeface="Helvetica Light"/>
              </a:rPr>
              <a:t>Basic Idea: Store Fingerprints in Hash Table</a:t>
            </a:r>
            <a:endParaRPr lang="en-US" sz="3200" dirty="0"/>
          </a:p>
        </p:txBody>
      </p:sp>
      <p:sp>
        <p:nvSpPr>
          <p:cNvPr id="5" name="Slide Number Placeholder 4"/>
          <p:cNvSpPr>
            <a:spLocks noGrp="1"/>
          </p:cNvSpPr>
          <p:nvPr>
            <p:ph type="sldNum" sz="quarter" idx="4"/>
          </p:nvPr>
        </p:nvSpPr>
        <p:spPr/>
        <p:txBody>
          <a:bodyPr/>
          <a:lstStyle/>
          <a:p>
            <a:fld id="{1E467C78-9076-9245-AAD5-B368E015503D}" type="slidenum">
              <a:rPr lang="en-US" smtClean="0"/>
              <a:t>10</a:t>
            </a:fld>
            <a:endParaRPr lang="en-US"/>
          </a:p>
        </p:txBody>
      </p:sp>
      <p:sp>
        <p:nvSpPr>
          <p:cNvPr id="6" name="Content Placeholder 2"/>
          <p:cNvSpPr>
            <a:spLocks noGrp="1"/>
          </p:cNvSpPr>
          <p:nvPr>
            <p:ph idx="1"/>
          </p:nvPr>
        </p:nvSpPr>
        <p:spPr>
          <a:xfrm>
            <a:off x="487680" y="1104900"/>
            <a:ext cx="8016240" cy="4648200"/>
          </a:xfrm>
        </p:spPr>
        <p:txBody>
          <a:bodyPr/>
          <a:lstStyle/>
          <a:p>
            <a:r>
              <a:rPr lang="en-US" b="1" dirty="0">
                <a:latin typeface="Helvetica Light"/>
                <a:cs typeface="Helvetica Light"/>
              </a:rPr>
              <a:t>Fingerprint</a:t>
            </a:r>
            <a:r>
              <a:rPr lang="en-US" dirty="0">
                <a:latin typeface="Helvetica Light"/>
                <a:cs typeface="Helvetica Light"/>
              </a:rPr>
              <a:t>(x): A hash value of x</a:t>
            </a:r>
          </a:p>
          <a:p>
            <a:pPr lvl="1"/>
            <a:r>
              <a:rPr lang="en-US" dirty="0">
                <a:latin typeface="Helvetica Light"/>
                <a:cs typeface="Helvetica Light"/>
              </a:rPr>
              <a:t>Lower false positive rate </a:t>
            </a:r>
            <a:r>
              <a:rPr lang="en-US" b="1" i="1" dirty="0" err="1">
                <a:latin typeface="Helvetica Light"/>
                <a:cs typeface="Helvetica Light"/>
              </a:rPr>
              <a:t>ε</a:t>
            </a:r>
            <a:r>
              <a:rPr lang="en-US" dirty="0">
                <a:latin typeface="Helvetica Light"/>
                <a:cs typeface="Helvetica Light"/>
              </a:rPr>
              <a:t>, longer fingerprint</a:t>
            </a:r>
          </a:p>
          <a:p>
            <a:r>
              <a:rPr lang="en-US" b="1" dirty="0" smtClean="0">
                <a:latin typeface="Helvetica Light"/>
                <a:cs typeface="Helvetica Light"/>
              </a:rPr>
              <a:t>Insert</a:t>
            </a:r>
            <a:r>
              <a:rPr lang="en-US" dirty="0" smtClean="0">
                <a:latin typeface="Helvetica Light"/>
                <a:cs typeface="Helvetica Light"/>
              </a:rPr>
              <a:t>(</a:t>
            </a:r>
            <a:r>
              <a:rPr lang="en-US" dirty="0">
                <a:latin typeface="Helvetica Light"/>
                <a:cs typeface="Helvetica Light"/>
              </a:rPr>
              <a:t>x</a:t>
            </a:r>
            <a:r>
              <a:rPr lang="en-US" dirty="0" smtClean="0">
                <a:latin typeface="Helvetica Light"/>
                <a:cs typeface="Helvetica Light"/>
              </a:rPr>
              <a:t>): </a:t>
            </a:r>
          </a:p>
          <a:p>
            <a:pPr lvl="1"/>
            <a:r>
              <a:rPr lang="en-US" dirty="0" smtClean="0">
                <a:latin typeface="Helvetica Light"/>
                <a:cs typeface="Helvetica Light"/>
              </a:rPr>
              <a:t>add </a:t>
            </a:r>
            <a:r>
              <a:rPr lang="en-US" b="1" dirty="0" smtClean="0">
                <a:latin typeface="Helvetica Light"/>
                <a:cs typeface="Helvetica Light"/>
              </a:rPr>
              <a:t>Fingerprint(x)</a:t>
            </a:r>
            <a:r>
              <a:rPr lang="en-US" dirty="0" smtClean="0">
                <a:latin typeface="Helvetica Light"/>
                <a:cs typeface="Helvetica Light"/>
              </a:rPr>
              <a:t> to hash table</a:t>
            </a:r>
          </a:p>
          <a:p>
            <a:r>
              <a:rPr lang="en-US" b="1" dirty="0">
                <a:latin typeface="Helvetica Light"/>
                <a:cs typeface="Helvetica Light"/>
              </a:rPr>
              <a:t>Lookup</a:t>
            </a:r>
            <a:r>
              <a:rPr lang="en-US" dirty="0">
                <a:latin typeface="Helvetica Light"/>
                <a:cs typeface="Helvetica Light"/>
              </a:rPr>
              <a:t>(x): </a:t>
            </a:r>
          </a:p>
          <a:p>
            <a:pPr lvl="1"/>
            <a:r>
              <a:rPr lang="en-US" dirty="0">
                <a:latin typeface="Helvetica Light"/>
                <a:cs typeface="Helvetica Light"/>
              </a:rPr>
              <a:t>search </a:t>
            </a:r>
            <a:r>
              <a:rPr lang="en-US" b="1" dirty="0">
                <a:latin typeface="Helvetica Light"/>
                <a:cs typeface="Helvetica Light"/>
              </a:rPr>
              <a:t>Fingerprint</a:t>
            </a:r>
            <a:r>
              <a:rPr lang="en-US" dirty="0">
                <a:latin typeface="Helvetica Light"/>
                <a:cs typeface="Helvetica Light"/>
              </a:rPr>
              <a:t>(x) in </a:t>
            </a:r>
            <a:r>
              <a:rPr lang="en-US" dirty="0" err="1" smtClean="0">
                <a:latin typeface="Helvetica Light"/>
                <a:cs typeface="Helvetica Light"/>
              </a:rPr>
              <a:t>hashtable</a:t>
            </a:r>
            <a:endParaRPr lang="en-US" dirty="0" smtClean="0">
              <a:latin typeface="Helvetica Light"/>
              <a:cs typeface="Helvetica Light"/>
            </a:endParaRPr>
          </a:p>
          <a:p>
            <a:r>
              <a:rPr lang="en-US" b="1" dirty="0">
                <a:latin typeface="Helvetica Light"/>
                <a:cs typeface="Helvetica Light"/>
              </a:rPr>
              <a:t>Delete</a:t>
            </a:r>
            <a:r>
              <a:rPr lang="en-US" dirty="0">
                <a:latin typeface="Helvetica Light"/>
                <a:cs typeface="Helvetica Light"/>
              </a:rPr>
              <a:t>(x): </a:t>
            </a:r>
            <a:endParaRPr lang="en-US" dirty="0" smtClean="0">
              <a:latin typeface="Helvetica Light"/>
              <a:cs typeface="Helvetica Light"/>
            </a:endParaRPr>
          </a:p>
          <a:p>
            <a:pPr lvl="1"/>
            <a:r>
              <a:rPr lang="en-US" dirty="0" smtClean="0">
                <a:latin typeface="Helvetica Light"/>
                <a:cs typeface="Helvetica Light"/>
              </a:rPr>
              <a:t>remove </a:t>
            </a:r>
            <a:r>
              <a:rPr lang="en-US" b="1" dirty="0">
                <a:latin typeface="Helvetica Light"/>
                <a:cs typeface="Helvetica Light"/>
              </a:rPr>
              <a:t>Fingerprint</a:t>
            </a:r>
            <a:r>
              <a:rPr lang="en-US" dirty="0">
                <a:latin typeface="Helvetica Light"/>
                <a:cs typeface="Helvetica Light"/>
              </a:rPr>
              <a:t>(x) from </a:t>
            </a:r>
            <a:r>
              <a:rPr lang="en-US" dirty="0" err="1" smtClean="0">
                <a:latin typeface="Helvetica Light"/>
                <a:cs typeface="Helvetica Light"/>
              </a:rPr>
              <a:t>hashtable</a:t>
            </a:r>
            <a:endParaRPr lang="en-US" dirty="0">
              <a:latin typeface="Helvetica Light"/>
              <a:cs typeface="Helvetica Light"/>
            </a:endParaRPr>
          </a:p>
          <a:p>
            <a:endParaRPr lang="en-US" dirty="0">
              <a:latin typeface="Helvetica Light"/>
              <a:cs typeface="Helvetica Light"/>
            </a:endParaRPr>
          </a:p>
          <a:p>
            <a:endParaRPr lang="en-US" dirty="0" smtClean="0">
              <a:latin typeface="Helvetica Light"/>
              <a:cs typeface="Helvetica Light"/>
            </a:endParaRPr>
          </a:p>
          <a:p>
            <a:endParaRPr lang="en-US" dirty="0">
              <a:latin typeface="Helvetica Light"/>
              <a:cs typeface="Helvetica Light"/>
            </a:endParaRPr>
          </a:p>
        </p:txBody>
      </p:sp>
      <p:grpSp>
        <p:nvGrpSpPr>
          <p:cNvPr id="7" name="Group 6"/>
          <p:cNvGrpSpPr/>
          <p:nvPr/>
        </p:nvGrpSpPr>
        <p:grpSpPr>
          <a:xfrm>
            <a:off x="7204465" y="3325733"/>
            <a:ext cx="1577111" cy="2701088"/>
            <a:chOff x="2405609" y="2136213"/>
            <a:chExt cx="1131366" cy="2701088"/>
          </a:xfrm>
        </p:grpSpPr>
        <p:sp>
          <p:nvSpPr>
            <p:cNvPr id="8" name="Rectangle 7"/>
            <p:cNvSpPr/>
            <p:nvPr/>
          </p:nvSpPr>
          <p:spPr bwMode="auto">
            <a:xfrm>
              <a:off x="2818603" y="21632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9" name="Rectangle 8"/>
            <p:cNvSpPr/>
            <p:nvPr/>
          </p:nvSpPr>
          <p:spPr bwMode="auto">
            <a:xfrm>
              <a:off x="2818603" y="248587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0" name="Rectangle 9"/>
            <p:cNvSpPr/>
            <p:nvPr/>
          </p:nvSpPr>
          <p:spPr bwMode="auto">
            <a:xfrm>
              <a:off x="2818603" y="282636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FP(a)</a:t>
              </a:r>
            </a:p>
          </p:txBody>
        </p:sp>
        <p:sp>
          <p:nvSpPr>
            <p:cNvPr id="11" name="Rectangle 10"/>
            <p:cNvSpPr/>
            <p:nvPr/>
          </p:nvSpPr>
          <p:spPr bwMode="auto">
            <a:xfrm>
              <a:off x="2818603" y="316775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2" name="Rectangle 11"/>
            <p:cNvSpPr/>
            <p:nvPr/>
          </p:nvSpPr>
          <p:spPr>
            <a:xfrm>
              <a:off x="2405609" y="2136213"/>
              <a:ext cx="377180" cy="369332"/>
            </a:xfrm>
            <a:prstGeom prst="rect">
              <a:avLst/>
            </a:prstGeom>
          </p:spPr>
          <p:txBody>
            <a:bodyPr wrap="none">
              <a:spAutoFit/>
            </a:bodyPr>
            <a:lstStyle/>
            <a:p>
              <a:r>
                <a:rPr lang="en-US" dirty="0" smtClean="0">
                  <a:latin typeface="Helvetica Light"/>
                  <a:cs typeface="Helvetica Light"/>
                </a:rPr>
                <a:t>0:</a:t>
              </a:r>
              <a:endParaRPr lang="en-US" dirty="0">
                <a:latin typeface="Helvetica Light"/>
                <a:cs typeface="Helvetica Light"/>
              </a:endParaRPr>
            </a:p>
          </p:txBody>
        </p:sp>
        <p:sp>
          <p:nvSpPr>
            <p:cNvPr id="13" name="Rectangle 12"/>
            <p:cNvSpPr/>
            <p:nvPr/>
          </p:nvSpPr>
          <p:spPr>
            <a:xfrm>
              <a:off x="2405609" y="2449598"/>
              <a:ext cx="377180" cy="369332"/>
            </a:xfrm>
            <a:prstGeom prst="rect">
              <a:avLst/>
            </a:prstGeom>
          </p:spPr>
          <p:txBody>
            <a:bodyPr wrap="none">
              <a:spAutoFit/>
            </a:bodyPr>
            <a:lstStyle/>
            <a:p>
              <a:r>
                <a:rPr lang="en-US" dirty="0" smtClean="0">
                  <a:latin typeface="Helvetica Light"/>
                  <a:cs typeface="Helvetica Light"/>
                </a:rPr>
                <a:t>1:</a:t>
              </a:r>
              <a:endParaRPr lang="en-US" dirty="0">
                <a:latin typeface="Helvetica Light"/>
                <a:cs typeface="Helvetica Light"/>
              </a:endParaRPr>
            </a:p>
          </p:txBody>
        </p:sp>
        <p:sp>
          <p:nvSpPr>
            <p:cNvPr id="14" name="Rectangle 13"/>
            <p:cNvSpPr/>
            <p:nvPr/>
          </p:nvSpPr>
          <p:spPr>
            <a:xfrm>
              <a:off x="2405609" y="2785993"/>
              <a:ext cx="377180" cy="369332"/>
            </a:xfrm>
            <a:prstGeom prst="rect">
              <a:avLst/>
            </a:prstGeom>
          </p:spPr>
          <p:txBody>
            <a:bodyPr wrap="none">
              <a:spAutoFit/>
            </a:bodyPr>
            <a:lstStyle/>
            <a:p>
              <a:r>
                <a:rPr lang="en-US" dirty="0" smtClean="0">
                  <a:latin typeface="Helvetica Light"/>
                  <a:cs typeface="Helvetica Light"/>
                </a:rPr>
                <a:t>2:</a:t>
              </a:r>
              <a:endParaRPr lang="en-US" dirty="0">
                <a:latin typeface="Helvetica Light"/>
                <a:cs typeface="Helvetica Light"/>
              </a:endParaRPr>
            </a:p>
          </p:txBody>
        </p:sp>
        <p:sp>
          <p:nvSpPr>
            <p:cNvPr id="15" name="Rectangle 14"/>
            <p:cNvSpPr/>
            <p:nvPr/>
          </p:nvSpPr>
          <p:spPr>
            <a:xfrm>
              <a:off x="2405609" y="3122388"/>
              <a:ext cx="377180" cy="369332"/>
            </a:xfrm>
            <a:prstGeom prst="rect">
              <a:avLst/>
            </a:prstGeom>
          </p:spPr>
          <p:txBody>
            <a:bodyPr wrap="none">
              <a:spAutoFit/>
            </a:bodyPr>
            <a:lstStyle/>
            <a:p>
              <a:r>
                <a:rPr lang="en-US" dirty="0" smtClean="0">
                  <a:latin typeface="Helvetica Light"/>
                  <a:cs typeface="Helvetica Light"/>
                </a:rPr>
                <a:t>3:</a:t>
              </a:r>
              <a:endParaRPr lang="en-US" dirty="0">
                <a:latin typeface="Helvetica Light"/>
                <a:cs typeface="Helvetica Light"/>
              </a:endParaRPr>
            </a:p>
          </p:txBody>
        </p:sp>
        <p:sp>
          <p:nvSpPr>
            <p:cNvPr id="16" name="Rectangle 15"/>
            <p:cNvSpPr/>
            <p:nvPr/>
          </p:nvSpPr>
          <p:spPr bwMode="auto">
            <a:xfrm>
              <a:off x="2818603" y="349229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FP(c)</a:t>
              </a:r>
            </a:p>
          </p:txBody>
        </p:sp>
        <p:sp>
          <p:nvSpPr>
            <p:cNvPr id="17" name="Rectangle 16"/>
            <p:cNvSpPr/>
            <p:nvPr/>
          </p:nvSpPr>
          <p:spPr bwMode="auto">
            <a:xfrm>
              <a:off x="2818603" y="38149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8" name="Rectangle 17"/>
            <p:cNvSpPr/>
            <p:nvPr/>
          </p:nvSpPr>
          <p:spPr bwMode="auto">
            <a:xfrm>
              <a:off x="2818603" y="415542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FP(b)</a:t>
              </a:r>
            </a:p>
          </p:txBody>
        </p:sp>
        <p:sp>
          <p:nvSpPr>
            <p:cNvPr id="19" name="Rectangle 18"/>
            <p:cNvSpPr/>
            <p:nvPr/>
          </p:nvSpPr>
          <p:spPr bwMode="auto">
            <a:xfrm>
              <a:off x="2818603" y="449681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0" name="Rectangle 19"/>
            <p:cNvSpPr/>
            <p:nvPr/>
          </p:nvSpPr>
          <p:spPr>
            <a:xfrm>
              <a:off x="2405609" y="3795178"/>
              <a:ext cx="377180" cy="369332"/>
            </a:xfrm>
            <a:prstGeom prst="rect">
              <a:avLst/>
            </a:prstGeom>
          </p:spPr>
          <p:txBody>
            <a:bodyPr wrap="none">
              <a:spAutoFit/>
            </a:bodyPr>
            <a:lstStyle/>
            <a:p>
              <a:r>
                <a:rPr lang="en-US" dirty="0" smtClean="0">
                  <a:latin typeface="Helvetica Light"/>
                  <a:cs typeface="Helvetica Light"/>
                </a:rPr>
                <a:t>5:</a:t>
              </a:r>
              <a:endParaRPr lang="en-US" dirty="0">
                <a:latin typeface="Helvetica Light"/>
                <a:cs typeface="Helvetica Light"/>
              </a:endParaRPr>
            </a:p>
          </p:txBody>
        </p:sp>
        <p:sp>
          <p:nvSpPr>
            <p:cNvPr id="21" name="Rectangle 20"/>
            <p:cNvSpPr/>
            <p:nvPr/>
          </p:nvSpPr>
          <p:spPr>
            <a:xfrm>
              <a:off x="2405609" y="4131573"/>
              <a:ext cx="377180" cy="369332"/>
            </a:xfrm>
            <a:prstGeom prst="rect">
              <a:avLst/>
            </a:prstGeom>
          </p:spPr>
          <p:txBody>
            <a:bodyPr wrap="none">
              <a:spAutoFit/>
            </a:bodyPr>
            <a:lstStyle/>
            <a:p>
              <a:r>
                <a:rPr lang="en-US" dirty="0" smtClean="0">
                  <a:latin typeface="Helvetica Light"/>
                  <a:cs typeface="Helvetica Light"/>
                </a:rPr>
                <a:t>6:</a:t>
              </a:r>
              <a:endParaRPr lang="en-US" dirty="0">
                <a:latin typeface="Helvetica Light"/>
                <a:cs typeface="Helvetica Light"/>
              </a:endParaRPr>
            </a:p>
          </p:txBody>
        </p:sp>
        <p:sp>
          <p:nvSpPr>
            <p:cNvPr id="22" name="Rectangle 21"/>
            <p:cNvSpPr/>
            <p:nvPr/>
          </p:nvSpPr>
          <p:spPr>
            <a:xfrm>
              <a:off x="2405609" y="4467969"/>
              <a:ext cx="377180" cy="369332"/>
            </a:xfrm>
            <a:prstGeom prst="rect">
              <a:avLst/>
            </a:prstGeom>
          </p:spPr>
          <p:txBody>
            <a:bodyPr wrap="none">
              <a:spAutoFit/>
            </a:bodyPr>
            <a:lstStyle/>
            <a:p>
              <a:r>
                <a:rPr lang="en-US" dirty="0" smtClean="0">
                  <a:latin typeface="Helvetica Light"/>
                  <a:cs typeface="Helvetica Light"/>
                </a:rPr>
                <a:t>7:</a:t>
              </a:r>
              <a:endParaRPr lang="en-US" dirty="0">
                <a:latin typeface="Helvetica Light"/>
                <a:cs typeface="Helvetica Light"/>
              </a:endParaRPr>
            </a:p>
          </p:txBody>
        </p:sp>
        <p:sp>
          <p:nvSpPr>
            <p:cNvPr id="23" name="Rectangle 22"/>
            <p:cNvSpPr/>
            <p:nvPr/>
          </p:nvSpPr>
          <p:spPr>
            <a:xfrm>
              <a:off x="2405609" y="3458783"/>
              <a:ext cx="377180" cy="369332"/>
            </a:xfrm>
            <a:prstGeom prst="rect">
              <a:avLst/>
            </a:prstGeom>
          </p:spPr>
          <p:txBody>
            <a:bodyPr wrap="none">
              <a:spAutoFit/>
            </a:bodyPr>
            <a:lstStyle/>
            <a:p>
              <a:r>
                <a:rPr lang="en-US" dirty="0" smtClean="0">
                  <a:latin typeface="Helvetica Light"/>
                  <a:cs typeface="Helvetica Light"/>
                </a:rPr>
                <a:t>4:</a:t>
              </a:r>
              <a:endParaRPr lang="en-US" dirty="0">
                <a:latin typeface="Helvetica Light"/>
                <a:cs typeface="Helvetica Light"/>
              </a:endParaRPr>
            </a:p>
          </p:txBody>
        </p:sp>
      </p:grpSp>
      <p:sp>
        <p:nvSpPr>
          <p:cNvPr id="26" name="Rectangle 25"/>
          <p:cNvSpPr/>
          <p:nvPr/>
        </p:nvSpPr>
        <p:spPr bwMode="auto">
          <a:xfrm>
            <a:off x="7785548" y="3672921"/>
            <a:ext cx="996028" cy="340484"/>
          </a:xfrm>
          <a:prstGeom prst="rect">
            <a:avLst/>
          </a:prstGeom>
          <a:solidFill>
            <a:srgbClr val="FF6600"/>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FP(x)</a:t>
            </a:r>
          </a:p>
        </p:txBody>
      </p:sp>
      <p:sp>
        <p:nvSpPr>
          <p:cNvPr id="24" name="Rectangle 23"/>
          <p:cNvSpPr/>
          <p:nvPr/>
        </p:nvSpPr>
        <p:spPr>
          <a:xfrm>
            <a:off x="5980828" y="2526194"/>
            <a:ext cx="1120911" cy="369332"/>
          </a:xfrm>
          <a:prstGeom prst="rect">
            <a:avLst/>
          </a:prstGeom>
        </p:spPr>
        <p:txBody>
          <a:bodyPr wrap="none">
            <a:spAutoFit/>
          </a:bodyPr>
          <a:lstStyle/>
          <a:p>
            <a:r>
              <a:rPr lang="en-US" dirty="0" smtClean="0">
                <a:latin typeface="Helvetica Light"/>
                <a:cs typeface="Helvetica Light"/>
              </a:rPr>
              <a:t>Delete(x)</a:t>
            </a:r>
            <a:endParaRPr lang="en-US" dirty="0">
              <a:latin typeface="Helvetica Light"/>
              <a:cs typeface="Helvetica Light"/>
            </a:endParaRPr>
          </a:p>
        </p:txBody>
      </p:sp>
      <p:sp>
        <p:nvSpPr>
          <p:cNvPr id="25" name="Freeform 24"/>
          <p:cNvSpPr/>
          <p:nvPr/>
        </p:nvSpPr>
        <p:spPr>
          <a:xfrm flipH="1">
            <a:off x="6181700" y="2886358"/>
            <a:ext cx="1022765" cy="878749"/>
          </a:xfrm>
          <a:custGeom>
            <a:avLst/>
            <a:gdLst>
              <a:gd name="connsiteX0" fmla="*/ 1152672 w 1152672"/>
              <a:gd name="connsiteY0" fmla="*/ 0 h 352172"/>
              <a:gd name="connsiteX1" fmla="*/ 683065 w 1152672"/>
              <a:gd name="connsiteY1" fmla="*/ 234781 h 352172"/>
              <a:gd name="connsiteX2" fmla="*/ 0 w 1152672"/>
              <a:gd name="connsiteY2" fmla="*/ 352172 h 352172"/>
            </a:gdLst>
            <a:ahLst/>
            <a:cxnLst>
              <a:cxn ang="0">
                <a:pos x="connsiteX0" y="connsiteY0"/>
              </a:cxn>
              <a:cxn ang="0">
                <a:pos x="connsiteX1" y="connsiteY1"/>
              </a:cxn>
              <a:cxn ang="0">
                <a:pos x="connsiteX2" y="connsiteY2"/>
              </a:cxn>
            </a:cxnLst>
            <a:rect l="l" t="t" r="r" b="b"/>
            <a:pathLst>
              <a:path w="1152672" h="352172">
                <a:moveTo>
                  <a:pt x="1152672" y="0"/>
                </a:moveTo>
                <a:cubicBezTo>
                  <a:pt x="1013924" y="88043"/>
                  <a:pt x="875177" y="176086"/>
                  <a:pt x="683065" y="234781"/>
                </a:cubicBezTo>
                <a:cubicBezTo>
                  <a:pt x="490953" y="293476"/>
                  <a:pt x="0" y="352172"/>
                  <a:pt x="0" y="352172"/>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27" name="TextBox 26"/>
          <p:cNvSpPr txBox="1"/>
          <p:nvPr/>
        </p:nvSpPr>
        <p:spPr>
          <a:xfrm>
            <a:off x="882333" y="5522267"/>
            <a:ext cx="5598160" cy="46166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smtClean="0">
                <a:solidFill>
                  <a:schemeClr val="bg1"/>
                </a:solidFill>
                <a:latin typeface="Helvetica Light"/>
                <a:cs typeface="Helvetica Light"/>
              </a:rPr>
              <a:t>How to Construct </a:t>
            </a:r>
            <a:r>
              <a:rPr lang="en-US" sz="2400" dirty="0" err="1" smtClean="0">
                <a:solidFill>
                  <a:schemeClr val="bg1"/>
                </a:solidFill>
                <a:latin typeface="Helvetica Light"/>
                <a:cs typeface="Helvetica Light"/>
              </a:rPr>
              <a:t>Hashtable</a:t>
            </a:r>
            <a:r>
              <a:rPr lang="en-US" sz="2400" dirty="0" smtClean="0">
                <a:solidFill>
                  <a:schemeClr val="bg1"/>
                </a:solidFill>
                <a:latin typeface="Helvetica Light"/>
                <a:cs typeface="Helvetica Light"/>
              </a:rPr>
              <a:t>?</a:t>
            </a:r>
            <a:endParaRPr lang="en-US" sz="2400" dirty="0">
              <a:solidFill>
                <a:schemeClr val="bg1"/>
              </a:solidFill>
              <a:latin typeface="Helvetica Light"/>
              <a:cs typeface="Helvetica Light"/>
            </a:endParaRPr>
          </a:p>
        </p:txBody>
      </p:sp>
    </p:spTree>
    <p:custDataLst>
      <p:tags r:id="rId1"/>
    </p:custDataLst>
    <p:extLst>
      <p:ext uri="{BB962C8B-B14F-4D97-AF65-F5344CB8AC3E}">
        <p14:creationId xmlns:p14="http://schemas.microsoft.com/office/powerpoint/2010/main" val="2925894938"/>
      </p:ext>
    </p:extLst>
  </p:cSld>
  <p:clrMapOvr>
    <a:masterClrMapping/>
  </p:clrMapOvr>
  <mc:AlternateContent xmlns:mc="http://schemas.openxmlformats.org/markup-compatibility/2006" xmlns:p14="http://schemas.microsoft.com/office/powerpoint/2010/main">
    <mc:Choice Requires="p14">
      <p:transition spd="slow" p14:dur="2000" advTm="43406"/>
    </mc:Choice>
    <mc:Fallback xmlns="">
      <p:transition xmlns:p14="http://schemas.microsoft.com/office/powerpoint/2010/main" spd="slow" advTm="4340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0" nodeType="clickEffect">
                                  <p:stCondLst>
                                    <p:cond delay="0"/>
                                  </p:stCondLst>
                                  <p:childTnLst>
                                    <p:animEffect transition="out" filter="blinds(horizontal)">
                                      <p:cBhvr>
                                        <p:cTn id="12" dur="500"/>
                                        <p:tgtEl>
                                          <p:spTgt spid="26"/>
                                        </p:tgtEl>
                                      </p:cBhvr>
                                    </p:animEffect>
                                    <p:set>
                                      <p:cBhvr>
                                        <p:cTn id="13" dur="1" fill="hold">
                                          <p:stCondLst>
                                            <p:cond delay="499"/>
                                          </p:stCondLst>
                                        </p:cTn>
                                        <p:tgtEl>
                                          <p:spTgt spid="2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p:bldP spid="25"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1E467C78-9076-9245-AAD5-B368E015503D}" type="slidenum">
              <a:rPr lang="en-US" smtClean="0"/>
              <a:t>11</a:t>
            </a:fld>
            <a:endParaRPr lang="en-US"/>
          </a:p>
        </p:txBody>
      </p:sp>
      <p:sp>
        <p:nvSpPr>
          <p:cNvPr id="6" name="Content Placeholder 2"/>
          <p:cNvSpPr>
            <a:spLocks noGrp="1"/>
          </p:cNvSpPr>
          <p:nvPr>
            <p:ph idx="1"/>
          </p:nvPr>
        </p:nvSpPr>
        <p:spPr>
          <a:xfrm>
            <a:off x="294640" y="1104900"/>
            <a:ext cx="8646160" cy="4648200"/>
          </a:xfrm>
        </p:spPr>
        <p:txBody>
          <a:bodyPr/>
          <a:lstStyle/>
          <a:p>
            <a:r>
              <a:rPr lang="en-US" dirty="0" smtClean="0">
                <a:latin typeface="Helvetica Light"/>
                <a:cs typeface="Helvetica Light"/>
              </a:rPr>
              <a:t>Perfect hashing: maps all items with no collisions</a:t>
            </a:r>
          </a:p>
          <a:p>
            <a:endParaRPr lang="en-US" dirty="0">
              <a:latin typeface="Helvetica Light"/>
              <a:cs typeface="Helvetica Light"/>
            </a:endParaRPr>
          </a:p>
          <a:p>
            <a:endParaRPr lang="en-US" dirty="0" smtClean="0">
              <a:latin typeface="Helvetica Light"/>
              <a:cs typeface="Helvetica Light"/>
            </a:endParaRPr>
          </a:p>
          <a:p>
            <a:endParaRPr lang="en-US" dirty="0">
              <a:latin typeface="Helvetica Light"/>
              <a:cs typeface="Helvetica Light"/>
            </a:endParaRPr>
          </a:p>
          <a:p>
            <a:endParaRPr lang="en-US" dirty="0" smtClean="0">
              <a:latin typeface="Helvetica Light"/>
              <a:cs typeface="Helvetica Light"/>
            </a:endParaRPr>
          </a:p>
          <a:p>
            <a:endParaRPr lang="en-US" dirty="0" smtClean="0">
              <a:latin typeface="Helvetica Light"/>
              <a:cs typeface="Helvetica Light"/>
            </a:endParaRPr>
          </a:p>
          <a:p>
            <a:pPr marL="0" indent="0">
              <a:buNone/>
            </a:pPr>
            <a:endParaRPr lang="en-US" dirty="0">
              <a:latin typeface="Helvetica Light"/>
              <a:cs typeface="Helvetica Light"/>
            </a:endParaRPr>
          </a:p>
        </p:txBody>
      </p:sp>
      <p:grpSp>
        <p:nvGrpSpPr>
          <p:cNvPr id="7" name="Group 6"/>
          <p:cNvGrpSpPr/>
          <p:nvPr/>
        </p:nvGrpSpPr>
        <p:grpSpPr>
          <a:xfrm>
            <a:off x="6219026" y="2030103"/>
            <a:ext cx="1106334" cy="2061958"/>
            <a:chOff x="3188007" y="1821841"/>
            <a:chExt cx="493406" cy="2061958"/>
          </a:xfrm>
        </p:grpSpPr>
        <p:sp>
          <p:nvSpPr>
            <p:cNvPr id="8" name="Rectangle 7"/>
            <p:cNvSpPr/>
            <p:nvPr/>
          </p:nvSpPr>
          <p:spPr bwMode="auto">
            <a:xfrm>
              <a:off x="3189811" y="2166136"/>
              <a:ext cx="49160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FP(e)</a:t>
              </a:r>
            </a:p>
          </p:txBody>
        </p:sp>
        <p:sp>
          <p:nvSpPr>
            <p:cNvPr id="9" name="Rectangle 8"/>
            <p:cNvSpPr/>
            <p:nvPr/>
          </p:nvSpPr>
          <p:spPr bwMode="auto">
            <a:xfrm>
              <a:off x="3189811" y="2510431"/>
              <a:ext cx="49160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FP(c)</a:t>
              </a:r>
              <a:endParaRPr kumimoji="0" lang="en-US" u="none" strike="noStrike" cap="none" normalizeH="0" baseline="0" dirty="0" smtClean="0">
                <a:ln>
                  <a:noFill/>
                </a:ln>
                <a:solidFill>
                  <a:schemeClr val="tx1"/>
                </a:solidFill>
                <a:effectLst/>
                <a:latin typeface="Helvetica Light"/>
                <a:cs typeface="Helvetica Light"/>
              </a:endParaRPr>
            </a:p>
          </p:txBody>
        </p:sp>
        <p:sp>
          <p:nvSpPr>
            <p:cNvPr id="10" name="Rectangle 9"/>
            <p:cNvSpPr/>
            <p:nvPr/>
          </p:nvSpPr>
          <p:spPr bwMode="auto">
            <a:xfrm>
              <a:off x="3189811" y="2854726"/>
              <a:ext cx="49160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FP(d)</a:t>
              </a:r>
              <a:endParaRPr kumimoji="0" lang="en-US" u="none" strike="noStrike" cap="none" normalizeH="0" baseline="0" dirty="0" smtClean="0">
                <a:ln>
                  <a:noFill/>
                </a:ln>
                <a:solidFill>
                  <a:schemeClr val="tx1"/>
                </a:solidFill>
                <a:effectLst/>
                <a:latin typeface="Helvetica Light"/>
                <a:cs typeface="Helvetica Light"/>
              </a:endParaRPr>
            </a:p>
          </p:txBody>
        </p:sp>
        <p:sp>
          <p:nvSpPr>
            <p:cNvPr id="11" name="Rectangle 10"/>
            <p:cNvSpPr/>
            <p:nvPr/>
          </p:nvSpPr>
          <p:spPr bwMode="auto">
            <a:xfrm>
              <a:off x="3188007" y="1821841"/>
              <a:ext cx="49160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FP(b)</a:t>
              </a:r>
              <a:endParaRPr kumimoji="0" lang="en-US" u="none" strike="noStrike" cap="none" normalizeH="0" baseline="0" dirty="0" smtClean="0">
                <a:ln>
                  <a:noFill/>
                </a:ln>
                <a:solidFill>
                  <a:schemeClr val="tx1"/>
                </a:solidFill>
                <a:effectLst/>
                <a:latin typeface="Helvetica Light"/>
                <a:cs typeface="Helvetica Light"/>
              </a:endParaRPr>
            </a:p>
          </p:txBody>
        </p:sp>
        <p:sp>
          <p:nvSpPr>
            <p:cNvPr id="12" name="Rectangle 11"/>
            <p:cNvSpPr/>
            <p:nvPr/>
          </p:nvSpPr>
          <p:spPr bwMode="auto">
            <a:xfrm>
              <a:off x="3188007" y="3199021"/>
              <a:ext cx="49160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FP(f)</a:t>
              </a:r>
            </a:p>
          </p:txBody>
        </p:sp>
        <p:sp>
          <p:nvSpPr>
            <p:cNvPr id="13" name="Rectangle 12"/>
            <p:cNvSpPr/>
            <p:nvPr/>
          </p:nvSpPr>
          <p:spPr bwMode="auto">
            <a:xfrm>
              <a:off x="3189811" y="3543315"/>
              <a:ext cx="49160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FP(a)</a:t>
              </a:r>
              <a:endParaRPr kumimoji="0" lang="en-US" u="none" strike="noStrike" cap="none" normalizeH="0" baseline="0" dirty="0" smtClean="0">
                <a:ln>
                  <a:noFill/>
                </a:ln>
                <a:solidFill>
                  <a:schemeClr val="tx1"/>
                </a:solidFill>
                <a:effectLst/>
                <a:latin typeface="Helvetica Light"/>
                <a:cs typeface="Helvetica Light"/>
              </a:endParaRPr>
            </a:p>
          </p:txBody>
        </p:sp>
      </p:grpSp>
      <p:sp>
        <p:nvSpPr>
          <p:cNvPr id="14" name="TextBox 13"/>
          <p:cNvSpPr txBox="1"/>
          <p:nvPr/>
        </p:nvSpPr>
        <p:spPr>
          <a:xfrm>
            <a:off x="1889477" y="2713725"/>
            <a:ext cx="2271325" cy="461665"/>
          </a:xfrm>
          <a:prstGeom prst="rect">
            <a:avLst/>
          </a:prstGeom>
          <a:noFill/>
        </p:spPr>
        <p:txBody>
          <a:bodyPr wrap="none" rtlCol="0">
            <a:spAutoFit/>
          </a:bodyPr>
          <a:lstStyle/>
          <a:p>
            <a:r>
              <a:rPr lang="en-US" sz="2400" dirty="0" smtClean="0">
                <a:latin typeface="Helvetica Light"/>
                <a:cs typeface="Helvetica Light"/>
              </a:rPr>
              <a:t>{a, b, c, d, e, f}</a:t>
            </a:r>
            <a:endParaRPr lang="en-US" sz="2400" dirty="0">
              <a:latin typeface="Helvetica Light"/>
              <a:cs typeface="Helvetica Light"/>
            </a:endParaRPr>
          </a:p>
        </p:txBody>
      </p:sp>
      <p:sp>
        <p:nvSpPr>
          <p:cNvPr id="15" name="TextBox 14"/>
          <p:cNvSpPr txBox="1"/>
          <p:nvPr/>
        </p:nvSpPr>
        <p:spPr>
          <a:xfrm>
            <a:off x="4727064" y="2395723"/>
            <a:ext cx="629091" cy="461665"/>
          </a:xfrm>
          <a:prstGeom prst="rect">
            <a:avLst/>
          </a:prstGeom>
          <a:noFill/>
        </p:spPr>
        <p:txBody>
          <a:bodyPr wrap="none" rtlCol="0">
            <a:spAutoFit/>
          </a:bodyPr>
          <a:lstStyle/>
          <a:p>
            <a:r>
              <a:rPr lang="en-US" sz="2400" b="1" dirty="0" smtClean="0">
                <a:latin typeface="Helvetica Light"/>
                <a:cs typeface="Helvetica Light"/>
              </a:rPr>
              <a:t>f(x)</a:t>
            </a:r>
            <a:endParaRPr lang="en-US" sz="2400" b="1" dirty="0">
              <a:latin typeface="Helvetica Light"/>
              <a:cs typeface="Helvetica Light"/>
            </a:endParaRPr>
          </a:p>
        </p:txBody>
      </p:sp>
      <p:cxnSp>
        <p:nvCxnSpPr>
          <p:cNvPr id="16" name="Straight Arrow Connector 15"/>
          <p:cNvCxnSpPr>
            <a:stCxn id="14" idx="3"/>
          </p:cNvCxnSpPr>
          <p:nvPr/>
        </p:nvCxnSpPr>
        <p:spPr bwMode="auto">
          <a:xfrm>
            <a:off x="4160802" y="2944558"/>
            <a:ext cx="1946092"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0" name="Title 1"/>
          <p:cNvSpPr>
            <a:spLocks noGrp="1"/>
          </p:cNvSpPr>
          <p:nvPr>
            <p:ph type="title"/>
          </p:nvPr>
        </p:nvSpPr>
        <p:spPr>
          <a:xfrm>
            <a:off x="0" y="116165"/>
            <a:ext cx="9144000" cy="685800"/>
          </a:xfrm>
        </p:spPr>
        <p:txBody>
          <a:bodyPr/>
          <a:lstStyle/>
          <a:p>
            <a:r>
              <a:rPr lang="en-US" sz="3200" dirty="0" smtClean="0">
                <a:latin typeface="Helvetica Light"/>
                <a:cs typeface="Helvetica Light"/>
              </a:rPr>
              <a:t>(Minimal) Perfect Hashing: </a:t>
            </a:r>
            <a:br>
              <a:rPr lang="en-US" sz="3200" dirty="0" smtClean="0">
                <a:latin typeface="Helvetica Light"/>
                <a:cs typeface="Helvetica Light"/>
              </a:rPr>
            </a:br>
            <a:r>
              <a:rPr lang="en-US" sz="3200" dirty="0" smtClean="0">
                <a:latin typeface="Helvetica Light"/>
                <a:cs typeface="Helvetica Light"/>
              </a:rPr>
              <a:t>No Collision but Update is Expensive</a:t>
            </a:r>
            <a:endParaRPr lang="en-US" sz="3200" dirty="0">
              <a:latin typeface="Helvetica Light"/>
              <a:cs typeface="Helvetica Light"/>
            </a:endParaRPr>
          </a:p>
        </p:txBody>
      </p:sp>
      <p:grpSp>
        <p:nvGrpSpPr>
          <p:cNvPr id="24" name="Group 274"/>
          <p:cNvGrpSpPr/>
          <p:nvPr/>
        </p:nvGrpSpPr>
        <p:grpSpPr>
          <a:xfrm>
            <a:off x="-594148" y="-140991"/>
            <a:ext cx="3413546" cy="839432"/>
            <a:chOff x="-27266" y="567972"/>
            <a:chExt cx="3413545" cy="839432"/>
          </a:xfrm>
        </p:grpSpPr>
        <p:sp>
          <p:nvSpPr>
            <p:cNvPr id="25" name="Shape 272"/>
            <p:cNvSpPr/>
            <p:nvPr/>
          </p:nvSpPr>
          <p:spPr>
            <a:xfrm rot="20116620">
              <a:off x="-27266" y="751263"/>
              <a:ext cx="3413545" cy="486233"/>
            </a:xfrm>
            <a:prstGeom prst="rect">
              <a:avLst/>
            </a:prstGeom>
            <a:gradFill flip="none" rotWithShape="1">
              <a:gsLst>
                <a:gs pos="0">
                  <a:srgbClr val="3F80CE"/>
                </a:gs>
                <a:gs pos="100000">
                  <a:srgbClr val="A2C3FF"/>
                </a:gs>
              </a:gsLst>
              <a:lin ang="16200000" scaled="0"/>
            </a:gradFill>
            <a:ln w="12700" cap="flat">
              <a:solidFill>
                <a:srgbClr val="4A7EBB"/>
              </a:solidFill>
              <a:prstDash val="solid"/>
              <a:round/>
            </a:ln>
            <a:effectLst>
              <a:outerShdw blurRad="114300" dist="25400" dir="5400000" rotWithShape="0">
                <a:srgbClr val="000000">
                  <a:alpha val="35000"/>
                </a:srgbClr>
              </a:outerShdw>
            </a:effectLst>
          </p:spPr>
          <p:txBody>
            <a:bodyPr wrap="square" lIns="187057" tIns="187057" rIns="187057" bIns="187057" numCol="1" anchor="ctr">
              <a:noAutofit/>
            </a:bodyPr>
            <a:lstStyle/>
            <a:p>
              <a:pPr lvl="0" defTabSz="650240">
                <a:defRPr sz="3000">
                  <a:effectLst>
                    <a:outerShdw blurRad="50800" dist="38100" dir="2700000" rotWithShape="0">
                      <a:srgbClr val="000000">
                        <a:alpha val="40000"/>
                      </a:srgbClr>
                    </a:outerShdw>
                  </a:effectLst>
                  <a:uFill>
                    <a:solidFill/>
                  </a:uFill>
                  <a:latin typeface="Calibri"/>
                  <a:ea typeface="Calibri"/>
                  <a:cs typeface="Calibri"/>
                  <a:sym typeface="Calibri"/>
                </a:defRPr>
              </a:pPr>
              <a:endParaRPr/>
            </a:p>
          </p:txBody>
        </p:sp>
        <p:sp>
          <p:nvSpPr>
            <p:cNvPr id="26" name="Shape 273"/>
            <p:cNvSpPr/>
            <p:nvPr/>
          </p:nvSpPr>
          <p:spPr>
            <a:xfrm rot="20116620">
              <a:off x="327697" y="567972"/>
              <a:ext cx="2614450" cy="8394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7057" tIns="187057" rIns="187057" bIns="187057" numCol="1" anchor="ctr">
              <a:spAutoFit/>
            </a:bodyPr>
            <a:lstStyle>
              <a:lvl1pPr defTabSz="650240">
                <a:defRPr sz="3000">
                  <a:effectLst>
                    <a:outerShdw blurRad="50800" dist="38100" dir="2700000" rotWithShape="0">
                      <a:srgbClr val="000000">
                        <a:alpha val="40000"/>
                      </a:srgbClr>
                    </a:outerShdw>
                  </a:effectLst>
                  <a:uFill>
                    <a:solidFill/>
                  </a:uFill>
                  <a:latin typeface="Calibri"/>
                  <a:ea typeface="Calibri"/>
                  <a:cs typeface="Calibri"/>
                  <a:sym typeface="Calibri"/>
                </a:defRPr>
              </a:lvl1pPr>
            </a:lstStyle>
            <a:p>
              <a:pPr lvl="0">
                <a:defRPr sz="1800">
                  <a:effectLst/>
                  <a:uFillTx/>
                </a:defRPr>
              </a:pPr>
              <a:r>
                <a:rPr lang="en-US" sz="3000" dirty="0" err="1" smtClean="0">
                  <a:effectLst>
                    <a:outerShdw blurRad="50800" dist="38100" dir="2700000" rotWithShape="0">
                      <a:srgbClr val="000000">
                        <a:alpha val="40000"/>
                      </a:srgbClr>
                    </a:outerShdw>
                  </a:effectLst>
                  <a:uFill>
                    <a:solidFill/>
                  </a:uFill>
                  <a:latin typeface="Helvetica Light"/>
                  <a:cs typeface="Helvetica Light"/>
                </a:rPr>
                <a:t>Strawman</a:t>
              </a:r>
              <a:endParaRPr sz="3000" dirty="0">
                <a:effectLst>
                  <a:outerShdw blurRad="50800" dist="38100" dir="2700000" rotWithShape="0">
                    <a:srgbClr val="000000">
                      <a:alpha val="40000"/>
                    </a:srgbClr>
                  </a:outerShdw>
                </a:effectLst>
                <a:uFill>
                  <a:solidFill/>
                </a:uFill>
                <a:latin typeface="Helvetica Light"/>
                <a:cs typeface="Helvetica Light"/>
              </a:endParaRPr>
            </a:p>
          </p:txBody>
        </p:sp>
      </p:grpSp>
    </p:spTree>
    <p:extLst>
      <p:ext uri="{BB962C8B-B14F-4D97-AF65-F5344CB8AC3E}">
        <p14:creationId xmlns:p14="http://schemas.microsoft.com/office/powerpoint/2010/main" val="1603190317"/>
      </p:ext>
    </p:extLst>
  </p:cSld>
  <p:clrMapOvr>
    <a:masterClrMapping/>
  </p:clrMapOvr>
  <mc:AlternateContent xmlns:mc="http://schemas.openxmlformats.org/markup-compatibility/2006" xmlns:p14="http://schemas.microsoft.com/office/powerpoint/2010/main">
    <mc:Choice Requires="p14">
      <p:transition spd="slow" p14:dur="2000" advTm="30767"/>
    </mc:Choice>
    <mc:Fallback xmlns="">
      <p:transition xmlns:p14="http://schemas.microsoft.com/office/powerpoint/2010/main" spd="slow" advTm="30767"/>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p:cNvSpPr>
            <a:spLocks noGrp="1"/>
          </p:cNvSpPr>
          <p:nvPr>
            <p:ph idx="1"/>
          </p:nvPr>
        </p:nvSpPr>
        <p:spPr>
          <a:xfrm>
            <a:off x="294640" y="1104900"/>
            <a:ext cx="8646160" cy="4648200"/>
          </a:xfrm>
        </p:spPr>
        <p:txBody>
          <a:bodyPr/>
          <a:lstStyle/>
          <a:p>
            <a:r>
              <a:rPr lang="en-US" dirty="0" smtClean="0">
                <a:latin typeface="Helvetica Light"/>
                <a:cs typeface="Helvetica Light"/>
              </a:rPr>
              <a:t>Perfect hashing: maps all items with no collisions</a:t>
            </a:r>
          </a:p>
          <a:p>
            <a:endParaRPr lang="en-US" dirty="0">
              <a:latin typeface="Helvetica Light"/>
              <a:cs typeface="Helvetica Light"/>
            </a:endParaRPr>
          </a:p>
          <a:p>
            <a:endParaRPr lang="en-US" dirty="0" smtClean="0">
              <a:latin typeface="Helvetica Light"/>
              <a:cs typeface="Helvetica Light"/>
            </a:endParaRPr>
          </a:p>
          <a:p>
            <a:endParaRPr lang="en-US" dirty="0">
              <a:latin typeface="Helvetica Light"/>
              <a:cs typeface="Helvetica Light"/>
            </a:endParaRPr>
          </a:p>
          <a:p>
            <a:endParaRPr lang="en-US" dirty="0" smtClean="0">
              <a:latin typeface="Helvetica Light"/>
              <a:cs typeface="Helvetica Light"/>
            </a:endParaRPr>
          </a:p>
          <a:p>
            <a:endParaRPr lang="en-US" dirty="0">
              <a:latin typeface="Helvetica Light"/>
              <a:cs typeface="Helvetica Light"/>
            </a:endParaRPr>
          </a:p>
          <a:p>
            <a:endParaRPr lang="en-US" dirty="0" smtClean="0">
              <a:latin typeface="Helvetica Light"/>
              <a:cs typeface="Helvetica Light"/>
            </a:endParaRPr>
          </a:p>
          <a:p>
            <a:r>
              <a:rPr lang="en-US" dirty="0">
                <a:latin typeface="Helvetica Light"/>
                <a:cs typeface="Helvetica Light"/>
              </a:rPr>
              <a:t>Changing set must recalculate f </a:t>
            </a:r>
            <a:r>
              <a:rPr lang="en-US" dirty="0">
                <a:latin typeface="Helvetica Light"/>
                <a:ea typeface="Wingdings"/>
                <a:cs typeface="Helvetica Light"/>
                <a:sym typeface="Wingdings"/>
              </a:rPr>
              <a:t> </a:t>
            </a:r>
            <a:br>
              <a:rPr lang="en-US" dirty="0">
                <a:latin typeface="Helvetica Light"/>
                <a:ea typeface="Wingdings"/>
                <a:cs typeface="Helvetica Light"/>
                <a:sym typeface="Wingdings"/>
              </a:rPr>
            </a:br>
            <a:r>
              <a:rPr lang="en-US" dirty="0">
                <a:solidFill>
                  <a:srgbClr val="FF0000"/>
                </a:solidFill>
                <a:latin typeface="Helvetica Light"/>
                <a:cs typeface="Helvetica Light"/>
              </a:rPr>
              <a:t>high </a:t>
            </a:r>
            <a:r>
              <a:rPr lang="en-US" dirty="0" smtClean="0">
                <a:solidFill>
                  <a:srgbClr val="FF0000"/>
                </a:solidFill>
                <a:latin typeface="Helvetica Light"/>
                <a:cs typeface="Helvetica Light"/>
              </a:rPr>
              <a:t>cost/bad performance of update</a:t>
            </a:r>
            <a:endParaRPr lang="en-US" dirty="0">
              <a:solidFill>
                <a:srgbClr val="FF0000"/>
              </a:solidFill>
              <a:latin typeface="Helvetica Light"/>
              <a:cs typeface="Helvetica Light"/>
            </a:endParaRPr>
          </a:p>
          <a:p>
            <a:endParaRPr lang="en-US" dirty="0" smtClean="0">
              <a:latin typeface="Helvetica Light"/>
              <a:cs typeface="Helvetica Light"/>
            </a:endParaRPr>
          </a:p>
          <a:p>
            <a:endParaRPr lang="en-US" dirty="0" smtClean="0">
              <a:latin typeface="Helvetica Light"/>
              <a:cs typeface="Helvetica Light"/>
            </a:endParaRPr>
          </a:p>
          <a:p>
            <a:pPr marL="0" indent="0">
              <a:buNone/>
            </a:pPr>
            <a:endParaRPr lang="en-US" dirty="0">
              <a:latin typeface="Helvetica Light"/>
              <a:cs typeface="Helvetica Light"/>
            </a:endParaRPr>
          </a:p>
        </p:txBody>
      </p:sp>
      <p:sp>
        <p:nvSpPr>
          <p:cNvPr id="5" name="Slide Number Placeholder 4"/>
          <p:cNvSpPr>
            <a:spLocks noGrp="1"/>
          </p:cNvSpPr>
          <p:nvPr>
            <p:ph type="sldNum" sz="quarter" idx="4"/>
          </p:nvPr>
        </p:nvSpPr>
        <p:spPr/>
        <p:txBody>
          <a:bodyPr/>
          <a:lstStyle/>
          <a:p>
            <a:fld id="{1E467C78-9076-9245-AAD5-B368E015503D}" type="slidenum">
              <a:rPr lang="en-US" smtClean="0">
                <a:latin typeface="Helvetica Light"/>
                <a:cs typeface="Helvetica Light"/>
              </a:rPr>
              <a:t>12</a:t>
            </a:fld>
            <a:endParaRPr lang="en-US">
              <a:latin typeface="Helvetica Light"/>
              <a:cs typeface="Helvetica Light"/>
            </a:endParaRPr>
          </a:p>
        </p:txBody>
      </p:sp>
      <p:sp>
        <p:nvSpPr>
          <p:cNvPr id="14" name="TextBox 13"/>
          <p:cNvSpPr txBox="1"/>
          <p:nvPr/>
        </p:nvSpPr>
        <p:spPr>
          <a:xfrm>
            <a:off x="1889477" y="2713725"/>
            <a:ext cx="2271325" cy="461665"/>
          </a:xfrm>
          <a:prstGeom prst="rect">
            <a:avLst/>
          </a:prstGeom>
          <a:noFill/>
        </p:spPr>
        <p:txBody>
          <a:bodyPr wrap="none" rtlCol="0">
            <a:spAutoFit/>
          </a:bodyPr>
          <a:lstStyle/>
          <a:p>
            <a:r>
              <a:rPr lang="en-US" sz="2400" dirty="0" smtClean="0">
                <a:latin typeface="Helvetica Light"/>
                <a:cs typeface="Helvetica Light"/>
              </a:rPr>
              <a:t>{a, b, c, d, e, f}</a:t>
            </a:r>
            <a:endParaRPr lang="en-US" sz="2400" dirty="0">
              <a:latin typeface="Helvetica Light"/>
              <a:cs typeface="Helvetica Light"/>
            </a:endParaRPr>
          </a:p>
        </p:txBody>
      </p:sp>
      <p:sp>
        <p:nvSpPr>
          <p:cNvPr id="15" name="TextBox 14"/>
          <p:cNvSpPr txBox="1"/>
          <p:nvPr/>
        </p:nvSpPr>
        <p:spPr>
          <a:xfrm>
            <a:off x="4727064" y="2395723"/>
            <a:ext cx="629091" cy="461665"/>
          </a:xfrm>
          <a:prstGeom prst="rect">
            <a:avLst/>
          </a:prstGeom>
          <a:noFill/>
        </p:spPr>
        <p:txBody>
          <a:bodyPr wrap="none" rtlCol="0">
            <a:spAutoFit/>
          </a:bodyPr>
          <a:lstStyle/>
          <a:p>
            <a:r>
              <a:rPr lang="en-US" sz="2400" b="1" dirty="0" smtClean="0">
                <a:latin typeface="Helvetica Light"/>
                <a:cs typeface="Helvetica Light"/>
              </a:rPr>
              <a:t>f(x)</a:t>
            </a:r>
            <a:endParaRPr lang="en-US" sz="2400" b="1" dirty="0">
              <a:latin typeface="Helvetica Light"/>
              <a:cs typeface="Helvetica Light"/>
            </a:endParaRPr>
          </a:p>
        </p:txBody>
      </p:sp>
      <p:cxnSp>
        <p:nvCxnSpPr>
          <p:cNvPr id="16" name="Straight Arrow Connector 15"/>
          <p:cNvCxnSpPr>
            <a:stCxn id="14" idx="3"/>
          </p:cNvCxnSpPr>
          <p:nvPr/>
        </p:nvCxnSpPr>
        <p:spPr bwMode="auto">
          <a:xfrm>
            <a:off x="4160802" y="2944558"/>
            <a:ext cx="1946092"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0" name="Title 1"/>
          <p:cNvSpPr>
            <a:spLocks noGrp="1"/>
          </p:cNvSpPr>
          <p:nvPr>
            <p:ph type="title"/>
          </p:nvPr>
        </p:nvSpPr>
        <p:spPr>
          <a:xfrm>
            <a:off x="0" y="116165"/>
            <a:ext cx="9144000" cy="685800"/>
          </a:xfrm>
        </p:spPr>
        <p:txBody>
          <a:bodyPr/>
          <a:lstStyle/>
          <a:p>
            <a:r>
              <a:rPr lang="en-US" sz="3200" dirty="0">
                <a:latin typeface="Helvetica Light"/>
                <a:cs typeface="Helvetica Light"/>
              </a:rPr>
              <a:t>(Minimum) Perfect Hashing: </a:t>
            </a:r>
            <a:br>
              <a:rPr lang="en-US" sz="3200" dirty="0">
                <a:latin typeface="Helvetica Light"/>
                <a:cs typeface="Helvetica Light"/>
              </a:rPr>
            </a:br>
            <a:r>
              <a:rPr lang="en-US" sz="3200" dirty="0">
                <a:latin typeface="Helvetica Light"/>
                <a:cs typeface="Helvetica Light"/>
              </a:rPr>
              <a:t>No Collision but </a:t>
            </a:r>
            <a:r>
              <a:rPr lang="en-US" sz="3200" dirty="0" smtClean="0">
                <a:latin typeface="Helvetica Light"/>
                <a:cs typeface="Helvetica Light"/>
              </a:rPr>
              <a:t>Update is </a:t>
            </a:r>
            <a:r>
              <a:rPr lang="en-US" sz="3200" dirty="0">
                <a:latin typeface="Helvetica Light"/>
                <a:cs typeface="Helvetica Light"/>
              </a:rPr>
              <a:t>Expensive</a:t>
            </a:r>
          </a:p>
        </p:txBody>
      </p:sp>
      <p:sp>
        <p:nvSpPr>
          <p:cNvPr id="17" name="TextBox 16"/>
          <p:cNvSpPr txBox="1"/>
          <p:nvPr/>
        </p:nvSpPr>
        <p:spPr>
          <a:xfrm>
            <a:off x="1889477" y="3333260"/>
            <a:ext cx="2388333" cy="461665"/>
          </a:xfrm>
          <a:prstGeom prst="rect">
            <a:avLst/>
          </a:prstGeom>
          <a:noFill/>
        </p:spPr>
        <p:txBody>
          <a:bodyPr wrap="none" rtlCol="0">
            <a:spAutoFit/>
          </a:bodyPr>
          <a:lstStyle/>
          <a:p>
            <a:r>
              <a:rPr lang="en-US" sz="2400" dirty="0" smtClean="0">
                <a:latin typeface="Helvetica Light"/>
                <a:cs typeface="Helvetica Light"/>
              </a:rPr>
              <a:t>{a, b, c, d, e, </a:t>
            </a:r>
            <a:r>
              <a:rPr lang="en-US" sz="2400" dirty="0" smtClean="0">
                <a:solidFill>
                  <a:srgbClr val="FF0000"/>
                </a:solidFill>
                <a:latin typeface="Helvetica Light"/>
                <a:cs typeface="Helvetica Light"/>
              </a:rPr>
              <a:t>g</a:t>
            </a:r>
            <a:r>
              <a:rPr lang="en-US" sz="2400" dirty="0" smtClean="0">
                <a:latin typeface="Helvetica Light"/>
                <a:cs typeface="Helvetica Light"/>
              </a:rPr>
              <a:t>}</a:t>
            </a:r>
            <a:endParaRPr lang="en-US" sz="2400" dirty="0">
              <a:latin typeface="Helvetica Light"/>
              <a:cs typeface="Helvetica Light"/>
            </a:endParaRPr>
          </a:p>
        </p:txBody>
      </p:sp>
      <p:cxnSp>
        <p:nvCxnSpPr>
          <p:cNvPr id="18" name="Straight Arrow Connector 17"/>
          <p:cNvCxnSpPr/>
          <p:nvPr/>
        </p:nvCxnSpPr>
        <p:spPr bwMode="auto">
          <a:xfrm>
            <a:off x="3058160" y="3179201"/>
            <a:ext cx="0" cy="356479"/>
          </a:xfrm>
          <a:prstGeom prst="straightConnector1">
            <a:avLst/>
          </a:prstGeom>
          <a:ln>
            <a:solidFill>
              <a:srgbClr val="FF0000"/>
            </a:solidFill>
            <a:headEnd type="none" w="med" len="med"/>
            <a:tailEnd type="arrow"/>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4638302" y="3074015"/>
            <a:ext cx="1157232" cy="461665"/>
          </a:xfrm>
          <a:prstGeom prst="rect">
            <a:avLst/>
          </a:prstGeom>
          <a:noFill/>
          <a:ln>
            <a:noFill/>
          </a:ln>
        </p:spPr>
        <p:txBody>
          <a:bodyPr wrap="none" rtlCol="0">
            <a:spAutoFit/>
          </a:bodyPr>
          <a:lstStyle/>
          <a:p>
            <a:r>
              <a:rPr lang="en-US" sz="2400" dirty="0" smtClean="0">
                <a:solidFill>
                  <a:srgbClr val="FF0000"/>
                </a:solidFill>
                <a:latin typeface="Helvetica Light"/>
                <a:cs typeface="Helvetica Light"/>
              </a:rPr>
              <a:t>f(x) = ?</a:t>
            </a:r>
            <a:endParaRPr lang="en-US" sz="2400" dirty="0">
              <a:solidFill>
                <a:srgbClr val="FF0000"/>
              </a:solidFill>
              <a:latin typeface="Helvetica Light"/>
              <a:cs typeface="Helvetica Light"/>
            </a:endParaRPr>
          </a:p>
        </p:txBody>
      </p:sp>
      <p:grpSp>
        <p:nvGrpSpPr>
          <p:cNvPr id="26" name="Group 274"/>
          <p:cNvGrpSpPr/>
          <p:nvPr/>
        </p:nvGrpSpPr>
        <p:grpSpPr>
          <a:xfrm>
            <a:off x="-594148" y="-140991"/>
            <a:ext cx="3413546" cy="839432"/>
            <a:chOff x="-27266" y="567972"/>
            <a:chExt cx="3413545" cy="839432"/>
          </a:xfrm>
        </p:grpSpPr>
        <p:sp>
          <p:nvSpPr>
            <p:cNvPr id="27" name="Shape 272"/>
            <p:cNvSpPr/>
            <p:nvPr/>
          </p:nvSpPr>
          <p:spPr>
            <a:xfrm rot="20116620">
              <a:off x="-27266" y="751263"/>
              <a:ext cx="3413545" cy="486233"/>
            </a:xfrm>
            <a:prstGeom prst="rect">
              <a:avLst/>
            </a:prstGeom>
            <a:gradFill flip="none" rotWithShape="1">
              <a:gsLst>
                <a:gs pos="0">
                  <a:srgbClr val="3F80CE"/>
                </a:gs>
                <a:gs pos="100000">
                  <a:srgbClr val="A2C3FF"/>
                </a:gs>
              </a:gsLst>
              <a:lin ang="16200000" scaled="0"/>
            </a:gradFill>
            <a:ln w="12700" cap="flat">
              <a:solidFill>
                <a:srgbClr val="4A7EBB"/>
              </a:solidFill>
              <a:prstDash val="solid"/>
              <a:round/>
            </a:ln>
            <a:effectLst>
              <a:outerShdw blurRad="114300" dist="25400" dir="5400000" rotWithShape="0">
                <a:srgbClr val="000000">
                  <a:alpha val="35000"/>
                </a:srgbClr>
              </a:outerShdw>
            </a:effectLst>
          </p:spPr>
          <p:txBody>
            <a:bodyPr wrap="square" lIns="187057" tIns="187057" rIns="187057" bIns="187057" numCol="1" anchor="ctr">
              <a:noAutofit/>
            </a:bodyPr>
            <a:lstStyle/>
            <a:p>
              <a:pPr lvl="0" defTabSz="650240">
                <a:defRPr sz="3000">
                  <a:effectLst>
                    <a:outerShdw blurRad="50800" dist="38100" dir="2700000" rotWithShape="0">
                      <a:srgbClr val="000000">
                        <a:alpha val="40000"/>
                      </a:srgbClr>
                    </a:outerShdw>
                  </a:effectLst>
                  <a:uFill>
                    <a:solidFill/>
                  </a:uFill>
                  <a:latin typeface="Calibri"/>
                  <a:ea typeface="Calibri"/>
                  <a:cs typeface="Calibri"/>
                  <a:sym typeface="Calibri"/>
                </a:defRPr>
              </a:pPr>
              <a:endParaRPr>
                <a:latin typeface="Helvetica Light"/>
                <a:cs typeface="Helvetica Light"/>
              </a:endParaRPr>
            </a:p>
          </p:txBody>
        </p:sp>
        <p:sp>
          <p:nvSpPr>
            <p:cNvPr id="28" name="Shape 273"/>
            <p:cNvSpPr/>
            <p:nvPr/>
          </p:nvSpPr>
          <p:spPr>
            <a:xfrm rot="20116620">
              <a:off x="327697" y="567972"/>
              <a:ext cx="2614450" cy="8394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7057" tIns="187057" rIns="187057" bIns="187057" numCol="1" anchor="ctr">
              <a:spAutoFit/>
            </a:bodyPr>
            <a:lstStyle>
              <a:lvl1pPr defTabSz="650240">
                <a:defRPr sz="3000">
                  <a:effectLst>
                    <a:outerShdw blurRad="50800" dist="38100" dir="2700000" rotWithShape="0">
                      <a:srgbClr val="000000">
                        <a:alpha val="40000"/>
                      </a:srgbClr>
                    </a:outerShdw>
                  </a:effectLst>
                  <a:uFill>
                    <a:solidFill/>
                  </a:uFill>
                  <a:latin typeface="Calibri"/>
                  <a:ea typeface="Calibri"/>
                  <a:cs typeface="Calibri"/>
                  <a:sym typeface="Calibri"/>
                </a:defRPr>
              </a:lvl1pPr>
            </a:lstStyle>
            <a:p>
              <a:pPr lvl="0">
                <a:defRPr sz="1800">
                  <a:effectLst/>
                  <a:uFillTx/>
                </a:defRPr>
              </a:pPr>
              <a:r>
                <a:rPr lang="en-US" sz="3000" dirty="0" err="1" smtClean="0">
                  <a:effectLst>
                    <a:outerShdw blurRad="50800" dist="38100" dir="2700000" rotWithShape="0">
                      <a:srgbClr val="000000">
                        <a:alpha val="40000"/>
                      </a:srgbClr>
                    </a:outerShdw>
                  </a:effectLst>
                  <a:uFill>
                    <a:solidFill/>
                  </a:uFill>
                  <a:latin typeface="Helvetica Light"/>
                  <a:cs typeface="Helvetica Light"/>
                </a:rPr>
                <a:t>Strawman</a:t>
              </a:r>
              <a:endParaRPr sz="3000" dirty="0">
                <a:effectLst>
                  <a:outerShdw blurRad="50800" dist="38100" dir="2700000" rotWithShape="0">
                    <a:srgbClr val="000000">
                      <a:alpha val="40000"/>
                    </a:srgbClr>
                  </a:outerShdw>
                </a:effectLst>
                <a:uFill>
                  <a:solidFill/>
                </a:uFill>
                <a:latin typeface="Helvetica Light"/>
                <a:cs typeface="Helvetica Light"/>
              </a:endParaRPr>
            </a:p>
          </p:txBody>
        </p:sp>
      </p:grpSp>
      <p:grpSp>
        <p:nvGrpSpPr>
          <p:cNvPr id="23" name="Group 22"/>
          <p:cNvGrpSpPr/>
          <p:nvPr/>
        </p:nvGrpSpPr>
        <p:grpSpPr>
          <a:xfrm>
            <a:off x="6219026" y="2030103"/>
            <a:ext cx="1106334" cy="2061958"/>
            <a:chOff x="3188007" y="1821841"/>
            <a:chExt cx="493406" cy="2061958"/>
          </a:xfrm>
        </p:grpSpPr>
        <p:sp>
          <p:nvSpPr>
            <p:cNvPr id="29" name="Rectangle 28"/>
            <p:cNvSpPr/>
            <p:nvPr/>
          </p:nvSpPr>
          <p:spPr bwMode="auto">
            <a:xfrm>
              <a:off x="3189811" y="2166136"/>
              <a:ext cx="49160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FP(e)</a:t>
              </a:r>
            </a:p>
          </p:txBody>
        </p:sp>
        <p:sp>
          <p:nvSpPr>
            <p:cNvPr id="30" name="Rectangle 29"/>
            <p:cNvSpPr/>
            <p:nvPr/>
          </p:nvSpPr>
          <p:spPr bwMode="auto">
            <a:xfrm>
              <a:off x="3189811" y="2510431"/>
              <a:ext cx="49160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FP(c)</a:t>
              </a:r>
              <a:endParaRPr kumimoji="0" lang="en-US" u="none" strike="noStrike" cap="none" normalizeH="0" baseline="0" dirty="0" smtClean="0">
                <a:ln>
                  <a:noFill/>
                </a:ln>
                <a:solidFill>
                  <a:schemeClr val="tx1"/>
                </a:solidFill>
                <a:effectLst/>
                <a:latin typeface="Helvetica Light"/>
                <a:cs typeface="Helvetica Light"/>
              </a:endParaRPr>
            </a:p>
          </p:txBody>
        </p:sp>
        <p:sp>
          <p:nvSpPr>
            <p:cNvPr id="31" name="Rectangle 30"/>
            <p:cNvSpPr/>
            <p:nvPr/>
          </p:nvSpPr>
          <p:spPr bwMode="auto">
            <a:xfrm>
              <a:off x="3189811" y="2854726"/>
              <a:ext cx="49160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FP(d)</a:t>
              </a:r>
              <a:endParaRPr kumimoji="0" lang="en-US" u="none" strike="noStrike" cap="none" normalizeH="0" baseline="0" dirty="0" smtClean="0">
                <a:ln>
                  <a:noFill/>
                </a:ln>
                <a:solidFill>
                  <a:schemeClr val="tx1"/>
                </a:solidFill>
                <a:effectLst/>
                <a:latin typeface="Helvetica Light"/>
                <a:cs typeface="Helvetica Light"/>
              </a:endParaRPr>
            </a:p>
          </p:txBody>
        </p:sp>
        <p:sp>
          <p:nvSpPr>
            <p:cNvPr id="32" name="Rectangle 31"/>
            <p:cNvSpPr/>
            <p:nvPr/>
          </p:nvSpPr>
          <p:spPr bwMode="auto">
            <a:xfrm>
              <a:off x="3188007" y="1821841"/>
              <a:ext cx="49160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FP(b)</a:t>
              </a:r>
              <a:endParaRPr kumimoji="0" lang="en-US" u="none" strike="noStrike" cap="none" normalizeH="0" baseline="0" dirty="0" smtClean="0">
                <a:ln>
                  <a:noFill/>
                </a:ln>
                <a:solidFill>
                  <a:schemeClr val="tx1"/>
                </a:solidFill>
                <a:effectLst/>
                <a:latin typeface="Helvetica Light"/>
                <a:cs typeface="Helvetica Light"/>
              </a:endParaRPr>
            </a:p>
          </p:txBody>
        </p:sp>
        <p:sp>
          <p:nvSpPr>
            <p:cNvPr id="33" name="Rectangle 32"/>
            <p:cNvSpPr/>
            <p:nvPr/>
          </p:nvSpPr>
          <p:spPr bwMode="auto">
            <a:xfrm>
              <a:off x="3188007" y="3199021"/>
              <a:ext cx="49160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FP(f)</a:t>
              </a:r>
            </a:p>
          </p:txBody>
        </p:sp>
        <p:sp>
          <p:nvSpPr>
            <p:cNvPr id="34" name="Rectangle 33"/>
            <p:cNvSpPr/>
            <p:nvPr/>
          </p:nvSpPr>
          <p:spPr bwMode="auto">
            <a:xfrm>
              <a:off x="3189811" y="3543315"/>
              <a:ext cx="49160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FP(a)</a:t>
              </a:r>
              <a:endParaRPr kumimoji="0" lang="en-US" u="none" strike="noStrike" cap="none" normalizeH="0" baseline="0" dirty="0" smtClean="0">
                <a:ln>
                  <a:noFill/>
                </a:ln>
                <a:solidFill>
                  <a:schemeClr val="tx1"/>
                </a:solidFill>
                <a:effectLst/>
                <a:latin typeface="Helvetica Light"/>
                <a:cs typeface="Helvetica Light"/>
              </a:endParaRPr>
            </a:p>
          </p:txBody>
        </p:sp>
      </p:grpSp>
    </p:spTree>
    <p:custDataLst>
      <p:tags r:id="rId1"/>
    </p:custDataLst>
    <p:extLst>
      <p:ext uri="{BB962C8B-B14F-4D97-AF65-F5344CB8AC3E}">
        <p14:creationId xmlns:p14="http://schemas.microsoft.com/office/powerpoint/2010/main" val="530304664"/>
      </p:ext>
    </p:extLst>
  </p:cSld>
  <p:clrMapOvr>
    <a:masterClrMapping/>
  </p:clrMapOvr>
  <mc:AlternateContent xmlns:mc="http://schemas.openxmlformats.org/markup-compatibility/2006" xmlns:p14="http://schemas.microsoft.com/office/powerpoint/2010/main">
    <mc:Choice Requires="p14">
      <p:transition spd="slow" p14:dur="2000" advTm="21368"/>
    </mc:Choice>
    <mc:Fallback xmlns="">
      <p:transition xmlns:p14="http://schemas.microsoft.com/office/powerpoint/2010/main" spd="slow" advTm="2136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Helvetica Light"/>
                <a:cs typeface="Helvetica Light"/>
              </a:rPr>
              <a:t>           Convention Hash Table: </a:t>
            </a:r>
            <a:r>
              <a:rPr lang="en-US" sz="3200" dirty="0">
                <a:latin typeface="Helvetica Light"/>
                <a:cs typeface="Helvetica Light"/>
              </a:rPr>
              <a:t>High Space Cost</a:t>
            </a:r>
          </a:p>
        </p:txBody>
      </p:sp>
      <p:sp>
        <p:nvSpPr>
          <p:cNvPr id="3" name="Content Placeholder 2"/>
          <p:cNvSpPr>
            <a:spLocks noGrp="1"/>
          </p:cNvSpPr>
          <p:nvPr>
            <p:ph sz="half" idx="1"/>
          </p:nvPr>
        </p:nvSpPr>
        <p:spPr>
          <a:xfrm>
            <a:off x="482337" y="1104900"/>
            <a:ext cx="3810000" cy="4648200"/>
          </a:xfrm>
        </p:spPr>
        <p:txBody>
          <a:bodyPr/>
          <a:lstStyle/>
          <a:p>
            <a:r>
              <a:rPr lang="en-US" sz="2400" dirty="0" smtClean="0">
                <a:latin typeface="Helvetica Light"/>
                <a:cs typeface="Helvetica Light"/>
              </a:rPr>
              <a:t>Chaining :</a:t>
            </a:r>
          </a:p>
          <a:p>
            <a:endParaRPr lang="en-US" sz="2400" dirty="0">
              <a:latin typeface="Helvetica Light"/>
              <a:cs typeface="Helvetica Light"/>
            </a:endParaRPr>
          </a:p>
          <a:p>
            <a:endParaRPr lang="en-US" sz="2400" dirty="0" smtClean="0">
              <a:latin typeface="Helvetica Light"/>
              <a:cs typeface="Helvetica Light"/>
            </a:endParaRPr>
          </a:p>
          <a:p>
            <a:endParaRPr lang="en-US" sz="2400" dirty="0">
              <a:latin typeface="Helvetica Light"/>
              <a:cs typeface="Helvetica Light"/>
            </a:endParaRPr>
          </a:p>
          <a:p>
            <a:endParaRPr lang="en-US" sz="2400" dirty="0" smtClean="0">
              <a:latin typeface="Helvetica Light"/>
              <a:cs typeface="Helvetica Light"/>
            </a:endParaRPr>
          </a:p>
          <a:p>
            <a:endParaRPr lang="en-US" sz="2400" dirty="0">
              <a:latin typeface="Helvetica Light"/>
              <a:cs typeface="Helvetica Light"/>
            </a:endParaRPr>
          </a:p>
          <a:p>
            <a:endParaRPr lang="en-US" sz="2400" dirty="0" smtClean="0">
              <a:latin typeface="Helvetica Light"/>
              <a:cs typeface="Helvetica Light"/>
            </a:endParaRPr>
          </a:p>
          <a:p>
            <a:endParaRPr lang="en-US" sz="2400" dirty="0">
              <a:latin typeface="Helvetica Light"/>
              <a:cs typeface="Helvetica Light"/>
            </a:endParaRPr>
          </a:p>
          <a:p>
            <a:r>
              <a:rPr lang="en-US" sz="2400" dirty="0" smtClean="0">
                <a:latin typeface="Helvetica Light"/>
                <a:cs typeface="Helvetica Light"/>
              </a:rPr>
              <a:t>Pointers </a:t>
            </a:r>
            <a:r>
              <a:rPr lang="en-US" sz="2400" dirty="0" smtClean="0">
                <a:latin typeface="Helvetica Light"/>
                <a:ea typeface="Wingdings"/>
                <a:cs typeface="Helvetica Light"/>
                <a:sym typeface="Wingdings"/>
              </a:rPr>
              <a:t></a:t>
            </a:r>
            <a:r>
              <a:rPr lang="en-US" sz="2400" dirty="0">
                <a:latin typeface="Helvetica Light"/>
                <a:ea typeface="Wingdings"/>
                <a:cs typeface="Helvetica Light"/>
                <a:sym typeface="Wingdings"/>
              </a:rPr>
              <a:t/>
            </a:r>
            <a:br>
              <a:rPr lang="en-US" sz="2400" dirty="0">
                <a:latin typeface="Helvetica Light"/>
                <a:ea typeface="Wingdings"/>
                <a:cs typeface="Helvetica Light"/>
                <a:sym typeface="Wingdings"/>
              </a:rPr>
            </a:br>
            <a:r>
              <a:rPr lang="en-US" sz="2400" dirty="0">
                <a:solidFill>
                  <a:srgbClr val="FF0000"/>
                </a:solidFill>
                <a:latin typeface="Helvetica Light"/>
                <a:cs typeface="Helvetica Light"/>
              </a:rPr>
              <a:t>low space utilization</a:t>
            </a:r>
          </a:p>
          <a:p>
            <a:endParaRPr lang="en-US" sz="2400" dirty="0">
              <a:latin typeface="Helvetica Light"/>
              <a:cs typeface="Helvetica Light"/>
            </a:endParaRPr>
          </a:p>
          <a:p>
            <a:endParaRPr lang="en-US" sz="2400" dirty="0">
              <a:latin typeface="Helvetica Light"/>
              <a:cs typeface="Helvetica Light"/>
            </a:endParaRPr>
          </a:p>
        </p:txBody>
      </p:sp>
      <p:sp>
        <p:nvSpPr>
          <p:cNvPr id="38" name="Content Placeholder 37"/>
          <p:cNvSpPr>
            <a:spLocks noGrp="1"/>
          </p:cNvSpPr>
          <p:nvPr>
            <p:ph sz="half" idx="2"/>
          </p:nvPr>
        </p:nvSpPr>
        <p:spPr>
          <a:xfrm>
            <a:off x="4292337" y="1104900"/>
            <a:ext cx="4648463" cy="4648200"/>
          </a:xfrm>
        </p:spPr>
        <p:txBody>
          <a:bodyPr/>
          <a:lstStyle/>
          <a:p>
            <a:r>
              <a:rPr lang="en-US" sz="2400" dirty="0" smtClean="0">
                <a:latin typeface="Helvetica Light"/>
                <a:cs typeface="Helvetica Light"/>
              </a:rPr>
              <a:t>Linear Probing</a:t>
            </a:r>
          </a:p>
          <a:p>
            <a:endParaRPr lang="en-US" sz="2400" dirty="0" smtClean="0">
              <a:latin typeface="Helvetica Light"/>
              <a:cs typeface="Helvetica Light"/>
            </a:endParaRPr>
          </a:p>
          <a:p>
            <a:endParaRPr lang="en-US" sz="2400" dirty="0">
              <a:latin typeface="Helvetica Light"/>
              <a:cs typeface="Helvetica Light"/>
            </a:endParaRPr>
          </a:p>
          <a:p>
            <a:endParaRPr lang="en-US" sz="2400" dirty="0" smtClean="0">
              <a:latin typeface="Helvetica Light"/>
              <a:cs typeface="Helvetica Light"/>
            </a:endParaRPr>
          </a:p>
          <a:p>
            <a:endParaRPr lang="en-US" sz="2400" dirty="0">
              <a:latin typeface="Helvetica Light"/>
              <a:cs typeface="Helvetica Light"/>
            </a:endParaRPr>
          </a:p>
          <a:p>
            <a:endParaRPr lang="en-US" sz="2400" dirty="0" smtClean="0">
              <a:latin typeface="Helvetica Light"/>
              <a:cs typeface="Helvetica Light"/>
            </a:endParaRPr>
          </a:p>
          <a:p>
            <a:r>
              <a:rPr lang="en-US" sz="2400" dirty="0">
                <a:latin typeface="Helvetica Light"/>
                <a:cs typeface="Helvetica Light"/>
              </a:rPr>
              <a:t>Making lookups O(1) requires </a:t>
            </a:r>
            <a:r>
              <a:rPr lang="en-US" sz="2400" dirty="0" smtClean="0">
                <a:latin typeface="Helvetica Light"/>
                <a:cs typeface="Helvetica Light"/>
              </a:rPr>
              <a:t>large % table empty </a:t>
            </a:r>
            <a:r>
              <a:rPr lang="en-US" sz="2400" dirty="0">
                <a:latin typeface="Helvetica Light"/>
                <a:ea typeface="Wingdings"/>
                <a:cs typeface="Helvetica Light"/>
                <a:sym typeface="Wingdings"/>
              </a:rPr>
              <a:t> </a:t>
            </a:r>
            <a:r>
              <a:rPr lang="en-US" sz="2400" dirty="0" smtClean="0">
                <a:latin typeface="Helvetica Light"/>
                <a:ea typeface="Wingdings"/>
                <a:cs typeface="Helvetica Light"/>
                <a:sym typeface="Wingdings"/>
              </a:rPr>
              <a:t/>
            </a:r>
            <a:br>
              <a:rPr lang="en-US" sz="2400" dirty="0" smtClean="0">
                <a:latin typeface="Helvetica Light"/>
                <a:ea typeface="Wingdings"/>
                <a:cs typeface="Helvetica Light"/>
                <a:sym typeface="Wingdings"/>
              </a:rPr>
            </a:br>
            <a:r>
              <a:rPr lang="en-US" sz="2400" dirty="0" smtClean="0">
                <a:solidFill>
                  <a:srgbClr val="FF0000"/>
                </a:solidFill>
                <a:latin typeface="Helvetica Light"/>
                <a:cs typeface="Helvetica Light"/>
                <a:sym typeface="Wingdings"/>
              </a:rPr>
              <a:t>lo</a:t>
            </a:r>
            <a:r>
              <a:rPr lang="en-US" sz="2400" dirty="0" smtClean="0">
                <a:solidFill>
                  <a:srgbClr val="FF0000"/>
                </a:solidFill>
                <a:latin typeface="Helvetica Light"/>
                <a:cs typeface="Helvetica Light"/>
              </a:rPr>
              <a:t>w </a:t>
            </a:r>
            <a:r>
              <a:rPr lang="en-US" sz="2400" dirty="0">
                <a:solidFill>
                  <a:srgbClr val="FF0000"/>
                </a:solidFill>
                <a:latin typeface="Helvetica Light"/>
                <a:cs typeface="Helvetica Light"/>
              </a:rPr>
              <a:t>space utilization</a:t>
            </a:r>
          </a:p>
          <a:p>
            <a:r>
              <a:rPr lang="en-US" sz="2400" dirty="0">
                <a:latin typeface="Helvetica Light"/>
                <a:cs typeface="Helvetica Light"/>
              </a:rPr>
              <a:t>Compare multiple fingerprints </a:t>
            </a:r>
            <a:r>
              <a:rPr lang="en-US" sz="2400" dirty="0" smtClean="0">
                <a:latin typeface="Helvetica Light"/>
                <a:cs typeface="Helvetica Light"/>
              </a:rPr>
              <a:t>sequentially </a:t>
            </a:r>
            <a:r>
              <a:rPr lang="en-US" sz="2400" dirty="0">
                <a:latin typeface="Helvetica Light"/>
                <a:ea typeface="Wingdings"/>
                <a:cs typeface="Helvetica Light"/>
                <a:sym typeface="Wingdings"/>
              </a:rPr>
              <a:t></a:t>
            </a:r>
            <a:r>
              <a:rPr lang="en-US" sz="2400" dirty="0">
                <a:latin typeface="Helvetica Light"/>
                <a:cs typeface="Helvetica Light"/>
              </a:rPr>
              <a:t> </a:t>
            </a:r>
            <a:br>
              <a:rPr lang="en-US" sz="2400" dirty="0">
                <a:latin typeface="Helvetica Light"/>
                <a:cs typeface="Helvetica Light"/>
              </a:rPr>
            </a:br>
            <a:r>
              <a:rPr lang="en-US" sz="2400" dirty="0">
                <a:solidFill>
                  <a:srgbClr val="FF0000"/>
                </a:solidFill>
                <a:latin typeface="Helvetica Light"/>
                <a:cs typeface="Helvetica Light"/>
              </a:rPr>
              <a:t>more false positives</a:t>
            </a:r>
          </a:p>
          <a:p>
            <a:endParaRPr lang="en-US" sz="2400" dirty="0">
              <a:latin typeface="Helvetica Light"/>
              <a:cs typeface="Helvetica Light"/>
            </a:endParaRPr>
          </a:p>
        </p:txBody>
      </p:sp>
      <p:sp>
        <p:nvSpPr>
          <p:cNvPr id="5" name="Slide Number Placeholder 4"/>
          <p:cNvSpPr>
            <a:spLocks noGrp="1"/>
          </p:cNvSpPr>
          <p:nvPr>
            <p:ph type="sldNum" sz="quarter" idx="4"/>
          </p:nvPr>
        </p:nvSpPr>
        <p:spPr/>
        <p:txBody>
          <a:bodyPr/>
          <a:lstStyle/>
          <a:p>
            <a:fld id="{1E467C78-9076-9245-AAD5-B368E015503D}" type="slidenum">
              <a:rPr lang="en-US" smtClean="0">
                <a:latin typeface="Helvetica Light"/>
                <a:cs typeface="Helvetica Light"/>
              </a:rPr>
              <a:t>13</a:t>
            </a:fld>
            <a:endParaRPr lang="en-US">
              <a:latin typeface="Helvetica Light"/>
              <a:cs typeface="Helvetica Light"/>
            </a:endParaRPr>
          </a:p>
        </p:txBody>
      </p:sp>
      <p:grpSp>
        <p:nvGrpSpPr>
          <p:cNvPr id="37" name="Group 36"/>
          <p:cNvGrpSpPr/>
          <p:nvPr/>
        </p:nvGrpSpPr>
        <p:grpSpPr>
          <a:xfrm>
            <a:off x="355600" y="1916470"/>
            <a:ext cx="2964584" cy="1459108"/>
            <a:chOff x="2203711" y="2694862"/>
            <a:chExt cx="2843129" cy="1351598"/>
          </a:xfrm>
        </p:grpSpPr>
        <p:grpSp>
          <p:nvGrpSpPr>
            <p:cNvPr id="7" name="Group 6"/>
            <p:cNvGrpSpPr/>
            <p:nvPr/>
          </p:nvGrpSpPr>
          <p:grpSpPr>
            <a:xfrm>
              <a:off x="2203711" y="3027003"/>
              <a:ext cx="1039975" cy="340484"/>
              <a:chOff x="2203711" y="2162325"/>
              <a:chExt cx="1039975" cy="340484"/>
            </a:xfrm>
          </p:grpSpPr>
          <p:sp>
            <p:nvSpPr>
              <p:cNvPr id="8" name="Rectangle 7"/>
              <p:cNvSpPr/>
              <p:nvPr/>
            </p:nvSpPr>
            <p:spPr bwMode="auto">
              <a:xfrm>
                <a:off x="2203711" y="216232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bkt1</a:t>
                </a:r>
                <a:endParaRPr kumimoji="0" lang="en-US" u="none" strike="noStrike" cap="none" normalizeH="0" baseline="0" dirty="0" smtClean="0">
                  <a:ln>
                    <a:noFill/>
                  </a:ln>
                  <a:solidFill>
                    <a:schemeClr val="tx1"/>
                  </a:solidFill>
                  <a:effectLst/>
                  <a:latin typeface="Helvetica Light"/>
                  <a:cs typeface="Helvetica Light"/>
                </a:endParaRPr>
              </a:p>
            </p:txBody>
          </p:sp>
          <p:sp>
            <p:nvSpPr>
              <p:cNvPr id="9" name="Rectangle 8"/>
              <p:cNvSpPr/>
              <p:nvPr/>
            </p:nvSpPr>
            <p:spPr bwMode="auto">
              <a:xfrm>
                <a:off x="2922082" y="2162325"/>
                <a:ext cx="321604"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grpSp>
        <p:grpSp>
          <p:nvGrpSpPr>
            <p:cNvPr id="10" name="Group 9"/>
            <p:cNvGrpSpPr/>
            <p:nvPr/>
          </p:nvGrpSpPr>
          <p:grpSpPr>
            <a:xfrm>
              <a:off x="2203711" y="3359143"/>
              <a:ext cx="1039975" cy="340484"/>
              <a:chOff x="2203712" y="2819664"/>
              <a:chExt cx="1039975" cy="340484"/>
            </a:xfrm>
          </p:grpSpPr>
          <p:sp>
            <p:nvSpPr>
              <p:cNvPr id="11" name="Rectangle 10"/>
              <p:cNvSpPr/>
              <p:nvPr/>
            </p:nvSpPr>
            <p:spPr bwMode="auto">
              <a:xfrm>
                <a:off x="2203712" y="2819664"/>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bkt2</a:t>
                </a:r>
                <a:endParaRPr kumimoji="0" lang="en-US" u="none" strike="noStrike" cap="none" normalizeH="0" baseline="0" dirty="0" smtClean="0">
                  <a:ln>
                    <a:noFill/>
                  </a:ln>
                  <a:solidFill>
                    <a:schemeClr val="tx1"/>
                  </a:solidFill>
                  <a:effectLst/>
                  <a:latin typeface="Helvetica Light"/>
                  <a:cs typeface="Helvetica Light"/>
                </a:endParaRPr>
              </a:p>
            </p:txBody>
          </p:sp>
          <p:sp>
            <p:nvSpPr>
              <p:cNvPr id="12" name="Rectangle 11"/>
              <p:cNvSpPr/>
              <p:nvPr/>
            </p:nvSpPr>
            <p:spPr bwMode="auto">
              <a:xfrm>
                <a:off x="2922083" y="2819664"/>
                <a:ext cx="321604"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grpSp>
        <p:grpSp>
          <p:nvGrpSpPr>
            <p:cNvPr id="13" name="Group 12"/>
            <p:cNvGrpSpPr/>
            <p:nvPr/>
          </p:nvGrpSpPr>
          <p:grpSpPr>
            <a:xfrm>
              <a:off x="2203711" y="3705976"/>
              <a:ext cx="2843129" cy="340484"/>
              <a:chOff x="2203712" y="3493319"/>
              <a:chExt cx="2843129" cy="340484"/>
            </a:xfrm>
          </p:grpSpPr>
          <p:sp>
            <p:nvSpPr>
              <p:cNvPr id="14" name="Rectangle 13"/>
              <p:cNvSpPr/>
              <p:nvPr/>
            </p:nvSpPr>
            <p:spPr bwMode="auto">
              <a:xfrm>
                <a:off x="2203712" y="349331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bkt3</a:t>
                </a:r>
                <a:endParaRPr kumimoji="0" lang="en-US" u="none" strike="noStrike" cap="none" normalizeH="0" baseline="0" dirty="0" smtClean="0">
                  <a:ln>
                    <a:noFill/>
                  </a:ln>
                  <a:solidFill>
                    <a:schemeClr val="tx1"/>
                  </a:solidFill>
                  <a:effectLst/>
                  <a:latin typeface="Helvetica Light"/>
                  <a:cs typeface="Helvetica Light"/>
                </a:endParaRPr>
              </a:p>
            </p:txBody>
          </p:sp>
          <p:sp>
            <p:nvSpPr>
              <p:cNvPr id="15" name="Rectangle 14"/>
              <p:cNvSpPr/>
              <p:nvPr/>
            </p:nvSpPr>
            <p:spPr bwMode="auto">
              <a:xfrm>
                <a:off x="2922083" y="3493319"/>
                <a:ext cx="321604"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cxnSp>
            <p:nvCxnSpPr>
              <p:cNvPr id="16" name="Straight Arrow Connector 15"/>
              <p:cNvCxnSpPr/>
              <p:nvPr/>
            </p:nvCxnSpPr>
            <p:spPr bwMode="auto">
              <a:xfrm>
                <a:off x="3097944" y="3663561"/>
                <a:ext cx="583469" cy="0"/>
              </a:xfrm>
              <a:prstGeom prst="straightConnector1">
                <a:avLst/>
              </a:prstGeom>
              <a:ln>
                <a:headEnd type="oval" w="med" len="med"/>
                <a:tailEnd type="triangle"/>
              </a:ln>
            </p:spPr>
            <p:style>
              <a:lnRef idx="3">
                <a:schemeClr val="dk1"/>
              </a:lnRef>
              <a:fillRef idx="0">
                <a:schemeClr val="dk1"/>
              </a:fillRef>
              <a:effectRef idx="2">
                <a:schemeClr val="dk1"/>
              </a:effectRef>
              <a:fontRef idx="minor">
                <a:schemeClr val="tx1"/>
              </a:fontRef>
            </p:style>
          </p:cxnSp>
          <p:sp>
            <p:nvSpPr>
              <p:cNvPr id="17" name="Rectangle 16"/>
              <p:cNvSpPr/>
              <p:nvPr/>
            </p:nvSpPr>
            <p:spPr bwMode="auto">
              <a:xfrm>
                <a:off x="3681413" y="3493319"/>
                <a:ext cx="704009"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tx1"/>
                    </a:solidFill>
                    <a:latin typeface="Helvetica Light"/>
                    <a:cs typeface="Helvetica Light"/>
                  </a:rPr>
                  <a:t>FP(a)</a:t>
                </a:r>
                <a:endParaRPr kumimoji="0" lang="en-US" sz="1600" u="none" strike="noStrike" cap="none" normalizeH="0" baseline="0" dirty="0" smtClean="0">
                  <a:ln>
                    <a:noFill/>
                  </a:ln>
                  <a:solidFill>
                    <a:schemeClr val="tx1"/>
                  </a:solidFill>
                  <a:effectLst/>
                  <a:latin typeface="Helvetica Light"/>
                  <a:cs typeface="Helvetica Light"/>
                </a:endParaRPr>
              </a:p>
            </p:txBody>
          </p:sp>
          <p:sp>
            <p:nvSpPr>
              <p:cNvPr id="18" name="Rectangle 17"/>
              <p:cNvSpPr/>
              <p:nvPr/>
            </p:nvSpPr>
            <p:spPr bwMode="auto">
              <a:xfrm>
                <a:off x="4385423" y="3493319"/>
                <a:ext cx="145744"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cxnSp>
            <p:nvCxnSpPr>
              <p:cNvPr id="19" name="Straight Arrow Connector 18"/>
              <p:cNvCxnSpPr/>
              <p:nvPr/>
            </p:nvCxnSpPr>
            <p:spPr bwMode="auto">
              <a:xfrm>
                <a:off x="4463372" y="3663561"/>
                <a:ext cx="583469" cy="0"/>
              </a:xfrm>
              <a:prstGeom prst="straightConnector1">
                <a:avLst/>
              </a:prstGeom>
              <a:ln>
                <a:headEnd type="oval" w="med" len="med"/>
                <a:tailEnd type="triangle"/>
              </a:ln>
            </p:spPr>
            <p:style>
              <a:lnRef idx="3">
                <a:schemeClr val="dk1"/>
              </a:lnRef>
              <a:fillRef idx="0">
                <a:schemeClr val="dk1"/>
              </a:fillRef>
              <a:effectRef idx="2">
                <a:schemeClr val="dk1"/>
              </a:effectRef>
              <a:fontRef idx="minor">
                <a:schemeClr val="tx1"/>
              </a:fontRef>
            </p:style>
          </p:cxnSp>
        </p:grpSp>
        <p:grpSp>
          <p:nvGrpSpPr>
            <p:cNvPr id="25" name="Group 24"/>
            <p:cNvGrpSpPr/>
            <p:nvPr/>
          </p:nvGrpSpPr>
          <p:grpSpPr>
            <a:xfrm>
              <a:off x="2203711" y="2694862"/>
              <a:ext cx="1039975" cy="340484"/>
              <a:chOff x="2203711" y="2162325"/>
              <a:chExt cx="1039975" cy="340484"/>
            </a:xfrm>
          </p:grpSpPr>
          <p:sp>
            <p:nvSpPr>
              <p:cNvPr id="26" name="Rectangle 25"/>
              <p:cNvSpPr/>
              <p:nvPr/>
            </p:nvSpPr>
            <p:spPr bwMode="auto">
              <a:xfrm>
                <a:off x="2203711" y="216232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bkt0</a:t>
                </a:r>
                <a:endParaRPr kumimoji="0" lang="en-US" u="none" strike="noStrike" cap="none" normalizeH="0" baseline="0" dirty="0" smtClean="0">
                  <a:ln>
                    <a:noFill/>
                  </a:ln>
                  <a:solidFill>
                    <a:schemeClr val="tx1"/>
                  </a:solidFill>
                  <a:effectLst/>
                  <a:latin typeface="Helvetica Light"/>
                  <a:cs typeface="Helvetica Light"/>
                </a:endParaRPr>
              </a:p>
            </p:txBody>
          </p:sp>
          <p:sp>
            <p:nvSpPr>
              <p:cNvPr id="27" name="Rectangle 26"/>
              <p:cNvSpPr/>
              <p:nvPr/>
            </p:nvSpPr>
            <p:spPr bwMode="auto">
              <a:xfrm>
                <a:off x="2922082" y="2162325"/>
                <a:ext cx="321604"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grpSp>
      </p:grpSp>
      <p:grpSp>
        <p:nvGrpSpPr>
          <p:cNvPr id="34" name="Group 274"/>
          <p:cNvGrpSpPr/>
          <p:nvPr/>
        </p:nvGrpSpPr>
        <p:grpSpPr>
          <a:xfrm>
            <a:off x="-594148" y="-140991"/>
            <a:ext cx="3413546" cy="839432"/>
            <a:chOff x="-27266" y="567972"/>
            <a:chExt cx="3413545" cy="839432"/>
          </a:xfrm>
        </p:grpSpPr>
        <p:sp>
          <p:nvSpPr>
            <p:cNvPr id="35" name="Shape 272"/>
            <p:cNvSpPr/>
            <p:nvPr/>
          </p:nvSpPr>
          <p:spPr>
            <a:xfrm rot="20116620">
              <a:off x="-27266" y="751263"/>
              <a:ext cx="3413545" cy="486233"/>
            </a:xfrm>
            <a:prstGeom prst="rect">
              <a:avLst/>
            </a:prstGeom>
            <a:gradFill flip="none" rotWithShape="1">
              <a:gsLst>
                <a:gs pos="0">
                  <a:srgbClr val="3F80CE"/>
                </a:gs>
                <a:gs pos="100000">
                  <a:srgbClr val="A2C3FF"/>
                </a:gs>
              </a:gsLst>
              <a:lin ang="16200000" scaled="0"/>
            </a:gradFill>
            <a:ln w="12700" cap="flat">
              <a:solidFill>
                <a:srgbClr val="4A7EBB"/>
              </a:solidFill>
              <a:prstDash val="solid"/>
              <a:round/>
            </a:ln>
            <a:effectLst>
              <a:outerShdw blurRad="114300" dist="25400" dir="5400000" rotWithShape="0">
                <a:srgbClr val="000000">
                  <a:alpha val="35000"/>
                </a:srgbClr>
              </a:outerShdw>
            </a:effectLst>
          </p:spPr>
          <p:txBody>
            <a:bodyPr wrap="square" lIns="187057" tIns="187057" rIns="187057" bIns="187057" numCol="1" anchor="ctr">
              <a:noAutofit/>
            </a:bodyPr>
            <a:lstStyle/>
            <a:p>
              <a:pPr lvl="0" defTabSz="650240">
                <a:defRPr sz="3000">
                  <a:effectLst>
                    <a:outerShdw blurRad="50800" dist="38100" dir="2700000" rotWithShape="0">
                      <a:srgbClr val="000000">
                        <a:alpha val="40000"/>
                      </a:srgbClr>
                    </a:outerShdw>
                  </a:effectLst>
                  <a:uFill>
                    <a:solidFill/>
                  </a:uFill>
                  <a:latin typeface="Calibri"/>
                  <a:ea typeface="Calibri"/>
                  <a:cs typeface="Calibri"/>
                  <a:sym typeface="Calibri"/>
                </a:defRPr>
              </a:pPr>
              <a:endParaRPr>
                <a:latin typeface="Helvetica Light"/>
                <a:cs typeface="Helvetica Light"/>
              </a:endParaRPr>
            </a:p>
          </p:txBody>
        </p:sp>
        <p:sp>
          <p:nvSpPr>
            <p:cNvPr id="36" name="Shape 273"/>
            <p:cNvSpPr/>
            <p:nvPr/>
          </p:nvSpPr>
          <p:spPr>
            <a:xfrm rot="20116620">
              <a:off x="327697" y="567972"/>
              <a:ext cx="2614450" cy="8394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7057" tIns="187057" rIns="187057" bIns="187057" numCol="1" anchor="ctr">
              <a:spAutoFit/>
            </a:bodyPr>
            <a:lstStyle>
              <a:lvl1pPr defTabSz="650240">
                <a:defRPr sz="3000">
                  <a:effectLst>
                    <a:outerShdw blurRad="50800" dist="38100" dir="2700000" rotWithShape="0">
                      <a:srgbClr val="000000">
                        <a:alpha val="40000"/>
                      </a:srgbClr>
                    </a:outerShdw>
                  </a:effectLst>
                  <a:uFill>
                    <a:solidFill/>
                  </a:uFill>
                  <a:latin typeface="Calibri"/>
                  <a:ea typeface="Calibri"/>
                  <a:cs typeface="Calibri"/>
                  <a:sym typeface="Calibri"/>
                </a:defRPr>
              </a:lvl1pPr>
            </a:lstStyle>
            <a:p>
              <a:pPr lvl="0">
                <a:defRPr sz="1800">
                  <a:effectLst/>
                  <a:uFillTx/>
                </a:defRPr>
              </a:pPr>
              <a:r>
                <a:rPr lang="en-US" sz="3000" dirty="0" err="1" smtClean="0">
                  <a:effectLst>
                    <a:outerShdw blurRad="50800" dist="38100" dir="2700000" rotWithShape="0">
                      <a:srgbClr val="000000">
                        <a:alpha val="40000"/>
                      </a:srgbClr>
                    </a:outerShdw>
                  </a:effectLst>
                  <a:uFill>
                    <a:solidFill/>
                  </a:uFill>
                  <a:latin typeface="Helvetica Light"/>
                  <a:cs typeface="Helvetica Light"/>
                </a:rPr>
                <a:t>Strawman</a:t>
              </a:r>
              <a:endParaRPr sz="3000" dirty="0">
                <a:effectLst>
                  <a:outerShdw blurRad="50800" dist="38100" dir="2700000" rotWithShape="0">
                    <a:srgbClr val="000000">
                      <a:alpha val="40000"/>
                    </a:srgbClr>
                  </a:outerShdw>
                </a:effectLst>
                <a:uFill>
                  <a:solidFill/>
                </a:uFill>
                <a:latin typeface="Helvetica Light"/>
                <a:cs typeface="Helvetica Light"/>
              </a:endParaRPr>
            </a:p>
          </p:txBody>
        </p:sp>
      </p:grpSp>
      <p:sp>
        <p:nvSpPr>
          <p:cNvPr id="40" name="Freeform 39"/>
          <p:cNvSpPr/>
          <p:nvPr/>
        </p:nvSpPr>
        <p:spPr>
          <a:xfrm rot="5400000" flipV="1">
            <a:off x="1281724" y="3107032"/>
            <a:ext cx="543139" cy="1141191"/>
          </a:xfrm>
          <a:custGeom>
            <a:avLst/>
            <a:gdLst>
              <a:gd name="connsiteX0" fmla="*/ 0 w 992618"/>
              <a:gd name="connsiteY0" fmla="*/ 0 h 405530"/>
              <a:gd name="connsiteX1" fmla="*/ 992579 w 992618"/>
              <a:gd name="connsiteY1" fmla="*/ 170749 h 405530"/>
              <a:gd name="connsiteX2" fmla="*/ 42691 w 992618"/>
              <a:gd name="connsiteY2" fmla="*/ 405530 h 405530"/>
            </a:gdLst>
            <a:ahLst/>
            <a:cxnLst>
              <a:cxn ang="0">
                <a:pos x="connsiteX0" y="connsiteY0"/>
              </a:cxn>
              <a:cxn ang="0">
                <a:pos x="connsiteX1" y="connsiteY1"/>
              </a:cxn>
              <a:cxn ang="0">
                <a:pos x="connsiteX2" y="connsiteY2"/>
              </a:cxn>
            </a:cxnLst>
            <a:rect l="l" t="t" r="r" b="b"/>
            <a:pathLst>
              <a:path w="992618" h="405530">
                <a:moveTo>
                  <a:pt x="0" y="0"/>
                </a:moveTo>
                <a:cubicBezTo>
                  <a:pt x="492732" y="51580"/>
                  <a:pt x="985464" y="103161"/>
                  <a:pt x="992579" y="170749"/>
                </a:cubicBezTo>
                <a:cubicBezTo>
                  <a:pt x="999694" y="238337"/>
                  <a:pt x="42691" y="405530"/>
                  <a:pt x="42691" y="405530"/>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41" name="Freeform 40"/>
          <p:cNvSpPr/>
          <p:nvPr/>
        </p:nvSpPr>
        <p:spPr>
          <a:xfrm rot="5400000" flipV="1">
            <a:off x="2455781" y="3137330"/>
            <a:ext cx="543139" cy="1141191"/>
          </a:xfrm>
          <a:custGeom>
            <a:avLst/>
            <a:gdLst>
              <a:gd name="connsiteX0" fmla="*/ 0 w 992618"/>
              <a:gd name="connsiteY0" fmla="*/ 0 h 405530"/>
              <a:gd name="connsiteX1" fmla="*/ 992579 w 992618"/>
              <a:gd name="connsiteY1" fmla="*/ 170749 h 405530"/>
              <a:gd name="connsiteX2" fmla="*/ 42691 w 992618"/>
              <a:gd name="connsiteY2" fmla="*/ 405530 h 405530"/>
            </a:gdLst>
            <a:ahLst/>
            <a:cxnLst>
              <a:cxn ang="0">
                <a:pos x="connsiteX0" y="connsiteY0"/>
              </a:cxn>
              <a:cxn ang="0">
                <a:pos x="connsiteX1" y="connsiteY1"/>
              </a:cxn>
              <a:cxn ang="0">
                <a:pos x="connsiteX2" y="connsiteY2"/>
              </a:cxn>
            </a:cxnLst>
            <a:rect l="l" t="t" r="r" b="b"/>
            <a:pathLst>
              <a:path w="992618" h="405530">
                <a:moveTo>
                  <a:pt x="0" y="0"/>
                </a:moveTo>
                <a:cubicBezTo>
                  <a:pt x="492732" y="51580"/>
                  <a:pt x="985464" y="103161"/>
                  <a:pt x="992579" y="170749"/>
                </a:cubicBezTo>
                <a:cubicBezTo>
                  <a:pt x="999694" y="238337"/>
                  <a:pt x="42691" y="405530"/>
                  <a:pt x="42691" y="405530"/>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42" name="Freeform 41"/>
          <p:cNvSpPr/>
          <p:nvPr/>
        </p:nvSpPr>
        <p:spPr>
          <a:xfrm flipH="1">
            <a:off x="3311599" y="3473784"/>
            <a:ext cx="580598" cy="475413"/>
          </a:xfrm>
          <a:custGeom>
            <a:avLst/>
            <a:gdLst>
              <a:gd name="connsiteX0" fmla="*/ 1152672 w 1152672"/>
              <a:gd name="connsiteY0" fmla="*/ 0 h 352172"/>
              <a:gd name="connsiteX1" fmla="*/ 683065 w 1152672"/>
              <a:gd name="connsiteY1" fmla="*/ 234781 h 352172"/>
              <a:gd name="connsiteX2" fmla="*/ 0 w 1152672"/>
              <a:gd name="connsiteY2" fmla="*/ 352172 h 352172"/>
            </a:gdLst>
            <a:ahLst/>
            <a:cxnLst>
              <a:cxn ang="0">
                <a:pos x="connsiteX0" y="connsiteY0"/>
              </a:cxn>
              <a:cxn ang="0">
                <a:pos x="connsiteX1" y="connsiteY1"/>
              </a:cxn>
              <a:cxn ang="0">
                <a:pos x="connsiteX2" y="connsiteY2"/>
              </a:cxn>
            </a:cxnLst>
            <a:rect l="l" t="t" r="r" b="b"/>
            <a:pathLst>
              <a:path w="1152672" h="352172">
                <a:moveTo>
                  <a:pt x="1152672" y="0"/>
                </a:moveTo>
                <a:cubicBezTo>
                  <a:pt x="1013924" y="88043"/>
                  <a:pt x="875177" y="176086"/>
                  <a:pt x="683065" y="234781"/>
                </a:cubicBezTo>
                <a:cubicBezTo>
                  <a:pt x="490953" y="293476"/>
                  <a:pt x="0" y="352172"/>
                  <a:pt x="0" y="352172"/>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43" name="Freeform 42"/>
          <p:cNvSpPr/>
          <p:nvPr/>
        </p:nvSpPr>
        <p:spPr>
          <a:xfrm flipH="1" flipV="1">
            <a:off x="306716" y="3425408"/>
            <a:ext cx="675982" cy="431622"/>
          </a:xfrm>
          <a:custGeom>
            <a:avLst/>
            <a:gdLst>
              <a:gd name="connsiteX0" fmla="*/ 1152672 w 1152672"/>
              <a:gd name="connsiteY0" fmla="*/ 0 h 352172"/>
              <a:gd name="connsiteX1" fmla="*/ 683065 w 1152672"/>
              <a:gd name="connsiteY1" fmla="*/ 234781 h 352172"/>
              <a:gd name="connsiteX2" fmla="*/ 0 w 1152672"/>
              <a:gd name="connsiteY2" fmla="*/ 352172 h 352172"/>
            </a:gdLst>
            <a:ahLst/>
            <a:cxnLst>
              <a:cxn ang="0">
                <a:pos x="connsiteX0" y="connsiteY0"/>
              </a:cxn>
              <a:cxn ang="0">
                <a:pos x="connsiteX1" y="connsiteY1"/>
              </a:cxn>
              <a:cxn ang="0">
                <a:pos x="connsiteX2" y="connsiteY2"/>
              </a:cxn>
            </a:cxnLst>
            <a:rect l="l" t="t" r="r" b="b"/>
            <a:pathLst>
              <a:path w="1152672" h="352172">
                <a:moveTo>
                  <a:pt x="1152672" y="0"/>
                </a:moveTo>
                <a:cubicBezTo>
                  <a:pt x="1013924" y="88043"/>
                  <a:pt x="875177" y="176086"/>
                  <a:pt x="683065" y="234781"/>
                </a:cubicBezTo>
                <a:cubicBezTo>
                  <a:pt x="490953" y="293476"/>
                  <a:pt x="0" y="352172"/>
                  <a:pt x="0" y="352172"/>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grpSp>
        <p:nvGrpSpPr>
          <p:cNvPr id="20" name="Group 19"/>
          <p:cNvGrpSpPr/>
          <p:nvPr/>
        </p:nvGrpSpPr>
        <p:grpSpPr>
          <a:xfrm>
            <a:off x="4860178" y="1776998"/>
            <a:ext cx="3643742" cy="1902330"/>
            <a:chOff x="4860178" y="1776998"/>
            <a:chExt cx="3643742" cy="1902330"/>
          </a:xfrm>
        </p:grpSpPr>
        <p:grpSp>
          <p:nvGrpSpPr>
            <p:cNvPr id="45" name="Group 44"/>
            <p:cNvGrpSpPr/>
            <p:nvPr/>
          </p:nvGrpSpPr>
          <p:grpSpPr>
            <a:xfrm>
              <a:off x="7723297" y="1961664"/>
              <a:ext cx="780623" cy="1717664"/>
              <a:chOff x="3074459" y="1821841"/>
              <a:chExt cx="606954" cy="1717664"/>
            </a:xfrm>
          </p:grpSpPr>
          <p:sp>
            <p:nvSpPr>
              <p:cNvPr id="52" name="Rectangle 51"/>
              <p:cNvSpPr/>
              <p:nvPr/>
            </p:nvSpPr>
            <p:spPr bwMode="auto">
              <a:xfrm>
                <a:off x="3074459" y="2166136"/>
                <a:ext cx="606954"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53" name="Rectangle 52"/>
              <p:cNvSpPr/>
              <p:nvPr/>
            </p:nvSpPr>
            <p:spPr bwMode="auto">
              <a:xfrm>
                <a:off x="3074459" y="2510431"/>
                <a:ext cx="606954"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FP(c)</a:t>
                </a:r>
                <a:endParaRPr kumimoji="0" lang="en-US" u="none" strike="noStrike" cap="none" normalizeH="0" baseline="0" dirty="0" smtClean="0">
                  <a:ln>
                    <a:noFill/>
                  </a:ln>
                  <a:solidFill>
                    <a:schemeClr val="tx1"/>
                  </a:solidFill>
                  <a:effectLst/>
                  <a:latin typeface="Helvetica Light"/>
                  <a:cs typeface="Helvetica Light"/>
                </a:endParaRPr>
              </a:p>
            </p:txBody>
          </p:sp>
          <p:sp>
            <p:nvSpPr>
              <p:cNvPr id="54" name="Rectangle 53"/>
              <p:cNvSpPr/>
              <p:nvPr/>
            </p:nvSpPr>
            <p:spPr bwMode="auto">
              <a:xfrm>
                <a:off x="3074459" y="2854726"/>
                <a:ext cx="606954"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FP(d)</a:t>
                </a:r>
                <a:endParaRPr kumimoji="0" lang="en-US" u="none" strike="noStrike" cap="none" normalizeH="0" baseline="0" dirty="0" smtClean="0">
                  <a:ln>
                    <a:noFill/>
                  </a:ln>
                  <a:solidFill>
                    <a:schemeClr val="tx1"/>
                  </a:solidFill>
                  <a:effectLst/>
                  <a:latin typeface="Helvetica Light"/>
                  <a:cs typeface="Helvetica Light"/>
                </a:endParaRPr>
              </a:p>
            </p:txBody>
          </p:sp>
          <p:sp>
            <p:nvSpPr>
              <p:cNvPr id="55" name="Rectangle 54"/>
              <p:cNvSpPr/>
              <p:nvPr/>
            </p:nvSpPr>
            <p:spPr bwMode="auto">
              <a:xfrm>
                <a:off x="3074459" y="1821841"/>
                <a:ext cx="605150"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Helvetica Light"/>
                    <a:cs typeface="Helvetica Light"/>
                  </a:rPr>
                  <a:t>FP(a)</a:t>
                </a:r>
                <a:endParaRPr kumimoji="0" lang="en-US" u="none" strike="noStrike" cap="none" normalizeH="0" baseline="0" dirty="0" smtClean="0">
                  <a:ln>
                    <a:noFill/>
                  </a:ln>
                  <a:solidFill>
                    <a:schemeClr val="tx1"/>
                  </a:solidFill>
                  <a:effectLst/>
                  <a:latin typeface="Helvetica Light"/>
                  <a:cs typeface="Helvetica Light"/>
                </a:endParaRPr>
              </a:p>
            </p:txBody>
          </p:sp>
          <p:sp>
            <p:nvSpPr>
              <p:cNvPr id="56" name="Rectangle 55"/>
              <p:cNvSpPr/>
              <p:nvPr/>
            </p:nvSpPr>
            <p:spPr bwMode="auto">
              <a:xfrm>
                <a:off x="3074459" y="3199021"/>
                <a:ext cx="605150"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grpSp>
        <p:sp>
          <p:nvSpPr>
            <p:cNvPr id="46" name="Freeform 45"/>
            <p:cNvSpPr/>
            <p:nvPr/>
          </p:nvSpPr>
          <p:spPr>
            <a:xfrm flipH="1">
              <a:off x="6265190" y="2253919"/>
              <a:ext cx="1458107" cy="225428"/>
            </a:xfrm>
            <a:custGeom>
              <a:avLst/>
              <a:gdLst>
                <a:gd name="connsiteX0" fmla="*/ 0 w 992618"/>
                <a:gd name="connsiteY0" fmla="*/ 0 h 405530"/>
                <a:gd name="connsiteX1" fmla="*/ 992579 w 992618"/>
                <a:gd name="connsiteY1" fmla="*/ 170749 h 405530"/>
                <a:gd name="connsiteX2" fmla="*/ 42691 w 992618"/>
                <a:gd name="connsiteY2" fmla="*/ 405530 h 405530"/>
              </a:gdLst>
              <a:ahLst/>
              <a:cxnLst>
                <a:cxn ang="0">
                  <a:pos x="connsiteX0" y="connsiteY0"/>
                </a:cxn>
                <a:cxn ang="0">
                  <a:pos x="connsiteX1" y="connsiteY1"/>
                </a:cxn>
                <a:cxn ang="0">
                  <a:pos x="connsiteX2" y="connsiteY2"/>
                </a:cxn>
              </a:cxnLst>
              <a:rect l="l" t="t" r="r" b="b"/>
              <a:pathLst>
                <a:path w="992618" h="405530">
                  <a:moveTo>
                    <a:pt x="0" y="0"/>
                  </a:moveTo>
                  <a:cubicBezTo>
                    <a:pt x="492732" y="51580"/>
                    <a:pt x="985464" y="103161"/>
                    <a:pt x="992579" y="170749"/>
                  </a:cubicBezTo>
                  <a:cubicBezTo>
                    <a:pt x="999694" y="238337"/>
                    <a:pt x="42691" y="405530"/>
                    <a:pt x="42691" y="405530"/>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47" name="Freeform 46"/>
            <p:cNvSpPr/>
            <p:nvPr/>
          </p:nvSpPr>
          <p:spPr>
            <a:xfrm flipH="1">
              <a:off x="6265188" y="2518384"/>
              <a:ext cx="1356659" cy="263740"/>
            </a:xfrm>
            <a:custGeom>
              <a:avLst/>
              <a:gdLst>
                <a:gd name="connsiteX0" fmla="*/ 0 w 992618"/>
                <a:gd name="connsiteY0" fmla="*/ 0 h 405530"/>
                <a:gd name="connsiteX1" fmla="*/ 992579 w 992618"/>
                <a:gd name="connsiteY1" fmla="*/ 170749 h 405530"/>
                <a:gd name="connsiteX2" fmla="*/ 42691 w 992618"/>
                <a:gd name="connsiteY2" fmla="*/ 405530 h 405530"/>
              </a:gdLst>
              <a:ahLst/>
              <a:cxnLst>
                <a:cxn ang="0">
                  <a:pos x="connsiteX0" y="connsiteY0"/>
                </a:cxn>
                <a:cxn ang="0">
                  <a:pos x="connsiteX1" y="connsiteY1"/>
                </a:cxn>
                <a:cxn ang="0">
                  <a:pos x="connsiteX2" y="connsiteY2"/>
                </a:cxn>
              </a:cxnLst>
              <a:rect l="l" t="t" r="r" b="b"/>
              <a:pathLst>
                <a:path w="992618" h="405530">
                  <a:moveTo>
                    <a:pt x="0" y="0"/>
                  </a:moveTo>
                  <a:cubicBezTo>
                    <a:pt x="492732" y="51580"/>
                    <a:pt x="985464" y="103161"/>
                    <a:pt x="992579" y="170749"/>
                  </a:cubicBezTo>
                  <a:cubicBezTo>
                    <a:pt x="999694" y="238337"/>
                    <a:pt x="42691" y="405530"/>
                    <a:pt x="42691" y="405530"/>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49" name="Rectangle 48"/>
            <p:cNvSpPr/>
            <p:nvPr/>
          </p:nvSpPr>
          <p:spPr>
            <a:xfrm>
              <a:off x="4860178" y="1776998"/>
              <a:ext cx="1348446" cy="369332"/>
            </a:xfrm>
            <a:prstGeom prst="rect">
              <a:avLst/>
            </a:prstGeom>
          </p:spPr>
          <p:txBody>
            <a:bodyPr wrap="none">
              <a:spAutoFit/>
            </a:bodyPr>
            <a:lstStyle/>
            <a:p>
              <a:r>
                <a:rPr lang="en-US" dirty="0" smtClean="0">
                  <a:latin typeface="Helvetica Light"/>
                  <a:cs typeface="Helvetica Light"/>
                </a:rPr>
                <a:t>Lookup(x)</a:t>
              </a:r>
              <a:endParaRPr lang="en-US" dirty="0">
                <a:latin typeface="Helvetica Light"/>
                <a:cs typeface="Helvetica Light"/>
              </a:endParaRPr>
            </a:p>
          </p:txBody>
        </p:sp>
        <p:sp>
          <p:nvSpPr>
            <p:cNvPr id="50" name="Freeform 49"/>
            <p:cNvSpPr/>
            <p:nvPr/>
          </p:nvSpPr>
          <p:spPr>
            <a:xfrm flipH="1">
              <a:off x="6265190" y="1961664"/>
              <a:ext cx="1458107" cy="184666"/>
            </a:xfrm>
            <a:custGeom>
              <a:avLst/>
              <a:gdLst>
                <a:gd name="connsiteX0" fmla="*/ 1152672 w 1152672"/>
                <a:gd name="connsiteY0" fmla="*/ 0 h 352172"/>
                <a:gd name="connsiteX1" fmla="*/ 683065 w 1152672"/>
                <a:gd name="connsiteY1" fmla="*/ 234781 h 352172"/>
                <a:gd name="connsiteX2" fmla="*/ 0 w 1152672"/>
                <a:gd name="connsiteY2" fmla="*/ 352172 h 352172"/>
              </a:gdLst>
              <a:ahLst/>
              <a:cxnLst>
                <a:cxn ang="0">
                  <a:pos x="connsiteX0" y="connsiteY0"/>
                </a:cxn>
                <a:cxn ang="0">
                  <a:pos x="connsiteX1" y="connsiteY1"/>
                </a:cxn>
                <a:cxn ang="0">
                  <a:pos x="connsiteX2" y="connsiteY2"/>
                </a:cxn>
              </a:cxnLst>
              <a:rect l="l" t="t" r="r" b="b"/>
              <a:pathLst>
                <a:path w="1152672" h="352172">
                  <a:moveTo>
                    <a:pt x="1152672" y="0"/>
                  </a:moveTo>
                  <a:cubicBezTo>
                    <a:pt x="1013924" y="88043"/>
                    <a:pt x="875177" y="176086"/>
                    <a:pt x="683065" y="234781"/>
                  </a:cubicBezTo>
                  <a:cubicBezTo>
                    <a:pt x="490953" y="293476"/>
                    <a:pt x="0" y="352172"/>
                    <a:pt x="0" y="352172"/>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51" name="Freeform 50"/>
            <p:cNvSpPr/>
            <p:nvPr/>
          </p:nvSpPr>
          <p:spPr>
            <a:xfrm rot="19027742" flipV="1">
              <a:off x="6240626" y="2897985"/>
              <a:ext cx="1411923" cy="421126"/>
            </a:xfrm>
            <a:custGeom>
              <a:avLst/>
              <a:gdLst>
                <a:gd name="connsiteX0" fmla="*/ 1152672 w 1152672"/>
                <a:gd name="connsiteY0" fmla="*/ 0 h 352172"/>
                <a:gd name="connsiteX1" fmla="*/ 683065 w 1152672"/>
                <a:gd name="connsiteY1" fmla="*/ 234781 h 352172"/>
                <a:gd name="connsiteX2" fmla="*/ 0 w 1152672"/>
                <a:gd name="connsiteY2" fmla="*/ 352172 h 352172"/>
              </a:gdLst>
              <a:ahLst/>
              <a:cxnLst>
                <a:cxn ang="0">
                  <a:pos x="connsiteX0" y="connsiteY0"/>
                </a:cxn>
                <a:cxn ang="0">
                  <a:pos x="connsiteX1" y="connsiteY1"/>
                </a:cxn>
                <a:cxn ang="0">
                  <a:pos x="connsiteX2" y="connsiteY2"/>
                </a:cxn>
              </a:cxnLst>
              <a:rect l="l" t="t" r="r" b="b"/>
              <a:pathLst>
                <a:path w="1152672" h="352172">
                  <a:moveTo>
                    <a:pt x="1152672" y="0"/>
                  </a:moveTo>
                  <a:cubicBezTo>
                    <a:pt x="1013924" y="88043"/>
                    <a:pt x="875177" y="176086"/>
                    <a:pt x="683065" y="234781"/>
                  </a:cubicBezTo>
                  <a:cubicBezTo>
                    <a:pt x="490953" y="293476"/>
                    <a:pt x="0" y="352172"/>
                    <a:pt x="0" y="352172"/>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grpSp>
      <p:sp>
        <p:nvSpPr>
          <p:cNvPr id="58" name="Rectangle 57"/>
          <p:cNvSpPr/>
          <p:nvPr/>
        </p:nvSpPr>
        <p:spPr>
          <a:xfrm>
            <a:off x="73981" y="3854857"/>
            <a:ext cx="1223637" cy="369332"/>
          </a:xfrm>
          <a:prstGeom prst="rect">
            <a:avLst/>
          </a:prstGeom>
        </p:spPr>
        <p:txBody>
          <a:bodyPr wrap="none">
            <a:spAutoFit/>
          </a:bodyPr>
          <a:lstStyle/>
          <a:p>
            <a:r>
              <a:rPr lang="en-US" b="1" dirty="0" smtClean="0">
                <a:latin typeface="Helvetica Light"/>
                <a:cs typeface="Helvetica Light"/>
              </a:rPr>
              <a:t>Lookup(x)</a:t>
            </a:r>
            <a:endParaRPr lang="en-US" b="1" dirty="0">
              <a:latin typeface="Helvetica Light"/>
              <a:cs typeface="Helvetica Light"/>
            </a:endParaRPr>
          </a:p>
        </p:txBody>
      </p:sp>
      <p:grpSp>
        <p:nvGrpSpPr>
          <p:cNvPr id="4" name="Group 3"/>
          <p:cNvGrpSpPr/>
          <p:nvPr/>
        </p:nvGrpSpPr>
        <p:grpSpPr>
          <a:xfrm>
            <a:off x="3307176" y="2986721"/>
            <a:ext cx="886054" cy="367567"/>
            <a:chOff x="3307176" y="3038491"/>
            <a:chExt cx="886054" cy="367567"/>
          </a:xfrm>
        </p:grpSpPr>
        <p:sp>
          <p:nvSpPr>
            <p:cNvPr id="48" name="Rectangle 47"/>
            <p:cNvSpPr/>
            <p:nvPr/>
          </p:nvSpPr>
          <p:spPr bwMode="auto">
            <a:xfrm>
              <a:off x="3307176" y="3038491"/>
              <a:ext cx="734083" cy="367567"/>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tx1"/>
                  </a:solidFill>
                  <a:latin typeface="Helvetica Light"/>
                  <a:cs typeface="Helvetica Light"/>
                </a:rPr>
                <a:t>FP(c)</a:t>
              </a:r>
              <a:endParaRPr kumimoji="0" lang="en-US" sz="1600" u="none" strike="noStrike" cap="none" normalizeH="0" baseline="0" dirty="0" smtClean="0">
                <a:ln>
                  <a:noFill/>
                </a:ln>
                <a:solidFill>
                  <a:schemeClr val="tx1"/>
                </a:solidFill>
                <a:effectLst/>
                <a:latin typeface="Helvetica Light"/>
                <a:cs typeface="Helvetica Light"/>
              </a:endParaRPr>
            </a:p>
          </p:txBody>
        </p:sp>
        <p:sp>
          <p:nvSpPr>
            <p:cNvPr id="57" name="Rectangle 56"/>
            <p:cNvSpPr/>
            <p:nvPr/>
          </p:nvSpPr>
          <p:spPr bwMode="auto">
            <a:xfrm>
              <a:off x="4041260" y="3038491"/>
              <a:ext cx="151970" cy="367567"/>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grpSp>
      <p:cxnSp>
        <p:nvCxnSpPr>
          <p:cNvPr id="59" name="Straight Arrow Connector 58"/>
          <p:cNvCxnSpPr/>
          <p:nvPr/>
        </p:nvCxnSpPr>
        <p:spPr bwMode="auto">
          <a:xfrm>
            <a:off x="1297618" y="2473928"/>
            <a:ext cx="608394" cy="0"/>
          </a:xfrm>
          <a:prstGeom prst="straightConnector1">
            <a:avLst/>
          </a:prstGeom>
          <a:ln>
            <a:headEnd type="oval" w="med" len="med"/>
            <a:tailEnd type="triangle"/>
          </a:ln>
        </p:spPr>
        <p:style>
          <a:lnRef idx="3">
            <a:schemeClr val="dk1"/>
          </a:lnRef>
          <a:fillRef idx="0">
            <a:schemeClr val="dk1"/>
          </a:fillRef>
          <a:effectRef idx="2">
            <a:schemeClr val="dk1"/>
          </a:effectRef>
          <a:fontRef idx="minor">
            <a:schemeClr val="tx1"/>
          </a:fontRef>
        </p:style>
      </p:cxnSp>
      <p:grpSp>
        <p:nvGrpSpPr>
          <p:cNvPr id="60" name="Group 59"/>
          <p:cNvGrpSpPr/>
          <p:nvPr/>
        </p:nvGrpSpPr>
        <p:grpSpPr>
          <a:xfrm>
            <a:off x="1906012" y="2275365"/>
            <a:ext cx="886054" cy="367567"/>
            <a:chOff x="3307176" y="3038491"/>
            <a:chExt cx="886054" cy="367567"/>
          </a:xfrm>
        </p:grpSpPr>
        <p:sp>
          <p:nvSpPr>
            <p:cNvPr id="61" name="Rectangle 60"/>
            <p:cNvSpPr/>
            <p:nvPr/>
          </p:nvSpPr>
          <p:spPr bwMode="auto">
            <a:xfrm>
              <a:off x="3307176" y="3038491"/>
              <a:ext cx="734083" cy="367567"/>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tx1"/>
                  </a:solidFill>
                  <a:latin typeface="Helvetica Light"/>
                  <a:cs typeface="Helvetica Light"/>
                </a:rPr>
                <a:t>FP(f)</a:t>
              </a:r>
              <a:endParaRPr kumimoji="0" lang="en-US" sz="1600" u="none" strike="noStrike" cap="none" normalizeH="0" baseline="0" dirty="0" smtClean="0">
                <a:ln>
                  <a:noFill/>
                </a:ln>
                <a:solidFill>
                  <a:schemeClr val="tx1"/>
                </a:solidFill>
                <a:effectLst/>
                <a:latin typeface="Helvetica Light"/>
                <a:cs typeface="Helvetica Light"/>
              </a:endParaRPr>
            </a:p>
          </p:txBody>
        </p:sp>
        <p:sp>
          <p:nvSpPr>
            <p:cNvPr id="62" name="Rectangle 61"/>
            <p:cNvSpPr/>
            <p:nvPr/>
          </p:nvSpPr>
          <p:spPr bwMode="auto">
            <a:xfrm>
              <a:off x="4041260" y="3038491"/>
              <a:ext cx="151970" cy="367567"/>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grpSp>
    </p:spTree>
    <p:custDataLst>
      <p:tags r:id="rId1"/>
    </p:custDataLst>
    <p:extLst>
      <p:ext uri="{BB962C8B-B14F-4D97-AF65-F5344CB8AC3E}">
        <p14:creationId xmlns:p14="http://schemas.microsoft.com/office/powerpoint/2010/main" val="57710736"/>
      </p:ext>
    </p:extLst>
  </p:cSld>
  <p:clrMapOvr>
    <a:masterClrMapping/>
  </p:clrMapOvr>
  <mc:AlternateContent xmlns:mc="http://schemas.openxmlformats.org/markup-compatibility/2006" xmlns:p14="http://schemas.microsoft.com/office/powerpoint/2010/main">
    <mc:Choice Requires="p14">
      <p:transition spd="slow" p14:dur="2000" advTm="80109"/>
    </mc:Choice>
    <mc:Fallback xmlns="">
      <p:transition xmlns:p14="http://schemas.microsoft.com/office/powerpoint/2010/main" spd="slow" advTm="8010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Helvetica Light"/>
                <a:cs typeface="Helvetica Light"/>
              </a:rPr>
              <a:t>Cuckoo Hashing</a:t>
            </a:r>
            <a:r>
              <a:rPr lang="en-US" sz="4000" b="1" baseline="30000" dirty="0">
                <a:solidFill>
                  <a:srgbClr val="262699"/>
                </a:solidFill>
                <a:latin typeface="Helvetica Light"/>
                <a:cs typeface="Helvetica Light"/>
              </a:rPr>
              <a:t>[Pagh2004</a:t>
            </a:r>
            <a:r>
              <a:rPr lang="en-US" sz="4000" b="1" baseline="30000" dirty="0" smtClean="0">
                <a:solidFill>
                  <a:srgbClr val="262699"/>
                </a:solidFill>
                <a:latin typeface="Helvetica Light"/>
                <a:cs typeface="Helvetica Light"/>
              </a:rPr>
              <a:t>]</a:t>
            </a:r>
            <a:r>
              <a:rPr lang="en-US" sz="4000" dirty="0" smtClean="0">
                <a:solidFill>
                  <a:srgbClr val="262699"/>
                </a:solidFill>
                <a:latin typeface="Helvetica Light"/>
                <a:cs typeface="Helvetica Light"/>
              </a:rPr>
              <a:t> </a:t>
            </a:r>
            <a:r>
              <a:rPr lang="en-US" sz="4000" dirty="0">
                <a:latin typeface="Helvetica Light"/>
                <a:cs typeface="Helvetica Light"/>
              </a:rPr>
              <a:t>Good But ..</a:t>
            </a:r>
          </a:p>
        </p:txBody>
      </p:sp>
      <p:sp>
        <p:nvSpPr>
          <p:cNvPr id="3" name="Content Placeholder 2"/>
          <p:cNvSpPr>
            <a:spLocks noGrp="1"/>
          </p:cNvSpPr>
          <p:nvPr>
            <p:ph idx="1"/>
          </p:nvPr>
        </p:nvSpPr>
        <p:spPr>
          <a:xfrm>
            <a:off x="576841" y="1102360"/>
            <a:ext cx="8008359" cy="4648200"/>
          </a:xfrm>
        </p:spPr>
        <p:txBody>
          <a:bodyPr/>
          <a:lstStyle/>
          <a:p>
            <a:r>
              <a:rPr lang="en-US" dirty="0">
                <a:latin typeface="Helvetica Light"/>
                <a:cs typeface="Helvetica Light"/>
              </a:rPr>
              <a:t>High Space </a:t>
            </a:r>
            <a:r>
              <a:rPr lang="en-US" dirty="0" smtClean="0">
                <a:latin typeface="Helvetica Light"/>
                <a:cs typeface="Helvetica Light"/>
              </a:rPr>
              <a:t>Utilization</a:t>
            </a:r>
          </a:p>
          <a:p>
            <a:pPr lvl="1"/>
            <a:r>
              <a:rPr lang="en-US" dirty="0" smtClean="0">
                <a:latin typeface="Helvetica Light"/>
                <a:cs typeface="Helvetica Light"/>
              </a:rPr>
              <a:t>4</a:t>
            </a:r>
            <a:r>
              <a:rPr lang="en-US" dirty="0">
                <a:latin typeface="Helvetica Light"/>
                <a:cs typeface="Helvetica Light"/>
              </a:rPr>
              <a:t>-way </a:t>
            </a:r>
            <a:r>
              <a:rPr lang="en-US" dirty="0" smtClean="0">
                <a:latin typeface="Helvetica Light"/>
                <a:cs typeface="Helvetica Light"/>
              </a:rPr>
              <a:t>set-associative table: </a:t>
            </a:r>
            <a:r>
              <a:rPr lang="en-US" dirty="0">
                <a:latin typeface="Helvetica Light"/>
                <a:cs typeface="Helvetica Light"/>
              </a:rPr>
              <a:t>&gt;95% </a:t>
            </a:r>
            <a:r>
              <a:rPr lang="en-US" dirty="0" smtClean="0">
                <a:latin typeface="Helvetica Light"/>
                <a:cs typeface="Helvetica Light"/>
              </a:rPr>
              <a:t>entries occupied</a:t>
            </a:r>
          </a:p>
          <a:p>
            <a:r>
              <a:rPr lang="en-US" dirty="0" smtClean="0">
                <a:latin typeface="Helvetica Light"/>
                <a:cs typeface="Helvetica Light"/>
              </a:rPr>
              <a:t>Fast Lookup: O(1)</a:t>
            </a:r>
          </a:p>
          <a:p>
            <a:pPr marL="0" indent="0">
              <a:buNone/>
            </a:pPr>
            <a:endParaRPr lang="en-US" dirty="0" smtClean="0">
              <a:latin typeface="Helvetica Light"/>
              <a:cs typeface="Helvetica Light"/>
            </a:endParaRPr>
          </a:p>
          <a:p>
            <a:pPr marL="0" indent="0">
              <a:buNone/>
            </a:pPr>
            <a:endParaRPr lang="en-US" dirty="0" smtClean="0">
              <a:latin typeface="Helvetica Light"/>
              <a:cs typeface="Helvetica Light"/>
            </a:endParaRPr>
          </a:p>
        </p:txBody>
      </p:sp>
      <p:sp>
        <p:nvSpPr>
          <p:cNvPr id="5" name="Slide Number Placeholder 4"/>
          <p:cNvSpPr>
            <a:spLocks noGrp="1"/>
          </p:cNvSpPr>
          <p:nvPr>
            <p:ph type="sldNum" sz="quarter" idx="4"/>
          </p:nvPr>
        </p:nvSpPr>
        <p:spPr/>
        <p:txBody>
          <a:bodyPr/>
          <a:lstStyle/>
          <a:p>
            <a:fld id="{1E467C78-9076-9245-AAD5-B368E015503D}" type="slidenum">
              <a:rPr lang="en-US" smtClean="0">
                <a:latin typeface="Helvetica Light"/>
                <a:cs typeface="Helvetica Light"/>
              </a:rPr>
              <a:t>14</a:t>
            </a:fld>
            <a:endParaRPr lang="en-US">
              <a:latin typeface="Helvetica Light"/>
              <a:cs typeface="Helvetica Light"/>
            </a:endParaRPr>
          </a:p>
        </p:txBody>
      </p:sp>
      <p:grpSp>
        <p:nvGrpSpPr>
          <p:cNvPr id="7" name="Group 6"/>
          <p:cNvGrpSpPr/>
          <p:nvPr/>
        </p:nvGrpSpPr>
        <p:grpSpPr>
          <a:xfrm>
            <a:off x="3771551" y="2825574"/>
            <a:ext cx="3286482" cy="2711628"/>
            <a:chOff x="1790717" y="1956343"/>
            <a:chExt cx="3286482" cy="2711628"/>
          </a:xfrm>
        </p:grpSpPr>
        <p:sp>
          <p:nvSpPr>
            <p:cNvPr id="8" name="Rectangle 7"/>
            <p:cNvSpPr/>
            <p:nvPr/>
          </p:nvSpPr>
          <p:spPr bwMode="auto">
            <a:xfrm>
              <a:off x="2203711" y="199208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9" name="Rectangle 8"/>
            <p:cNvSpPr/>
            <p:nvPr/>
          </p:nvSpPr>
          <p:spPr bwMode="auto">
            <a:xfrm>
              <a:off x="2203711" y="231472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0" name="Rectangle 9"/>
            <p:cNvSpPr/>
            <p:nvPr/>
          </p:nvSpPr>
          <p:spPr bwMode="auto">
            <a:xfrm>
              <a:off x="2203711" y="265520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1" name="Rectangle 10"/>
            <p:cNvSpPr/>
            <p:nvPr/>
          </p:nvSpPr>
          <p:spPr bwMode="auto">
            <a:xfrm>
              <a:off x="2203711" y="299660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2" name="Rectangle 11"/>
            <p:cNvSpPr/>
            <p:nvPr/>
          </p:nvSpPr>
          <p:spPr>
            <a:xfrm>
              <a:off x="1813798" y="1956343"/>
              <a:ext cx="377180" cy="369332"/>
            </a:xfrm>
            <a:prstGeom prst="rect">
              <a:avLst/>
            </a:prstGeom>
          </p:spPr>
          <p:txBody>
            <a:bodyPr wrap="none">
              <a:spAutoFit/>
            </a:bodyPr>
            <a:lstStyle/>
            <a:p>
              <a:r>
                <a:rPr lang="en-US" dirty="0" smtClean="0">
                  <a:latin typeface="Helvetica Light"/>
                  <a:cs typeface="Helvetica Light"/>
                </a:rPr>
                <a:t>0:</a:t>
              </a:r>
              <a:endParaRPr lang="en-US" dirty="0">
                <a:latin typeface="Helvetica Light"/>
                <a:cs typeface="Helvetica Light"/>
              </a:endParaRPr>
            </a:p>
          </p:txBody>
        </p:sp>
        <p:sp>
          <p:nvSpPr>
            <p:cNvPr id="13" name="Rectangle 12"/>
            <p:cNvSpPr/>
            <p:nvPr/>
          </p:nvSpPr>
          <p:spPr>
            <a:xfrm>
              <a:off x="1790717" y="2278444"/>
              <a:ext cx="377180" cy="369332"/>
            </a:xfrm>
            <a:prstGeom prst="rect">
              <a:avLst/>
            </a:prstGeom>
          </p:spPr>
          <p:txBody>
            <a:bodyPr wrap="none">
              <a:spAutoFit/>
            </a:bodyPr>
            <a:lstStyle/>
            <a:p>
              <a:r>
                <a:rPr lang="en-US" dirty="0" smtClean="0">
                  <a:latin typeface="Helvetica Light"/>
                  <a:cs typeface="Helvetica Light"/>
                </a:rPr>
                <a:t>1:</a:t>
              </a:r>
              <a:endParaRPr lang="en-US" dirty="0">
                <a:latin typeface="Helvetica Light"/>
                <a:cs typeface="Helvetica Light"/>
              </a:endParaRPr>
            </a:p>
          </p:txBody>
        </p:sp>
        <p:sp>
          <p:nvSpPr>
            <p:cNvPr id="14" name="Rectangle 13"/>
            <p:cNvSpPr/>
            <p:nvPr/>
          </p:nvSpPr>
          <p:spPr>
            <a:xfrm>
              <a:off x="1790717" y="2614839"/>
              <a:ext cx="377180" cy="369332"/>
            </a:xfrm>
            <a:prstGeom prst="rect">
              <a:avLst/>
            </a:prstGeom>
          </p:spPr>
          <p:txBody>
            <a:bodyPr wrap="none">
              <a:spAutoFit/>
            </a:bodyPr>
            <a:lstStyle/>
            <a:p>
              <a:r>
                <a:rPr lang="en-US" dirty="0" smtClean="0">
                  <a:latin typeface="Helvetica Light"/>
                  <a:cs typeface="Helvetica Light"/>
                </a:rPr>
                <a:t>2:</a:t>
              </a:r>
              <a:endParaRPr lang="en-US" dirty="0">
                <a:latin typeface="Helvetica Light"/>
                <a:cs typeface="Helvetica Light"/>
              </a:endParaRPr>
            </a:p>
          </p:txBody>
        </p:sp>
        <p:sp>
          <p:nvSpPr>
            <p:cNvPr id="15" name="Rectangle 14"/>
            <p:cNvSpPr/>
            <p:nvPr/>
          </p:nvSpPr>
          <p:spPr>
            <a:xfrm>
              <a:off x="1790717" y="2951234"/>
              <a:ext cx="377180" cy="369332"/>
            </a:xfrm>
            <a:prstGeom prst="rect">
              <a:avLst/>
            </a:prstGeom>
          </p:spPr>
          <p:txBody>
            <a:bodyPr wrap="none">
              <a:spAutoFit/>
            </a:bodyPr>
            <a:lstStyle/>
            <a:p>
              <a:r>
                <a:rPr lang="en-US" dirty="0" smtClean="0">
                  <a:latin typeface="Helvetica Light"/>
                  <a:cs typeface="Helvetica Light"/>
                </a:rPr>
                <a:t>3:</a:t>
              </a:r>
              <a:endParaRPr lang="en-US" dirty="0">
                <a:latin typeface="Helvetica Light"/>
                <a:cs typeface="Helvetica Light"/>
              </a:endParaRPr>
            </a:p>
          </p:txBody>
        </p:sp>
        <p:sp>
          <p:nvSpPr>
            <p:cNvPr id="16" name="Rectangle 15"/>
            <p:cNvSpPr/>
            <p:nvPr/>
          </p:nvSpPr>
          <p:spPr bwMode="auto">
            <a:xfrm>
              <a:off x="2203711" y="332114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7" name="Rectangle 16"/>
            <p:cNvSpPr/>
            <p:nvPr/>
          </p:nvSpPr>
          <p:spPr bwMode="auto">
            <a:xfrm>
              <a:off x="2203711" y="364378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8" name="Rectangle 17"/>
            <p:cNvSpPr/>
            <p:nvPr/>
          </p:nvSpPr>
          <p:spPr bwMode="auto">
            <a:xfrm>
              <a:off x="2203711" y="398426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9" name="Rectangle 18"/>
            <p:cNvSpPr/>
            <p:nvPr/>
          </p:nvSpPr>
          <p:spPr bwMode="auto">
            <a:xfrm>
              <a:off x="2203711" y="432566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0" name="Rectangle 19"/>
            <p:cNvSpPr/>
            <p:nvPr/>
          </p:nvSpPr>
          <p:spPr>
            <a:xfrm>
              <a:off x="1790717" y="3624024"/>
              <a:ext cx="377180" cy="369332"/>
            </a:xfrm>
            <a:prstGeom prst="rect">
              <a:avLst/>
            </a:prstGeom>
          </p:spPr>
          <p:txBody>
            <a:bodyPr wrap="none">
              <a:spAutoFit/>
            </a:bodyPr>
            <a:lstStyle/>
            <a:p>
              <a:r>
                <a:rPr lang="en-US" dirty="0" smtClean="0">
                  <a:latin typeface="Helvetica Light"/>
                  <a:cs typeface="Helvetica Light"/>
                </a:rPr>
                <a:t>5:</a:t>
              </a:r>
              <a:endParaRPr lang="en-US" dirty="0">
                <a:latin typeface="Helvetica Light"/>
                <a:cs typeface="Helvetica Light"/>
              </a:endParaRPr>
            </a:p>
          </p:txBody>
        </p:sp>
        <p:sp>
          <p:nvSpPr>
            <p:cNvPr id="21" name="Rectangle 20"/>
            <p:cNvSpPr/>
            <p:nvPr/>
          </p:nvSpPr>
          <p:spPr>
            <a:xfrm>
              <a:off x="1790717" y="3960419"/>
              <a:ext cx="377180" cy="369332"/>
            </a:xfrm>
            <a:prstGeom prst="rect">
              <a:avLst/>
            </a:prstGeom>
          </p:spPr>
          <p:txBody>
            <a:bodyPr wrap="none">
              <a:spAutoFit/>
            </a:bodyPr>
            <a:lstStyle/>
            <a:p>
              <a:r>
                <a:rPr lang="en-US" dirty="0" smtClean="0">
                  <a:latin typeface="Helvetica Light"/>
                  <a:cs typeface="Helvetica Light"/>
                </a:rPr>
                <a:t>6:</a:t>
              </a:r>
              <a:endParaRPr lang="en-US" dirty="0">
                <a:latin typeface="Helvetica Light"/>
                <a:cs typeface="Helvetica Light"/>
              </a:endParaRPr>
            </a:p>
          </p:txBody>
        </p:sp>
        <p:sp>
          <p:nvSpPr>
            <p:cNvPr id="22" name="Rectangle 21"/>
            <p:cNvSpPr/>
            <p:nvPr/>
          </p:nvSpPr>
          <p:spPr>
            <a:xfrm>
              <a:off x="1790717" y="4296815"/>
              <a:ext cx="377180" cy="369332"/>
            </a:xfrm>
            <a:prstGeom prst="rect">
              <a:avLst/>
            </a:prstGeom>
          </p:spPr>
          <p:txBody>
            <a:bodyPr wrap="none">
              <a:spAutoFit/>
            </a:bodyPr>
            <a:lstStyle/>
            <a:p>
              <a:r>
                <a:rPr lang="en-US" dirty="0" smtClean="0">
                  <a:latin typeface="Helvetica Light"/>
                  <a:cs typeface="Helvetica Light"/>
                </a:rPr>
                <a:t>7:</a:t>
              </a:r>
              <a:endParaRPr lang="en-US" dirty="0">
                <a:latin typeface="Helvetica Light"/>
                <a:cs typeface="Helvetica Light"/>
              </a:endParaRPr>
            </a:p>
          </p:txBody>
        </p:sp>
        <p:sp>
          <p:nvSpPr>
            <p:cNvPr id="23" name="Rectangle 22"/>
            <p:cNvSpPr/>
            <p:nvPr/>
          </p:nvSpPr>
          <p:spPr>
            <a:xfrm>
              <a:off x="1790717" y="3287629"/>
              <a:ext cx="377180" cy="369332"/>
            </a:xfrm>
            <a:prstGeom prst="rect">
              <a:avLst/>
            </a:prstGeom>
          </p:spPr>
          <p:txBody>
            <a:bodyPr wrap="none">
              <a:spAutoFit/>
            </a:bodyPr>
            <a:lstStyle/>
            <a:p>
              <a:r>
                <a:rPr lang="en-US" dirty="0" smtClean="0">
                  <a:latin typeface="Helvetica Light"/>
                  <a:cs typeface="Helvetica Light"/>
                </a:rPr>
                <a:t>4:</a:t>
              </a:r>
              <a:endParaRPr lang="en-US" dirty="0">
                <a:latin typeface="Helvetica Light"/>
                <a:cs typeface="Helvetica Light"/>
              </a:endParaRPr>
            </a:p>
          </p:txBody>
        </p:sp>
        <p:sp>
          <p:nvSpPr>
            <p:cNvPr id="24" name="Rectangle 23"/>
            <p:cNvSpPr/>
            <p:nvPr/>
          </p:nvSpPr>
          <p:spPr bwMode="auto">
            <a:xfrm>
              <a:off x="2922083" y="199117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5" name="Rectangle 24"/>
            <p:cNvSpPr/>
            <p:nvPr/>
          </p:nvSpPr>
          <p:spPr bwMode="auto">
            <a:xfrm>
              <a:off x="2922083" y="231381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6" name="Rectangle 25"/>
            <p:cNvSpPr/>
            <p:nvPr/>
          </p:nvSpPr>
          <p:spPr bwMode="auto">
            <a:xfrm>
              <a:off x="2922083" y="265429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7" name="Rectangle 26"/>
            <p:cNvSpPr/>
            <p:nvPr/>
          </p:nvSpPr>
          <p:spPr bwMode="auto">
            <a:xfrm>
              <a:off x="2922083" y="299569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8" name="Rectangle 27"/>
            <p:cNvSpPr/>
            <p:nvPr/>
          </p:nvSpPr>
          <p:spPr bwMode="auto">
            <a:xfrm>
              <a:off x="2922083" y="332022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9" name="Rectangle 28"/>
            <p:cNvSpPr/>
            <p:nvPr/>
          </p:nvSpPr>
          <p:spPr bwMode="auto">
            <a:xfrm>
              <a:off x="2922083" y="364287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30" name="Rectangle 29"/>
            <p:cNvSpPr/>
            <p:nvPr/>
          </p:nvSpPr>
          <p:spPr bwMode="auto">
            <a:xfrm>
              <a:off x="2922083" y="398335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31" name="Rectangle 30"/>
            <p:cNvSpPr/>
            <p:nvPr/>
          </p:nvSpPr>
          <p:spPr bwMode="auto">
            <a:xfrm>
              <a:off x="2922083" y="432475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32" name="Rectangle 31"/>
            <p:cNvSpPr/>
            <p:nvPr/>
          </p:nvSpPr>
          <p:spPr bwMode="auto">
            <a:xfrm>
              <a:off x="3640455" y="199390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33" name="Rectangle 32"/>
            <p:cNvSpPr/>
            <p:nvPr/>
          </p:nvSpPr>
          <p:spPr bwMode="auto">
            <a:xfrm>
              <a:off x="3640455" y="231654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34" name="Rectangle 33"/>
            <p:cNvSpPr/>
            <p:nvPr/>
          </p:nvSpPr>
          <p:spPr bwMode="auto">
            <a:xfrm>
              <a:off x="3640455" y="265703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35" name="Rectangle 34"/>
            <p:cNvSpPr/>
            <p:nvPr/>
          </p:nvSpPr>
          <p:spPr bwMode="auto">
            <a:xfrm>
              <a:off x="3640455" y="299842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36" name="Rectangle 35"/>
            <p:cNvSpPr/>
            <p:nvPr/>
          </p:nvSpPr>
          <p:spPr bwMode="auto">
            <a:xfrm>
              <a:off x="3640455" y="332296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37" name="Rectangle 36"/>
            <p:cNvSpPr/>
            <p:nvPr/>
          </p:nvSpPr>
          <p:spPr bwMode="auto">
            <a:xfrm>
              <a:off x="3640455" y="364560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38" name="Rectangle 37"/>
            <p:cNvSpPr/>
            <p:nvPr/>
          </p:nvSpPr>
          <p:spPr bwMode="auto">
            <a:xfrm>
              <a:off x="3640455" y="398609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39" name="Rectangle 38"/>
            <p:cNvSpPr/>
            <p:nvPr/>
          </p:nvSpPr>
          <p:spPr bwMode="auto">
            <a:xfrm>
              <a:off x="3640455" y="432748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40" name="Rectangle 39"/>
            <p:cNvSpPr/>
            <p:nvPr/>
          </p:nvSpPr>
          <p:spPr bwMode="auto">
            <a:xfrm>
              <a:off x="4358827" y="199299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41" name="Rectangle 40"/>
            <p:cNvSpPr/>
            <p:nvPr/>
          </p:nvSpPr>
          <p:spPr bwMode="auto">
            <a:xfrm>
              <a:off x="4358827" y="23156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42" name="Rectangle 41"/>
            <p:cNvSpPr/>
            <p:nvPr/>
          </p:nvSpPr>
          <p:spPr bwMode="auto">
            <a:xfrm>
              <a:off x="4358827" y="265612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43" name="Rectangle 42"/>
            <p:cNvSpPr/>
            <p:nvPr/>
          </p:nvSpPr>
          <p:spPr bwMode="auto">
            <a:xfrm>
              <a:off x="4358827" y="299751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44" name="Rectangle 43"/>
            <p:cNvSpPr/>
            <p:nvPr/>
          </p:nvSpPr>
          <p:spPr bwMode="auto">
            <a:xfrm>
              <a:off x="4358827" y="332205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45" name="Rectangle 44"/>
            <p:cNvSpPr/>
            <p:nvPr/>
          </p:nvSpPr>
          <p:spPr bwMode="auto">
            <a:xfrm>
              <a:off x="4358827" y="364469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46" name="Rectangle 45"/>
            <p:cNvSpPr/>
            <p:nvPr/>
          </p:nvSpPr>
          <p:spPr bwMode="auto">
            <a:xfrm>
              <a:off x="4358827" y="398517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47" name="Rectangle 46"/>
            <p:cNvSpPr/>
            <p:nvPr/>
          </p:nvSpPr>
          <p:spPr bwMode="auto">
            <a:xfrm>
              <a:off x="4358827" y="432657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grpSp>
      <p:cxnSp>
        <p:nvCxnSpPr>
          <p:cNvPr id="49" name="Straight Arrow Connector 48"/>
          <p:cNvCxnSpPr>
            <a:endCxn id="20" idx="1"/>
          </p:cNvCxnSpPr>
          <p:nvPr/>
        </p:nvCxnSpPr>
        <p:spPr bwMode="auto">
          <a:xfrm>
            <a:off x="2281246" y="3820465"/>
            <a:ext cx="1490305" cy="857456"/>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50" name="Rectangle 49"/>
          <p:cNvSpPr/>
          <p:nvPr/>
        </p:nvSpPr>
        <p:spPr>
          <a:xfrm>
            <a:off x="1807527" y="4023478"/>
            <a:ext cx="1039819" cy="369332"/>
          </a:xfrm>
          <a:prstGeom prst="rect">
            <a:avLst/>
          </a:prstGeom>
        </p:spPr>
        <p:txBody>
          <a:bodyPr wrap="none">
            <a:spAutoFit/>
          </a:bodyPr>
          <a:lstStyle/>
          <a:p>
            <a:r>
              <a:rPr lang="en-US" dirty="0" smtClean="0">
                <a:latin typeface="Helvetica Light"/>
                <a:cs typeface="Helvetica Light"/>
              </a:rPr>
              <a:t>hash</a:t>
            </a:r>
            <a:r>
              <a:rPr lang="en-US" baseline="-25000" dirty="0" smtClean="0">
                <a:latin typeface="Helvetica Light"/>
                <a:cs typeface="Helvetica Light"/>
              </a:rPr>
              <a:t>2</a:t>
            </a:r>
            <a:r>
              <a:rPr lang="en-US" dirty="0" smtClean="0">
                <a:latin typeface="Helvetica Light"/>
                <a:cs typeface="Helvetica Light"/>
              </a:rPr>
              <a:t>(x)</a:t>
            </a:r>
            <a:endParaRPr lang="en-US" dirty="0">
              <a:latin typeface="Helvetica Light"/>
              <a:cs typeface="Helvetica Light"/>
            </a:endParaRPr>
          </a:p>
        </p:txBody>
      </p:sp>
      <p:sp>
        <p:nvSpPr>
          <p:cNvPr id="55" name="TextBox 54"/>
          <p:cNvSpPr txBox="1"/>
          <p:nvPr/>
        </p:nvSpPr>
        <p:spPr>
          <a:xfrm>
            <a:off x="619760" y="5779552"/>
            <a:ext cx="7965440" cy="46166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a:solidFill>
                  <a:schemeClr val="bg1"/>
                </a:solidFill>
                <a:latin typeface="Helvetica Light"/>
                <a:cs typeface="Helvetica Light"/>
              </a:rPr>
              <a:t>Standard </a:t>
            </a:r>
            <a:r>
              <a:rPr lang="en-US" sz="2400" dirty="0" smtClean="0">
                <a:solidFill>
                  <a:schemeClr val="bg1"/>
                </a:solidFill>
                <a:latin typeface="Helvetica Light"/>
                <a:cs typeface="Helvetica Light"/>
              </a:rPr>
              <a:t>cuckoo </a:t>
            </a:r>
            <a:r>
              <a:rPr lang="en-US" sz="2400" dirty="0">
                <a:solidFill>
                  <a:schemeClr val="bg1"/>
                </a:solidFill>
                <a:latin typeface="Helvetica Light"/>
                <a:cs typeface="Helvetica Light"/>
              </a:rPr>
              <a:t>hashing </a:t>
            </a:r>
            <a:r>
              <a:rPr lang="en-US" sz="2400" dirty="0" smtClean="0">
                <a:solidFill>
                  <a:schemeClr val="bg1"/>
                </a:solidFill>
                <a:latin typeface="Helvetica Light"/>
                <a:cs typeface="Helvetica Light"/>
              </a:rPr>
              <a:t>doesn’t work </a:t>
            </a:r>
            <a:r>
              <a:rPr lang="en-US" sz="2400" dirty="0">
                <a:solidFill>
                  <a:schemeClr val="bg1"/>
                </a:solidFill>
                <a:latin typeface="Helvetica Light"/>
                <a:cs typeface="Helvetica Light"/>
              </a:rPr>
              <a:t>with </a:t>
            </a:r>
            <a:r>
              <a:rPr lang="en-US" sz="2400" dirty="0" smtClean="0">
                <a:solidFill>
                  <a:schemeClr val="bg1"/>
                </a:solidFill>
                <a:latin typeface="Helvetica Light"/>
                <a:cs typeface="Helvetica Light"/>
              </a:rPr>
              <a:t>fingerprints</a:t>
            </a:r>
            <a:endParaRPr lang="en-US" sz="2400" dirty="0">
              <a:solidFill>
                <a:schemeClr val="bg1"/>
              </a:solidFill>
              <a:latin typeface="Helvetica Light"/>
              <a:cs typeface="Helvetica Light"/>
            </a:endParaRPr>
          </a:p>
        </p:txBody>
      </p:sp>
      <p:sp>
        <p:nvSpPr>
          <p:cNvPr id="6" name="Rectangle 5"/>
          <p:cNvSpPr/>
          <p:nvPr/>
        </p:nvSpPr>
        <p:spPr>
          <a:xfrm>
            <a:off x="5414792" y="6208197"/>
            <a:ext cx="3213327" cy="369332"/>
          </a:xfrm>
          <a:prstGeom prst="rect">
            <a:avLst/>
          </a:prstGeom>
        </p:spPr>
        <p:txBody>
          <a:bodyPr wrap="none">
            <a:spAutoFit/>
          </a:bodyPr>
          <a:lstStyle/>
          <a:p>
            <a:r>
              <a:rPr lang="en-US" dirty="0"/>
              <a:t>[Pagh2004</a:t>
            </a:r>
            <a:r>
              <a:rPr lang="en-US" dirty="0" smtClean="0"/>
              <a:t>] </a:t>
            </a:r>
            <a:r>
              <a:rPr lang="en-US" dirty="0"/>
              <a:t>Cuckoo hashing.</a:t>
            </a:r>
          </a:p>
        </p:txBody>
      </p:sp>
      <p:grpSp>
        <p:nvGrpSpPr>
          <p:cNvPr id="52" name="Group 51"/>
          <p:cNvGrpSpPr/>
          <p:nvPr/>
        </p:nvGrpSpPr>
        <p:grpSpPr>
          <a:xfrm>
            <a:off x="1134690" y="3116035"/>
            <a:ext cx="5923343" cy="842278"/>
            <a:chOff x="1134690" y="3116035"/>
            <a:chExt cx="5923343" cy="842278"/>
          </a:xfrm>
        </p:grpSpPr>
        <p:sp>
          <p:nvSpPr>
            <p:cNvPr id="48" name="Rectangle 47"/>
            <p:cNvSpPr/>
            <p:nvPr/>
          </p:nvSpPr>
          <p:spPr>
            <a:xfrm>
              <a:off x="1134690" y="3588981"/>
              <a:ext cx="1146535" cy="369332"/>
            </a:xfrm>
            <a:prstGeom prst="rect">
              <a:avLst/>
            </a:prstGeom>
          </p:spPr>
          <p:txBody>
            <a:bodyPr wrap="none">
              <a:spAutoFit/>
            </a:bodyPr>
            <a:lstStyle/>
            <a:p>
              <a:r>
                <a:rPr lang="en-US" dirty="0" smtClean="0">
                  <a:latin typeface="Helvetica Light"/>
                  <a:cs typeface="Helvetica Light"/>
                </a:rPr>
                <a:t>lookup(x)</a:t>
              </a:r>
              <a:endParaRPr lang="en-US" dirty="0">
                <a:latin typeface="Helvetica Light"/>
                <a:cs typeface="Helvetica Light"/>
              </a:endParaRPr>
            </a:p>
          </p:txBody>
        </p:sp>
        <p:cxnSp>
          <p:nvCxnSpPr>
            <p:cNvPr id="58" name="Straight Arrow Connector 57"/>
            <p:cNvCxnSpPr>
              <a:endCxn id="13" idx="1"/>
            </p:cNvCxnSpPr>
            <p:nvPr/>
          </p:nvCxnSpPr>
          <p:spPr bwMode="auto">
            <a:xfrm flipV="1">
              <a:off x="2281246" y="3332341"/>
              <a:ext cx="1490305" cy="441306"/>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61" name="Rectangle 60"/>
            <p:cNvSpPr/>
            <p:nvPr/>
          </p:nvSpPr>
          <p:spPr>
            <a:xfrm>
              <a:off x="2230062" y="3116035"/>
              <a:ext cx="1039819" cy="369332"/>
            </a:xfrm>
            <a:prstGeom prst="rect">
              <a:avLst/>
            </a:prstGeom>
          </p:spPr>
          <p:txBody>
            <a:bodyPr wrap="none">
              <a:spAutoFit/>
            </a:bodyPr>
            <a:lstStyle/>
            <a:p>
              <a:r>
                <a:rPr lang="en-US" dirty="0" smtClean="0">
                  <a:latin typeface="Helvetica Light"/>
                  <a:cs typeface="Helvetica Light"/>
                </a:rPr>
                <a:t>hash</a:t>
              </a:r>
              <a:r>
                <a:rPr lang="en-US" baseline="-25000" dirty="0" smtClean="0">
                  <a:latin typeface="Helvetica Light"/>
                  <a:cs typeface="Helvetica Light"/>
                </a:rPr>
                <a:t>1</a:t>
              </a:r>
              <a:r>
                <a:rPr lang="en-US" dirty="0" smtClean="0">
                  <a:latin typeface="Helvetica Light"/>
                  <a:cs typeface="Helvetica Light"/>
                </a:rPr>
                <a:t>(x)</a:t>
              </a:r>
              <a:endParaRPr lang="en-US" dirty="0">
                <a:latin typeface="Helvetica Light"/>
                <a:cs typeface="Helvetica Light"/>
              </a:endParaRPr>
            </a:p>
          </p:txBody>
        </p:sp>
        <p:grpSp>
          <p:nvGrpSpPr>
            <p:cNvPr id="51" name="Group 50"/>
            <p:cNvGrpSpPr/>
            <p:nvPr/>
          </p:nvGrpSpPr>
          <p:grpSpPr>
            <a:xfrm>
              <a:off x="4184545" y="3181051"/>
              <a:ext cx="2873488" cy="343220"/>
              <a:chOff x="4696131" y="2268644"/>
              <a:chExt cx="2873488" cy="343220"/>
            </a:xfrm>
            <a:solidFill>
              <a:srgbClr val="FF6600"/>
            </a:solidFill>
            <a:effectLst/>
          </p:grpSpPr>
          <p:sp>
            <p:nvSpPr>
              <p:cNvPr id="54" name="Rectangle 53"/>
              <p:cNvSpPr/>
              <p:nvPr/>
            </p:nvSpPr>
            <p:spPr bwMode="auto">
              <a:xfrm>
                <a:off x="4696131" y="2269556"/>
                <a:ext cx="718372" cy="340484"/>
              </a:xfrm>
              <a:prstGeom prst="rect">
                <a:avLst/>
              </a:prstGeom>
              <a:grp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56" name="Rectangle 55"/>
              <p:cNvSpPr/>
              <p:nvPr/>
            </p:nvSpPr>
            <p:spPr bwMode="auto">
              <a:xfrm>
                <a:off x="5414503" y="2268644"/>
                <a:ext cx="718372" cy="340484"/>
              </a:xfrm>
              <a:prstGeom prst="rect">
                <a:avLst/>
              </a:prstGeom>
              <a:grp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57" name="Rectangle 56"/>
              <p:cNvSpPr/>
              <p:nvPr/>
            </p:nvSpPr>
            <p:spPr bwMode="auto">
              <a:xfrm>
                <a:off x="6132875" y="2271380"/>
                <a:ext cx="718372" cy="340484"/>
              </a:xfrm>
              <a:prstGeom prst="rect">
                <a:avLst/>
              </a:prstGeom>
              <a:grp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59" name="Rectangle 58"/>
              <p:cNvSpPr/>
              <p:nvPr/>
            </p:nvSpPr>
            <p:spPr bwMode="auto">
              <a:xfrm>
                <a:off x="6851247" y="2270468"/>
                <a:ext cx="718372" cy="340484"/>
              </a:xfrm>
              <a:prstGeom prst="rect">
                <a:avLst/>
              </a:prstGeom>
              <a:grp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grpSp>
      </p:grpSp>
      <p:grpSp>
        <p:nvGrpSpPr>
          <p:cNvPr id="53" name="Group 52"/>
          <p:cNvGrpSpPr/>
          <p:nvPr/>
        </p:nvGrpSpPr>
        <p:grpSpPr>
          <a:xfrm>
            <a:off x="4184545" y="4521014"/>
            <a:ext cx="2873488" cy="343220"/>
            <a:chOff x="4184545" y="4521014"/>
            <a:chExt cx="2873488" cy="343220"/>
          </a:xfrm>
        </p:grpSpPr>
        <p:sp>
          <p:nvSpPr>
            <p:cNvPr id="60" name="Rectangle 59"/>
            <p:cNvSpPr/>
            <p:nvPr/>
          </p:nvSpPr>
          <p:spPr bwMode="auto">
            <a:xfrm>
              <a:off x="4184545" y="4521926"/>
              <a:ext cx="718372" cy="340484"/>
            </a:xfrm>
            <a:prstGeom prst="rect">
              <a:avLst/>
            </a:prstGeom>
            <a:solidFill>
              <a:srgbClr val="FF6600"/>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62" name="Rectangle 61"/>
            <p:cNvSpPr/>
            <p:nvPr/>
          </p:nvSpPr>
          <p:spPr bwMode="auto">
            <a:xfrm>
              <a:off x="4902917" y="4521014"/>
              <a:ext cx="718372" cy="340484"/>
            </a:xfrm>
            <a:prstGeom prst="rect">
              <a:avLst/>
            </a:prstGeom>
            <a:solidFill>
              <a:srgbClr val="FF6600"/>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63" name="Rectangle 62"/>
            <p:cNvSpPr/>
            <p:nvPr/>
          </p:nvSpPr>
          <p:spPr bwMode="auto">
            <a:xfrm>
              <a:off x="5621289" y="4523750"/>
              <a:ext cx="718372" cy="340484"/>
            </a:xfrm>
            <a:prstGeom prst="rect">
              <a:avLst/>
            </a:prstGeom>
            <a:solidFill>
              <a:srgbClr val="FF6600"/>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64" name="Rectangle 63"/>
            <p:cNvSpPr/>
            <p:nvPr/>
          </p:nvSpPr>
          <p:spPr bwMode="auto">
            <a:xfrm>
              <a:off x="6339661" y="4522838"/>
              <a:ext cx="718372" cy="340484"/>
            </a:xfrm>
            <a:prstGeom prst="rect">
              <a:avLst/>
            </a:prstGeom>
            <a:solidFill>
              <a:srgbClr val="FF6600"/>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grpSp>
    </p:spTree>
    <p:custDataLst>
      <p:tags r:id="rId1"/>
    </p:custDataLst>
    <p:extLst>
      <p:ext uri="{BB962C8B-B14F-4D97-AF65-F5344CB8AC3E}">
        <p14:creationId xmlns:p14="http://schemas.microsoft.com/office/powerpoint/2010/main" val="2770806654"/>
      </p:ext>
    </p:extLst>
  </p:cSld>
  <p:clrMapOvr>
    <a:masterClrMapping/>
  </p:clrMapOvr>
  <mc:AlternateContent xmlns:mc="http://schemas.openxmlformats.org/markup-compatibility/2006" xmlns:p14="http://schemas.microsoft.com/office/powerpoint/2010/main">
    <mc:Choice Requires="p14">
      <p:transition spd="slow" p14:dur="2000" advTm="53161"/>
    </mc:Choice>
    <mc:Fallback xmlns="">
      <p:transition xmlns:p14="http://schemas.microsoft.com/office/powerpoint/2010/main" spd="slow" advTm="5316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p:txBody>
          <a:bodyPr/>
          <a:lstStyle/>
          <a:p>
            <a:fld id="{6D087D90-88CA-CA47-B335-453170371FED}" type="slidenum">
              <a:rPr lang="en-US" smtClean="0">
                <a:latin typeface="Helvetica Light"/>
                <a:cs typeface="Helvetica Light"/>
              </a:rPr>
              <a:t>15</a:t>
            </a:fld>
            <a:endParaRPr lang="en-US">
              <a:latin typeface="Helvetica Light"/>
              <a:cs typeface="Helvetica Light"/>
            </a:endParaRPr>
          </a:p>
        </p:txBody>
      </p:sp>
      <p:sp>
        <p:nvSpPr>
          <p:cNvPr id="4" name="Title 3"/>
          <p:cNvSpPr>
            <a:spLocks noGrp="1"/>
          </p:cNvSpPr>
          <p:nvPr>
            <p:ph type="title"/>
          </p:nvPr>
        </p:nvSpPr>
        <p:spPr/>
        <p:txBody>
          <a:bodyPr/>
          <a:lstStyle/>
          <a:p>
            <a:r>
              <a:rPr lang="en-US" sz="3200" dirty="0">
                <a:latin typeface="Helvetica Light"/>
                <a:cs typeface="Helvetica Light"/>
              </a:rPr>
              <a:t>Standard </a:t>
            </a:r>
            <a:r>
              <a:rPr lang="en-US" sz="3200" dirty="0" smtClean="0">
                <a:latin typeface="Helvetica Light"/>
                <a:cs typeface="Helvetica Light"/>
              </a:rPr>
              <a:t>Cuckoo Requires Storing Each Item </a:t>
            </a:r>
            <a:endParaRPr lang="en-US" sz="3200" dirty="0">
              <a:latin typeface="Helvetica Light"/>
              <a:cs typeface="Helvetica Light"/>
            </a:endParaRPr>
          </a:p>
        </p:txBody>
      </p:sp>
      <p:sp>
        <p:nvSpPr>
          <p:cNvPr id="8" name="Rectangle 7"/>
          <p:cNvSpPr/>
          <p:nvPr/>
        </p:nvSpPr>
        <p:spPr bwMode="auto">
          <a:xfrm>
            <a:off x="2818603" y="21632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9" name="Rectangle 8"/>
          <p:cNvSpPr/>
          <p:nvPr/>
        </p:nvSpPr>
        <p:spPr bwMode="auto">
          <a:xfrm>
            <a:off x="2818603" y="248587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0" name="Rectangle 9"/>
          <p:cNvSpPr/>
          <p:nvPr/>
        </p:nvSpPr>
        <p:spPr bwMode="auto">
          <a:xfrm>
            <a:off x="2818603" y="282636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b</a:t>
            </a:r>
          </a:p>
        </p:txBody>
      </p:sp>
      <p:sp>
        <p:nvSpPr>
          <p:cNvPr id="11" name="Rectangle 10"/>
          <p:cNvSpPr/>
          <p:nvPr/>
        </p:nvSpPr>
        <p:spPr bwMode="auto">
          <a:xfrm>
            <a:off x="2818603" y="316775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2" name="Rectangle 11"/>
          <p:cNvSpPr/>
          <p:nvPr/>
        </p:nvSpPr>
        <p:spPr>
          <a:xfrm>
            <a:off x="2405609" y="2136213"/>
            <a:ext cx="377180" cy="369332"/>
          </a:xfrm>
          <a:prstGeom prst="rect">
            <a:avLst/>
          </a:prstGeom>
        </p:spPr>
        <p:txBody>
          <a:bodyPr wrap="none">
            <a:spAutoFit/>
          </a:bodyPr>
          <a:lstStyle/>
          <a:p>
            <a:r>
              <a:rPr lang="en-US" dirty="0" smtClean="0">
                <a:latin typeface="Helvetica Light"/>
                <a:cs typeface="Helvetica Light"/>
              </a:rPr>
              <a:t>0:</a:t>
            </a:r>
            <a:endParaRPr lang="en-US" dirty="0">
              <a:latin typeface="Helvetica Light"/>
              <a:cs typeface="Helvetica Light"/>
            </a:endParaRPr>
          </a:p>
        </p:txBody>
      </p:sp>
      <p:sp>
        <p:nvSpPr>
          <p:cNvPr id="13" name="Rectangle 12"/>
          <p:cNvSpPr/>
          <p:nvPr/>
        </p:nvSpPr>
        <p:spPr>
          <a:xfrm>
            <a:off x="2405609" y="2449598"/>
            <a:ext cx="377180" cy="369332"/>
          </a:xfrm>
          <a:prstGeom prst="rect">
            <a:avLst/>
          </a:prstGeom>
        </p:spPr>
        <p:txBody>
          <a:bodyPr wrap="none">
            <a:spAutoFit/>
          </a:bodyPr>
          <a:lstStyle/>
          <a:p>
            <a:r>
              <a:rPr lang="en-US" dirty="0" smtClean="0">
                <a:latin typeface="Helvetica Light"/>
                <a:cs typeface="Helvetica Light"/>
              </a:rPr>
              <a:t>1:</a:t>
            </a:r>
            <a:endParaRPr lang="en-US" dirty="0">
              <a:latin typeface="Helvetica Light"/>
              <a:cs typeface="Helvetica Light"/>
            </a:endParaRPr>
          </a:p>
        </p:txBody>
      </p:sp>
      <p:sp>
        <p:nvSpPr>
          <p:cNvPr id="14" name="Rectangle 13"/>
          <p:cNvSpPr/>
          <p:nvPr/>
        </p:nvSpPr>
        <p:spPr>
          <a:xfrm>
            <a:off x="2405609" y="2785993"/>
            <a:ext cx="377180" cy="369332"/>
          </a:xfrm>
          <a:prstGeom prst="rect">
            <a:avLst/>
          </a:prstGeom>
        </p:spPr>
        <p:txBody>
          <a:bodyPr wrap="none">
            <a:spAutoFit/>
          </a:bodyPr>
          <a:lstStyle/>
          <a:p>
            <a:r>
              <a:rPr lang="en-US" dirty="0" smtClean="0">
                <a:latin typeface="Helvetica Light"/>
                <a:cs typeface="Helvetica Light"/>
              </a:rPr>
              <a:t>2:</a:t>
            </a:r>
            <a:endParaRPr lang="en-US" dirty="0">
              <a:latin typeface="Helvetica Light"/>
              <a:cs typeface="Helvetica Light"/>
            </a:endParaRPr>
          </a:p>
        </p:txBody>
      </p:sp>
      <p:sp>
        <p:nvSpPr>
          <p:cNvPr id="15" name="Rectangle 14"/>
          <p:cNvSpPr/>
          <p:nvPr/>
        </p:nvSpPr>
        <p:spPr>
          <a:xfrm>
            <a:off x="2405609" y="3122388"/>
            <a:ext cx="377180" cy="369332"/>
          </a:xfrm>
          <a:prstGeom prst="rect">
            <a:avLst/>
          </a:prstGeom>
        </p:spPr>
        <p:txBody>
          <a:bodyPr wrap="none">
            <a:spAutoFit/>
          </a:bodyPr>
          <a:lstStyle/>
          <a:p>
            <a:r>
              <a:rPr lang="en-US" dirty="0" smtClean="0">
                <a:latin typeface="Helvetica Light"/>
                <a:cs typeface="Helvetica Light"/>
              </a:rPr>
              <a:t>3:</a:t>
            </a:r>
            <a:endParaRPr lang="en-US" dirty="0">
              <a:latin typeface="Helvetica Light"/>
              <a:cs typeface="Helvetica Light"/>
            </a:endParaRPr>
          </a:p>
        </p:txBody>
      </p:sp>
      <p:sp>
        <p:nvSpPr>
          <p:cNvPr id="16" name="Rectangle 15"/>
          <p:cNvSpPr/>
          <p:nvPr/>
        </p:nvSpPr>
        <p:spPr bwMode="auto">
          <a:xfrm>
            <a:off x="2818603" y="349229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c</a:t>
            </a:r>
          </a:p>
        </p:txBody>
      </p:sp>
      <p:sp>
        <p:nvSpPr>
          <p:cNvPr id="17" name="Rectangle 16"/>
          <p:cNvSpPr/>
          <p:nvPr/>
        </p:nvSpPr>
        <p:spPr bwMode="auto">
          <a:xfrm>
            <a:off x="2818603" y="38149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8" name="Rectangle 17"/>
          <p:cNvSpPr/>
          <p:nvPr/>
        </p:nvSpPr>
        <p:spPr bwMode="auto">
          <a:xfrm>
            <a:off x="2818603" y="415542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a</a:t>
            </a:r>
          </a:p>
        </p:txBody>
      </p:sp>
      <p:sp>
        <p:nvSpPr>
          <p:cNvPr id="19" name="Rectangle 18"/>
          <p:cNvSpPr/>
          <p:nvPr/>
        </p:nvSpPr>
        <p:spPr bwMode="auto">
          <a:xfrm>
            <a:off x="2818603" y="449681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1" name="Rectangle 20"/>
          <p:cNvSpPr/>
          <p:nvPr/>
        </p:nvSpPr>
        <p:spPr>
          <a:xfrm>
            <a:off x="2405609" y="3795178"/>
            <a:ext cx="377180" cy="369332"/>
          </a:xfrm>
          <a:prstGeom prst="rect">
            <a:avLst/>
          </a:prstGeom>
        </p:spPr>
        <p:txBody>
          <a:bodyPr wrap="none">
            <a:spAutoFit/>
          </a:bodyPr>
          <a:lstStyle/>
          <a:p>
            <a:r>
              <a:rPr lang="en-US" dirty="0" smtClean="0">
                <a:latin typeface="Helvetica Light"/>
                <a:cs typeface="Helvetica Light"/>
              </a:rPr>
              <a:t>5:</a:t>
            </a:r>
            <a:endParaRPr lang="en-US" dirty="0">
              <a:latin typeface="Helvetica Light"/>
              <a:cs typeface="Helvetica Light"/>
            </a:endParaRPr>
          </a:p>
        </p:txBody>
      </p:sp>
      <p:sp>
        <p:nvSpPr>
          <p:cNvPr id="22" name="Rectangle 21"/>
          <p:cNvSpPr/>
          <p:nvPr/>
        </p:nvSpPr>
        <p:spPr>
          <a:xfrm>
            <a:off x="2405609" y="4131573"/>
            <a:ext cx="377180" cy="369332"/>
          </a:xfrm>
          <a:prstGeom prst="rect">
            <a:avLst/>
          </a:prstGeom>
        </p:spPr>
        <p:txBody>
          <a:bodyPr wrap="none">
            <a:spAutoFit/>
          </a:bodyPr>
          <a:lstStyle/>
          <a:p>
            <a:r>
              <a:rPr lang="en-US" dirty="0" smtClean="0">
                <a:latin typeface="Helvetica Light"/>
                <a:cs typeface="Helvetica Light"/>
              </a:rPr>
              <a:t>6:</a:t>
            </a:r>
            <a:endParaRPr lang="en-US" dirty="0">
              <a:latin typeface="Helvetica Light"/>
              <a:cs typeface="Helvetica Light"/>
            </a:endParaRPr>
          </a:p>
        </p:txBody>
      </p:sp>
      <p:sp>
        <p:nvSpPr>
          <p:cNvPr id="23" name="Rectangle 22"/>
          <p:cNvSpPr/>
          <p:nvPr/>
        </p:nvSpPr>
        <p:spPr>
          <a:xfrm>
            <a:off x="2405609" y="4467969"/>
            <a:ext cx="377180" cy="369332"/>
          </a:xfrm>
          <a:prstGeom prst="rect">
            <a:avLst/>
          </a:prstGeom>
        </p:spPr>
        <p:txBody>
          <a:bodyPr wrap="none">
            <a:spAutoFit/>
          </a:bodyPr>
          <a:lstStyle/>
          <a:p>
            <a:r>
              <a:rPr lang="en-US" dirty="0" smtClean="0">
                <a:latin typeface="Helvetica Light"/>
                <a:cs typeface="Helvetica Light"/>
              </a:rPr>
              <a:t>7:</a:t>
            </a:r>
            <a:endParaRPr lang="en-US" dirty="0">
              <a:latin typeface="Helvetica Light"/>
              <a:cs typeface="Helvetica Light"/>
            </a:endParaRPr>
          </a:p>
        </p:txBody>
      </p:sp>
      <p:sp>
        <p:nvSpPr>
          <p:cNvPr id="24" name="Rectangle 23"/>
          <p:cNvSpPr/>
          <p:nvPr/>
        </p:nvSpPr>
        <p:spPr>
          <a:xfrm>
            <a:off x="2405609" y="3458783"/>
            <a:ext cx="377180" cy="369332"/>
          </a:xfrm>
          <a:prstGeom prst="rect">
            <a:avLst/>
          </a:prstGeom>
        </p:spPr>
        <p:txBody>
          <a:bodyPr wrap="none">
            <a:spAutoFit/>
          </a:bodyPr>
          <a:lstStyle/>
          <a:p>
            <a:r>
              <a:rPr lang="en-US" dirty="0" smtClean="0">
                <a:latin typeface="Helvetica Light"/>
                <a:cs typeface="Helvetica Light"/>
              </a:rPr>
              <a:t>4:</a:t>
            </a:r>
            <a:endParaRPr lang="en-US" dirty="0">
              <a:latin typeface="Helvetica Light"/>
              <a:cs typeface="Helvetica Light"/>
            </a:endParaRPr>
          </a:p>
        </p:txBody>
      </p:sp>
      <p:sp>
        <p:nvSpPr>
          <p:cNvPr id="65" name="Rectangle 64"/>
          <p:cNvSpPr/>
          <p:nvPr/>
        </p:nvSpPr>
        <p:spPr>
          <a:xfrm>
            <a:off x="181742" y="3287629"/>
            <a:ext cx="1031123" cy="369332"/>
          </a:xfrm>
          <a:prstGeom prst="rect">
            <a:avLst/>
          </a:prstGeom>
        </p:spPr>
        <p:txBody>
          <a:bodyPr wrap="none">
            <a:spAutoFit/>
          </a:bodyPr>
          <a:lstStyle/>
          <a:p>
            <a:r>
              <a:rPr lang="en-US" b="1" dirty="0" smtClean="0">
                <a:latin typeface="Helvetica Light"/>
                <a:cs typeface="Helvetica Light"/>
              </a:rPr>
              <a:t>Insert(x)</a:t>
            </a:r>
            <a:endParaRPr lang="en-US" b="1" dirty="0">
              <a:latin typeface="Helvetica Light"/>
              <a:cs typeface="Helvetica Light"/>
            </a:endParaRPr>
          </a:p>
        </p:txBody>
      </p:sp>
      <p:cxnSp>
        <p:nvCxnSpPr>
          <p:cNvPr id="66" name="Straight Arrow Connector 65"/>
          <p:cNvCxnSpPr>
            <a:endCxn id="14" idx="1"/>
          </p:cNvCxnSpPr>
          <p:nvPr/>
        </p:nvCxnSpPr>
        <p:spPr bwMode="auto">
          <a:xfrm flipV="1">
            <a:off x="1344637" y="2970659"/>
            <a:ext cx="1060972" cy="60600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1325961" y="2918297"/>
            <a:ext cx="667717" cy="369332"/>
          </a:xfrm>
          <a:prstGeom prst="rect">
            <a:avLst/>
          </a:prstGeom>
        </p:spPr>
        <p:txBody>
          <a:bodyPr wrap="none">
            <a:spAutoFit/>
          </a:bodyPr>
          <a:lstStyle/>
          <a:p>
            <a:r>
              <a:rPr lang="en-US" dirty="0" smtClean="0">
                <a:latin typeface="Helvetica Light"/>
                <a:cs typeface="Helvetica Light"/>
              </a:rPr>
              <a:t>h</a:t>
            </a:r>
            <a:r>
              <a:rPr lang="en-US" baseline="-25000" dirty="0" smtClean="0">
                <a:latin typeface="Helvetica Light"/>
                <a:cs typeface="Helvetica Light"/>
              </a:rPr>
              <a:t>1</a:t>
            </a:r>
            <a:r>
              <a:rPr lang="en-US" dirty="0" smtClean="0">
                <a:latin typeface="Helvetica Light"/>
                <a:cs typeface="Helvetica Light"/>
              </a:rPr>
              <a:t>(x)</a:t>
            </a:r>
            <a:endParaRPr lang="en-US" dirty="0">
              <a:latin typeface="Helvetica Light"/>
              <a:cs typeface="Helvetica Light"/>
            </a:endParaRPr>
          </a:p>
        </p:txBody>
      </p:sp>
      <p:cxnSp>
        <p:nvCxnSpPr>
          <p:cNvPr id="72" name="Straight Arrow Connector 71"/>
          <p:cNvCxnSpPr/>
          <p:nvPr/>
        </p:nvCxnSpPr>
        <p:spPr bwMode="auto">
          <a:xfrm>
            <a:off x="1344637" y="3576667"/>
            <a:ext cx="1060972" cy="74708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73" name="Rectangle 72"/>
          <p:cNvSpPr/>
          <p:nvPr/>
        </p:nvSpPr>
        <p:spPr>
          <a:xfrm>
            <a:off x="1325961" y="3946907"/>
            <a:ext cx="667717" cy="369332"/>
          </a:xfrm>
          <a:prstGeom prst="rect">
            <a:avLst/>
          </a:prstGeom>
        </p:spPr>
        <p:txBody>
          <a:bodyPr wrap="none">
            <a:spAutoFit/>
          </a:bodyPr>
          <a:lstStyle/>
          <a:p>
            <a:r>
              <a:rPr lang="en-US" dirty="0" smtClean="0">
                <a:latin typeface="Helvetica Light"/>
                <a:cs typeface="Helvetica Light"/>
              </a:rPr>
              <a:t>h</a:t>
            </a:r>
            <a:r>
              <a:rPr lang="en-US" baseline="-25000" dirty="0" smtClean="0">
                <a:latin typeface="Helvetica Light"/>
                <a:cs typeface="Helvetica Light"/>
              </a:rPr>
              <a:t>2</a:t>
            </a:r>
            <a:r>
              <a:rPr lang="en-US" dirty="0" smtClean="0">
                <a:latin typeface="Helvetica Light"/>
                <a:cs typeface="Helvetica Light"/>
              </a:rPr>
              <a:t>(x)</a:t>
            </a:r>
            <a:endParaRPr lang="en-US" dirty="0">
              <a:latin typeface="Helvetica Light"/>
              <a:cs typeface="Helvetica Light"/>
            </a:endParaRPr>
          </a:p>
        </p:txBody>
      </p:sp>
    </p:spTree>
    <p:custDataLst>
      <p:tags r:id="rId1"/>
    </p:custDataLst>
    <p:extLst>
      <p:ext uri="{BB962C8B-B14F-4D97-AF65-F5344CB8AC3E}">
        <p14:creationId xmlns:p14="http://schemas.microsoft.com/office/powerpoint/2010/main" val="852419489"/>
      </p:ext>
    </p:extLst>
  </p:cSld>
  <p:clrMapOvr>
    <a:masterClrMapping/>
  </p:clrMapOvr>
  <mc:AlternateContent xmlns:mc="http://schemas.openxmlformats.org/markup-compatibility/2006" xmlns:p14="http://schemas.microsoft.com/office/powerpoint/2010/main">
    <mc:Choice Requires="p14">
      <p:transition spd="slow" p14:dur="2000" advTm="31790"/>
    </mc:Choice>
    <mc:Fallback xmlns="">
      <p:transition xmlns:p14="http://schemas.microsoft.com/office/powerpoint/2010/main" spd="slow" advTm="3179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0" grpId="1"/>
      <p:bldP spid="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p:txBody>
          <a:bodyPr/>
          <a:lstStyle/>
          <a:p>
            <a:fld id="{6D087D90-88CA-CA47-B335-453170371FED}" type="slidenum">
              <a:rPr lang="en-US" smtClean="0">
                <a:latin typeface="Helvetica Light"/>
                <a:cs typeface="Helvetica Light"/>
              </a:rPr>
              <a:t>16</a:t>
            </a:fld>
            <a:endParaRPr lang="en-US">
              <a:latin typeface="Helvetica Light"/>
              <a:cs typeface="Helvetica Light"/>
            </a:endParaRPr>
          </a:p>
        </p:txBody>
      </p:sp>
      <p:sp>
        <p:nvSpPr>
          <p:cNvPr id="4" name="Title 3"/>
          <p:cNvSpPr>
            <a:spLocks noGrp="1"/>
          </p:cNvSpPr>
          <p:nvPr>
            <p:ph type="title"/>
          </p:nvPr>
        </p:nvSpPr>
        <p:spPr/>
        <p:txBody>
          <a:bodyPr/>
          <a:lstStyle/>
          <a:p>
            <a:r>
              <a:rPr lang="en-US" sz="3200" dirty="0">
                <a:latin typeface="Helvetica Light"/>
                <a:cs typeface="Helvetica Light"/>
              </a:rPr>
              <a:t>Standard </a:t>
            </a:r>
            <a:r>
              <a:rPr lang="en-US" sz="3200" dirty="0" smtClean="0">
                <a:latin typeface="Helvetica Light"/>
                <a:cs typeface="Helvetica Light"/>
              </a:rPr>
              <a:t>Cuckoo Requires Storing Each Item </a:t>
            </a:r>
            <a:endParaRPr lang="en-US" sz="3200" dirty="0">
              <a:latin typeface="Helvetica Light"/>
              <a:cs typeface="Helvetica Light"/>
            </a:endParaRPr>
          </a:p>
        </p:txBody>
      </p:sp>
      <p:sp>
        <p:nvSpPr>
          <p:cNvPr id="8" name="Rectangle 7"/>
          <p:cNvSpPr/>
          <p:nvPr/>
        </p:nvSpPr>
        <p:spPr bwMode="auto">
          <a:xfrm>
            <a:off x="2818603" y="21632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9" name="Rectangle 8"/>
          <p:cNvSpPr/>
          <p:nvPr/>
        </p:nvSpPr>
        <p:spPr bwMode="auto">
          <a:xfrm>
            <a:off x="2818603" y="248587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0" name="Rectangle 9"/>
          <p:cNvSpPr/>
          <p:nvPr/>
        </p:nvSpPr>
        <p:spPr bwMode="auto">
          <a:xfrm>
            <a:off x="2818603" y="282636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b</a:t>
            </a:r>
          </a:p>
        </p:txBody>
      </p:sp>
      <p:sp>
        <p:nvSpPr>
          <p:cNvPr id="11" name="Rectangle 10"/>
          <p:cNvSpPr/>
          <p:nvPr/>
        </p:nvSpPr>
        <p:spPr bwMode="auto">
          <a:xfrm>
            <a:off x="2818603" y="316775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2" name="Rectangle 11"/>
          <p:cNvSpPr/>
          <p:nvPr/>
        </p:nvSpPr>
        <p:spPr>
          <a:xfrm>
            <a:off x="2405609" y="2136213"/>
            <a:ext cx="377180" cy="369332"/>
          </a:xfrm>
          <a:prstGeom prst="rect">
            <a:avLst/>
          </a:prstGeom>
        </p:spPr>
        <p:txBody>
          <a:bodyPr wrap="none">
            <a:spAutoFit/>
          </a:bodyPr>
          <a:lstStyle/>
          <a:p>
            <a:r>
              <a:rPr lang="en-US" dirty="0" smtClean="0">
                <a:latin typeface="Helvetica Light"/>
                <a:cs typeface="Helvetica Light"/>
              </a:rPr>
              <a:t>0:</a:t>
            </a:r>
            <a:endParaRPr lang="en-US" dirty="0">
              <a:latin typeface="Helvetica Light"/>
              <a:cs typeface="Helvetica Light"/>
            </a:endParaRPr>
          </a:p>
        </p:txBody>
      </p:sp>
      <p:sp>
        <p:nvSpPr>
          <p:cNvPr id="13" name="Rectangle 12"/>
          <p:cNvSpPr/>
          <p:nvPr/>
        </p:nvSpPr>
        <p:spPr>
          <a:xfrm>
            <a:off x="2405609" y="2449598"/>
            <a:ext cx="377180" cy="369332"/>
          </a:xfrm>
          <a:prstGeom prst="rect">
            <a:avLst/>
          </a:prstGeom>
        </p:spPr>
        <p:txBody>
          <a:bodyPr wrap="none">
            <a:spAutoFit/>
          </a:bodyPr>
          <a:lstStyle/>
          <a:p>
            <a:r>
              <a:rPr lang="en-US" dirty="0" smtClean="0">
                <a:latin typeface="Helvetica Light"/>
                <a:cs typeface="Helvetica Light"/>
              </a:rPr>
              <a:t>1:</a:t>
            </a:r>
            <a:endParaRPr lang="en-US" dirty="0">
              <a:latin typeface="Helvetica Light"/>
              <a:cs typeface="Helvetica Light"/>
            </a:endParaRPr>
          </a:p>
        </p:txBody>
      </p:sp>
      <p:sp>
        <p:nvSpPr>
          <p:cNvPr id="14" name="Rectangle 13"/>
          <p:cNvSpPr/>
          <p:nvPr/>
        </p:nvSpPr>
        <p:spPr>
          <a:xfrm>
            <a:off x="2405609" y="2785993"/>
            <a:ext cx="377180" cy="369332"/>
          </a:xfrm>
          <a:prstGeom prst="rect">
            <a:avLst/>
          </a:prstGeom>
        </p:spPr>
        <p:txBody>
          <a:bodyPr wrap="none">
            <a:spAutoFit/>
          </a:bodyPr>
          <a:lstStyle/>
          <a:p>
            <a:r>
              <a:rPr lang="en-US" dirty="0" smtClean="0">
                <a:latin typeface="Helvetica Light"/>
                <a:cs typeface="Helvetica Light"/>
              </a:rPr>
              <a:t>2:</a:t>
            </a:r>
            <a:endParaRPr lang="en-US" dirty="0">
              <a:latin typeface="Helvetica Light"/>
              <a:cs typeface="Helvetica Light"/>
            </a:endParaRPr>
          </a:p>
        </p:txBody>
      </p:sp>
      <p:sp>
        <p:nvSpPr>
          <p:cNvPr id="15" name="Rectangle 14"/>
          <p:cNvSpPr/>
          <p:nvPr/>
        </p:nvSpPr>
        <p:spPr>
          <a:xfrm>
            <a:off x="2405609" y="3122388"/>
            <a:ext cx="377180" cy="369332"/>
          </a:xfrm>
          <a:prstGeom prst="rect">
            <a:avLst/>
          </a:prstGeom>
        </p:spPr>
        <p:txBody>
          <a:bodyPr wrap="none">
            <a:spAutoFit/>
          </a:bodyPr>
          <a:lstStyle/>
          <a:p>
            <a:r>
              <a:rPr lang="en-US" dirty="0" smtClean="0">
                <a:latin typeface="Helvetica Light"/>
                <a:cs typeface="Helvetica Light"/>
              </a:rPr>
              <a:t>3:</a:t>
            </a:r>
            <a:endParaRPr lang="en-US" dirty="0">
              <a:latin typeface="Helvetica Light"/>
              <a:cs typeface="Helvetica Light"/>
            </a:endParaRPr>
          </a:p>
        </p:txBody>
      </p:sp>
      <p:sp>
        <p:nvSpPr>
          <p:cNvPr id="16" name="Rectangle 15"/>
          <p:cNvSpPr/>
          <p:nvPr/>
        </p:nvSpPr>
        <p:spPr bwMode="auto">
          <a:xfrm>
            <a:off x="2818603" y="349229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c</a:t>
            </a:r>
          </a:p>
        </p:txBody>
      </p:sp>
      <p:sp>
        <p:nvSpPr>
          <p:cNvPr id="17" name="Rectangle 16"/>
          <p:cNvSpPr/>
          <p:nvPr/>
        </p:nvSpPr>
        <p:spPr bwMode="auto">
          <a:xfrm>
            <a:off x="2818603" y="38149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8" name="Rectangle 17"/>
          <p:cNvSpPr/>
          <p:nvPr/>
        </p:nvSpPr>
        <p:spPr bwMode="auto">
          <a:xfrm>
            <a:off x="2818603" y="415542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x</a:t>
            </a:r>
          </a:p>
        </p:txBody>
      </p:sp>
      <p:sp>
        <p:nvSpPr>
          <p:cNvPr id="19" name="Rectangle 18"/>
          <p:cNvSpPr/>
          <p:nvPr/>
        </p:nvSpPr>
        <p:spPr bwMode="auto">
          <a:xfrm>
            <a:off x="2818603" y="449681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1" name="Rectangle 20"/>
          <p:cNvSpPr/>
          <p:nvPr/>
        </p:nvSpPr>
        <p:spPr>
          <a:xfrm>
            <a:off x="2405609" y="3795178"/>
            <a:ext cx="377180" cy="369332"/>
          </a:xfrm>
          <a:prstGeom prst="rect">
            <a:avLst/>
          </a:prstGeom>
        </p:spPr>
        <p:txBody>
          <a:bodyPr wrap="none">
            <a:spAutoFit/>
          </a:bodyPr>
          <a:lstStyle/>
          <a:p>
            <a:r>
              <a:rPr lang="en-US" dirty="0" smtClean="0">
                <a:latin typeface="Helvetica Light"/>
                <a:cs typeface="Helvetica Light"/>
              </a:rPr>
              <a:t>5:</a:t>
            </a:r>
            <a:endParaRPr lang="en-US" dirty="0">
              <a:latin typeface="Helvetica Light"/>
              <a:cs typeface="Helvetica Light"/>
            </a:endParaRPr>
          </a:p>
        </p:txBody>
      </p:sp>
      <p:sp>
        <p:nvSpPr>
          <p:cNvPr id="22" name="Rectangle 21"/>
          <p:cNvSpPr/>
          <p:nvPr/>
        </p:nvSpPr>
        <p:spPr>
          <a:xfrm>
            <a:off x="2405609" y="4131573"/>
            <a:ext cx="377180" cy="369332"/>
          </a:xfrm>
          <a:prstGeom prst="rect">
            <a:avLst/>
          </a:prstGeom>
        </p:spPr>
        <p:txBody>
          <a:bodyPr wrap="none">
            <a:spAutoFit/>
          </a:bodyPr>
          <a:lstStyle/>
          <a:p>
            <a:r>
              <a:rPr lang="en-US" dirty="0" smtClean="0">
                <a:latin typeface="Helvetica Light"/>
                <a:cs typeface="Helvetica Light"/>
              </a:rPr>
              <a:t>6:</a:t>
            </a:r>
            <a:endParaRPr lang="en-US" dirty="0">
              <a:latin typeface="Helvetica Light"/>
              <a:cs typeface="Helvetica Light"/>
            </a:endParaRPr>
          </a:p>
        </p:txBody>
      </p:sp>
      <p:sp>
        <p:nvSpPr>
          <p:cNvPr id="23" name="Rectangle 22"/>
          <p:cNvSpPr/>
          <p:nvPr/>
        </p:nvSpPr>
        <p:spPr>
          <a:xfrm>
            <a:off x="2405609" y="4467969"/>
            <a:ext cx="377180" cy="369332"/>
          </a:xfrm>
          <a:prstGeom prst="rect">
            <a:avLst/>
          </a:prstGeom>
        </p:spPr>
        <p:txBody>
          <a:bodyPr wrap="none">
            <a:spAutoFit/>
          </a:bodyPr>
          <a:lstStyle/>
          <a:p>
            <a:r>
              <a:rPr lang="en-US" dirty="0" smtClean="0">
                <a:latin typeface="Helvetica Light"/>
                <a:cs typeface="Helvetica Light"/>
              </a:rPr>
              <a:t>7:</a:t>
            </a:r>
            <a:endParaRPr lang="en-US" dirty="0">
              <a:latin typeface="Helvetica Light"/>
              <a:cs typeface="Helvetica Light"/>
            </a:endParaRPr>
          </a:p>
        </p:txBody>
      </p:sp>
      <p:sp>
        <p:nvSpPr>
          <p:cNvPr id="24" name="Rectangle 23"/>
          <p:cNvSpPr/>
          <p:nvPr/>
        </p:nvSpPr>
        <p:spPr>
          <a:xfrm>
            <a:off x="2405609" y="3458783"/>
            <a:ext cx="377180" cy="369332"/>
          </a:xfrm>
          <a:prstGeom prst="rect">
            <a:avLst/>
          </a:prstGeom>
        </p:spPr>
        <p:txBody>
          <a:bodyPr wrap="none">
            <a:spAutoFit/>
          </a:bodyPr>
          <a:lstStyle/>
          <a:p>
            <a:r>
              <a:rPr lang="en-US" dirty="0" smtClean="0">
                <a:latin typeface="Helvetica Light"/>
                <a:cs typeface="Helvetica Light"/>
              </a:rPr>
              <a:t>4:</a:t>
            </a:r>
            <a:endParaRPr lang="en-US" dirty="0">
              <a:latin typeface="Helvetica Light"/>
              <a:cs typeface="Helvetica Light"/>
            </a:endParaRPr>
          </a:p>
        </p:txBody>
      </p:sp>
      <p:sp>
        <p:nvSpPr>
          <p:cNvPr id="65" name="Rectangle 64"/>
          <p:cNvSpPr/>
          <p:nvPr/>
        </p:nvSpPr>
        <p:spPr>
          <a:xfrm>
            <a:off x="181742" y="3287629"/>
            <a:ext cx="1031123" cy="369332"/>
          </a:xfrm>
          <a:prstGeom prst="rect">
            <a:avLst/>
          </a:prstGeom>
        </p:spPr>
        <p:txBody>
          <a:bodyPr wrap="none">
            <a:spAutoFit/>
          </a:bodyPr>
          <a:lstStyle/>
          <a:p>
            <a:r>
              <a:rPr lang="en-US" b="1" dirty="0" smtClean="0">
                <a:latin typeface="Helvetica Light"/>
                <a:cs typeface="Helvetica Light"/>
              </a:rPr>
              <a:t>Insert(x)</a:t>
            </a:r>
            <a:endParaRPr lang="en-US" b="1" dirty="0">
              <a:latin typeface="Helvetica Light"/>
              <a:cs typeface="Helvetica Light"/>
            </a:endParaRPr>
          </a:p>
        </p:txBody>
      </p:sp>
      <p:sp>
        <p:nvSpPr>
          <p:cNvPr id="25" name="Freeform 24"/>
          <p:cNvSpPr/>
          <p:nvPr/>
        </p:nvSpPr>
        <p:spPr>
          <a:xfrm flipV="1">
            <a:off x="3604372" y="3656959"/>
            <a:ext cx="821726" cy="666789"/>
          </a:xfrm>
          <a:custGeom>
            <a:avLst/>
            <a:gdLst>
              <a:gd name="connsiteX0" fmla="*/ 0 w 992618"/>
              <a:gd name="connsiteY0" fmla="*/ 0 h 405530"/>
              <a:gd name="connsiteX1" fmla="*/ 992579 w 992618"/>
              <a:gd name="connsiteY1" fmla="*/ 170749 h 405530"/>
              <a:gd name="connsiteX2" fmla="*/ 42691 w 992618"/>
              <a:gd name="connsiteY2" fmla="*/ 405530 h 405530"/>
            </a:gdLst>
            <a:ahLst/>
            <a:cxnLst>
              <a:cxn ang="0">
                <a:pos x="connsiteX0" y="connsiteY0"/>
              </a:cxn>
              <a:cxn ang="0">
                <a:pos x="connsiteX1" y="connsiteY1"/>
              </a:cxn>
              <a:cxn ang="0">
                <a:pos x="connsiteX2" y="connsiteY2"/>
              </a:cxn>
            </a:cxnLst>
            <a:rect l="l" t="t" r="r" b="b"/>
            <a:pathLst>
              <a:path w="992618" h="405530">
                <a:moveTo>
                  <a:pt x="0" y="0"/>
                </a:moveTo>
                <a:cubicBezTo>
                  <a:pt x="492732" y="51580"/>
                  <a:pt x="985464" y="103161"/>
                  <a:pt x="992579" y="170749"/>
                </a:cubicBezTo>
                <a:cubicBezTo>
                  <a:pt x="999694" y="238337"/>
                  <a:pt x="42691" y="405530"/>
                  <a:pt x="42691" y="405530"/>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28" name="Rectangle 27"/>
          <p:cNvSpPr/>
          <p:nvPr/>
        </p:nvSpPr>
        <p:spPr>
          <a:xfrm>
            <a:off x="4490651" y="3838609"/>
            <a:ext cx="2941831" cy="646331"/>
          </a:xfrm>
          <a:prstGeom prst="rect">
            <a:avLst/>
          </a:prstGeom>
        </p:spPr>
        <p:txBody>
          <a:bodyPr wrap="none">
            <a:spAutoFit/>
          </a:bodyPr>
          <a:lstStyle/>
          <a:p>
            <a:r>
              <a:rPr lang="en-US" dirty="0" smtClean="0">
                <a:latin typeface="Helvetica Light"/>
                <a:cs typeface="Helvetica Light"/>
              </a:rPr>
              <a:t>Rehash a: alternate(a) = 4</a:t>
            </a:r>
          </a:p>
          <a:p>
            <a:r>
              <a:rPr lang="en-US" dirty="0" smtClean="0">
                <a:latin typeface="Helvetica Light"/>
                <a:cs typeface="Helvetica Light"/>
              </a:rPr>
              <a:t>Kick a to bucket 4</a:t>
            </a:r>
            <a:endParaRPr lang="en-US" dirty="0">
              <a:latin typeface="Helvetica Light"/>
              <a:cs typeface="Helvetica Light"/>
            </a:endParaRPr>
          </a:p>
        </p:txBody>
      </p:sp>
      <p:cxnSp>
        <p:nvCxnSpPr>
          <p:cNvPr id="26" name="Straight Arrow Connector 25"/>
          <p:cNvCxnSpPr/>
          <p:nvPr/>
        </p:nvCxnSpPr>
        <p:spPr bwMode="auto">
          <a:xfrm>
            <a:off x="1344637" y="3576667"/>
            <a:ext cx="1060972" cy="74708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7" name="Rectangle 26"/>
          <p:cNvSpPr/>
          <p:nvPr/>
        </p:nvSpPr>
        <p:spPr>
          <a:xfrm>
            <a:off x="1325961" y="3946907"/>
            <a:ext cx="667717" cy="369332"/>
          </a:xfrm>
          <a:prstGeom prst="rect">
            <a:avLst/>
          </a:prstGeom>
        </p:spPr>
        <p:txBody>
          <a:bodyPr wrap="none">
            <a:spAutoFit/>
          </a:bodyPr>
          <a:lstStyle/>
          <a:p>
            <a:r>
              <a:rPr lang="en-US" dirty="0" smtClean="0">
                <a:latin typeface="Helvetica Light"/>
                <a:cs typeface="Helvetica Light"/>
              </a:rPr>
              <a:t>h</a:t>
            </a:r>
            <a:r>
              <a:rPr lang="en-US" baseline="-25000" dirty="0" smtClean="0">
                <a:latin typeface="Helvetica Light"/>
                <a:cs typeface="Helvetica Light"/>
              </a:rPr>
              <a:t>2</a:t>
            </a:r>
            <a:r>
              <a:rPr lang="en-US" dirty="0" smtClean="0">
                <a:latin typeface="Helvetica Light"/>
                <a:cs typeface="Helvetica Light"/>
              </a:rPr>
              <a:t>(x)</a:t>
            </a:r>
            <a:endParaRPr lang="en-US" dirty="0">
              <a:latin typeface="Helvetica Light"/>
              <a:cs typeface="Helvetica Light"/>
            </a:endParaRPr>
          </a:p>
        </p:txBody>
      </p:sp>
    </p:spTree>
    <p:extLst>
      <p:ext uri="{BB962C8B-B14F-4D97-AF65-F5344CB8AC3E}">
        <p14:creationId xmlns:p14="http://schemas.microsoft.com/office/powerpoint/2010/main" val="3331564542"/>
      </p:ext>
    </p:extLst>
  </p:cSld>
  <p:clrMapOvr>
    <a:masterClrMapping/>
  </p:clrMapOvr>
  <mc:AlternateContent xmlns:mc="http://schemas.openxmlformats.org/markup-compatibility/2006" xmlns:p14="http://schemas.microsoft.com/office/powerpoint/2010/main">
    <mc:Choice Requires="p14">
      <p:transition spd="slow" p14:dur="2000" advTm="22649"/>
    </mc:Choice>
    <mc:Fallback xmlns="">
      <p:transition xmlns:p14="http://schemas.microsoft.com/office/powerpoint/2010/main" spd="slow" advTm="22649"/>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p:txBody>
          <a:bodyPr/>
          <a:lstStyle/>
          <a:p>
            <a:fld id="{6D087D90-88CA-CA47-B335-453170371FED}" type="slidenum">
              <a:rPr lang="en-US" smtClean="0">
                <a:latin typeface="Helvetica Light"/>
                <a:cs typeface="Helvetica Light"/>
              </a:rPr>
              <a:t>17</a:t>
            </a:fld>
            <a:endParaRPr lang="en-US">
              <a:latin typeface="Helvetica Light"/>
              <a:cs typeface="Helvetica Light"/>
            </a:endParaRPr>
          </a:p>
        </p:txBody>
      </p:sp>
      <p:sp>
        <p:nvSpPr>
          <p:cNvPr id="4" name="Title 3"/>
          <p:cNvSpPr>
            <a:spLocks noGrp="1"/>
          </p:cNvSpPr>
          <p:nvPr>
            <p:ph type="title"/>
          </p:nvPr>
        </p:nvSpPr>
        <p:spPr/>
        <p:txBody>
          <a:bodyPr/>
          <a:lstStyle/>
          <a:p>
            <a:r>
              <a:rPr lang="en-US" sz="3200" dirty="0">
                <a:latin typeface="Helvetica Light"/>
                <a:cs typeface="Helvetica Light"/>
              </a:rPr>
              <a:t>Standard </a:t>
            </a:r>
            <a:r>
              <a:rPr lang="en-US" sz="3200" dirty="0" smtClean="0">
                <a:latin typeface="Helvetica Light"/>
                <a:cs typeface="Helvetica Light"/>
              </a:rPr>
              <a:t>Cuckoo Requires Storing Each Item </a:t>
            </a:r>
            <a:endParaRPr lang="en-US" sz="3200" dirty="0">
              <a:latin typeface="Helvetica Light"/>
              <a:cs typeface="Helvetica Light"/>
            </a:endParaRPr>
          </a:p>
        </p:txBody>
      </p:sp>
      <p:sp>
        <p:nvSpPr>
          <p:cNvPr id="8" name="Rectangle 7"/>
          <p:cNvSpPr/>
          <p:nvPr/>
        </p:nvSpPr>
        <p:spPr bwMode="auto">
          <a:xfrm>
            <a:off x="2818603" y="21632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9" name="Rectangle 8"/>
          <p:cNvSpPr/>
          <p:nvPr/>
        </p:nvSpPr>
        <p:spPr bwMode="auto">
          <a:xfrm>
            <a:off x="2818603" y="248587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0" name="Rectangle 9"/>
          <p:cNvSpPr/>
          <p:nvPr/>
        </p:nvSpPr>
        <p:spPr bwMode="auto">
          <a:xfrm>
            <a:off x="2818603" y="282636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b</a:t>
            </a:r>
          </a:p>
        </p:txBody>
      </p:sp>
      <p:sp>
        <p:nvSpPr>
          <p:cNvPr id="11" name="Rectangle 10"/>
          <p:cNvSpPr/>
          <p:nvPr/>
        </p:nvSpPr>
        <p:spPr bwMode="auto">
          <a:xfrm>
            <a:off x="2818603" y="316775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2" name="Rectangle 11"/>
          <p:cNvSpPr/>
          <p:nvPr/>
        </p:nvSpPr>
        <p:spPr>
          <a:xfrm>
            <a:off x="2405609" y="2136213"/>
            <a:ext cx="377180" cy="369332"/>
          </a:xfrm>
          <a:prstGeom prst="rect">
            <a:avLst/>
          </a:prstGeom>
        </p:spPr>
        <p:txBody>
          <a:bodyPr wrap="none">
            <a:spAutoFit/>
          </a:bodyPr>
          <a:lstStyle/>
          <a:p>
            <a:r>
              <a:rPr lang="en-US" dirty="0" smtClean="0">
                <a:latin typeface="Helvetica Light"/>
                <a:cs typeface="Helvetica Light"/>
              </a:rPr>
              <a:t>0:</a:t>
            </a:r>
            <a:endParaRPr lang="en-US" dirty="0">
              <a:latin typeface="Helvetica Light"/>
              <a:cs typeface="Helvetica Light"/>
            </a:endParaRPr>
          </a:p>
        </p:txBody>
      </p:sp>
      <p:sp>
        <p:nvSpPr>
          <p:cNvPr id="13" name="Rectangle 12"/>
          <p:cNvSpPr/>
          <p:nvPr/>
        </p:nvSpPr>
        <p:spPr>
          <a:xfrm>
            <a:off x="2405609" y="2449598"/>
            <a:ext cx="377180" cy="369332"/>
          </a:xfrm>
          <a:prstGeom prst="rect">
            <a:avLst/>
          </a:prstGeom>
        </p:spPr>
        <p:txBody>
          <a:bodyPr wrap="none">
            <a:spAutoFit/>
          </a:bodyPr>
          <a:lstStyle/>
          <a:p>
            <a:r>
              <a:rPr lang="en-US" dirty="0" smtClean="0">
                <a:latin typeface="Helvetica Light"/>
                <a:cs typeface="Helvetica Light"/>
              </a:rPr>
              <a:t>1:</a:t>
            </a:r>
            <a:endParaRPr lang="en-US" dirty="0">
              <a:latin typeface="Helvetica Light"/>
              <a:cs typeface="Helvetica Light"/>
            </a:endParaRPr>
          </a:p>
        </p:txBody>
      </p:sp>
      <p:sp>
        <p:nvSpPr>
          <p:cNvPr id="14" name="Rectangle 13"/>
          <p:cNvSpPr/>
          <p:nvPr/>
        </p:nvSpPr>
        <p:spPr>
          <a:xfrm>
            <a:off x="2405609" y="2785993"/>
            <a:ext cx="377180" cy="369332"/>
          </a:xfrm>
          <a:prstGeom prst="rect">
            <a:avLst/>
          </a:prstGeom>
        </p:spPr>
        <p:txBody>
          <a:bodyPr wrap="none">
            <a:spAutoFit/>
          </a:bodyPr>
          <a:lstStyle/>
          <a:p>
            <a:r>
              <a:rPr lang="en-US" dirty="0" smtClean="0">
                <a:latin typeface="Helvetica Light"/>
                <a:cs typeface="Helvetica Light"/>
              </a:rPr>
              <a:t>2:</a:t>
            </a:r>
            <a:endParaRPr lang="en-US" dirty="0">
              <a:latin typeface="Helvetica Light"/>
              <a:cs typeface="Helvetica Light"/>
            </a:endParaRPr>
          </a:p>
        </p:txBody>
      </p:sp>
      <p:sp>
        <p:nvSpPr>
          <p:cNvPr id="15" name="Rectangle 14"/>
          <p:cNvSpPr/>
          <p:nvPr/>
        </p:nvSpPr>
        <p:spPr>
          <a:xfrm>
            <a:off x="2405609" y="3122388"/>
            <a:ext cx="377180" cy="369332"/>
          </a:xfrm>
          <a:prstGeom prst="rect">
            <a:avLst/>
          </a:prstGeom>
        </p:spPr>
        <p:txBody>
          <a:bodyPr wrap="none">
            <a:spAutoFit/>
          </a:bodyPr>
          <a:lstStyle/>
          <a:p>
            <a:r>
              <a:rPr lang="en-US" dirty="0" smtClean="0">
                <a:latin typeface="Helvetica Light"/>
                <a:cs typeface="Helvetica Light"/>
              </a:rPr>
              <a:t>3:</a:t>
            </a:r>
            <a:endParaRPr lang="en-US" dirty="0">
              <a:latin typeface="Helvetica Light"/>
              <a:cs typeface="Helvetica Light"/>
            </a:endParaRPr>
          </a:p>
        </p:txBody>
      </p:sp>
      <p:sp>
        <p:nvSpPr>
          <p:cNvPr id="16" name="Rectangle 15"/>
          <p:cNvSpPr/>
          <p:nvPr/>
        </p:nvSpPr>
        <p:spPr bwMode="auto">
          <a:xfrm>
            <a:off x="2818603" y="349229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a</a:t>
            </a:r>
          </a:p>
        </p:txBody>
      </p:sp>
      <p:sp>
        <p:nvSpPr>
          <p:cNvPr id="17" name="Rectangle 16"/>
          <p:cNvSpPr/>
          <p:nvPr/>
        </p:nvSpPr>
        <p:spPr bwMode="auto">
          <a:xfrm>
            <a:off x="2818603" y="38149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8" name="Rectangle 17"/>
          <p:cNvSpPr/>
          <p:nvPr/>
        </p:nvSpPr>
        <p:spPr bwMode="auto">
          <a:xfrm>
            <a:off x="2818603" y="415542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x</a:t>
            </a:r>
          </a:p>
        </p:txBody>
      </p:sp>
      <p:sp>
        <p:nvSpPr>
          <p:cNvPr id="19" name="Rectangle 18"/>
          <p:cNvSpPr/>
          <p:nvPr/>
        </p:nvSpPr>
        <p:spPr bwMode="auto">
          <a:xfrm>
            <a:off x="2818603" y="449681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1" name="Rectangle 20"/>
          <p:cNvSpPr/>
          <p:nvPr/>
        </p:nvSpPr>
        <p:spPr>
          <a:xfrm>
            <a:off x="2405609" y="3795178"/>
            <a:ext cx="377180" cy="369332"/>
          </a:xfrm>
          <a:prstGeom prst="rect">
            <a:avLst/>
          </a:prstGeom>
        </p:spPr>
        <p:txBody>
          <a:bodyPr wrap="none">
            <a:spAutoFit/>
          </a:bodyPr>
          <a:lstStyle/>
          <a:p>
            <a:r>
              <a:rPr lang="en-US" dirty="0" smtClean="0">
                <a:latin typeface="Helvetica Light"/>
                <a:cs typeface="Helvetica Light"/>
              </a:rPr>
              <a:t>5:</a:t>
            </a:r>
            <a:endParaRPr lang="en-US" dirty="0">
              <a:latin typeface="Helvetica Light"/>
              <a:cs typeface="Helvetica Light"/>
            </a:endParaRPr>
          </a:p>
        </p:txBody>
      </p:sp>
      <p:sp>
        <p:nvSpPr>
          <p:cNvPr id="22" name="Rectangle 21"/>
          <p:cNvSpPr/>
          <p:nvPr/>
        </p:nvSpPr>
        <p:spPr>
          <a:xfrm>
            <a:off x="2405609" y="4131573"/>
            <a:ext cx="377180" cy="369332"/>
          </a:xfrm>
          <a:prstGeom prst="rect">
            <a:avLst/>
          </a:prstGeom>
        </p:spPr>
        <p:txBody>
          <a:bodyPr wrap="none">
            <a:spAutoFit/>
          </a:bodyPr>
          <a:lstStyle/>
          <a:p>
            <a:r>
              <a:rPr lang="en-US" dirty="0" smtClean="0">
                <a:latin typeface="Helvetica Light"/>
                <a:cs typeface="Helvetica Light"/>
              </a:rPr>
              <a:t>6:</a:t>
            </a:r>
            <a:endParaRPr lang="en-US" dirty="0">
              <a:latin typeface="Helvetica Light"/>
              <a:cs typeface="Helvetica Light"/>
            </a:endParaRPr>
          </a:p>
        </p:txBody>
      </p:sp>
      <p:sp>
        <p:nvSpPr>
          <p:cNvPr id="23" name="Rectangle 22"/>
          <p:cNvSpPr/>
          <p:nvPr/>
        </p:nvSpPr>
        <p:spPr>
          <a:xfrm>
            <a:off x="2405609" y="4467969"/>
            <a:ext cx="377180" cy="369332"/>
          </a:xfrm>
          <a:prstGeom prst="rect">
            <a:avLst/>
          </a:prstGeom>
        </p:spPr>
        <p:txBody>
          <a:bodyPr wrap="none">
            <a:spAutoFit/>
          </a:bodyPr>
          <a:lstStyle/>
          <a:p>
            <a:r>
              <a:rPr lang="en-US" dirty="0" smtClean="0">
                <a:latin typeface="Helvetica Light"/>
                <a:cs typeface="Helvetica Light"/>
              </a:rPr>
              <a:t>7:</a:t>
            </a:r>
            <a:endParaRPr lang="en-US" dirty="0">
              <a:latin typeface="Helvetica Light"/>
              <a:cs typeface="Helvetica Light"/>
            </a:endParaRPr>
          </a:p>
        </p:txBody>
      </p:sp>
      <p:sp>
        <p:nvSpPr>
          <p:cNvPr id="24" name="Rectangle 23"/>
          <p:cNvSpPr/>
          <p:nvPr/>
        </p:nvSpPr>
        <p:spPr>
          <a:xfrm>
            <a:off x="2405609" y="3458783"/>
            <a:ext cx="377180" cy="369332"/>
          </a:xfrm>
          <a:prstGeom prst="rect">
            <a:avLst/>
          </a:prstGeom>
        </p:spPr>
        <p:txBody>
          <a:bodyPr wrap="none">
            <a:spAutoFit/>
          </a:bodyPr>
          <a:lstStyle/>
          <a:p>
            <a:r>
              <a:rPr lang="en-US" dirty="0" smtClean="0">
                <a:latin typeface="Helvetica Light"/>
                <a:cs typeface="Helvetica Light"/>
              </a:rPr>
              <a:t>4:</a:t>
            </a:r>
            <a:endParaRPr lang="en-US" dirty="0">
              <a:latin typeface="Helvetica Light"/>
              <a:cs typeface="Helvetica Light"/>
            </a:endParaRPr>
          </a:p>
        </p:txBody>
      </p:sp>
      <p:sp>
        <p:nvSpPr>
          <p:cNvPr id="65" name="Rectangle 64"/>
          <p:cNvSpPr/>
          <p:nvPr/>
        </p:nvSpPr>
        <p:spPr>
          <a:xfrm>
            <a:off x="181742" y="3287629"/>
            <a:ext cx="1031123" cy="369332"/>
          </a:xfrm>
          <a:prstGeom prst="rect">
            <a:avLst/>
          </a:prstGeom>
        </p:spPr>
        <p:txBody>
          <a:bodyPr wrap="none">
            <a:spAutoFit/>
          </a:bodyPr>
          <a:lstStyle/>
          <a:p>
            <a:r>
              <a:rPr lang="en-US" b="1" dirty="0" smtClean="0">
                <a:latin typeface="Helvetica Light"/>
                <a:cs typeface="Helvetica Light"/>
              </a:rPr>
              <a:t>Insert(x)</a:t>
            </a:r>
            <a:endParaRPr lang="en-US" b="1" dirty="0">
              <a:latin typeface="Helvetica Light"/>
              <a:cs typeface="Helvetica Light"/>
            </a:endParaRPr>
          </a:p>
        </p:txBody>
      </p:sp>
      <p:sp>
        <p:nvSpPr>
          <p:cNvPr id="25" name="Freeform 24"/>
          <p:cNvSpPr/>
          <p:nvPr/>
        </p:nvSpPr>
        <p:spPr>
          <a:xfrm flipV="1">
            <a:off x="3604372" y="3656959"/>
            <a:ext cx="821726" cy="666789"/>
          </a:xfrm>
          <a:custGeom>
            <a:avLst/>
            <a:gdLst>
              <a:gd name="connsiteX0" fmla="*/ 0 w 992618"/>
              <a:gd name="connsiteY0" fmla="*/ 0 h 405530"/>
              <a:gd name="connsiteX1" fmla="*/ 992579 w 992618"/>
              <a:gd name="connsiteY1" fmla="*/ 170749 h 405530"/>
              <a:gd name="connsiteX2" fmla="*/ 42691 w 992618"/>
              <a:gd name="connsiteY2" fmla="*/ 405530 h 405530"/>
            </a:gdLst>
            <a:ahLst/>
            <a:cxnLst>
              <a:cxn ang="0">
                <a:pos x="connsiteX0" y="connsiteY0"/>
              </a:cxn>
              <a:cxn ang="0">
                <a:pos x="connsiteX1" y="connsiteY1"/>
              </a:cxn>
              <a:cxn ang="0">
                <a:pos x="connsiteX2" y="connsiteY2"/>
              </a:cxn>
            </a:cxnLst>
            <a:rect l="l" t="t" r="r" b="b"/>
            <a:pathLst>
              <a:path w="992618" h="405530">
                <a:moveTo>
                  <a:pt x="0" y="0"/>
                </a:moveTo>
                <a:cubicBezTo>
                  <a:pt x="492732" y="51580"/>
                  <a:pt x="985464" y="103161"/>
                  <a:pt x="992579" y="170749"/>
                </a:cubicBezTo>
                <a:cubicBezTo>
                  <a:pt x="999694" y="238337"/>
                  <a:pt x="42691" y="405530"/>
                  <a:pt x="42691" y="405530"/>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29" name="Freeform 28"/>
          <p:cNvSpPr/>
          <p:nvPr/>
        </p:nvSpPr>
        <p:spPr>
          <a:xfrm flipV="1">
            <a:off x="3604372" y="2680165"/>
            <a:ext cx="821726" cy="940858"/>
          </a:xfrm>
          <a:custGeom>
            <a:avLst/>
            <a:gdLst>
              <a:gd name="connsiteX0" fmla="*/ 0 w 992618"/>
              <a:gd name="connsiteY0" fmla="*/ 0 h 405530"/>
              <a:gd name="connsiteX1" fmla="*/ 992579 w 992618"/>
              <a:gd name="connsiteY1" fmla="*/ 170749 h 405530"/>
              <a:gd name="connsiteX2" fmla="*/ 42691 w 992618"/>
              <a:gd name="connsiteY2" fmla="*/ 405530 h 405530"/>
            </a:gdLst>
            <a:ahLst/>
            <a:cxnLst>
              <a:cxn ang="0">
                <a:pos x="connsiteX0" y="connsiteY0"/>
              </a:cxn>
              <a:cxn ang="0">
                <a:pos x="connsiteX1" y="connsiteY1"/>
              </a:cxn>
              <a:cxn ang="0">
                <a:pos x="connsiteX2" y="connsiteY2"/>
              </a:cxn>
            </a:cxnLst>
            <a:rect l="l" t="t" r="r" b="b"/>
            <a:pathLst>
              <a:path w="992618" h="405530">
                <a:moveTo>
                  <a:pt x="0" y="0"/>
                </a:moveTo>
                <a:cubicBezTo>
                  <a:pt x="492732" y="51580"/>
                  <a:pt x="985464" y="103161"/>
                  <a:pt x="992579" y="170749"/>
                </a:cubicBezTo>
                <a:cubicBezTo>
                  <a:pt x="999694" y="238337"/>
                  <a:pt x="42691" y="405530"/>
                  <a:pt x="42691" y="405530"/>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27" name="Rectangle 26"/>
          <p:cNvSpPr/>
          <p:nvPr/>
        </p:nvSpPr>
        <p:spPr>
          <a:xfrm>
            <a:off x="4490651" y="3838609"/>
            <a:ext cx="2941831" cy="646331"/>
          </a:xfrm>
          <a:prstGeom prst="rect">
            <a:avLst/>
          </a:prstGeom>
        </p:spPr>
        <p:txBody>
          <a:bodyPr wrap="none">
            <a:spAutoFit/>
          </a:bodyPr>
          <a:lstStyle/>
          <a:p>
            <a:r>
              <a:rPr lang="en-US" dirty="0" smtClean="0">
                <a:latin typeface="Helvetica Light"/>
                <a:cs typeface="Helvetica Light"/>
              </a:rPr>
              <a:t>Rehash a: alternate(a) = 4</a:t>
            </a:r>
          </a:p>
          <a:p>
            <a:r>
              <a:rPr lang="en-US" dirty="0" smtClean="0">
                <a:latin typeface="Helvetica Light"/>
                <a:cs typeface="Helvetica Light"/>
              </a:rPr>
              <a:t>Kick a to bucket 4</a:t>
            </a:r>
            <a:endParaRPr lang="en-US" dirty="0">
              <a:latin typeface="Helvetica Light"/>
              <a:cs typeface="Helvetica Light"/>
            </a:endParaRPr>
          </a:p>
        </p:txBody>
      </p:sp>
      <p:sp>
        <p:nvSpPr>
          <p:cNvPr id="28" name="Rectangle 27"/>
          <p:cNvSpPr/>
          <p:nvPr/>
        </p:nvSpPr>
        <p:spPr>
          <a:xfrm>
            <a:off x="4490651" y="2832159"/>
            <a:ext cx="2941831" cy="646331"/>
          </a:xfrm>
          <a:prstGeom prst="rect">
            <a:avLst/>
          </a:prstGeom>
        </p:spPr>
        <p:txBody>
          <a:bodyPr wrap="none">
            <a:spAutoFit/>
          </a:bodyPr>
          <a:lstStyle/>
          <a:p>
            <a:r>
              <a:rPr lang="en-US" dirty="0" smtClean="0">
                <a:latin typeface="Helvetica Light"/>
                <a:cs typeface="Helvetica Light"/>
              </a:rPr>
              <a:t>Rehash c: alternate(c) = 1</a:t>
            </a:r>
          </a:p>
          <a:p>
            <a:r>
              <a:rPr lang="en-US" dirty="0" smtClean="0">
                <a:latin typeface="Helvetica Light"/>
                <a:cs typeface="Helvetica Light"/>
              </a:rPr>
              <a:t>Kick c to bucket 1</a:t>
            </a:r>
            <a:endParaRPr lang="en-US" dirty="0">
              <a:latin typeface="Helvetica Light"/>
              <a:cs typeface="Helvetica Light"/>
            </a:endParaRPr>
          </a:p>
        </p:txBody>
      </p:sp>
      <p:cxnSp>
        <p:nvCxnSpPr>
          <p:cNvPr id="30" name="Straight Arrow Connector 29"/>
          <p:cNvCxnSpPr/>
          <p:nvPr/>
        </p:nvCxnSpPr>
        <p:spPr bwMode="auto">
          <a:xfrm>
            <a:off x="1344637" y="3576667"/>
            <a:ext cx="1060972" cy="74708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1325961" y="3946907"/>
            <a:ext cx="667717" cy="369332"/>
          </a:xfrm>
          <a:prstGeom prst="rect">
            <a:avLst/>
          </a:prstGeom>
        </p:spPr>
        <p:txBody>
          <a:bodyPr wrap="none">
            <a:spAutoFit/>
          </a:bodyPr>
          <a:lstStyle/>
          <a:p>
            <a:r>
              <a:rPr lang="en-US" dirty="0" smtClean="0">
                <a:latin typeface="Helvetica Light"/>
                <a:cs typeface="Helvetica Light"/>
              </a:rPr>
              <a:t>h</a:t>
            </a:r>
            <a:r>
              <a:rPr lang="en-US" baseline="-25000" dirty="0" smtClean="0">
                <a:latin typeface="Helvetica Light"/>
                <a:cs typeface="Helvetica Light"/>
              </a:rPr>
              <a:t>2</a:t>
            </a:r>
            <a:r>
              <a:rPr lang="en-US" dirty="0" smtClean="0">
                <a:latin typeface="Helvetica Light"/>
                <a:cs typeface="Helvetica Light"/>
              </a:rPr>
              <a:t>(x)</a:t>
            </a:r>
            <a:endParaRPr lang="en-US" dirty="0">
              <a:latin typeface="Helvetica Light"/>
              <a:cs typeface="Helvetica Light"/>
            </a:endParaRPr>
          </a:p>
        </p:txBody>
      </p:sp>
    </p:spTree>
    <p:extLst>
      <p:ext uri="{BB962C8B-B14F-4D97-AF65-F5344CB8AC3E}">
        <p14:creationId xmlns:p14="http://schemas.microsoft.com/office/powerpoint/2010/main" val="2048037306"/>
      </p:ext>
    </p:extLst>
  </p:cSld>
  <p:clrMapOvr>
    <a:masterClrMapping/>
  </p:clrMapOvr>
  <mc:AlternateContent xmlns:mc="http://schemas.openxmlformats.org/markup-compatibility/2006" xmlns:p14="http://schemas.microsoft.com/office/powerpoint/2010/main">
    <mc:Choice Requires="p14">
      <p:transition spd="slow" p14:dur="2000" advTm="14625"/>
    </mc:Choice>
    <mc:Fallback xmlns="">
      <p:transition xmlns:p14="http://schemas.microsoft.com/office/powerpoint/2010/main" spd="slow" advTm="14625"/>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p:txBody>
          <a:bodyPr/>
          <a:lstStyle/>
          <a:p>
            <a:fld id="{6D087D90-88CA-CA47-B335-453170371FED}" type="slidenum">
              <a:rPr lang="en-US" smtClean="0">
                <a:latin typeface="Helvetica Light"/>
                <a:cs typeface="Helvetica Light"/>
              </a:rPr>
              <a:t>18</a:t>
            </a:fld>
            <a:endParaRPr lang="en-US">
              <a:latin typeface="Helvetica Light"/>
              <a:cs typeface="Helvetica Light"/>
            </a:endParaRPr>
          </a:p>
        </p:txBody>
      </p:sp>
      <p:sp>
        <p:nvSpPr>
          <p:cNvPr id="4" name="Title 3"/>
          <p:cNvSpPr>
            <a:spLocks noGrp="1"/>
          </p:cNvSpPr>
          <p:nvPr>
            <p:ph type="title"/>
          </p:nvPr>
        </p:nvSpPr>
        <p:spPr/>
        <p:txBody>
          <a:bodyPr/>
          <a:lstStyle/>
          <a:p>
            <a:r>
              <a:rPr lang="en-US" sz="3200" dirty="0">
                <a:latin typeface="Helvetica Light"/>
                <a:cs typeface="Helvetica Light"/>
              </a:rPr>
              <a:t>Standard </a:t>
            </a:r>
            <a:r>
              <a:rPr lang="en-US" sz="3200" dirty="0" smtClean="0">
                <a:latin typeface="Helvetica Light"/>
                <a:cs typeface="Helvetica Light"/>
              </a:rPr>
              <a:t>Cuckoo Requires Storing Each Item </a:t>
            </a:r>
            <a:endParaRPr lang="en-US" sz="3200" dirty="0">
              <a:latin typeface="Helvetica Light"/>
              <a:cs typeface="Helvetica Light"/>
            </a:endParaRPr>
          </a:p>
        </p:txBody>
      </p:sp>
      <p:sp>
        <p:nvSpPr>
          <p:cNvPr id="8" name="Rectangle 7"/>
          <p:cNvSpPr/>
          <p:nvPr/>
        </p:nvSpPr>
        <p:spPr bwMode="auto">
          <a:xfrm>
            <a:off x="2818603" y="21632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9" name="Rectangle 8"/>
          <p:cNvSpPr/>
          <p:nvPr/>
        </p:nvSpPr>
        <p:spPr bwMode="auto">
          <a:xfrm>
            <a:off x="2818603" y="248587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c</a:t>
            </a:r>
          </a:p>
        </p:txBody>
      </p:sp>
      <p:sp>
        <p:nvSpPr>
          <p:cNvPr id="10" name="Rectangle 9"/>
          <p:cNvSpPr/>
          <p:nvPr/>
        </p:nvSpPr>
        <p:spPr bwMode="auto">
          <a:xfrm>
            <a:off x="2818603" y="282636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b</a:t>
            </a:r>
          </a:p>
        </p:txBody>
      </p:sp>
      <p:sp>
        <p:nvSpPr>
          <p:cNvPr id="11" name="Rectangle 10"/>
          <p:cNvSpPr/>
          <p:nvPr/>
        </p:nvSpPr>
        <p:spPr bwMode="auto">
          <a:xfrm>
            <a:off x="2818603" y="316775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2" name="Rectangle 11"/>
          <p:cNvSpPr/>
          <p:nvPr/>
        </p:nvSpPr>
        <p:spPr>
          <a:xfrm>
            <a:off x="2405609" y="2136213"/>
            <a:ext cx="377180" cy="369332"/>
          </a:xfrm>
          <a:prstGeom prst="rect">
            <a:avLst/>
          </a:prstGeom>
        </p:spPr>
        <p:txBody>
          <a:bodyPr wrap="none">
            <a:spAutoFit/>
          </a:bodyPr>
          <a:lstStyle/>
          <a:p>
            <a:r>
              <a:rPr lang="en-US" dirty="0" smtClean="0">
                <a:latin typeface="Helvetica Light"/>
                <a:cs typeface="Helvetica Light"/>
              </a:rPr>
              <a:t>0:</a:t>
            </a:r>
            <a:endParaRPr lang="en-US" dirty="0">
              <a:latin typeface="Helvetica Light"/>
              <a:cs typeface="Helvetica Light"/>
            </a:endParaRPr>
          </a:p>
        </p:txBody>
      </p:sp>
      <p:sp>
        <p:nvSpPr>
          <p:cNvPr id="13" name="Rectangle 12"/>
          <p:cNvSpPr/>
          <p:nvPr/>
        </p:nvSpPr>
        <p:spPr>
          <a:xfrm>
            <a:off x="2405609" y="2449598"/>
            <a:ext cx="377180" cy="369332"/>
          </a:xfrm>
          <a:prstGeom prst="rect">
            <a:avLst/>
          </a:prstGeom>
        </p:spPr>
        <p:txBody>
          <a:bodyPr wrap="none">
            <a:spAutoFit/>
          </a:bodyPr>
          <a:lstStyle/>
          <a:p>
            <a:r>
              <a:rPr lang="en-US" dirty="0" smtClean="0">
                <a:latin typeface="Helvetica Light"/>
                <a:cs typeface="Helvetica Light"/>
              </a:rPr>
              <a:t>1:</a:t>
            </a:r>
            <a:endParaRPr lang="en-US" dirty="0">
              <a:latin typeface="Helvetica Light"/>
              <a:cs typeface="Helvetica Light"/>
            </a:endParaRPr>
          </a:p>
        </p:txBody>
      </p:sp>
      <p:sp>
        <p:nvSpPr>
          <p:cNvPr id="14" name="Rectangle 13"/>
          <p:cNvSpPr/>
          <p:nvPr/>
        </p:nvSpPr>
        <p:spPr>
          <a:xfrm>
            <a:off x="2405609" y="2785993"/>
            <a:ext cx="377180" cy="369332"/>
          </a:xfrm>
          <a:prstGeom prst="rect">
            <a:avLst/>
          </a:prstGeom>
        </p:spPr>
        <p:txBody>
          <a:bodyPr wrap="none">
            <a:spAutoFit/>
          </a:bodyPr>
          <a:lstStyle/>
          <a:p>
            <a:r>
              <a:rPr lang="en-US" dirty="0" smtClean="0">
                <a:latin typeface="Helvetica Light"/>
                <a:cs typeface="Helvetica Light"/>
              </a:rPr>
              <a:t>2:</a:t>
            </a:r>
            <a:endParaRPr lang="en-US" dirty="0">
              <a:latin typeface="Helvetica Light"/>
              <a:cs typeface="Helvetica Light"/>
            </a:endParaRPr>
          </a:p>
        </p:txBody>
      </p:sp>
      <p:sp>
        <p:nvSpPr>
          <p:cNvPr id="15" name="Rectangle 14"/>
          <p:cNvSpPr/>
          <p:nvPr/>
        </p:nvSpPr>
        <p:spPr>
          <a:xfrm>
            <a:off x="2405609" y="3122388"/>
            <a:ext cx="377180" cy="369332"/>
          </a:xfrm>
          <a:prstGeom prst="rect">
            <a:avLst/>
          </a:prstGeom>
        </p:spPr>
        <p:txBody>
          <a:bodyPr wrap="none">
            <a:spAutoFit/>
          </a:bodyPr>
          <a:lstStyle/>
          <a:p>
            <a:r>
              <a:rPr lang="en-US" dirty="0" smtClean="0">
                <a:latin typeface="Helvetica Light"/>
                <a:cs typeface="Helvetica Light"/>
              </a:rPr>
              <a:t>3:</a:t>
            </a:r>
            <a:endParaRPr lang="en-US" dirty="0">
              <a:latin typeface="Helvetica Light"/>
              <a:cs typeface="Helvetica Light"/>
            </a:endParaRPr>
          </a:p>
        </p:txBody>
      </p:sp>
      <p:sp>
        <p:nvSpPr>
          <p:cNvPr id="16" name="Rectangle 15"/>
          <p:cNvSpPr/>
          <p:nvPr/>
        </p:nvSpPr>
        <p:spPr bwMode="auto">
          <a:xfrm>
            <a:off x="2818603" y="349229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a</a:t>
            </a:r>
          </a:p>
        </p:txBody>
      </p:sp>
      <p:sp>
        <p:nvSpPr>
          <p:cNvPr id="17" name="Rectangle 16"/>
          <p:cNvSpPr/>
          <p:nvPr/>
        </p:nvSpPr>
        <p:spPr bwMode="auto">
          <a:xfrm>
            <a:off x="2818603" y="38149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8" name="Rectangle 17"/>
          <p:cNvSpPr/>
          <p:nvPr/>
        </p:nvSpPr>
        <p:spPr bwMode="auto">
          <a:xfrm>
            <a:off x="2818603" y="415542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x</a:t>
            </a:r>
          </a:p>
        </p:txBody>
      </p:sp>
      <p:sp>
        <p:nvSpPr>
          <p:cNvPr id="19" name="Rectangle 18"/>
          <p:cNvSpPr/>
          <p:nvPr/>
        </p:nvSpPr>
        <p:spPr bwMode="auto">
          <a:xfrm>
            <a:off x="2818603" y="449681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1" name="Rectangle 20"/>
          <p:cNvSpPr/>
          <p:nvPr/>
        </p:nvSpPr>
        <p:spPr>
          <a:xfrm>
            <a:off x="2405609" y="3795178"/>
            <a:ext cx="377180" cy="369332"/>
          </a:xfrm>
          <a:prstGeom prst="rect">
            <a:avLst/>
          </a:prstGeom>
        </p:spPr>
        <p:txBody>
          <a:bodyPr wrap="none">
            <a:spAutoFit/>
          </a:bodyPr>
          <a:lstStyle/>
          <a:p>
            <a:r>
              <a:rPr lang="en-US" dirty="0" smtClean="0">
                <a:latin typeface="Helvetica Light"/>
                <a:cs typeface="Helvetica Light"/>
              </a:rPr>
              <a:t>5:</a:t>
            </a:r>
            <a:endParaRPr lang="en-US" dirty="0">
              <a:latin typeface="Helvetica Light"/>
              <a:cs typeface="Helvetica Light"/>
            </a:endParaRPr>
          </a:p>
        </p:txBody>
      </p:sp>
      <p:sp>
        <p:nvSpPr>
          <p:cNvPr id="22" name="Rectangle 21"/>
          <p:cNvSpPr/>
          <p:nvPr/>
        </p:nvSpPr>
        <p:spPr>
          <a:xfrm>
            <a:off x="2405609" y="4131573"/>
            <a:ext cx="377180" cy="369332"/>
          </a:xfrm>
          <a:prstGeom prst="rect">
            <a:avLst/>
          </a:prstGeom>
        </p:spPr>
        <p:txBody>
          <a:bodyPr wrap="none">
            <a:spAutoFit/>
          </a:bodyPr>
          <a:lstStyle/>
          <a:p>
            <a:r>
              <a:rPr lang="en-US" dirty="0" smtClean="0">
                <a:latin typeface="Helvetica Light"/>
                <a:cs typeface="Helvetica Light"/>
              </a:rPr>
              <a:t>6:</a:t>
            </a:r>
            <a:endParaRPr lang="en-US" dirty="0">
              <a:latin typeface="Helvetica Light"/>
              <a:cs typeface="Helvetica Light"/>
            </a:endParaRPr>
          </a:p>
        </p:txBody>
      </p:sp>
      <p:sp>
        <p:nvSpPr>
          <p:cNvPr id="23" name="Rectangle 22"/>
          <p:cNvSpPr/>
          <p:nvPr/>
        </p:nvSpPr>
        <p:spPr>
          <a:xfrm>
            <a:off x="2405609" y="4467969"/>
            <a:ext cx="377180" cy="369332"/>
          </a:xfrm>
          <a:prstGeom prst="rect">
            <a:avLst/>
          </a:prstGeom>
        </p:spPr>
        <p:txBody>
          <a:bodyPr wrap="none">
            <a:spAutoFit/>
          </a:bodyPr>
          <a:lstStyle/>
          <a:p>
            <a:r>
              <a:rPr lang="en-US" dirty="0" smtClean="0">
                <a:latin typeface="Helvetica Light"/>
                <a:cs typeface="Helvetica Light"/>
              </a:rPr>
              <a:t>7:</a:t>
            </a:r>
            <a:endParaRPr lang="en-US" dirty="0">
              <a:latin typeface="Helvetica Light"/>
              <a:cs typeface="Helvetica Light"/>
            </a:endParaRPr>
          </a:p>
        </p:txBody>
      </p:sp>
      <p:sp>
        <p:nvSpPr>
          <p:cNvPr id="24" name="Rectangle 23"/>
          <p:cNvSpPr/>
          <p:nvPr/>
        </p:nvSpPr>
        <p:spPr>
          <a:xfrm>
            <a:off x="2405609" y="3458783"/>
            <a:ext cx="377180" cy="369332"/>
          </a:xfrm>
          <a:prstGeom prst="rect">
            <a:avLst/>
          </a:prstGeom>
        </p:spPr>
        <p:txBody>
          <a:bodyPr wrap="none">
            <a:spAutoFit/>
          </a:bodyPr>
          <a:lstStyle/>
          <a:p>
            <a:r>
              <a:rPr lang="en-US" dirty="0" smtClean="0">
                <a:latin typeface="Helvetica Light"/>
                <a:cs typeface="Helvetica Light"/>
              </a:rPr>
              <a:t>4:</a:t>
            </a:r>
            <a:endParaRPr lang="en-US" dirty="0">
              <a:latin typeface="Helvetica Light"/>
              <a:cs typeface="Helvetica Light"/>
            </a:endParaRPr>
          </a:p>
        </p:txBody>
      </p:sp>
      <p:sp>
        <p:nvSpPr>
          <p:cNvPr id="65" name="Rectangle 64"/>
          <p:cNvSpPr/>
          <p:nvPr/>
        </p:nvSpPr>
        <p:spPr>
          <a:xfrm>
            <a:off x="181742" y="3287629"/>
            <a:ext cx="1031123" cy="369332"/>
          </a:xfrm>
          <a:prstGeom prst="rect">
            <a:avLst/>
          </a:prstGeom>
        </p:spPr>
        <p:txBody>
          <a:bodyPr wrap="none">
            <a:spAutoFit/>
          </a:bodyPr>
          <a:lstStyle/>
          <a:p>
            <a:r>
              <a:rPr lang="en-US" b="1" dirty="0" smtClean="0">
                <a:latin typeface="Helvetica Light"/>
                <a:cs typeface="Helvetica Light"/>
              </a:rPr>
              <a:t>Insert(x)</a:t>
            </a:r>
            <a:endParaRPr lang="en-US" b="1" dirty="0">
              <a:latin typeface="Helvetica Light"/>
              <a:cs typeface="Helvetica Light"/>
            </a:endParaRPr>
          </a:p>
        </p:txBody>
      </p:sp>
      <p:sp>
        <p:nvSpPr>
          <p:cNvPr id="25" name="Freeform 24"/>
          <p:cNvSpPr/>
          <p:nvPr/>
        </p:nvSpPr>
        <p:spPr>
          <a:xfrm flipV="1">
            <a:off x="3604372" y="3656959"/>
            <a:ext cx="821726" cy="666789"/>
          </a:xfrm>
          <a:custGeom>
            <a:avLst/>
            <a:gdLst>
              <a:gd name="connsiteX0" fmla="*/ 0 w 992618"/>
              <a:gd name="connsiteY0" fmla="*/ 0 h 405530"/>
              <a:gd name="connsiteX1" fmla="*/ 992579 w 992618"/>
              <a:gd name="connsiteY1" fmla="*/ 170749 h 405530"/>
              <a:gd name="connsiteX2" fmla="*/ 42691 w 992618"/>
              <a:gd name="connsiteY2" fmla="*/ 405530 h 405530"/>
            </a:gdLst>
            <a:ahLst/>
            <a:cxnLst>
              <a:cxn ang="0">
                <a:pos x="connsiteX0" y="connsiteY0"/>
              </a:cxn>
              <a:cxn ang="0">
                <a:pos x="connsiteX1" y="connsiteY1"/>
              </a:cxn>
              <a:cxn ang="0">
                <a:pos x="connsiteX2" y="connsiteY2"/>
              </a:cxn>
            </a:cxnLst>
            <a:rect l="l" t="t" r="r" b="b"/>
            <a:pathLst>
              <a:path w="992618" h="405530">
                <a:moveTo>
                  <a:pt x="0" y="0"/>
                </a:moveTo>
                <a:cubicBezTo>
                  <a:pt x="492732" y="51580"/>
                  <a:pt x="985464" y="103161"/>
                  <a:pt x="992579" y="170749"/>
                </a:cubicBezTo>
                <a:cubicBezTo>
                  <a:pt x="999694" y="238337"/>
                  <a:pt x="42691" y="405530"/>
                  <a:pt x="42691" y="405530"/>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29" name="Freeform 28"/>
          <p:cNvSpPr/>
          <p:nvPr/>
        </p:nvSpPr>
        <p:spPr>
          <a:xfrm flipV="1">
            <a:off x="3604372" y="2680165"/>
            <a:ext cx="821726" cy="940858"/>
          </a:xfrm>
          <a:custGeom>
            <a:avLst/>
            <a:gdLst>
              <a:gd name="connsiteX0" fmla="*/ 0 w 992618"/>
              <a:gd name="connsiteY0" fmla="*/ 0 h 405530"/>
              <a:gd name="connsiteX1" fmla="*/ 992579 w 992618"/>
              <a:gd name="connsiteY1" fmla="*/ 170749 h 405530"/>
              <a:gd name="connsiteX2" fmla="*/ 42691 w 992618"/>
              <a:gd name="connsiteY2" fmla="*/ 405530 h 405530"/>
            </a:gdLst>
            <a:ahLst/>
            <a:cxnLst>
              <a:cxn ang="0">
                <a:pos x="connsiteX0" y="connsiteY0"/>
              </a:cxn>
              <a:cxn ang="0">
                <a:pos x="connsiteX1" y="connsiteY1"/>
              </a:cxn>
              <a:cxn ang="0">
                <a:pos x="connsiteX2" y="connsiteY2"/>
              </a:cxn>
            </a:cxnLst>
            <a:rect l="l" t="t" r="r" b="b"/>
            <a:pathLst>
              <a:path w="992618" h="405530">
                <a:moveTo>
                  <a:pt x="0" y="0"/>
                </a:moveTo>
                <a:cubicBezTo>
                  <a:pt x="492732" y="51580"/>
                  <a:pt x="985464" y="103161"/>
                  <a:pt x="992579" y="170749"/>
                </a:cubicBezTo>
                <a:cubicBezTo>
                  <a:pt x="999694" y="238337"/>
                  <a:pt x="42691" y="405530"/>
                  <a:pt x="42691" y="405530"/>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27" name="Freeform 26"/>
          <p:cNvSpPr/>
          <p:nvPr/>
        </p:nvSpPr>
        <p:spPr>
          <a:xfrm rot="18553080" flipH="1">
            <a:off x="3575104" y="2197879"/>
            <a:ext cx="944816" cy="372892"/>
          </a:xfrm>
          <a:custGeom>
            <a:avLst/>
            <a:gdLst>
              <a:gd name="connsiteX0" fmla="*/ 1152672 w 1152672"/>
              <a:gd name="connsiteY0" fmla="*/ 0 h 352172"/>
              <a:gd name="connsiteX1" fmla="*/ 683065 w 1152672"/>
              <a:gd name="connsiteY1" fmla="*/ 234781 h 352172"/>
              <a:gd name="connsiteX2" fmla="*/ 0 w 1152672"/>
              <a:gd name="connsiteY2" fmla="*/ 352172 h 352172"/>
            </a:gdLst>
            <a:ahLst/>
            <a:cxnLst>
              <a:cxn ang="0">
                <a:pos x="connsiteX0" y="connsiteY0"/>
              </a:cxn>
              <a:cxn ang="0">
                <a:pos x="connsiteX1" y="connsiteY1"/>
              </a:cxn>
              <a:cxn ang="0">
                <a:pos x="connsiteX2" y="connsiteY2"/>
              </a:cxn>
            </a:cxnLst>
            <a:rect l="l" t="t" r="r" b="b"/>
            <a:pathLst>
              <a:path w="1152672" h="352172">
                <a:moveTo>
                  <a:pt x="1152672" y="0"/>
                </a:moveTo>
                <a:cubicBezTo>
                  <a:pt x="1013924" y="88043"/>
                  <a:pt x="875177" y="176086"/>
                  <a:pt x="683065" y="234781"/>
                </a:cubicBezTo>
                <a:cubicBezTo>
                  <a:pt x="490953" y="293476"/>
                  <a:pt x="0" y="352172"/>
                  <a:pt x="0" y="352172"/>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28" name="Rectangle 27"/>
          <p:cNvSpPr/>
          <p:nvPr/>
        </p:nvSpPr>
        <p:spPr>
          <a:xfrm>
            <a:off x="4577686" y="1978571"/>
            <a:ext cx="3096359" cy="646331"/>
          </a:xfrm>
          <a:prstGeom prst="rect">
            <a:avLst/>
          </a:prstGeom>
        </p:spPr>
        <p:txBody>
          <a:bodyPr wrap="none">
            <a:spAutoFit/>
          </a:bodyPr>
          <a:lstStyle/>
          <a:p>
            <a:r>
              <a:rPr lang="en-US" dirty="0" smtClean="0">
                <a:latin typeface="Helvetica Light"/>
                <a:cs typeface="Helvetica Light"/>
              </a:rPr>
              <a:t>Insert complete</a:t>
            </a:r>
            <a:br>
              <a:rPr lang="en-US" dirty="0" smtClean="0">
                <a:latin typeface="Helvetica Light"/>
                <a:cs typeface="Helvetica Light"/>
              </a:rPr>
            </a:br>
            <a:r>
              <a:rPr lang="en-US" dirty="0" smtClean="0">
                <a:latin typeface="Helvetica Light"/>
                <a:cs typeface="Helvetica Light"/>
              </a:rPr>
              <a:t>(or fail if </a:t>
            </a:r>
            <a:r>
              <a:rPr lang="en-US" dirty="0" err="1" smtClean="0">
                <a:latin typeface="Helvetica Light"/>
                <a:cs typeface="Helvetica Light"/>
              </a:rPr>
              <a:t>MaxSteps</a:t>
            </a:r>
            <a:r>
              <a:rPr lang="en-US" dirty="0" smtClean="0">
                <a:latin typeface="Helvetica Light"/>
                <a:cs typeface="Helvetica Light"/>
              </a:rPr>
              <a:t> reached)</a:t>
            </a:r>
            <a:endParaRPr lang="en-US" dirty="0">
              <a:latin typeface="Helvetica Light"/>
              <a:cs typeface="Helvetica Light"/>
            </a:endParaRPr>
          </a:p>
        </p:txBody>
      </p:sp>
      <p:sp>
        <p:nvSpPr>
          <p:cNvPr id="31" name="Rectangle 30"/>
          <p:cNvSpPr/>
          <p:nvPr/>
        </p:nvSpPr>
        <p:spPr>
          <a:xfrm>
            <a:off x="4490651" y="3838609"/>
            <a:ext cx="2941831" cy="646331"/>
          </a:xfrm>
          <a:prstGeom prst="rect">
            <a:avLst/>
          </a:prstGeom>
        </p:spPr>
        <p:txBody>
          <a:bodyPr wrap="none">
            <a:spAutoFit/>
          </a:bodyPr>
          <a:lstStyle/>
          <a:p>
            <a:r>
              <a:rPr lang="en-US" dirty="0" smtClean="0">
                <a:latin typeface="Helvetica Light"/>
                <a:cs typeface="Helvetica Light"/>
              </a:rPr>
              <a:t>Rehash a: alternate(a) = 4</a:t>
            </a:r>
          </a:p>
          <a:p>
            <a:r>
              <a:rPr lang="en-US" dirty="0" smtClean="0">
                <a:latin typeface="Helvetica Light"/>
                <a:cs typeface="Helvetica Light"/>
              </a:rPr>
              <a:t>Kick a to bucket 4</a:t>
            </a:r>
            <a:endParaRPr lang="en-US" dirty="0">
              <a:latin typeface="Helvetica Light"/>
              <a:cs typeface="Helvetica Light"/>
            </a:endParaRPr>
          </a:p>
        </p:txBody>
      </p:sp>
      <p:sp>
        <p:nvSpPr>
          <p:cNvPr id="32" name="Rectangle 31"/>
          <p:cNvSpPr/>
          <p:nvPr/>
        </p:nvSpPr>
        <p:spPr>
          <a:xfrm>
            <a:off x="4490651" y="2832159"/>
            <a:ext cx="2941831" cy="646331"/>
          </a:xfrm>
          <a:prstGeom prst="rect">
            <a:avLst/>
          </a:prstGeom>
        </p:spPr>
        <p:txBody>
          <a:bodyPr wrap="none">
            <a:spAutoFit/>
          </a:bodyPr>
          <a:lstStyle/>
          <a:p>
            <a:r>
              <a:rPr lang="en-US" dirty="0" smtClean="0">
                <a:latin typeface="Helvetica Light"/>
                <a:cs typeface="Helvetica Light"/>
              </a:rPr>
              <a:t>Rehash c: alternate(c) = 1</a:t>
            </a:r>
          </a:p>
          <a:p>
            <a:r>
              <a:rPr lang="en-US" dirty="0" smtClean="0">
                <a:latin typeface="Helvetica Light"/>
                <a:cs typeface="Helvetica Light"/>
              </a:rPr>
              <a:t>Kick c to bucket 1</a:t>
            </a:r>
            <a:endParaRPr lang="en-US" dirty="0">
              <a:latin typeface="Helvetica Light"/>
              <a:cs typeface="Helvetica Light"/>
            </a:endParaRPr>
          </a:p>
        </p:txBody>
      </p:sp>
      <p:cxnSp>
        <p:nvCxnSpPr>
          <p:cNvPr id="33" name="Straight Arrow Connector 32"/>
          <p:cNvCxnSpPr/>
          <p:nvPr/>
        </p:nvCxnSpPr>
        <p:spPr bwMode="auto">
          <a:xfrm>
            <a:off x="1344637" y="3576667"/>
            <a:ext cx="1060972" cy="74708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1325961" y="3946907"/>
            <a:ext cx="667717" cy="369332"/>
          </a:xfrm>
          <a:prstGeom prst="rect">
            <a:avLst/>
          </a:prstGeom>
        </p:spPr>
        <p:txBody>
          <a:bodyPr wrap="none">
            <a:spAutoFit/>
          </a:bodyPr>
          <a:lstStyle/>
          <a:p>
            <a:r>
              <a:rPr lang="en-US" dirty="0" smtClean="0">
                <a:latin typeface="Helvetica Light"/>
                <a:cs typeface="Helvetica Light"/>
              </a:rPr>
              <a:t>h</a:t>
            </a:r>
            <a:r>
              <a:rPr lang="en-US" baseline="-25000" dirty="0" smtClean="0">
                <a:latin typeface="Helvetica Light"/>
                <a:cs typeface="Helvetica Light"/>
              </a:rPr>
              <a:t>2</a:t>
            </a:r>
            <a:r>
              <a:rPr lang="en-US" dirty="0" smtClean="0">
                <a:latin typeface="Helvetica Light"/>
                <a:cs typeface="Helvetica Light"/>
              </a:rPr>
              <a:t>(x)</a:t>
            </a:r>
            <a:endParaRPr lang="en-US" dirty="0">
              <a:latin typeface="Helvetica Light"/>
              <a:cs typeface="Helvetica Light"/>
            </a:endParaRPr>
          </a:p>
        </p:txBody>
      </p:sp>
    </p:spTree>
    <p:extLst>
      <p:ext uri="{BB962C8B-B14F-4D97-AF65-F5344CB8AC3E}">
        <p14:creationId xmlns:p14="http://schemas.microsoft.com/office/powerpoint/2010/main" val="1464279251"/>
      </p:ext>
    </p:extLst>
  </p:cSld>
  <p:clrMapOvr>
    <a:masterClrMapping/>
  </p:clrMapOvr>
  <mc:AlternateContent xmlns:mc="http://schemas.openxmlformats.org/markup-compatibility/2006" xmlns:p14="http://schemas.microsoft.com/office/powerpoint/2010/main">
    <mc:Choice Requires="p14">
      <p:transition spd="slow" p14:dur="2000" advTm="22692"/>
    </mc:Choice>
    <mc:Fallback xmlns="">
      <p:transition xmlns:p14="http://schemas.microsoft.com/office/powerpoint/2010/main" spd="slow" advTm="22692"/>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Helvetica Light"/>
                <a:cs typeface="Helvetica Light"/>
              </a:rPr>
              <a:t>Challenge: How to Perform Cuckoo?</a:t>
            </a:r>
            <a:endParaRPr lang="en-US" sz="4000" dirty="0">
              <a:latin typeface="Helvetica Light"/>
              <a:cs typeface="Helvetica Light"/>
            </a:endParaRPr>
          </a:p>
        </p:txBody>
      </p:sp>
      <p:sp>
        <p:nvSpPr>
          <p:cNvPr id="3" name="Content Placeholder 2"/>
          <p:cNvSpPr>
            <a:spLocks noGrp="1"/>
          </p:cNvSpPr>
          <p:nvPr>
            <p:ph idx="1"/>
          </p:nvPr>
        </p:nvSpPr>
        <p:spPr>
          <a:xfrm>
            <a:off x="223520" y="1104900"/>
            <a:ext cx="8788400" cy="4648200"/>
          </a:xfrm>
        </p:spPr>
        <p:txBody>
          <a:bodyPr/>
          <a:lstStyle/>
          <a:p>
            <a:r>
              <a:rPr lang="en-US" dirty="0" smtClean="0">
                <a:latin typeface="Helvetica Light"/>
                <a:cs typeface="Helvetica Light"/>
              </a:rPr>
              <a:t>Cuckoo hashing requires rehashing and displacing existing items</a:t>
            </a:r>
          </a:p>
          <a:p>
            <a:endParaRPr lang="en-US" dirty="0" smtClean="0">
              <a:latin typeface="Helvetica Light"/>
              <a:cs typeface="Helvetica Light"/>
            </a:endParaRPr>
          </a:p>
          <a:p>
            <a:pPr marL="0" indent="0">
              <a:buNone/>
            </a:pPr>
            <a:endParaRPr lang="en-US" dirty="0" smtClean="0">
              <a:latin typeface="Helvetica Light"/>
              <a:cs typeface="Helvetica Light"/>
            </a:endParaRPr>
          </a:p>
          <a:p>
            <a:pPr marL="0" indent="0">
              <a:buNone/>
            </a:pPr>
            <a:endParaRPr lang="en-US" dirty="0">
              <a:latin typeface="Helvetica Light"/>
              <a:cs typeface="Helvetica Light"/>
            </a:endParaRPr>
          </a:p>
          <a:p>
            <a:pPr marL="0" indent="0">
              <a:buNone/>
            </a:pPr>
            <a:endParaRPr lang="en-US" dirty="0" smtClean="0">
              <a:latin typeface="Helvetica Light"/>
              <a:cs typeface="Helvetica Light"/>
            </a:endParaRPr>
          </a:p>
          <a:p>
            <a:pPr marL="0" indent="0">
              <a:buNone/>
            </a:pPr>
            <a:endParaRPr lang="en-US" dirty="0">
              <a:latin typeface="Helvetica Light"/>
              <a:cs typeface="Helvetica Light"/>
            </a:endParaRPr>
          </a:p>
        </p:txBody>
      </p:sp>
      <p:sp>
        <p:nvSpPr>
          <p:cNvPr id="6" name="Slide Number Placeholder 5"/>
          <p:cNvSpPr>
            <a:spLocks noGrp="1"/>
          </p:cNvSpPr>
          <p:nvPr>
            <p:ph type="sldNum" sz="quarter" idx="4294967295"/>
          </p:nvPr>
        </p:nvSpPr>
        <p:spPr>
          <a:xfrm>
            <a:off x="3681413" y="6392863"/>
            <a:ext cx="1782762" cy="211137"/>
          </a:xfrm>
          <a:prstGeom prst="rect">
            <a:avLst/>
          </a:prstGeom>
        </p:spPr>
        <p:txBody>
          <a:bodyPr/>
          <a:lstStyle/>
          <a:p>
            <a:fld id="{6D087D90-88CA-CA47-B335-453170371FED}" type="slidenum">
              <a:rPr lang="en-US" smtClean="0">
                <a:latin typeface="Helvetica Light"/>
                <a:cs typeface="Helvetica Light"/>
              </a:rPr>
              <a:t>19</a:t>
            </a:fld>
            <a:endParaRPr lang="en-US">
              <a:latin typeface="Helvetica Light"/>
              <a:cs typeface="Helvetica Light"/>
            </a:endParaRPr>
          </a:p>
        </p:txBody>
      </p:sp>
      <p:sp>
        <p:nvSpPr>
          <p:cNvPr id="9" name="Rectangle 8"/>
          <p:cNvSpPr/>
          <p:nvPr/>
        </p:nvSpPr>
        <p:spPr>
          <a:xfrm>
            <a:off x="793667" y="5276046"/>
            <a:ext cx="7371215" cy="954107"/>
          </a:xfrm>
          <a:prstGeom prst="rect">
            <a:avLst/>
          </a:prstGeom>
          <a:solidFill>
            <a:srgbClr val="80000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2800" dirty="0" smtClean="0">
                <a:latin typeface="Helvetica Light"/>
                <a:cs typeface="Helvetica Light"/>
              </a:rPr>
              <a:t>With </a:t>
            </a:r>
            <a:r>
              <a:rPr lang="en-US" sz="2800" dirty="0">
                <a:latin typeface="Helvetica Light"/>
                <a:cs typeface="Helvetica Light"/>
              </a:rPr>
              <a:t>only </a:t>
            </a:r>
            <a:r>
              <a:rPr lang="en-US" sz="2800" dirty="0" smtClean="0">
                <a:latin typeface="Helvetica Light"/>
                <a:cs typeface="Helvetica Light"/>
              </a:rPr>
              <a:t>fingerprint, </a:t>
            </a:r>
            <a:br>
              <a:rPr lang="en-US" sz="2800" dirty="0" smtClean="0">
                <a:latin typeface="Helvetica Light"/>
                <a:cs typeface="Helvetica Light"/>
              </a:rPr>
            </a:br>
            <a:r>
              <a:rPr lang="en-US" sz="2800" dirty="0" smtClean="0">
                <a:latin typeface="Helvetica Light"/>
                <a:cs typeface="Helvetica Light"/>
              </a:rPr>
              <a:t>how </a:t>
            </a:r>
            <a:r>
              <a:rPr lang="en-US" sz="2800" dirty="0">
                <a:latin typeface="Helvetica Light"/>
                <a:cs typeface="Helvetica Light"/>
              </a:rPr>
              <a:t>to calculate </a:t>
            </a:r>
            <a:r>
              <a:rPr lang="en-US" sz="2800" dirty="0" smtClean="0">
                <a:latin typeface="Helvetica Light"/>
                <a:cs typeface="Helvetica Light"/>
              </a:rPr>
              <a:t>item’s </a:t>
            </a:r>
            <a:r>
              <a:rPr lang="en-US" sz="2800" dirty="0">
                <a:latin typeface="Helvetica Light"/>
                <a:cs typeface="Helvetica Light"/>
              </a:rPr>
              <a:t>alternate bucket?</a:t>
            </a:r>
          </a:p>
        </p:txBody>
      </p:sp>
      <p:sp>
        <p:nvSpPr>
          <p:cNvPr id="8" name="Rectangle 7"/>
          <p:cNvSpPr/>
          <p:nvPr/>
        </p:nvSpPr>
        <p:spPr bwMode="auto">
          <a:xfrm>
            <a:off x="2888978" y="223281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0" name="Rectangle 9"/>
          <p:cNvSpPr/>
          <p:nvPr/>
        </p:nvSpPr>
        <p:spPr bwMode="auto">
          <a:xfrm>
            <a:off x="2888978" y="255545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1" name="Rectangle 10"/>
          <p:cNvSpPr/>
          <p:nvPr/>
        </p:nvSpPr>
        <p:spPr bwMode="auto">
          <a:xfrm>
            <a:off x="2888978" y="289593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latin typeface="Helvetica Light"/>
                <a:cs typeface="Helvetica Light"/>
              </a:rPr>
              <a:t>FP(b)</a:t>
            </a:r>
          </a:p>
        </p:txBody>
      </p:sp>
      <p:sp>
        <p:nvSpPr>
          <p:cNvPr id="12" name="Rectangle 11"/>
          <p:cNvSpPr/>
          <p:nvPr/>
        </p:nvSpPr>
        <p:spPr bwMode="auto">
          <a:xfrm>
            <a:off x="2888978" y="323733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3" name="Rectangle 12"/>
          <p:cNvSpPr/>
          <p:nvPr/>
        </p:nvSpPr>
        <p:spPr>
          <a:xfrm>
            <a:off x="2475984" y="2205789"/>
            <a:ext cx="377180" cy="369332"/>
          </a:xfrm>
          <a:prstGeom prst="rect">
            <a:avLst/>
          </a:prstGeom>
        </p:spPr>
        <p:txBody>
          <a:bodyPr wrap="none">
            <a:spAutoFit/>
          </a:bodyPr>
          <a:lstStyle/>
          <a:p>
            <a:r>
              <a:rPr lang="en-US" dirty="0" smtClean="0">
                <a:latin typeface="Helvetica Light"/>
                <a:cs typeface="Helvetica Light"/>
              </a:rPr>
              <a:t>0:</a:t>
            </a:r>
            <a:endParaRPr lang="en-US" dirty="0">
              <a:latin typeface="Helvetica Light"/>
              <a:cs typeface="Helvetica Light"/>
            </a:endParaRPr>
          </a:p>
        </p:txBody>
      </p:sp>
      <p:sp>
        <p:nvSpPr>
          <p:cNvPr id="14" name="Rectangle 13"/>
          <p:cNvSpPr/>
          <p:nvPr/>
        </p:nvSpPr>
        <p:spPr>
          <a:xfrm>
            <a:off x="2475984" y="2519174"/>
            <a:ext cx="377180" cy="369332"/>
          </a:xfrm>
          <a:prstGeom prst="rect">
            <a:avLst/>
          </a:prstGeom>
        </p:spPr>
        <p:txBody>
          <a:bodyPr wrap="none">
            <a:spAutoFit/>
          </a:bodyPr>
          <a:lstStyle/>
          <a:p>
            <a:r>
              <a:rPr lang="en-US" dirty="0" smtClean="0">
                <a:latin typeface="Helvetica Light"/>
                <a:cs typeface="Helvetica Light"/>
              </a:rPr>
              <a:t>1:</a:t>
            </a:r>
            <a:endParaRPr lang="en-US" dirty="0">
              <a:latin typeface="Helvetica Light"/>
              <a:cs typeface="Helvetica Light"/>
            </a:endParaRPr>
          </a:p>
        </p:txBody>
      </p:sp>
      <p:sp>
        <p:nvSpPr>
          <p:cNvPr id="15" name="Rectangle 14"/>
          <p:cNvSpPr/>
          <p:nvPr/>
        </p:nvSpPr>
        <p:spPr>
          <a:xfrm>
            <a:off x="2475984" y="2855569"/>
            <a:ext cx="377180" cy="369332"/>
          </a:xfrm>
          <a:prstGeom prst="rect">
            <a:avLst/>
          </a:prstGeom>
        </p:spPr>
        <p:txBody>
          <a:bodyPr wrap="none">
            <a:spAutoFit/>
          </a:bodyPr>
          <a:lstStyle/>
          <a:p>
            <a:r>
              <a:rPr lang="en-US" dirty="0" smtClean="0">
                <a:latin typeface="Helvetica Light"/>
                <a:cs typeface="Helvetica Light"/>
              </a:rPr>
              <a:t>2:</a:t>
            </a:r>
            <a:endParaRPr lang="en-US" dirty="0">
              <a:latin typeface="Helvetica Light"/>
              <a:cs typeface="Helvetica Light"/>
            </a:endParaRPr>
          </a:p>
        </p:txBody>
      </p:sp>
      <p:sp>
        <p:nvSpPr>
          <p:cNvPr id="16" name="Rectangle 15"/>
          <p:cNvSpPr/>
          <p:nvPr/>
        </p:nvSpPr>
        <p:spPr>
          <a:xfrm>
            <a:off x="2475984" y="3191964"/>
            <a:ext cx="377180" cy="369332"/>
          </a:xfrm>
          <a:prstGeom prst="rect">
            <a:avLst/>
          </a:prstGeom>
        </p:spPr>
        <p:txBody>
          <a:bodyPr wrap="none">
            <a:spAutoFit/>
          </a:bodyPr>
          <a:lstStyle/>
          <a:p>
            <a:r>
              <a:rPr lang="en-US" dirty="0" smtClean="0">
                <a:latin typeface="Helvetica Light"/>
                <a:cs typeface="Helvetica Light"/>
              </a:rPr>
              <a:t>3:</a:t>
            </a:r>
            <a:endParaRPr lang="en-US" dirty="0">
              <a:latin typeface="Helvetica Light"/>
              <a:cs typeface="Helvetica Light"/>
            </a:endParaRPr>
          </a:p>
        </p:txBody>
      </p:sp>
      <p:sp>
        <p:nvSpPr>
          <p:cNvPr id="17" name="Rectangle 16"/>
          <p:cNvSpPr/>
          <p:nvPr/>
        </p:nvSpPr>
        <p:spPr bwMode="auto">
          <a:xfrm>
            <a:off x="2888978" y="356187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latin typeface="Helvetica Light"/>
                <a:cs typeface="Helvetica Light"/>
              </a:rPr>
              <a:t>FP(c)</a:t>
            </a:r>
          </a:p>
        </p:txBody>
      </p:sp>
      <p:sp>
        <p:nvSpPr>
          <p:cNvPr id="18" name="Rectangle 17"/>
          <p:cNvSpPr/>
          <p:nvPr/>
        </p:nvSpPr>
        <p:spPr bwMode="auto">
          <a:xfrm>
            <a:off x="2888978" y="388451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0" name="Rectangle 19"/>
          <p:cNvSpPr/>
          <p:nvPr/>
        </p:nvSpPr>
        <p:spPr bwMode="auto">
          <a:xfrm>
            <a:off x="2888978" y="422499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latin typeface="Helvetica Light"/>
                <a:cs typeface="Helvetica Light"/>
              </a:rPr>
              <a:t>FP(a)</a:t>
            </a:r>
          </a:p>
        </p:txBody>
      </p:sp>
      <p:sp>
        <p:nvSpPr>
          <p:cNvPr id="22" name="Rectangle 21"/>
          <p:cNvSpPr/>
          <p:nvPr/>
        </p:nvSpPr>
        <p:spPr bwMode="auto">
          <a:xfrm>
            <a:off x="2888978" y="456639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3" name="Rectangle 22"/>
          <p:cNvSpPr/>
          <p:nvPr/>
        </p:nvSpPr>
        <p:spPr>
          <a:xfrm>
            <a:off x="2475984" y="3864754"/>
            <a:ext cx="377180" cy="369332"/>
          </a:xfrm>
          <a:prstGeom prst="rect">
            <a:avLst/>
          </a:prstGeom>
        </p:spPr>
        <p:txBody>
          <a:bodyPr wrap="none">
            <a:spAutoFit/>
          </a:bodyPr>
          <a:lstStyle/>
          <a:p>
            <a:r>
              <a:rPr lang="en-US" dirty="0" smtClean="0">
                <a:latin typeface="Helvetica Light"/>
                <a:cs typeface="Helvetica Light"/>
              </a:rPr>
              <a:t>5:</a:t>
            </a:r>
            <a:endParaRPr lang="en-US" dirty="0">
              <a:latin typeface="Helvetica Light"/>
              <a:cs typeface="Helvetica Light"/>
            </a:endParaRPr>
          </a:p>
        </p:txBody>
      </p:sp>
      <p:sp>
        <p:nvSpPr>
          <p:cNvPr id="24" name="Rectangle 23"/>
          <p:cNvSpPr/>
          <p:nvPr/>
        </p:nvSpPr>
        <p:spPr>
          <a:xfrm>
            <a:off x="2475984" y="4201149"/>
            <a:ext cx="377180" cy="369332"/>
          </a:xfrm>
          <a:prstGeom prst="rect">
            <a:avLst/>
          </a:prstGeom>
        </p:spPr>
        <p:txBody>
          <a:bodyPr wrap="none">
            <a:spAutoFit/>
          </a:bodyPr>
          <a:lstStyle/>
          <a:p>
            <a:r>
              <a:rPr lang="en-US" dirty="0" smtClean="0">
                <a:latin typeface="Helvetica Light"/>
                <a:cs typeface="Helvetica Light"/>
              </a:rPr>
              <a:t>6:</a:t>
            </a:r>
            <a:endParaRPr lang="en-US" dirty="0">
              <a:latin typeface="Helvetica Light"/>
              <a:cs typeface="Helvetica Light"/>
            </a:endParaRPr>
          </a:p>
        </p:txBody>
      </p:sp>
      <p:sp>
        <p:nvSpPr>
          <p:cNvPr id="25" name="Rectangle 24"/>
          <p:cNvSpPr/>
          <p:nvPr/>
        </p:nvSpPr>
        <p:spPr>
          <a:xfrm>
            <a:off x="2475984" y="4537545"/>
            <a:ext cx="377180" cy="369332"/>
          </a:xfrm>
          <a:prstGeom prst="rect">
            <a:avLst/>
          </a:prstGeom>
        </p:spPr>
        <p:txBody>
          <a:bodyPr wrap="none">
            <a:spAutoFit/>
          </a:bodyPr>
          <a:lstStyle/>
          <a:p>
            <a:r>
              <a:rPr lang="en-US" dirty="0" smtClean="0">
                <a:latin typeface="Helvetica Light"/>
                <a:cs typeface="Helvetica Light"/>
              </a:rPr>
              <a:t>7:</a:t>
            </a:r>
            <a:endParaRPr lang="en-US" dirty="0">
              <a:latin typeface="Helvetica Light"/>
              <a:cs typeface="Helvetica Light"/>
            </a:endParaRPr>
          </a:p>
        </p:txBody>
      </p:sp>
      <p:sp>
        <p:nvSpPr>
          <p:cNvPr id="26" name="Rectangle 25"/>
          <p:cNvSpPr/>
          <p:nvPr/>
        </p:nvSpPr>
        <p:spPr>
          <a:xfrm>
            <a:off x="2475984" y="3528359"/>
            <a:ext cx="377180" cy="369332"/>
          </a:xfrm>
          <a:prstGeom prst="rect">
            <a:avLst/>
          </a:prstGeom>
        </p:spPr>
        <p:txBody>
          <a:bodyPr wrap="none">
            <a:spAutoFit/>
          </a:bodyPr>
          <a:lstStyle/>
          <a:p>
            <a:r>
              <a:rPr lang="en-US" dirty="0" smtClean="0">
                <a:latin typeface="Helvetica Light"/>
                <a:cs typeface="Helvetica Light"/>
              </a:rPr>
              <a:t>4:</a:t>
            </a:r>
            <a:endParaRPr lang="en-US" dirty="0">
              <a:latin typeface="Helvetica Light"/>
              <a:cs typeface="Helvetica Light"/>
            </a:endParaRPr>
          </a:p>
        </p:txBody>
      </p:sp>
      <p:sp>
        <p:nvSpPr>
          <p:cNvPr id="27" name="Freeform 26"/>
          <p:cNvSpPr/>
          <p:nvPr/>
        </p:nvSpPr>
        <p:spPr>
          <a:xfrm flipV="1">
            <a:off x="3674747" y="3726535"/>
            <a:ext cx="821726" cy="666789"/>
          </a:xfrm>
          <a:custGeom>
            <a:avLst/>
            <a:gdLst>
              <a:gd name="connsiteX0" fmla="*/ 0 w 992618"/>
              <a:gd name="connsiteY0" fmla="*/ 0 h 405530"/>
              <a:gd name="connsiteX1" fmla="*/ 992579 w 992618"/>
              <a:gd name="connsiteY1" fmla="*/ 170749 h 405530"/>
              <a:gd name="connsiteX2" fmla="*/ 42691 w 992618"/>
              <a:gd name="connsiteY2" fmla="*/ 405530 h 405530"/>
            </a:gdLst>
            <a:ahLst/>
            <a:cxnLst>
              <a:cxn ang="0">
                <a:pos x="connsiteX0" y="connsiteY0"/>
              </a:cxn>
              <a:cxn ang="0">
                <a:pos x="connsiteX1" y="connsiteY1"/>
              </a:cxn>
              <a:cxn ang="0">
                <a:pos x="connsiteX2" y="connsiteY2"/>
              </a:cxn>
            </a:cxnLst>
            <a:rect l="l" t="t" r="r" b="b"/>
            <a:pathLst>
              <a:path w="992618" h="405530">
                <a:moveTo>
                  <a:pt x="0" y="0"/>
                </a:moveTo>
                <a:cubicBezTo>
                  <a:pt x="492732" y="51580"/>
                  <a:pt x="985464" y="103161"/>
                  <a:pt x="992579" y="170749"/>
                </a:cubicBezTo>
                <a:cubicBezTo>
                  <a:pt x="999694" y="238337"/>
                  <a:pt x="42691" y="405530"/>
                  <a:pt x="42691" y="405530"/>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28" name="Freeform 27"/>
          <p:cNvSpPr/>
          <p:nvPr/>
        </p:nvSpPr>
        <p:spPr>
          <a:xfrm flipV="1">
            <a:off x="3674747" y="2749741"/>
            <a:ext cx="821726" cy="940858"/>
          </a:xfrm>
          <a:custGeom>
            <a:avLst/>
            <a:gdLst>
              <a:gd name="connsiteX0" fmla="*/ 0 w 992618"/>
              <a:gd name="connsiteY0" fmla="*/ 0 h 405530"/>
              <a:gd name="connsiteX1" fmla="*/ 992579 w 992618"/>
              <a:gd name="connsiteY1" fmla="*/ 170749 h 405530"/>
              <a:gd name="connsiteX2" fmla="*/ 42691 w 992618"/>
              <a:gd name="connsiteY2" fmla="*/ 405530 h 405530"/>
            </a:gdLst>
            <a:ahLst/>
            <a:cxnLst>
              <a:cxn ang="0">
                <a:pos x="connsiteX0" y="connsiteY0"/>
              </a:cxn>
              <a:cxn ang="0">
                <a:pos x="connsiteX1" y="connsiteY1"/>
              </a:cxn>
              <a:cxn ang="0">
                <a:pos x="connsiteX2" y="connsiteY2"/>
              </a:cxn>
            </a:cxnLst>
            <a:rect l="l" t="t" r="r" b="b"/>
            <a:pathLst>
              <a:path w="992618" h="405530">
                <a:moveTo>
                  <a:pt x="0" y="0"/>
                </a:moveTo>
                <a:cubicBezTo>
                  <a:pt x="492732" y="51580"/>
                  <a:pt x="985464" y="103161"/>
                  <a:pt x="992579" y="170749"/>
                </a:cubicBezTo>
                <a:cubicBezTo>
                  <a:pt x="999694" y="238337"/>
                  <a:pt x="42691" y="405530"/>
                  <a:pt x="42691" y="405530"/>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29" name="Rectangle 28"/>
          <p:cNvSpPr/>
          <p:nvPr/>
        </p:nvSpPr>
        <p:spPr>
          <a:xfrm>
            <a:off x="4561026" y="3908185"/>
            <a:ext cx="3058278" cy="369332"/>
          </a:xfrm>
          <a:prstGeom prst="rect">
            <a:avLst/>
          </a:prstGeom>
        </p:spPr>
        <p:txBody>
          <a:bodyPr wrap="none">
            <a:spAutoFit/>
          </a:bodyPr>
          <a:lstStyle/>
          <a:p>
            <a:r>
              <a:rPr lang="en-US" dirty="0" smtClean="0">
                <a:latin typeface="Helvetica Light"/>
                <a:cs typeface="Helvetica Light"/>
              </a:rPr>
              <a:t>Kick FP(a) to which bucket?</a:t>
            </a:r>
            <a:endParaRPr lang="en-US" dirty="0">
              <a:latin typeface="Helvetica Light"/>
              <a:cs typeface="Helvetica Light"/>
            </a:endParaRPr>
          </a:p>
        </p:txBody>
      </p:sp>
      <p:sp>
        <p:nvSpPr>
          <p:cNvPr id="32" name="Rectangle 31"/>
          <p:cNvSpPr/>
          <p:nvPr/>
        </p:nvSpPr>
        <p:spPr>
          <a:xfrm>
            <a:off x="4561026" y="3040235"/>
            <a:ext cx="3058278" cy="369332"/>
          </a:xfrm>
          <a:prstGeom prst="rect">
            <a:avLst/>
          </a:prstGeom>
        </p:spPr>
        <p:txBody>
          <a:bodyPr wrap="none">
            <a:spAutoFit/>
          </a:bodyPr>
          <a:lstStyle/>
          <a:p>
            <a:r>
              <a:rPr lang="en-US" dirty="0" smtClean="0">
                <a:latin typeface="Helvetica Light"/>
                <a:cs typeface="Helvetica Light"/>
              </a:rPr>
              <a:t>Kick FP(c) to which bucket?</a:t>
            </a:r>
            <a:endParaRPr lang="en-US" dirty="0">
              <a:latin typeface="Helvetica Light"/>
              <a:cs typeface="Helvetica Light"/>
            </a:endParaRPr>
          </a:p>
        </p:txBody>
      </p:sp>
    </p:spTree>
    <p:extLst>
      <p:ext uri="{BB962C8B-B14F-4D97-AF65-F5344CB8AC3E}">
        <p14:creationId xmlns:p14="http://schemas.microsoft.com/office/powerpoint/2010/main" val="1420763604"/>
      </p:ext>
    </p:extLst>
  </p:cSld>
  <p:clrMapOvr>
    <a:masterClrMapping/>
  </p:clrMapOvr>
  <mc:AlternateContent xmlns:mc="http://schemas.openxmlformats.org/markup-compatibility/2006" xmlns:p14="http://schemas.microsoft.com/office/powerpoint/2010/main">
    <mc:Choice Requires="p14">
      <p:transition spd="slow" p14:dur="2000" advTm="48799"/>
    </mc:Choice>
    <mc:Fallback xmlns="">
      <p:transition xmlns:p14="http://schemas.microsoft.com/office/powerpoint/2010/main" spd="slow" advTm="48799"/>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220"/>
            <a:ext cx="9144000" cy="1143000"/>
          </a:xfrm>
        </p:spPr>
        <p:txBody>
          <a:bodyPr>
            <a:normAutofit/>
          </a:bodyPr>
          <a:lstStyle/>
          <a:p>
            <a:r>
              <a:rPr lang="en-US" sz="2800" dirty="0" smtClean="0">
                <a:latin typeface="Helvetica Light"/>
                <a:cs typeface="Helvetica Light"/>
              </a:rPr>
              <a:t>What is Bloom Filter? A Compact Data Structure </a:t>
            </a:r>
            <a:br>
              <a:rPr lang="en-US" sz="2800" dirty="0" smtClean="0">
                <a:latin typeface="Helvetica Light"/>
                <a:cs typeface="Helvetica Light"/>
              </a:rPr>
            </a:br>
            <a:r>
              <a:rPr lang="en-US" sz="2800" dirty="0" smtClean="0">
                <a:latin typeface="Helvetica Light"/>
                <a:cs typeface="Helvetica Light"/>
              </a:rPr>
              <a:t>Storing Set-membership</a:t>
            </a:r>
            <a:endParaRPr lang="en-US" sz="2800" dirty="0">
              <a:latin typeface="Helvetica Light"/>
              <a:cs typeface="Helvetica Light"/>
            </a:endParaRPr>
          </a:p>
        </p:txBody>
      </p:sp>
      <p:sp>
        <p:nvSpPr>
          <p:cNvPr id="8" name="Content Placeholder 7"/>
          <p:cNvSpPr>
            <a:spLocks noGrp="1"/>
          </p:cNvSpPr>
          <p:nvPr>
            <p:ph idx="1"/>
          </p:nvPr>
        </p:nvSpPr>
        <p:spPr>
          <a:xfrm>
            <a:off x="148729" y="1013460"/>
            <a:ext cx="8820800" cy="5052060"/>
          </a:xfrm>
        </p:spPr>
        <p:txBody>
          <a:bodyPr/>
          <a:lstStyle/>
          <a:p>
            <a:pPr marL="342900" lvl="1" indent="-342900"/>
            <a:r>
              <a:rPr lang="en-US" sz="2800" dirty="0" smtClean="0">
                <a:latin typeface="Helvetica Light"/>
                <a:cs typeface="Helvetica Light"/>
              </a:rPr>
              <a:t>Bloom Filters answer “</a:t>
            </a:r>
            <a:r>
              <a:rPr lang="en-US" sz="2800" dirty="0">
                <a:latin typeface="Helvetica Light"/>
                <a:cs typeface="Helvetica Light"/>
              </a:rPr>
              <a:t>is item </a:t>
            </a:r>
            <a:r>
              <a:rPr lang="en-US" sz="2800" b="1" i="1" dirty="0">
                <a:latin typeface="Helvetica Light"/>
                <a:cs typeface="Helvetica Light"/>
              </a:rPr>
              <a:t>x</a:t>
            </a:r>
            <a:r>
              <a:rPr lang="en-US" sz="2800" dirty="0">
                <a:latin typeface="Helvetica Light"/>
                <a:cs typeface="Helvetica Light"/>
              </a:rPr>
              <a:t> </a:t>
            </a:r>
            <a:r>
              <a:rPr lang="en-US" sz="2800" dirty="0" smtClean="0">
                <a:latin typeface="Helvetica Light"/>
                <a:cs typeface="Helvetica Light"/>
              </a:rPr>
              <a:t>in set </a:t>
            </a:r>
            <a:r>
              <a:rPr lang="en-US" sz="2800" b="1" i="1" dirty="0" smtClean="0">
                <a:latin typeface="Helvetica Light"/>
                <a:cs typeface="Helvetica Light"/>
              </a:rPr>
              <a:t>Y </a:t>
            </a:r>
            <a:r>
              <a:rPr lang="en-US" sz="2800" dirty="0" smtClean="0">
                <a:latin typeface="Helvetica Light"/>
                <a:cs typeface="Helvetica Light"/>
              </a:rPr>
              <a:t>” by:</a:t>
            </a:r>
          </a:p>
          <a:p>
            <a:pPr lvl="1"/>
            <a:r>
              <a:rPr lang="en-US" sz="2800" dirty="0" smtClean="0">
                <a:latin typeface="Helvetica Light"/>
                <a:cs typeface="Helvetica Light"/>
              </a:rPr>
              <a:t>“</a:t>
            </a:r>
            <a:r>
              <a:rPr lang="en-US" sz="2800" b="1" dirty="0">
                <a:solidFill>
                  <a:srgbClr val="FF0000"/>
                </a:solidFill>
                <a:latin typeface="Helvetica Light"/>
                <a:cs typeface="Helvetica Light"/>
              </a:rPr>
              <a:t>definitely no</a:t>
            </a:r>
            <a:r>
              <a:rPr lang="en-US" sz="2800" dirty="0" smtClean="0">
                <a:latin typeface="Helvetica Light"/>
                <a:cs typeface="Helvetica Light"/>
              </a:rPr>
              <a:t>”, or</a:t>
            </a:r>
          </a:p>
          <a:p>
            <a:pPr lvl="1"/>
            <a:r>
              <a:rPr lang="en-US" sz="2800" dirty="0" smtClean="0">
                <a:latin typeface="Helvetica Light"/>
                <a:cs typeface="Helvetica Light"/>
              </a:rPr>
              <a:t>“</a:t>
            </a:r>
            <a:r>
              <a:rPr lang="en-US" sz="2800" b="1" dirty="0" smtClean="0">
                <a:solidFill>
                  <a:srgbClr val="008000"/>
                </a:solidFill>
                <a:latin typeface="Helvetica Light"/>
                <a:cs typeface="Helvetica Light"/>
              </a:rPr>
              <a:t>probably </a:t>
            </a:r>
            <a:r>
              <a:rPr lang="en-US" sz="2800" b="1" dirty="0">
                <a:solidFill>
                  <a:srgbClr val="008000"/>
                </a:solidFill>
                <a:latin typeface="Helvetica Light"/>
                <a:cs typeface="Helvetica Light"/>
              </a:rPr>
              <a:t>yes</a:t>
            </a:r>
            <a:r>
              <a:rPr lang="en-US" sz="2800" dirty="0" smtClean="0">
                <a:latin typeface="Helvetica Light"/>
                <a:cs typeface="Helvetica Light"/>
              </a:rPr>
              <a:t>” with probability </a:t>
            </a:r>
            <a:r>
              <a:rPr lang="en-US" sz="2800" b="1" i="1" dirty="0" err="1" smtClean="0">
                <a:latin typeface="Helvetica Light"/>
                <a:cs typeface="Helvetica Light"/>
              </a:rPr>
              <a:t>ε</a:t>
            </a:r>
            <a:r>
              <a:rPr lang="en-US" sz="2800" dirty="0" smtClean="0">
                <a:latin typeface="Helvetica Light"/>
                <a:cs typeface="Helvetica Light"/>
              </a:rPr>
              <a:t> to be wrong</a:t>
            </a:r>
          </a:p>
          <a:p>
            <a:pPr marL="571500" indent="-514350"/>
            <a:endParaRPr lang="en-US" dirty="0" smtClean="0">
              <a:latin typeface="Helvetica Light"/>
              <a:cs typeface="Helvetica Light"/>
            </a:endParaRPr>
          </a:p>
          <a:p>
            <a:pPr marL="571500" indent="-514350"/>
            <a:endParaRPr lang="en-US" dirty="0" smtClean="0">
              <a:latin typeface="Helvetica Light"/>
              <a:cs typeface="Helvetica Light"/>
            </a:endParaRPr>
          </a:p>
          <a:p>
            <a:pPr marL="571500" indent="-514350"/>
            <a:r>
              <a:rPr lang="en-US" dirty="0" smtClean="0">
                <a:latin typeface="Helvetica Light"/>
                <a:cs typeface="Helvetica Light"/>
              </a:rPr>
              <a:t>Benefit: not always precise but highly compact</a:t>
            </a:r>
          </a:p>
          <a:p>
            <a:pPr marL="971550" lvl="1" indent="-514350"/>
            <a:r>
              <a:rPr lang="en-US" dirty="0" smtClean="0">
                <a:latin typeface="Helvetica Light"/>
                <a:cs typeface="Helvetica Light"/>
              </a:rPr>
              <a:t>Typically a few bits per item</a:t>
            </a:r>
            <a:endParaRPr lang="en-US" dirty="0">
              <a:latin typeface="Helvetica Light"/>
              <a:cs typeface="Helvetica Light"/>
            </a:endParaRPr>
          </a:p>
          <a:p>
            <a:pPr marL="971550" lvl="1" indent="-514350"/>
            <a:r>
              <a:rPr lang="en-US" dirty="0" smtClean="0">
                <a:latin typeface="Helvetica Light"/>
                <a:cs typeface="Helvetica Light"/>
              </a:rPr>
              <a:t>Achieving lower </a:t>
            </a:r>
            <a:r>
              <a:rPr lang="en-US" b="1" i="1" dirty="0" err="1" smtClean="0">
                <a:latin typeface="Helvetica Light"/>
                <a:cs typeface="Helvetica Light"/>
              </a:rPr>
              <a:t>ε</a:t>
            </a:r>
            <a:r>
              <a:rPr lang="en-US" dirty="0">
                <a:latin typeface="Helvetica Light"/>
                <a:cs typeface="Helvetica Light"/>
              </a:rPr>
              <a:t> </a:t>
            </a:r>
            <a:r>
              <a:rPr lang="en-US" dirty="0" smtClean="0">
                <a:latin typeface="Helvetica Light"/>
                <a:cs typeface="Helvetica Light"/>
              </a:rPr>
              <a:t>(more accurate) requires spending more bits per item</a:t>
            </a:r>
            <a:endParaRPr lang="en-US" dirty="0">
              <a:latin typeface="Helvetica Light"/>
              <a:cs typeface="Helvetica Light"/>
            </a:endParaRPr>
          </a:p>
        </p:txBody>
      </p:sp>
      <p:sp>
        <p:nvSpPr>
          <p:cNvPr id="7" name="Slide Number Placeholder 6"/>
          <p:cNvSpPr>
            <a:spLocks noGrp="1"/>
          </p:cNvSpPr>
          <p:nvPr>
            <p:ph type="sldNum" sz="quarter" idx="4"/>
          </p:nvPr>
        </p:nvSpPr>
        <p:spPr/>
        <p:txBody>
          <a:bodyPr/>
          <a:lstStyle/>
          <a:p>
            <a:fld id="{6D087D90-88CA-CA47-B335-453170371FED}" type="slidenum">
              <a:rPr lang="en-US" smtClean="0"/>
              <a:t>2</a:t>
            </a:fld>
            <a:endParaRPr lang="en-US"/>
          </a:p>
        </p:txBody>
      </p:sp>
      <p:sp>
        <p:nvSpPr>
          <p:cNvPr id="9" name="Rounded Rectangular Callout 8"/>
          <p:cNvSpPr/>
          <p:nvPr/>
        </p:nvSpPr>
        <p:spPr bwMode="auto">
          <a:xfrm>
            <a:off x="4966335" y="2910840"/>
            <a:ext cx="3017520" cy="436880"/>
          </a:xfrm>
          <a:prstGeom prst="wedgeRoundRectCallout">
            <a:avLst>
              <a:gd name="adj1" fmla="val -14949"/>
              <a:gd name="adj2" fmla="val -148094"/>
              <a:gd name="adj3" fmla="val 16667"/>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Helvetica Light"/>
                <a:cs typeface="Helvetica Light"/>
              </a:rPr>
              <a:t>false positive rate</a:t>
            </a:r>
          </a:p>
        </p:txBody>
      </p:sp>
    </p:spTree>
    <p:custDataLst>
      <p:tags r:id="rId1"/>
    </p:custDataLst>
    <p:extLst>
      <p:ext uri="{BB962C8B-B14F-4D97-AF65-F5344CB8AC3E}">
        <p14:creationId xmlns:p14="http://schemas.microsoft.com/office/powerpoint/2010/main" val="3207334915"/>
      </p:ext>
    </p:extLst>
  </p:cSld>
  <p:clrMapOvr>
    <a:masterClrMapping/>
  </p:clrMapOvr>
  <mc:AlternateContent xmlns:mc="http://schemas.openxmlformats.org/markup-compatibility/2006" xmlns:p14="http://schemas.microsoft.com/office/powerpoint/2010/main">
    <mc:Choice Requires="p14">
      <p:transition spd="slow" p14:dur="2000" advTm="79342"/>
    </mc:Choice>
    <mc:Fallback xmlns="">
      <p:transition xmlns:p14="http://schemas.microsoft.com/office/powerpoint/2010/main" spd="slow" advTm="7934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latin typeface="Helvetica Light"/>
                <a:cs typeface="Helvetica Light"/>
              </a:rPr>
              <a:t>       We Apply Partial-Key Cuckoo</a:t>
            </a:r>
            <a:endParaRPr lang="en-US" dirty="0">
              <a:latin typeface="Helvetica Light"/>
              <a:cs typeface="Helvetica Light"/>
            </a:endParaRPr>
          </a:p>
        </p:txBody>
      </p:sp>
      <p:sp>
        <p:nvSpPr>
          <p:cNvPr id="16" name="Content Placeholder 13"/>
          <p:cNvSpPr>
            <a:spLocks noGrp="1"/>
          </p:cNvSpPr>
          <p:nvPr>
            <p:ph idx="1"/>
          </p:nvPr>
        </p:nvSpPr>
        <p:spPr>
          <a:xfrm>
            <a:off x="685800" y="1104900"/>
            <a:ext cx="8214360" cy="4648200"/>
          </a:xfrm>
        </p:spPr>
        <p:txBody>
          <a:bodyPr/>
          <a:lstStyle/>
          <a:p>
            <a:r>
              <a:rPr lang="en-US" dirty="0" smtClean="0">
                <a:latin typeface="Helvetica Light"/>
                <a:cs typeface="Helvetica Light"/>
              </a:rPr>
              <a:t>Standard Cuckoo Hashing: </a:t>
            </a:r>
            <a:r>
              <a:rPr lang="en-US" b="1" dirty="0" smtClean="0">
                <a:solidFill>
                  <a:srgbClr val="FF0000"/>
                </a:solidFill>
                <a:latin typeface="Helvetica Light"/>
                <a:cs typeface="Helvetica Light"/>
              </a:rPr>
              <a:t>two independent hash functions for two buckets</a:t>
            </a:r>
          </a:p>
          <a:p>
            <a:pPr lvl="1"/>
            <a:endParaRPr lang="en-US" dirty="0">
              <a:latin typeface="Helvetica Light"/>
              <a:cs typeface="Helvetica Light"/>
            </a:endParaRPr>
          </a:p>
          <a:p>
            <a:pPr lvl="1"/>
            <a:endParaRPr lang="en-US" dirty="0" smtClean="0">
              <a:latin typeface="Helvetica Light"/>
              <a:cs typeface="Helvetica Light"/>
            </a:endParaRPr>
          </a:p>
          <a:p>
            <a:r>
              <a:rPr lang="en-US" dirty="0" smtClean="0">
                <a:latin typeface="Helvetica Light"/>
                <a:cs typeface="Helvetica Light"/>
              </a:rPr>
              <a:t>Partial-key Cuckoo Hashing: </a:t>
            </a:r>
            <a:r>
              <a:rPr lang="en-US" b="1" dirty="0" smtClean="0">
                <a:solidFill>
                  <a:srgbClr val="FF0000"/>
                </a:solidFill>
                <a:latin typeface="Helvetica Light"/>
                <a:cs typeface="Helvetica Light"/>
              </a:rPr>
              <a:t>use one bucket and fingerprint to derive the other </a:t>
            </a:r>
            <a:r>
              <a:rPr lang="en-US" b="1" baseline="30000" dirty="0">
                <a:solidFill>
                  <a:srgbClr val="262699"/>
                </a:solidFill>
                <a:latin typeface="Helvetica Light"/>
                <a:cs typeface="Helvetica Light"/>
              </a:rPr>
              <a:t>[</a:t>
            </a:r>
            <a:r>
              <a:rPr lang="en-US" b="1" baseline="30000" dirty="0" smtClean="0">
                <a:solidFill>
                  <a:srgbClr val="262699"/>
                </a:solidFill>
                <a:latin typeface="Helvetica Light"/>
                <a:cs typeface="Helvetica Light"/>
              </a:rPr>
              <a:t>Fan2013]</a:t>
            </a:r>
            <a:endParaRPr lang="en-US" b="1" dirty="0" smtClean="0">
              <a:solidFill>
                <a:srgbClr val="FF0000"/>
              </a:solidFill>
              <a:latin typeface="Helvetica Light"/>
              <a:cs typeface="Helvetica Light"/>
            </a:endParaRPr>
          </a:p>
          <a:p>
            <a:endParaRPr lang="en-US" dirty="0">
              <a:latin typeface="Helvetica Light"/>
              <a:cs typeface="Helvetica Light"/>
            </a:endParaRPr>
          </a:p>
          <a:p>
            <a:endParaRPr lang="en-US" dirty="0" smtClean="0">
              <a:latin typeface="Helvetica Light"/>
              <a:cs typeface="Helvetica Light"/>
            </a:endParaRPr>
          </a:p>
          <a:p>
            <a:pPr marL="457200" lvl="1" indent="0">
              <a:buNone/>
            </a:pPr>
            <a:r>
              <a:rPr lang="en-US" dirty="0" smtClean="0">
                <a:latin typeface="Helvetica Light"/>
                <a:cs typeface="Helvetica Light"/>
              </a:rPr>
              <a:t>To displace existing fingerprint:</a:t>
            </a:r>
          </a:p>
          <a:p>
            <a:endParaRPr lang="en-US" dirty="0" smtClean="0">
              <a:latin typeface="Helvetica Light"/>
              <a:cs typeface="Helvetica Light"/>
            </a:endParaRPr>
          </a:p>
        </p:txBody>
      </p:sp>
      <p:sp>
        <p:nvSpPr>
          <p:cNvPr id="6" name="Slide Number Placeholder 5"/>
          <p:cNvSpPr>
            <a:spLocks noGrp="1"/>
          </p:cNvSpPr>
          <p:nvPr>
            <p:ph type="sldNum" sz="quarter" idx="4"/>
          </p:nvPr>
        </p:nvSpPr>
        <p:spPr>
          <a:prstGeom prst="rect">
            <a:avLst/>
          </a:prstGeom>
        </p:spPr>
        <p:txBody>
          <a:bodyPr/>
          <a:lstStyle/>
          <a:p>
            <a:fld id="{6D087D90-88CA-CA47-B335-453170371FED}" type="slidenum">
              <a:rPr lang="en-US" smtClean="0">
                <a:latin typeface="Helvetica Light"/>
                <a:cs typeface="Helvetica Light"/>
              </a:rPr>
              <a:t>20</a:t>
            </a:fld>
            <a:endParaRPr lang="en-US">
              <a:latin typeface="Helvetica Light"/>
              <a:cs typeface="Helvetica Light"/>
            </a:endParaRPr>
          </a:p>
        </p:txBody>
      </p:sp>
      <p:sp>
        <p:nvSpPr>
          <p:cNvPr id="7" name="Rectangle 6"/>
          <p:cNvSpPr/>
          <p:nvPr/>
        </p:nvSpPr>
        <p:spPr>
          <a:xfrm rot="20116620">
            <a:off x="-330895" y="175696"/>
            <a:ext cx="2400148" cy="341882"/>
          </a:xfrm>
          <a:prstGeom prst="rect">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200" dirty="0" smtClean="0">
                <a:solidFill>
                  <a:srgbClr val="000000"/>
                </a:solidFill>
                <a:effectLst>
                  <a:outerShdw blurRad="50800" dist="38100" dir="2700000" algn="tl" rotWithShape="0">
                    <a:prstClr val="black">
                      <a:alpha val="40000"/>
                    </a:prstClr>
                  </a:outerShdw>
                </a:effectLst>
                <a:latin typeface="Helvetica Light"/>
                <a:cs typeface="Helvetica Light"/>
              </a:rPr>
              <a:t>Solution</a:t>
            </a:r>
            <a:endParaRPr lang="en-US" sz="2200" dirty="0">
              <a:solidFill>
                <a:srgbClr val="000000"/>
              </a:solidFill>
              <a:effectLst>
                <a:outerShdw blurRad="50800" dist="38100" dir="2700000" algn="tl" rotWithShape="0">
                  <a:prstClr val="black">
                    <a:alpha val="40000"/>
                  </a:prstClr>
                </a:outerShdw>
              </a:effectLst>
              <a:latin typeface="Helvetica Light"/>
              <a:cs typeface="Helvetica Light"/>
            </a:endParaRPr>
          </a:p>
        </p:txBody>
      </p:sp>
      <p:sp>
        <p:nvSpPr>
          <p:cNvPr id="25" name="Content Placeholder 7"/>
          <p:cNvSpPr txBox="1">
            <a:spLocks/>
          </p:cNvSpPr>
          <p:nvPr/>
        </p:nvSpPr>
        <p:spPr bwMode="auto">
          <a:xfrm>
            <a:off x="1422400" y="3811039"/>
            <a:ext cx="6146800" cy="1122414"/>
          </a:xfrm>
          <a:prstGeom prst="roundRect">
            <a:avLst>
              <a:gd name="adj" fmla="val 9706"/>
            </a:avLst>
          </a:prstGeom>
          <a:noFill/>
          <a:ln>
            <a:noFill/>
          </a:ln>
          <a:extLst>
            <a:ext uri="{FAA26D3D-D897-4be2-8F04-BA451C77F1D7}">
              <ma14:placeholderFlag xmlns:ma14="http://schemas.microsoft.com/office/mac/drawingml/2011/main" val="1"/>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normAutofit fontScale="92500"/>
          </a:bodyPr>
          <a:lstStyle>
            <a:lvl1pPr marL="0" indent="0" algn="l" rtl="0" eaLnBrk="1" fontAlgn="base" hangingPunct="1">
              <a:spcBef>
                <a:spcPct val="20000"/>
              </a:spcBef>
              <a:spcAft>
                <a:spcPct val="0"/>
              </a:spcAft>
              <a:buNone/>
              <a:defRPr sz="2400" b="1">
                <a:solidFill>
                  <a:schemeClr val="dk1"/>
                </a:solidFill>
                <a:latin typeface="+mn-lt"/>
                <a:ea typeface="+mn-ea"/>
                <a:cs typeface="+mn-cs"/>
              </a:defRPr>
            </a:lvl1pPr>
            <a:lvl2pPr marL="457200" indent="0" algn="l" rtl="0" eaLnBrk="1" fontAlgn="base" hangingPunct="1">
              <a:spcBef>
                <a:spcPct val="20000"/>
              </a:spcBef>
              <a:spcAft>
                <a:spcPct val="0"/>
              </a:spcAft>
              <a:buNone/>
              <a:defRPr sz="2000" b="1">
                <a:solidFill>
                  <a:schemeClr val="dk1"/>
                </a:solidFill>
                <a:latin typeface="+mn-lt"/>
                <a:ea typeface="+mn-ea"/>
                <a:cs typeface="+mn-cs"/>
              </a:defRPr>
            </a:lvl2pPr>
            <a:lvl3pPr marL="914400" indent="0" algn="l" rtl="0" eaLnBrk="1" fontAlgn="base" hangingPunct="1">
              <a:spcBef>
                <a:spcPct val="20000"/>
              </a:spcBef>
              <a:spcAft>
                <a:spcPct val="0"/>
              </a:spcAft>
              <a:buFont typeface="Arial" charset="0"/>
              <a:buNone/>
              <a:defRPr sz="1800" b="1">
                <a:solidFill>
                  <a:schemeClr val="dk1"/>
                </a:solidFill>
                <a:latin typeface="+mn-lt"/>
                <a:ea typeface="+mn-ea"/>
                <a:cs typeface="+mn-cs"/>
              </a:defRPr>
            </a:lvl3pPr>
            <a:lvl4pPr marL="1371600" indent="0" algn="l" rtl="0" eaLnBrk="1" fontAlgn="base" hangingPunct="1">
              <a:spcBef>
                <a:spcPct val="20000"/>
              </a:spcBef>
              <a:spcAft>
                <a:spcPct val="0"/>
              </a:spcAft>
              <a:buNone/>
              <a:defRPr sz="1600" b="1">
                <a:solidFill>
                  <a:schemeClr val="dk1"/>
                </a:solidFill>
                <a:latin typeface="+mn-lt"/>
                <a:ea typeface="+mn-ea"/>
                <a:cs typeface="+mn-cs"/>
              </a:defRPr>
            </a:lvl4pPr>
            <a:lvl5pPr marL="18288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5pPr>
            <a:lvl6pPr marL="22860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6pPr>
            <a:lvl7pPr marL="27432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7pPr>
            <a:lvl8pPr marL="32004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8pPr>
            <a:lvl9pPr marL="36576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9pPr>
          </a:lstStyle>
          <a:p>
            <a:r>
              <a:rPr lang="en-US" b="0" dirty="0" smtClean="0">
                <a:solidFill>
                  <a:schemeClr val="tx1"/>
                </a:solidFill>
                <a:latin typeface="Courier New"/>
                <a:cs typeface="Courier New"/>
              </a:rPr>
              <a:t>bucket1 = hash(x) </a:t>
            </a:r>
          </a:p>
          <a:p>
            <a:r>
              <a:rPr lang="en-US" b="0" dirty="0" smtClean="0">
                <a:solidFill>
                  <a:schemeClr val="tx1"/>
                </a:solidFill>
                <a:latin typeface="Courier New"/>
                <a:cs typeface="Courier New"/>
              </a:rPr>
              <a:t>bucket2 = bucket1     hash(FP(x))</a:t>
            </a:r>
          </a:p>
        </p:txBody>
      </p:sp>
      <p:sp>
        <p:nvSpPr>
          <p:cNvPr id="26" name="Content Placeholder 7"/>
          <p:cNvSpPr txBox="1">
            <a:spLocks/>
          </p:cNvSpPr>
          <p:nvPr/>
        </p:nvSpPr>
        <p:spPr bwMode="auto">
          <a:xfrm>
            <a:off x="1422400" y="1989844"/>
            <a:ext cx="4041775" cy="960508"/>
          </a:xfrm>
          <a:prstGeom prst="roundRect">
            <a:avLst>
              <a:gd name="adj" fmla="val 9706"/>
            </a:avLst>
          </a:prstGeom>
          <a:noFill/>
          <a:ln>
            <a:noFill/>
          </a:ln>
          <a:extLst>
            <a:ext uri="{FAA26D3D-D897-4be2-8F04-BA451C77F1D7}">
              <ma14:placeholderFlag xmlns:ma14="http://schemas.microsoft.com/office/mac/drawingml/2011/main" val="1"/>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normAutofit/>
          </a:bodyPr>
          <a:lstStyle>
            <a:lvl1pPr marL="0" indent="0" algn="l" rtl="0" eaLnBrk="1" fontAlgn="base" hangingPunct="1">
              <a:spcBef>
                <a:spcPct val="20000"/>
              </a:spcBef>
              <a:spcAft>
                <a:spcPct val="0"/>
              </a:spcAft>
              <a:buNone/>
              <a:defRPr sz="2400" b="1">
                <a:solidFill>
                  <a:schemeClr val="dk1"/>
                </a:solidFill>
                <a:latin typeface="+mn-lt"/>
                <a:ea typeface="+mn-ea"/>
                <a:cs typeface="+mn-cs"/>
              </a:defRPr>
            </a:lvl1pPr>
            <a:lvl2pPr marL="457200" indent="0" algn="l" rtl="0" eaLnBrk="1" fontAlgn="base" hangingPunct="1">
              <a:spcBef>
                <a:spcPct val="20000"/>
              </a:spcBef>
              <a:spcAft>
                <a:spcPct val="0"/>
              </a:spcAft>
              <a:buNone/>
              <a:defRPr sz="2000" b="1">
                <a:solidFill>
                  <a:schemeClr val="dk1"/>
                </a:solidFill>
                <a:latin typeface="+mn-lt"/>
                <a:ea typeface="+mn-ea"/>
                <a:cs typeface="+mn-cs"/>
              </a:defRPr>
            </a:lvl2pPr>
            <a:lvl3pPr marL="914400" indent="0" algn="l" rtl="0" eaLnBrk="1" fontAlgn="base" hangingPunct="1">
              <a:spcBef>
                <a:spcPct val="20000"/>
              </a:spcBef>
              <a:spcAft>
                <a:spcPct val="0"/>
              </a:spcAft>
              <a:buFont typeface="Arial" charset="0"/>
              <a:buNone/>
              <a:defRPr sz="1800" b="1">
                <a:solidFill>
                  <a:schemeClr val="dk1"/>
                </a:solidFill>
                <a:latin typeface="+mn-lt"/>
                <a:ea typeface="+mn-ea"/>
                <a:cs typeface="+mn-cs"/>
              </a:defRPr>
            </a:lvl3pPr>
            <a:lvl4pPr marL="1371600" indent="0" algn="l" rtl="0" eaLnBrk="1" fontAlgn="base" hangingPunct="1">
              <a:spcBef>
                <a:spcPct val="20000"/>
              </a:spcBef>
              <a:spcAft>
                <a:spcPct val="0"/>
              </a:spcAft>
              <a:buNone/>
              <a:defRPr sz="1600" b="1">
                <a:solidFill>
                  <a:schemeClr val="dk1"/>
                </a:solidFill>
                <a:latin typeface="+mn-lt"/>
                <a:ea typeface="+mn-ea"/>
                <a:cs typeface="+mn-cs"/>
              </a:defRPr>
            </a:lvl4pPr>
            <a:lvl5pPr marL="18288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5pPr>
            <a:lvl6pPr marL="22860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6pPr>
            <a:lvl7pPr marL="27432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7pPr>
            <a:lvl8pPr marL="32004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8pPr>
            <a:lvl9pPr marL="36576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9pPr>
          </a:lstStyle>
          <a:p>
            <a:r>
              <a:rPr lang="en-US" b="0" dirty="0" smtClean="0">
                <a:solidFill>
                  <a:schemeClr val="tx1"/>
                </a:solidFill>
                <a:latin typeface="Courier New"/>
                <a:cs typeface="Courier New"/>
              </a:rPr>
              <a:t>bucket1 = hash</a:t>
            </a:r>
            <a:r>
              <a:rPr lang="en-US" b="0" baseline="-25000" dirty="0" smtClean="0">
                <a:solidFill>
                  <a:schemeClr val="tx1"/>
                </a:solidFill>
                <a:latin typeface="Courier New"/>
                <a:cs typeface="Courier New"/>
              </a:rPr>
              <a:t>1</a:t>
            </a:r>
            <a:r>
              <a:rPr lang="en-US" b="0" dirty="0" smtClean="0">
                <a:solidFill>
                  <a:schemeClr val="tx1"/>
                </a:solidFill>
                <a:latin typeface="Courier New"/>
                <a:cs typeface="Courier New"/>
              </a:rPr>
              <a:t>(x) </a:t>
            </a:r>
          </a:p>
          <a:p>
            <a:r>
              <a:rPr lang="en-US" b="0" dirty="0" smtClean="0">
                <a:solidFill>
                  <a:schemeClr val="tx1"/>
                </a:solidFill>
                <a:latin typeface="Courier New"/>
                <a:cs typeface="Courier New"/>
              </a:rPr>
              <a:t>bucket2 = hash</a:t>
            </a:r>
            <a:r>
              <a:rPr lang="en-US" b="0" baseline="-25000" dirty="0" smtClean="0">
                <a:solidFill>
                  <a:schemeClr val="tx1"/>
                </a:solidFill>
                <a:latin typeface="Courier New"/>
                <a:cs typeface="Courier New"/>
              </a:rPr>
              <a:t>2</a:t>
            </a:r>
            <a:r>
              <a:rPr lang="en-US" b="0" dirty="0" smtClean="0">
                <a:solidFill>
                  <a:schemeClr val="tx1"/>
                </a:solidFill>
                <a:latin typeface="Courier New"/>
                <a:cs typeface="Courier New"/>
              </a:rPr>
              <a:t>(x)</a:t>
            </a:r>
          </a:p>
        </p:txBody>
      </p:sp>
      <p:pic>
        <p:nvPicPr>
          <p:cNvPr id="27" name="Picture 26"/>
          <p:cNvPicPr>
            <a:picLocks noChangeAspect="1"/>
          </p:cNvPicPr>
          <p:nvPr/>
        </p:nvPicPr>
        <p:blipFill>
          <a:blip r:embed="rId3"/>
          <a:stretch>
            <a:fillRect/>
          </a:stretch>
        </p:blipFill>
        <p:spPr>
          <a:xfrm>
            <a:off x="4667896" y="4496008"/>
            <a:ext cx="247524" cy="247524"/>
          </a:xfrm>
          <a:prstGeom prst="rect">
            <a:avLst/>
          </a:prstGeom>
        </p:spPr>
      </p:pic>
      <p:sp>
        <p:nvSpPr>
          <p:cNvPr id="28" name="Content Placeholder 7"/>
          <p:cNvSpPr txBox="1">
            <a:spLocks/>
          </p:cNvSpPr>
          <p:nvPr/>
        </p:nvSpPr>
        <p:spPr bwMode="auto">
          <a:xfrm>
            <a:off x="1422400" y="5323840"/>
            <a:ext cx="7650481" cy="553332"/>
          </a:xfrm>
          <a:prstGeom prst="roundRect">
            <a:avLst>
              <a:gd name="adj" fmla="val 9706"/>
            </a:avLst>
          </a:prstGeom>
          <a:noFill/>
          <a:ln>
            <a:noFill/>
          </a:ln>
          <a:extLst>
            <a:ext uri="{FAA26D3D-D897-4be2-8F04-BA451C77F1D7}">
              <ma14:placeholderFlag xmlns:ma14="http://schemas.microsoft.com/office/mac/drawingml/2011/main" val="1"/>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normAutofit/>
          </a:bodyPr>
          <a:lstStyle>
            <a:lvl1pPr marL="0" indent="0" algn="l" rtl="0" eaLnBrk="1" fontAlgn="base" hangingPunct="1">
              <a:spcBef>
                <a:spcPct val="20000"/>
              </a:spcBef>
              <a:spcAft>
                <a:spcPct val="0"/>
              </a:spcAft>
              <a:buNone/>
              <a:defRPr sz="2400" b="1">
                <a:solidFill>
                  <a:schemeClr val="dk1"/>
                </a:solidFill>
                <a:latin typeface="+mn-lt"/>
                <a:ea typeface="+mn-ea"/>
                <a:cs typeface="+mn-cs"/>
              </a:defRPr>
            </a:lvl1pPr>
            <a:lvl2pPr marL="457200" indent="0" algn="l" rtl="0" eaLnBrk="1" fontAlgn="base" hangingPunct="1">
              <a:spcBef>
                <a:spcPct val="20000"/>
              </a:spcBef>
              <a:spcAft>
                <a:spcPct val="0"/>
              </a:spcAft>
              <a:buNone/>
              <a:defRPr sz="2000" b="1">
                <a:solidFill>
                  <a:schemeClr val="dk1"/>
                </a:solidFill>
                <a:latin typeface="+mn-lt"/>
                <a:ea typeface="+mn-ea"/>
                <a:cs typeface="+mn-cs"/>
              </a:defRPr>
            </a:lvl2pPr>
            <a:lvl3pPr marL="914400" indent="0" algn="l" rtl="0" eaLnBrk="1" fontAlgn="base" hangingPunct="1">
              <a:spcBef>
                <a:spcPct val="20000"/>
              </a:spcBef>
              <a:spcAft>
                <a:spcPct val="0"/>
              </a:spcAft>
              <a:buFont typeface="Arial" charset="0"/>
              <a:buNone/>
              <a:defRPr sz="1800" b="1">
                <a:solidFill>
                  <a:schemeClr val="dk1"/>
                </a:solidFill>
                <a:latin typeface="+mn-lt"/>
                <a:ea typeface="+mn-ea"/>
                <a:cs typeface="+mn-cs"/>
              </a:defRPr>
            </a:lvl3pPr>
            <a:lvl4pPr marL="1371600" indent="0" algn="l" rtl="0" eaLnBrk="1" fontAlgn="base" hangingPunct="1">
              <a:spcBef>
                <a:spcPct val="20000"/>
              </a:spcBef>
              <a:spcAft>
                <a:spcPct val="0"/>
              </a:spcAft>
              <a:buNone/>
              <a:defRPr sz="1600" b="1">
                <a:solidFill>
                  <a:schemeClr val="dk1"/>
                </a:solidFill>
                <a:latin typeface="+mn-lt"/>
                <a:ea typeface="+mn-ea"/>
                <a:cs typeface="+mn-cs"/>
              </a:defRPr>
            </a:lvl4pPr>
            <a:lvl5pPr marL="18288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5pPr>
            <a:lvl6pPr marL="22860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6pPr>
            <a:lvl7pPr marL="27432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7pPr>
            <a:lvl8pPr marL="32004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8pPr>
            <a:lvl9pPr marL="3657600" indent="0" algn="l" rtl="0" eaLnBrk="1" fontAlgn="base" hangingPunct="1">
              <a:spcBef>
                <a:spcPct val="20000"/>
              </a:spcBef>
              <a:spcAft>
                <a:spcPct val="0"/>
              </a:spcAft>
              <a:buFont typeface="Arial" charset="0"/>
              <a:buNone/>
              <a:defRPr sz="1600" b="1">
                <a:solidFill>
                  <a:schemeClr val="dk1"/>
                </a:solidFill>
                <a:latin typeface="+mn-lt"/>
                <a:ea typeface="+mn-ea"/>
                <a:cs typeface="+mn-cs"/>
              </a:defRPr>
            </a:lvl9pPr>
          </a:lstStyle>
          <a:p>
            <a:r>
              <a:rPr lang="en-US" b="0" dirty="0" smtClean="0">
                <a:solidFill>
                  <a:schemeClr val="tx1"/>
                </a:solidFill>
                <a:latin typeface="Courier New"/>
                <a:cs typeface="Courier New"/>
              </a:rPr>
              <a:t>alternate(x) = current(x)   hash(FP(x))</a:t>
            </a:r>
          </a:p>
        </p:txBody>
      </p:sp>
      <p:pic>
        <p:nvPicPr>
          <p:cNvPr id="29" name="Picture 28"/>
          <p:cNvPicPr>
            <a:picLocks noChangeAspect="1"/>
          </p:cNvPicPr>
          <p:nvPr/>
        </p:nvPicPr>
        <p:blipFill>
          <a:blip r:embed="rId3"/>
          <a:stretch>
            <a:fillRect/>
          </a:stretch>
        </p:blipFill>
        <p:spPr>
          <a:xfrm>
            <a:off x="6212216" y="5517578"/>
            <a:ext cx="247524" cy="247524"/>
          </a:xfrm>
          <a:prstGeom prst="rect">
            <a:avLst/>
          </a:prstGeom>
        </p:spPr>
      </p:pic>
      <p:sp>
        <p:nvSpPr>
          <p:cNvPr id="31" name="Rectangle 30"/>
          <p:cNvSpPr/>
          <p:nvPr/>
        </p:nvSpPr>
        <p:spPr>
          <a:xfrm>
            <a:off x="3012157" y="6104354"/>
            <a:ext cx="6060724" cy="646331"/>
          </a:xfrm>
          <a:prstGeom prst="rect">
            <a:avLst/>
          </a:prstGeom>
        </p:spPr>
        <p:txBody>
          <a:bodyPr wrap="none">
            <a:spAutoFit/>
          </a:bodyPr>
          <a:lstStyle/>
          <a:p>
            <a:r>
              <a:rPr lang="en-US" dirty="0" smtClean="0"/>
              <a:t>[Fan2013</a:t>
            </a:r>
            <a:r>
              <a:rPr lang="en-US" dirty="0"/>
              <a:t>] MemC3: Compact and Concurrent </a:t>
            </a:r>
            <a:r>
              <a:rPr lang="en-US" dirty="0" err="1" smtClean="0"/>
              <a:t>MemCache</a:t>
            </a:r>
            <a:r>
              <a:rPr lang="en-US" dirty="0" smtClean="0"/>
              <a:t> </a:t>
            </a:r>
          </a:p>
          <a:p>
            <a:r>
              <a:rPr lang="en-US" dirty="0" smtClean="0"/>
              <a:t>with </a:t>
            </a:r>
            <a:r>
              <a:rPr lang="en-US" dirty="0"/>
              <a:t>Dumber Caching and Smarter Hashing</a:t>
            </a:r>
          </a:p>
        </p:txBody>
      </p:sp>
    </p:spTree>
    <p:extLst>
      <p:ext uri="{BB962C8B-B14F-4D97-AF65-F5344CB8AC3E}">
        <p14:creationId xmlns:p14="http://schemas.microsoft.com/office/powerpoint/2010/main" val="2482057592"/>
      </p:ext>
    </p:extLst>
  </p:cSld>
  <p:clrMapOvr>
    <a:masterClrMapping/>
  </p:clrMapOvr>
  <mc:AlternateContent xmlns:mc="http://schemas.openxmlformats.org/markup-compatibility/2006" xmlns:p14="http://schemas.microsoft.com/office/powerpoint/2010/main">
    <mc:Choice Requires="p14">
      <p:transition spd="slow" p14:dur="2000" advTm="35985"/>
    </mc:Choice>
    <mc:Fallback xmlns="">
      <p:transition xmlns:p14="http://schemas.microsoft.com/office/powerpoint/2010/main" spd="slow" advTm="35985"/>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Light"/>
                <a:cs typeface="Helvetica Light"/>
              </a:rPr>
              <a:t>Partial Key Cuckoo Hashing</a:t>
            </a:r>
            <a:endParaRPr lang="en-US" dirty="0">
              <a:latin typeface="Helvetica Light"/>
              <a:cs typeface="Helvetica Light"/>
            </a:endParaRPr>
          </a:p>
        </p:txBody>
      </p:sp>
      <p:sp>
        <p:nvSpPr>
          <p:cNvPr id="3" name="Content Placeholder 2"/>
          <p:cNvSpPr>
            <a:spLocks noGrp="1"/>
          </p:cNvSpPr>
          <p:nvPr>
            <p:ph idx="1"/>
          </p:nvPr>
        </p:nvSpPr>
        <p:spPr/>
        <p:txBody>
          <a:bodyPr/>
          <a:lstStyle/>
          <a:p>
            <a:r>
              <a:rPr lang="en-US" dirty="0" smtClean="0">
                <a:latin typeface="Helvetica Light"/>
                <a:cs typeface="Helvetica Light"/>
              </a:rPr>
              <a:t>Perform cuckoo hashing on fingerprints</a:t>
            </a:r>
          </a:p>
          <a:p>
            <a:endParaRPr lang="en-US" dirty="0" smtClean="0">
              <a:latin typeface="Helvetica Light"/>
              <a:cs typeface="Helvetica Light"/>
            </a:endParaRPr>
          </a:p>
          <a:p>
            <a:pPr marL="0" indent="0">
              <a:buNone/>
            </a:pPr>
            <a:endParaRPr lang="en-US" dirty="0" smtClean="0">
              <a:latin typeface="Helvetica Light"/>
              <a:cs typeface="Helvetica Light"/>
            </a:endParaRPr>
          </a:p>
          <a:p>
            <a:pPr marL="0" indent="0">
              <a:buNone/>
            </a:pPr>
            <a:endParaRPr lang="en-US" dirty="0">
              <a:latin typeface="Helvetica Light"/>
              <a:cs typeface="Helvetica Light"/>
            </a:endParaRPr>
          </a:p>
          <a:p>
            <a:pPr marL="0" indent="0">
              <a:buNone/>
            </a:pPr>
            <a:endParaRPr lang="en-US" dirty="0" smtClean="0">
              <a:latin typeface="Helvetica Light"/>
              <a:cs typeface="Helvetica Light"/>
            </a:endParaRPr>
          </a:p>
          <a:p>
            <a:pPr marL="0" indent="0">
              <a:buNone/>
            </a:pPr>
            <a:endParaRPr lang="en-US" dirty="0">
              <a:latin typeface="Helvetica Light"/>
              <a:cs typeface="Helvetica Light"/>
            </a:endParaRPr>
          </a:p>
        </p:txBody>
      </p:sp>
      <p:sp>
        <p:nvSpPr>
          <p:cNvPr id="6" name="Slide Number Placeholder 5"/>
          <p:cNvSpPr>
            <a:spLocks noGrp="1"/>
          </p:cNvSpPr>
          <p:nvPr>
            <p:ph type="sldNum" sz="quarter" idx="4294967295"/>
          </p:nvPr>
        </p:nvSpPr>
        <p:spPr>
          <a:xfrm>
            <a:off x="3681413" y="6392863"/>
            <a:ext cx="1782762" cy="211137"/>
          </a:xfrm>
          <a:prstGeom prst="rect">
            <a:avLst/>
          </a:prstGeom>
        </p:spPr>
        <p:txBody>
          <a:bodyPr/>
          <a:lstStyle/>
          <a:p>
            <a:fld id="{6D087D90-88CA-CA47-B335-453170371FED}" type="slidenum">
              <a:rPr lang="en-US" smtClean="0">
                <a:latin typeface="Helvetica Light"/>
                <a:cs typeface="Helvetica Light"/>
              </a:rPr>
              <a:t>21</a:t>
            </a:fld>
            <a:endParaRPr lang="en-US">
              <a:latin typeface="Helvetica Light"/>
              <a:cs typeface="Helvetica Light"/>
            </a:endParaRPr>
          </a:p>
        </p:txBody>
      </p:sp>
      <p:sp>
        <p:nvSpPr>
          <p:cNvPr id="31" name="Rectangle 30"/>
          <p:cNvSpPr/>
          <p:nvPr/>
        </p:nvSpPr>
        <p:spPr>
          <a:xfrm rot="20116620">
            <a:off x="-330895" y="175696"/>
            <a:ext cx="2400148" cy="341882"/>
          </a:xfrm>
          <a:prstGeom prst="rect">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200" dirty="0" smtClean="0">
                <a:solidFill>
                  <a:srgbClr val="000000"/>
                </a:solidFill>
                <a:effectLst>
                  <a:outerShdw blurRad="50800" dist="38100" dir="2700000" algn="tl" rotWithShape="0">
                    <a:prstClr val="black">
                      <a:alpha val="40000"/>
                    </a:prstClr>
                  </a:outerShdw>
                </a:effectLst>
                <a:latin typeface="Helvetica Light"/>
                <a:cs typeface="Helvetica Light"/>
              </a:rPr>
              <a:t>Solution</a:t>
            </a:r>
            <a:endParaRPr lang="en-US" sz="2200" dirty="0">
              <a:solidFill>
                <a:srgbClr val="000000"/>
              </a:solidFill>
              <a:effectLst>
                <a:outerShdw blurRad="50800" dist="38100" dir="2700000" algn="tl" rotWithShape="0">
                  <a:prstClr val="black">
                    <a:alpha val="40000"/>
                  </a:prstClr>
                </a:outerShdw>
              </a:effectLst>
              <a:latin typeface="Helvetica Light"/>
              <a:cs typeface="Helvetica Light"/>
            </a:endParaRPr>
          </a:p>
        </p:txBody>
      </p:sp>
      <p:sp>
        <p:nvSpPr>
          <p:cNvPr id="33" name="Rectangle 32"/>
          <p:cNvSpPr/>
          <p:nvPr/>
        </p:nvSpPr>
        <p:spPr bwMode="auto">
          <a:xfrm>
            <a:off x="2888978" y="223281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34" name="Rectangle 33"/>
          <p:cNvSpPr/>
          <p:nvPr/>
        </p:nvSpPr>
        <p:spPr bwMode="auto">
          <a:xfrm>
            <a:off x="2888978" y="255545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35" name="Rectangle 34"/>
          <p:cNvSpPr/>
          <p:nvPr/>
        </p:nvSpPr>
        <p:spPr bwMode="auto">
          <a:xfrm>
            <a:off x="2888978" y="289593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latin typeface="Helvetica Light"/>
                <a:cs typeface="Helvetica Light"/>
              </a:rPr>
              <a:t>FP(b)</a:t>
            </a:r>
          </a:p>
        </p:txBody>
      </p:sp>
      <p:sp>
        <p:nvSpPr>
          <p:cNvPr id="36" name="Rectangle 35"/>
          <p:cNvSpPr/>
          <p:nvPr/>
        </p:nvSpPr>
        <p:spPr bwMode="auto">
          <a:xfrm>
            <a:off x="2888978" y="323733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37" name="Rectangle 36"/>
          <p:cNvSpPr/>
          <p:nvPr/>
        </p:nvSpPr>
        <p:spPr>
          <a:xfrm>
            <a:off x="2475984" y="2205789"/>
            <a:ext cx="377180" cy="369332"/>
          </a:xfrm>
          <a:prstGeom prst="rect">
            <a:avLst/>
          </a:prstGeom>
        </p:spPr>
        <p:txBody>
          <a:bodyPr wrap="none">
            <a:spAutoFit/>
          </a:bodyPr>
          <a:lstStyle/>
          <a:p>
            <a:r>
              <a:rPr lang="en-US" dirty="0" smtClean="0">
                <a:latin typeface="Helvetica Light"/>
                <a:cs typeface="Helvetica Light"/>
              </a:rPr>
              <a:t>0:</a:t>
            </a:r>
            <a:endParaRPr lang="en-US" dirty="0">
              <a:latin typeface="Helvetica Light"/>
              <a:cs typeface="Helvetica Light"/>
            </a:endParaRPr>
          </a:p>
        </p:txBody>
      </p:sp>
      <p:sp>
        <p:nvSpPr>
          <p:cNvPr id="38" name="Rectangle 37"/>
          <p:cNvSpPr/>
          <p:nvPr/>
        </p:nvSpPr>
        <p:spPr>
          <a:xfrm>
            <a:off x="2475984" y="2519174"/>
            <a:ext cx="377180" cy="369332"/>
          </a:xfrm>
          <a:prstGeom prst="rect">
            <a:avLst/>
          </a:prstGeom>
        </p:spPr>
        <p:txBody>
          <a:bodyPr wrap="none">
            <a:spAutoFit/>
          </a:bodyPr>
          <a:lstStyle/>
          <a:p>
            <a:r>
              <a:rPr lang="en-US" dirty="0" smtClean="0">
                <a:latin typeface="Helvetica Light"/>
                <a:cs typeface="Helvetica Light"/>
              </a:rPr>
              <a:t>1:</a:t>
            </a:r>
            <a:endParaRPr lang="en-US" dirty="0">
              <a:latin typeface="Helvetica Light"/>
              <a:cs typeface="Helvetica Light"/>
            </a:endParaRPr>
          </a:p>
        </p:txBody>
      </p:sp>
      <p:sp>
        <p:nvSpPr>
          <p:cNvPr id="39" name="Rectangle 38"/>
          <p:cNvSpPr/>
          <p:nvPr/>
        </p:nvSpPr>
        <p:spPr>
          <a:xfrm>
            <a:off x="2475984" y="2855569"/>
            <a:ext cx="377180" cy="369332"/>
          </a:xfrm>
          <a:prstGeom prst="rect">
            <a:avLst/>
          </a:prstGeom>
        </p:spPr>
        <p:txBody>
          <a:bodyPr wrap="none">
            <a:spAutoFit/>
          </a:bodyPr>
          <a:lstStyle/>
          <a:p>
            <a:r>
              <a:rPr lang="en-US" dirty="0" smtClean="0">
                <a:latin typeface="Helvetica Light"/>
                <a:cs typeface="Helvetica Light"/>
              </a:rPr>
              <a:t>2:</a:t>
            </a:r>
            <a:endParaRPr lang="en-US" dirty="0">
              <a:latin typeface="Helvetica Light"/>
              <a:cs typeface="Helvetica Light"/>
            </a:endParaRPr>
          </a:p>
        </p:txBody>
      </p:sp>
      <p:sp>
        <p:nvSpPr>
          <p:cNvPr id="40" name="Rectangle 39"/>
          <p:cNvSpPr/>
          <p:nvPr/>
        </p:nvSpPr>
        <p:spPr>
          <a:xfrm>
            <a:off x="2475984" y="3191964"/>
            <a:ext cx="377180" cy="369332"/>
          </a:xfrm>
          <a:prstGeom prst="rect">
            <a:avLst/>
          </a:prstGeom>
        </p:spPr>
        <p:txBody>
          <a:bodyPr wrap="none">
            <a:spAutoFit/>
          </a:bodyPr>
          <a:lstStyle/>
          <a:p>
            <a:r>
              <a:rPr lang="en-US" dirty="0" smtClean="0">
                <a:latin typeface="Helvetica Light"/>
                <a:cs typeface="Helvetica Light"/>
              </a:rPr>
              <a:t>3:</a:t>
            </a:r>
            <a:endParaRPr lang="en-US" dirty="0">
              <a:latin typeface="Helvetica Light"/>
              <a:cs typeface="Helvetica Light"/>
            </a:endParaRPr>
          </a:p>
        </p:txBody>
      </p:sp>
      <p:sp>
        <p:nvSpPr>
          <p:cNvPr id="41" name="Rectangle 40"/>
          <p:cNvSpPr/>
          <p:nvPr/>
        </p:nvSpPr>
        <p:spPr bwMode="auto">
          <a:xfrm>
            <a:off x="2888978" y="356187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latin typeface="Helvetica Light"/>
                <a:cs typeface="Helvetica Light"/>
              </a:rPr>
              <a:t>FP(c)</a:t>
            </a:r>
          </a:p>
        </p:txBody>
      </p:sp>
      <p:sp>
        <p:nvSpPr>
          <p:cNvPr id="42" name="Rectangle 41"/>
          <p:cNvSpPr/>
          <p:nvPr/>
        </p:nvSpPr>
        <p:spPr bwMode="auto">
          <a:xfrm>
            <a:off x="2888978" y="388451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43" name="Rectangle 42"/>
          <p:cNvSpPr/>
          <p:nvPr/>
        </p:nvSpPr>
        <p:spPr bwMode="auto">
          <a:xfrm>
            <a:off x="2888978" y="422499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latin typeface="Helvetica Light"/>
                <a:cs typeface="Helvetica Light"/>
              </a:rPr>
              <a:t>FP(a)</a:t>
            </a:r>
          </a:p>
        </p:txBody>
      </p:sp>
      <p:sp>
        <p:nvSpPr>
          <p:cNvPr id="44" name="Rectangle 43"/>
          <p:cNvSpPr/>
          <p:nvPr/>
        </p:nvSpPr>
        <p:spPr bwMode="auto">
          <a:xfrm>
            <a:off x="2888978" y="456639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45" name="Rectangle 44"/>
          <p:cNvSpPr/>
          <p:nvPr/>
        </p:nvSpPr>
        <p:spPr>
          <a:xfrm>
            <a:off x="2475984" y="3864754"/>
            <a:ext cx="377180" cy="369332"/>
          </a:xfrm>
          <a:prstGeom prst="rect">
            <a:avLst/>
          </a:prstGeom>
        </p:spPr>
        <p:txBody>
          <a:bodyPr wrap="none">
            <a:spAutoFit/>
          </a:bodyPr>
          <a:lstStyle/>
          <a:p>
            <a:r>
              <a:rPr lang="en-US" dirty="0" smtClean="0">
                <a:latin typeface="Helvetica Light"/>
                <a:cs typeface="Helvetica Light"/>
              </a:rPr>
              <a:t>5:</a:t>
            </a:r>
            <a:endParaRPr lang="en-US" dirty="0">
              <a:latin typeface="Helvetica Light"/>
              <a:cs typeface="Helvetica Light"/>
            </a:endParaRPr>
          </a:p>
        </p:txBody>
      </p:sp>
      <p:sp>
        <p:nvSpPr>
          <p:cNvPr id="46" name="Rectangle 45"/>
          <p:cNvSpPr/>
          <p:nvPr/>
        </p:nvSpPr>
        <p:spPr>
          <a:xfrm>
            <a:off x="2475984" y="4201149"/>
            <a:ext cx="377180" cy="369332"/>
          </a:xfrm>
          <a:prstGeom prst="rect">
            <a:avLst/>
          </a:prstGeom>
        </p:spPr>
        <p:txBody>
          <a:bodyPr wrap="none">
            <a:spAutoFit/>
          </a:bodyPr>
          <a:lstStyle/>
          <a:p>
            <a:r>
              <a:rPr lang="en-US" dirty="0" smtClean="0">
                <a:latin typeface="Helvetica Light"/>
                <a:cs typeface="Helvetica Light"/>
              </a:rPr>
              <a:t>6:</a:t>
            </a:r>
            <a:endParaRPr lang="en-US" dirty="0">
              <a:latin typeface="Helvetica Light"/>
              <a:cs typeface="Helvetica Light"/>
            </a:endParaRPr>
          </a:p>
        </p:txBody>
      </p:sp>
      <p:sp>
        <p:nvSpPr>
          <p:cNvPr id="47" name="Rectangle 46"/>
          <p:cNvSpPr/>
          <p:nvPr/>
        </p:nvSpPr>
        <p:spPr>
          <a:xfrm>
            <a:off x="2475984" y="4537545"/>
            <a:ext cx="377180" cy="369332"/>
          </a:xfrm>
          <a:prstGeom prst="rect">
            <a:avLst/>
          </a:prstGeom>
        </p:spPr>
        <p:txBody>
          <a:bodyPr wrap="none">
            <a:spAutoFit/>
          </a:bodyPr>
          <a:lstStyle/>
          <a:p>
            <a:r>
              <a:rPr lang="en-US" dirty="0" smtClean="0">
                <a:latin typeface="Helvetica Light"/>
                <a:cs typeface="Helvetica Light"/>
              </a:rPr>
              <a:t>7:</a:t>
            </a:r>
            <a:endParaRPr lang="en-US" dirty="0">
              <a:latin typeface="Helvetica Light"/>
              <a:cs typeface="Helvetica Light"/>
            </a:endParaRPr>
          </a:p>
        </p:txBody>
      </p:sp>
      <p:sp>
        <p:nvSpPr>
          <p:cNvPr id="48" name="Rectangle 47"/>
          <p:cNvSpPr/>
          <p:nvPr/>
        </p:nvSpPr>
        <p:spPr>
          <a:xfrm>
            <a:off x="2475984" y="3528359"/>
            <a:ext cx="377180" cy="369332"/>
          </a:xfrm>
          <a:prstGeom prst="rect">
            <a:avLst/>
          </a:prstGeom>
        </p:spPr>
        <p:txBody>
          <a:bodyPr wrap="none">
            <a:spAutoFit/>
          </a:bodyPr>
          <a:lstStyle/>
          <a:p>
            <a:r>
              <a:rPr lang="en-US" dirty="0" smtClean="0">
                <a:latin typeface="Helvetica Light"/>
                <a:cs typeface="Helvetica Light"/>
              </a:rPr>
              <a:t>4:</a:t>
            </a:r>
            <a:endParaRPr lang="en-US" dirty="0">
              <a:latin typeface="Helvetica Light"/>
              <a:cs typeface="Helvetica Light"/>
            </a:endParaRPr>
          </a:p>
        </p:txBody>
      </p:sp>
      <p:sp>
        <p:nvSpPr>
          <p:cNvPr id="49" name="Freeform 48"/>
          <p:cNvSpPr/>
          <p:nvPr/>
        </p:nvSpPr>
        <p:spPr>
          <a:xfrm flipV="1">
            <a:off x="3674747" y="3726535"/>
            <a:ext cx="821726" cy="666789"/>
          </a:xfrm>
          <a:custGeom>
            <a:avLst/>
            <a:gdLst>
              <a:gd name="connsiteX0" fmla="*/ 0 w 992618"/>
              <a:gd name="connsiteY0" fmla="*/ 0 h 405530"/>
              <a:gd name="connsiteX1" fmla="*/ 992579 w 992618"/>
              <a:gd name="connsiteY1" fmla="*/ 170749 h 405530"/>
              <a:gd name="connsiteX2" fmla="*/ 42691 w 992618"/>
              <a:gd name="connsiteY2" fmla="*/ 405530 h 405530"/>
            </a:gdLst>
            <a:ahLst/>
            <a:cxnLst>
              <a:cxn ang="0">
                <a:pos x="connsiteX0" y="connsiteY0"/>
              </a:cxn>
              <a:cxn ang="0">
                <a:pos x="connsiteX1" y="connsiteY1"/>
              </a:cxn>
              <a:cxn ang="0">
                <a:pos x="connsiteX2" y="connsiteY2"/>
              </a:cxn>
            </a:cxnLst>
            <a:rect l="l" t="t" r="r" b="b"/>
            <a:pathLst>
              <a:path w="992618" h="405530">
                <a:moveTo>
                  <a:pt x="0" y="0"/>
                </a:moveTo>
                <a:cubicBezTo>
                  <a:pt x="492732" y="51580"/>
                  <a:pt x="985464" y="103161"/>
                  <a:pt x="992579" y="170749"/>
                </a:cubicBezTo>
                <a:cubicBezTo>
                  <a:pt x="999694" y="238337"/>
                  <a:pt x="42691" y="405530"/>
                  <a:pt x="42691" y="405530"/>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50" name="Freeform 49"/>
          <p:cNvSpPr/>
          <p:nvPr/>
        </p:nvSpPr>
        <p:spPr>
          <a:xfrm flipV="1">
            <a:off x="3674747" y="2749741"/>
            <a:ext cx="821726" cy="940858"/>
          </a:xfrm>
          <a:custGeom>
            <a:avLst/>
            <a:gdLst>
              <a:gd name="connsiteX0" fmla="*/ 0 w 992618"/>
              <a:gd name="connsiteY0" fmla="*/ 0 h 405530"/>
              <a:gd name="connsiteX1" fmla="*/ 992579 w 992618"/>
              <a:gd name="connsiteY1" fmla="*/ 170749 h 405530"/>
              <a:gd name="connsiteX2" fmla="*/ 42691 w 992618"/>
              <a:gd name="connsiteY2" fmla="*/ 405530 h 405530"/>
            </a:gdLst>
            <a:ahLst/>
            <a:cxnLst>
              <a:cxn ang="0">
                <a:pos x="connsiteX0" y="connsiteY0"/>
              </a:cxn>
              <a:cxn ang="0">
                <a:pos x="connsiteX1" y="connsiteY1"/>
              </a:cxn>
              <a:cxn ang="0">
                <a:pos x="connsiteX2" y="connsiteY2"/>
              </a:cxn>
            </a:cxnLst>
            <a:rect l="l" t="t" r="r" b="b"/>
            <a:pathLst>
              <a:path w="992618" h="405530">
                <a:moveTo>
                  <a:pt x="0" y="0"/>
                </a:moveTo>
                <a:cubicBezTo>
                  <a:pt x="492732" y="51580"/>
                  <a:pt x="985464" y="103161"/>
                  <a:pt x="992579" y="170749"/>
                </a:cubicBezTo>
                <a:cubicBezTo>
                  <a:pt x="999694" y="238337"/>
                  <a:pt x="42691" y="405530"/>
                  <a:pt x="42691" y="405530"/>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51" name="Rectangle 50"/>
          <p:cNvSpPr/>
          <p:nvPr/>
        </p:nvSpPr>
        <p:spPr>
          <a:xfrm>
            <a:off x="4561026" y="3908185"/>
            <a:ext cx="3468693" cy="369332"/>
          </a:xfrm>
          <a:prstGeom prst="rect">
            <a:avLst/>
          </a:prstGeom>
        </p:spPr>
        <p:txBody>
          <a:bodyPr wrap="none">
            <a:spAutoFit/>
          </a:bodyPr>
          <a:lstStyle/>
          <a:p>
            <a:r>
              <a:rPr lang="en-US" dirty="0" smtClean="0">
                <a:latin typeface="Helvetica Light"/>
                <a:cs typeface="Helvetica Light"/>
              </a:rPr>
              <a:t>Kick FP(a) to “6      hash(FP(a))”</a:t>
            </a:r>
            <a:endParaRPr lang="en-US" dirty="0">
              <a:latin typeface="Helvetica Light"/>
              <a:cs typeface="Helvetica Light"/>
            </a:endParaRPr>
          </a:p>
        </p:txBody>
      </p:sp>
      <p:sp>
        <p:nvSpPr>
          <p:cNvPr id="52" name="Rectangle 51"/>
          <p:cNvSpPr/>
          <p:nvPr/>
        </p:nvSpPr>
        <p:spPr>
          <a:xfrm>
            <a:off x="4561026" y="3040235"/>
            <a:ext cx="3468693" cy="369332"/>
          </a:xfrm>
          <a:prstGeom prst="rect">
            <a:avLst/>
          </a:prstGeom>
        </p:spPr>
        <p:txBody>
          <a:bodyPr wrap="none">
            <a:spAutoFit/>
          </a:bodyPr>
          <a:lstStyle/>
          <a:p>
            <a:r>
              <a:rPr lang="en-US" dirty="0" smtClean="0">
                <a:latin typeface="Helvetica Light"/>
                <a:cs typeface="Helvetica Light"/>
              </a:rPr>
              <a:t>Kick FP(c) </a:t>
            </a:r>
            <a:r>
              <a:rPr lang="en-US" dirty="0">
                <a:latin typeface="Helvetica Light"/>
                <a:cs typeface="Helvetica Light"/>
              </a:rPr>
              <a:t>to </a:t>
            </a:r>
            <a:r>
              <a:rPr lang="en-US" dirty="0" smtClean="0">
                <a:latin typeface="Helvetica Light"/>
                <a:cs typeface="Helvetica Light"/>
              </a:rPr>
              <a:t>“4      </a:t>
            </a:r>
            <a:r>
              <a:rPr lang="en-US" dirty="0">
                <a:latin typeface="Helvetica Light"/>
                <a:cs typeface="Helvetica Light"/>
              </a:rPr>
              <a:t>hash(FP</a:t>
            </a:r>
            <a:r>
              <a:rPr lang="en-US" dirty="0" smtClean="0">
                <a:latin typeface="Helvetica Light"/>
                <a:cs typeface="Helvetica Light"/>
              </a:rPr>
              <a:t>(c))”</a:t>
            </a:r>
            <a:endParaRPr lang="en-US" dirty="0">
              <a:latin typeface="Helvetica Light"/>
              <a:cs typeface="Helvetica Light"/>
            </a:endParaRPr>
          </a:p>
        </p:txBody>
      </p:sp>
      <p:pic>
        <p:nvPicPr>
          <p:cNvPr id="53" name="Picture 52"/>
          <p:cNvPicPr>
            <a:picLocks noChangeAspect="1"/>
          </p:cNvPicPr>
          <p:nvPr/>
        </p:nvPicPr>
        <p:blipFill>
          <a:blip r:embed="rId4"/>
          <a:stretch>
            <a:fillRect/>
          </a:stretch>
        </p:blipFill>
        <p:spPr>
          <a:xfrm>
            <a:off x="6336132" y="3986562"/>
            <a:ext cx="247524" cy="247524"/>
          </a:xfrm>
          <a:prstGeom prst="rect">
            <a:avLst/>
          </a:prstGeom>
        </p:spPr>
      </p:pic>
      <p:pic>
        <p:nvPicPr>
          <p:cNvPr id="54" name="Picture 53"/>
          <p:cNvPicPr>
            <a:picLocks noChangeAspect="1"/>
          </p:cNvPicPr>
          <p:nvPr/>
        </p:nvPicPr>
        <p:blipFill>
          <a:blip r:embed="rId4"/>
          <a:stretch>
            <a:fillRect/>
          </a:stretch>
        </p:blipFill>
        <p:spPr>
          <a:xfrm>
            <a:off x="6336132" y="3112661"/>
            <a:ext cx="247524" cy="247524"/>
          </a:xfrm>
          <a:prstGeom prst="rect">
            <a:avLst/>
          </a:prstGeom>
        </p:spPr>
      </p:pic>
      <p:sp>
        <p:nvSpPr>
          <p:cNvPr id="28" name="Rectangle 27"/>
          <p:cNvSpPr/>
          <p:nvPr/>
        </p:nvSpPr>
        <p:spPr>
          <a:xfrm>
            <a:off x="658504" y="5357326"/>
            <a:ext cx="7371215" cy="954107"/>
          </a:xfrm>
          <a:prstGeom prst="rect">
            <a:avLst/>
          </a:prstGeom>
          <a:solidFill>
            <a:srgbClr val="80000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2800" dirty="0" smtClean="0">
                <a:latin typeface="Helvetica Light"/>
                <a:cs typeface="Helvetica Light"/>
              </a:rPr>
              <a:t>Can we still achieve high space utilization with partial-key cuckoo hashing?</a:t>
            </a:r>
            <a:endParaRPr lang="en-US" sz="2800" dirty="0">
              <a:latin typeface="Helvetica Light"/>
              <a:cs typeface="Helvetica Light"/>
            </a:endParaRPr>
          </a:p>
        </p:txBody>
      </p:sp>
    </p:spTree>
    <p:custDataLst>
      <p:tags r:id="rId1"/>
    </p:custDataLst>
    <p:extLst>
      <p:ext uri="{BB962C8B-B14F-4D97-AF65-F5344CB8AC3E}">
        <p14:creationId xmlns:p14="http://schemas.microsoft.com/office/powerpoint/2010/main" val="183290489"/>
      </p:ext>
    </p:extLst>
  </p:cSld>
  <p:clrMapOvr>
    <a:masterClrMapping/>
  </p:clrMapOvr>
  <mc:AlternateContent xmlns:mc="http://schemas.openxmlformats.org/markup-compatibility/2006" xmlns:p14="http://schemas.microsoft.com/office/powerpoint/2010/main">
    <mc:Choice Requires="p14">
      <p:transition spd="slow" p14:dur="2000" advTm="45383"/>
    </mc:Choice>
    <mc:Fallback xmlns="">
      <p:transition xmlns:p14="http://schemas.microsoft.com/office/powerpoint/2010/main" spd="slow" advTm="4538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ad_factor_vs_f_b4.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32" y="993139"/>
            <a:ext cx="6874828" cy="4259581"/>
          </a:xfrm>
          <a:prstGeom prst="rect">
            <a:avLst/>
          </a:prstGeom>
        </p:spPr>
      </p:pic>
      <p:sp>
        <p:nvSpPr>
          <p:cNvPr id="2" name="Title 1"/>
          <p:cNvSpPr>
            <a:spLocks noGrp="1"/>
          </p:cNvSpPr>
          <p:nvPr>
            <p:ph type="title"/>
          </p:nvPr>
        </p:nvSpPr>
        <p:spPr/>
        <p:txBody>
          <a:bodyPr/>
          <a:lstStyle/>
          <a:p>
            <a:r>
              <a:rPr lang="en-US" sz="3200" dirty="0" smtClean="0">
                <a:latin typeface="Helvetica Light"/>
                <a:cs typeface="Helvetica Light"/>
              </a:rPr>
              <a:t>Fingerprints Must Be “Long” for Space Efficiency</a:t>
            </a:r>
            <a:endParaRPr lang="en-US" sz="3200" dirty="0">
              <a:latin typeface="Helvetica Light"/>
              <a:cs typeface="Helvetica Light"/>
            </a:endParaRPr>
          </a:p>
        </p:txBody>
      </p:sp>
      <p:sp>
        <p:nvSpPr>
          <p:cNvPr id="3" name="Content Placeholder 2"/>
          <p:cNvSpPr>
            <a:spLocks noGrp="1"/>
          </p:cNvSpPr>
          <p:nvPr>
            <p:ph idx="1"/>
          </p:nvPr>
        </p:nvSpPr>
        <p:spPr>
          <a:xfrm>
            <a:off x="704532" y="1104900"/>
            <a:ext cx="8079106" cy="4648200"/>
          </a:xfrm>
        </p:spPr>
        <p:txBody>
          <a:bodyPr/>
          <a:lstStyle/>
          <a:p>
            <a:endParaRPr lang="en-US" dirty="0">
              <a:latin typeface="Helvetica Light"/>
              <a:cs typeface="Helvetica Light"/>
            </a:endParaRPr>
          </a:p>
          <a:p>
            <a:pPr lvl="1"/>
            <a:endParaRPr lang="en-US" dirty="0" smtClean="0">
              <a:latin typeface="Helvetica Light"/>
              <a:cs typeface="Helvetica Light"/>
            </a:endParaRPr>
          </a:p>
          <a:p>
            <a:pPr lvl="1"/>
            <a:endParaRPr lang="en-US" dirty="0">
              <a:latin typeface="Helvetica Light"/>
              <a:cs typeface="Helvetica Light"/>
            </a:endParaRPr>
          </a:p>
          <a:p>
            <a:pPr lvl="1"/>
            <a:endParaRPr lang="en-US" dirty="0" smtClean="0">
              <a:latin typeface="Helvetica Light"/>
              <a:cs typeface="Helvetica Light"/>
            </a:endParaRPr>
          </a:p>
          <a:p>
            <a:pPr lvl="1"/>
            <a:endParaRPr lang="en-US" dirty="0">
              <a:latin typeface="Helvetica Light"/>
              <a:cs typeface="Helvetica Light"/>
            </a:endParaRPr>
          </a:p>
          <a:p>
            <a:pPr lvl="1"/>
            <a:endParaRPr lang="en-US" dirty="0" smtClean="0">
              <a:latin typeface="Helvetica Light"/>
              <a:cs typeface="Helvetica Light"/>
            </a:endParaRPr>
          </a:p>
          <a:p>
            <a:pPr lvl="1"/>
            <a:endParaRPr lang="en-US" dirty="0">
              <a:latin typeface="Helvetica Light"/>
              <a:cs typeface="Helvetica Light"/>
            </a:endParaRPr>
          </a:p>
          <a:p>
            <a:pPr lvl="1"/>
            <a:endParaRPr lang="en-US" dirty="0" smtClean="0">
              <a:latin typeface="Helvetica Light"/>
              <a:cs typeface="Helvetica Light"/>
            </a:endParaRPr>
          </a:p>
          <a:p>
            <a:endParaRPr lang="en-US" dirty="0" smtClean="0">
              <a:latin typeface="Helvetica Light"/>
              <a:cs typeface="Helvetica Light"/>
            </a:endParaRPr>
          </a:p>
          <a:p>
            <a:r>
              <a:rPr lang="en-US" dirty="0" smtClean="0">
                <a:latin typeface="Helvetica Light"/>
                <a:cs typeface="Helvetica Light"/>
              </a:rPr>
              <a:t>Fingerprint must be </a:t>
            </a:r>
            <a:r>
              <a:rPr lang="en-US" dirty="0" err="1" smtClean="0">
                <a:solidFill>
                  <a:schemeClr val="accent2"/>
                </a:solidFill>
                <a:latin typeface="Helvetica Light"/>
                <a:cs typeface="Helvetica Light"/>
              </a:rPr>
              <a:t>Ω</a:t>
            </a:r>
            <a:r>
              <a:rPr lang="en-US" dirty="0" smtClean="0">
                <a:solidFill>
                  <a:schemeClr val="accent2"/>
                </a:solidFill>
                <a:latin typeface="Helvetica Light"/>
                <a:cs typeface="Helvetica Light"/>
              </a:rPr>
              <a:t>(</a:t>
            </a:r>
            <a:r>
              <a:rPr lang="en-US" dirty="0" err="1" smtClean="0">
                <a:solidFill>
                  <a:schemeClr val="accent2"/>
                </a:solidFill>
                <a:latin typeface="Helvetica Light"/>
                <a:cs typeface="Helvetica Light"/>
              </a:rPr>
              <a:t>logn</a:t>
            </a:r>
            <a:r>
              <a:rPr lang="en-US" dirty="0" smtClean="0">
                <a:solidFill>
                  <a:schemeClr val="accent2"/>
                </a:solidFill>
                <a:latin typeface="Helvetica Light"/>
                <a:cs typeface="Helvetica Light"/>
              </a:rPr>
              <a:t>/b) </a:t>
            </a:r>
            <a:r>
              <a:rPr lang="en-US" dirty="0" smtClean="0">
                <a:latin typeface="Helvetica Light"/>
                <a:cs typeface="Helvetica Light"/>
              </a:rPr>
              <a:t>bits in theory</a:t>
            </a:r>
          </a:p>
          <a:p>
            <a:pPr lvl="1"/>
            <a:r>
              <a:rPr lang="en-US" dirty="0" smtClean="0">
                <a:latin typeface="Helvetica Light"/>
                <a:cs typeface="Helvetica Light"/>
              </a:rPr>
              <a:t>n: hash table size, b: bucket size</a:t>
            </a:r>
          </a:p>
          <a:p>
            <a:pPr lvl="1"/>
            <a:r>
              <a:rPr lang="en-US" dirty="0" smtClean="0">
                <a:latin typeface="Helvetica Light"/>
                <a:cs typeface="Helvetica Light"/>
              </a:rPr>
              <a:t>see more analysis in paper</a:t>
            </a:r>
            <a:endParaRPr lang="en-US" dirty="0">
              <a:latin typeface="Helvetica Light"/>
              <a:cs typeface="Helvetica Light"/>
            </a:endParaRPr>
          </a:p>
        </p:txBody>
      </p:sp>
      <p:sp>
        <p:nvSpPr>
          <p:cNvPr id="5" name="Slide Number Placeholder 4"/>
          <p:cNvSpPr>
            <a:spLocks noGrp="1"/>
          </p:cNvSpPr>
          <p:nvPr>
            <p:ph type="sldNum" sz="quarter" idx="4"/>
          </p:nvPr>
        </p:nvSpPr>
        <p:spPr/>
        <p:txBody>
          <a:bodyPr/>
          <a:lstStyle/>
          <a:p>
            <a:fld id="{1E467C78-9076-9245-AAD5-B368E015503D}" type="slidenum">
              <a:rPr lang="en-US" smtClean="0">
                <a:latin typeface="Helvetica Light"/>
                <a:cs typeface="Helvetica Light"/>
              </a:rPr>
              <a:t>22</a:t>
            </a:fld>
            <a:endParaRPr lang="en-US">
              <a:latin typeface="Helvetica Light"/>
              <a:cs typeface="Helvetica Light"/>
            </a:endParaRPr>
          </a:p>
        </p:txBody>
      </p:sp>
      <p:sp>
        <p:nvSpPr>
          <p:cNvPr id="7" name="Line Callout 1 6"/>
          <p:cNvSpPr/>
          <p:nvPr/>
        </p:nvSpPr>
        <p:spPr>
          <a:xfrm>
            <a:off x="3515360" y="2174240"/>
            <a:ext cx="4744720" cy="1036320"/>
          </a:xfrm>
          <a:prstGeom prst="borderCallout1">
            <a:avLst>
              <a:gd name="adj1" fmla="val -3271"/>
              <a:gd name="adj2" fmla="val 40044"/>
              <a:gd name="adj3" fmla="val -36765"/>
              <a:gd name="adj4" fmla="val 36527"/>
            </a:avLst>
          </a:prstGeom>
          <a:solidFill>
            <a:srgbClr val="FF0000"/>
          </a:solidFill>
          <a:ln>
            <a:solidFill>
              <a:srgbClr val="FF0000"/>
            </a:solidFill>
            <a:headEnd type="none"/>
            <a:tailEnd type="arrow"/>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Helvetica Light"/>
                <a:cs typeface="Helvetica Light"/>
              </a:rPr>
              <a:t>When fingerprint &gt; 5 bits, high table space utilization</a:t>
            </a:r>
            <a:endParaRPr lang="en-US" sz="2800" dirty="0">
              <a:latin typeface="Helvetica Light"/>
              <a:cs typeface="Helvetica Light"/>
            </a:endParaRPr>
          </a:p>
        </p:txBody>
      </p:sp>
      <p:sp>
        <p:nvSpPr>
          <p:cNvPr id="8" name="TextBox 7"/>
          <p:cNvSpPr txBox="1"/>
          <p:nvPr/>
        </p:nvSpPr>
        <p:spPr>
          <a:xfrm rot="16200000">
            <a:off x="-786437" y="2577137"/>
            <a:ext cx="3406139" cy="461665"/>
          </a:xfrm>
          <a:prstGeom prst="rect">
            <a:avLst/>
          </a:prstGeom>
          <a:solidFill>
            <a:srgbClr val="FFFFFF"/>
          </a:solidFill>
        </p:spPr>
        <p:txBody>
          <a:bodyPr wrap="square" rtlCol="0">
            <a:spAutoFit/>
          </a:bodyPr>
          <a:lstStyle/>
          <a:p>
            <a:pPr algn="just"/>
            <a:r>
              <a:rPr lang="en-US" sz="2400" dirty="0" smtClean="0">
                <a:solidFill>
                  <a:srgbClr val="000000"/>
                </a:solidFill>
                <a:latin typeface="Helvetica Light"/>
                <a:cs typeface="Helvetica Light"/>
              </a:rPr>
              <a:t>Table Space Utilization</a:t>
            </a:r>
          </a:p>
        </p:txBody>
      </p:sp>
      <p:sp>
        <p:nvSpPr>
          <p:cNvPr id="9" name="Oval 8"/>
          <p:cNvSpPr/>
          <p:nvPr/>
        </p:nvSpPr>
        <p:spPr bwMode="auto">
          <a:xfrm rot="5217612">
            <a:off x="4849627" y="-792852"/>
            <a:ext cx="741680" cy="4367144"/>
          </a:xfrm>
          <a:prstGeom prst="ellipse">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 name="Rectangle 3"/>
          <p:cNvSpPr/>
          <p:nvPr/>
        </p:nvSpPr>
        <p:spPr>
          <a:xfrm>
            <a:off x="2981233" y="3823454"/>
            <a:ext cx="4612603" cy="461665"/>
          </a:xfrm>
          <a:prstGeom prst="rect">
            <a:avLst/>
          </a:prstGeom>
        </p:spPr>
        <p:txBody>
          <a:bodyPr wrap="none">
            <a:spAutoFit/>
          </a:bodyPr>
          <a:lstStyle/>
          <a:p>
            <a:pPr algn="ctr"/>
            <a:r>
              <a:rPr lang="en-US" sz="2400" b="1" dirty="0" smtClean="0">
                <a:latin typeface="Helvetica Light"/>
                <a:cs typeface="Helvetica Light"/>
              </a:rPr>
              <a:t>Table size: n=128 </a:t>
            </a:r>
            <a:r>
              <a:rPr lang="en-US" sz="2400" b="1" dirty="0">
                <a:latin typeface="Helvetica Light"/>
                <a:cs typeface="Helvetica Light"/>
              </a:rPr>
              <a:t>million entries</a:t>
            </a:r>
          </a:p>
        </p:txBody>
      </p:sp>
    </p:spTree>
    <p:custDataLst>
      <p:tags r:id="rId1"/>
    </p:custDataLst>
    <p:extLst>
      <p:ext uri="{BB962C8B-B14F-4D97-AF65-F5344CB8AC3E}">
        <p14:creationId xmlns:p14="http://schemas.microsoft.com/office/powerpoint/2010/main" val="3943623181"/>
      </p:ext>
    </p:extLst>
  </p:cSld>
  <p:clrMapOvr>
    <a:masterClrMapping/>
  </p:clrMapOvr>
  <mc:AlternateContent xmlns:mc="http://schemas.openxmlformats.org/markup-compatibility/2006" xmlns:p14="http://schemas.microsoft.com/office/powerpoint/2010/main">
    <mc:Choice Requires="p14">
      <p:transition spd="slow" p14:dur="2000" advTm="83491"/>
    </mc:Choice>
    <mc:Fallback xmlns="">
      <p:transition xmlns:p14="http://schemas.microsoft.com/office/powerpoint/2010/main" spd="slow" advTm="8349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Light"/>
                <a:cs typeface="Helvetica Light"/>
              </a:rPr>
              <a:t>Semi-</a:t>
            </a:r>
            <a:r>
              <a:rPr lang="en-US" dirty="0" smtClean="0">
                <a:latin typeface="Helvetica Light"/>
                <a:cs typeface="Helvetica Light"/>
              </a:rPr>
              <a:t>Sorting: Further Save 1 bit/item</a:t>
            </a:r>
            <a:endParaRPr lang="en-US" dirty="0">
              <a:latin typeface="Helvetica Light"/>
              <a:cs typeface="Helvetica Light"/>
            </a:endParaRPr>
          </a:p>
        </p:txBody>
      </p:sp>
      <p:sp>
        <p:nvSpPr>
          <p:cNvPr id="3" name="Content Placeholder 2"/>
          <p:cNvSpPr>
            <a:spLocks noGrp="1"/>
          </p:cNvSpPr>
          <p:nvPr>
            <p:ph idx="1"/>
          </p:nvPr>
        </p:nvSpPr>
        <p:spPr>
          <a:xfrm>
            <a:off x="304800" y="1104900"/>
            <a:ext cx="8727440" cy="4648200"/>
          </a:xfrm>
        </p:spPr>
        <p:txBody>
          <a:bodyPr>
            <a:normAutofit fontScale="85000" lnSpcReduction="20000"/>
          </a:bodyPr>
          <a:lstStyle/>
          <a:p>
            <a:r>
              <a:rPr lang="en-US" dirty="0" smtClean="0">
                <a:latin typeface="Helvetica Light"/>
                <a:cs typeface="Helvetica Light"/>
              </a:rPr>
              <a:t>Based on observation:</a:t>
            </a:r>
          </a:p>
          <a:p>
            <a:pPr lvl="1"/>
            <a:r>
              <a:rPr lang="en-US" sz="2400" dirty="0" smtClean="0">
                <a:latin typeface="Helvetica Light"/>
                <a:cs typeface="Helvetica Light"/>
              </a:rPr>
              <a:t>A monotonic sequence of integers is easier to compress</a:t>
            </a:r>
            <a:r>
              <a:rPr lang="en-US" b="1" baseline="30000" dirty="0">
                <a:solidFill>
                  <a:srgbClr val="262699"/>
                </a:solidFill>
                <a:latin typeface="Helvetica Light"/>
                <a:cs typeface="Helvetica Light"/>
              </a:rPr>
              <a:t>[Bonomi2006</a:t>
            </a:r>
            <a:r>
              <a:rPr lang="en-US" b="1" baseline="30000" dirty="0" smtClean="0">
                <a:solidFill>
                  <a:srgbClr val="262699"/>
                </a:solidFill>
                <a:latin typeface="Helvetica Light"/>
                <a:cs typeface="Helvetica Light"/>
              </a:rPr>
              <a:t>]</a:t>
            </a:r>
            <a:endParaRPr lang="en-US" sz="2400" b="1" dirty="0" smtClean="0">
              <a:latin typeface="Helvetica Light"/>
              <a:cs typeface="Helvetica Light"/>
            </a:endParaRPr>
          </a:p>
          <a:p>
            <a:pPr marL="457200" lvl="1" indent="0" algn="ctr">
              <a:buNone/>
            </a:pPr>
            <a:endParaRPr lang="en-US" sz="2600" dirty="0" smtClean="0">
              <a:latin typeface="Helvetica Light"/>
              <a:cs typeface="Helvetica Light"/>
            </a:endParaRPr>
          </a:p>
          <a:p>
            <a:r>
              <a:rPr lang="en-US" dirty="0" smtClean="0">
                <a:latin typeface="Helvetica Light"/>
                <a:cs typeface="Helvetica Light"/>
              </a:rPr>
              <a:t>Semi-Sorting:</a:t>
            </a:r>
          </a:p>
          <a:p>
            <a:pPr lvl="1"/>
            <a:r>
              <a:rPr lang="en-US" dirty="0" smtClean="0">
                <a:latin typeface="Helvetica Light"/>
                <a:cs typeface="Helvetica Light"/>
              </a:rPr>
              <a:t>Sort fingerprints sorted in each bucket</a:t>
            </a:r>
          </a:p>
          <a:p>
            <a:pPr lvl="1"/>
            <a:r>
              <a:rPr lang="en-US" dirty="0" smtClean="0">
                <a:latin typeface="Helvetica Light"/>
                <a:cs typeface="Helvetica Light"/>
              </a:rPr>
              <a:t>Compress sorted fingerprints</a:t>
            </a:r>
          </a:p>
          <a:p>
            <a:pPr marL="0" indent="0">
              <a:buNone/>
            </a:pPr>
            <a:endParaRPr lang="en-US" dirty="0" smtClean="0">
              <a:latin typeface="Helvetica Light"/>
              <a:cs typeface="Helvetica Light"/>
            </a:endParaRPr>
          </a:p>
          <a:p>
            <a:pPr marL="0" indent="0">
              <a:buNone/>
            </a:pPr>
            <a:endParaRPr lang="en-US" dirty="0">
              <a:latin typeface="Helvetica Light"/>
              <a:cs typeface="Helvetica Light"/>
            </a:endParaRPr>
          </a:p>
          <a:p>
            <a:pPr marL="0" indent="0">
              <a:buNone/>
            </a:pPr>
            <a:endParaRPr lang="en-US" dirty="0" smtClean="0">
              <a:latin typeface="Helvetica Light"/>
              <a:cs typeface="Helvetica Light"/>
            </a:endParaRPr>
          </a:p>
          <a:p>
            <a:pPr marL="0" indent="0">
              <a:buNone/>
            </a:pPr>
            <a:endParaRPr lang="en-US" dirty="0" smtClean="0">
              <a:latin typeface="Helvetica Light"/>
              <a:cs typeface="Helvetica Light"/>
            </a:endParaRPr>
          </a:p>
          <a:p>
            <a:pPr marL="0" indent="0">
              <a:buNone/>
            </a:pPr>
            <a:endParaRPr lang="en-US" dirty="0">
              <a:latin typeface="Helvetica Light"/>
              <a:cs typeface="Helvetica Light"/>
            </a:endParaRPr>
          </a:p>
          <a:p>
            <a:pPr marL="0" indent="0">
              <a:buNone/>
            </a:pPr>
            <a:r>
              <a:rPr lang="en-US" dirty="0" smtClean="0">
                <a:solidFill>
                  <a:srgbClr val="008000"/>
                </a:solidFill>
                <a:latin typeface="Helvetica Light"/>
                <a:cs typeface="Helvetica Light"/>
              </a:rPr>
              <a:t>+ For 4-way bucket, save one bit per item </a:t>
            </a:r>
          </a:p>
          <a:p>
            <a:pPr marL="0" indent="0">
              <a:buNone/>
            </a:pPr>
            <a:r>
              <a:rPr lang="en-US" dirty="0" smtClean="0">
                <a:solidFill>
                  <a:srgbClr val="FF0000"/>
                </a:solidFill>
                <a:latin typeface="Helvetica Light"/>
                <a:cs typeface="Helvetica Light"/>
              </a:rPr>
              <a:t>-- Slower lookup / insert</a:t>
            </a:r>
            <a:endParaRPr lang="en-US" dirty="0">
              <a:solidFill>
                <a:srgbClr val="FF0000"/>
              </a:solidFill>
              <a:latin typeface="Helvetica Light"/>
              <a:cs typeface="Helvetica Light"/>
            </a:endParaRPr>
          </a:p>
        </p:txBody>
      </p:sp>
      <p:sp>
        <p:nvSpPr>
          <p:cNvPr id="11" name="Slide Number Placeholder 10"/>
          <p:cNvSpPr>
            <a:spLocks noGrp="1"/>
          </p:cNvSpPr>
          <p:nvPr>
            <p:ph type="sldNum" sz="quarter" idx="4294967295"/>
          </p:nvPr>
        </p:nvSpPr>
        <p:spPr>
          <a:xfrm>
            <a:off x="7010400" y="6479686"/>
            <a:ext cx="2133600" cy="365125"/>
          </a:xfrm>
          <a:prstGeom prst="rect">
            <a:avLst/>
          </a:prstGeom>
        </p:spPr>
        <p:txBody>
          <a:bodyPr/>
          <a:lstStyle/>
          <a:p>
            <a:fld id="{6D087D90-88CA-CA47-B335-453170371FED}" type="slidenum">
              <a:rPr lang="en-US" smtClean="0">
                <a:latin typeface="Helvetica Light"/>
                <a:cs typeface="Helvetica Light"/>
              </a:rPr>
              <a:t>23</a:t>
            </a:fld>
            <a:endParaRPr lang="en-US">
              <a:latin typeface="Helvetica Light"/>
              <a:cs typeface="Helvetica Light"/>
            </a:endParaRPr>
          </a:p>
        </p:txBody>
      </p:sp>
      <p:grpSp>
        <p:nvGrpSpPr>
          <p:cNvPr id="7" name="Group 6"/>
          <p:cNvGrpSpPr/>
          <p:nvPr/>
        </p:nvGrpSpPr>
        <p:grpSpPr>
          <a:xfrm>
            <a:off x="1153387" y="3703019"/>
            <a:ext cx="1936568" cy="340484"/>
            <a:chOff x="1102587" y="3328775"/>
            <a:chExt cx="1936568" cy="340484"/>
          </a:xfrm>
        </p:grpSpPr>
        <p:sp>
          <p:nvSpPr>
            <p:cNvPr id="8" name="Rectangle 7"/>
            <p:cNvSpPr/>
            <p:nvPr/>
          </p:nvSpPr>
          <p:spPr bwMode="auto">
            <a:xfrm>
              <a:off x="1102587" y="3328775"/>
              <a:ext cx="48414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rgbClr val="FF6600"/>
                  </a:solidFill>
                  <a:latin typeface="Helvetica Light"/>
                  <a:cs typeface="Helvetica Light"/>
                </a:rPr>
                <a:t>21</a:t>
              </a:r>
              <a:endParaRPr kumimoji="0" lang="en-US" u="none" strike="noStrike" cap="none" normalizeH="0" baseline="0" dirty="0" smtClean="0">
                <a:ln>
                  <a:noFill/>
                </a:ln>
                <a:solidFill>
                  <a:srgbClr val="FF6600"/>
                </a:solidFill>
                <a:effectLst/>
                <a:latin typeface="Helvetica Light"/>
                <a:cs typeface="Helvetica Light"/>
              </a:endParaRPr>
            </a:p>
          </p:txBody>
        </p:sp>
        <p:sp>
          <p:nvSpPr>
            <p:cNvPr id="10" name="Rectangle 9"/>
            <p:cNvSpPr/>
            <p:nvPr/>
          </p:nvSpPr>
          <p:spPr bwMode="auto">
            <a:xfrm>
              <a:off x="1586729" y="3328775"/>
              <a:ext cx="48414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rgbClr val="660066"/>
                  </a:solidFill>
                  <a:latin typeface="Helvetica Light"/>
                  <a:cs typeface="Helvetica Light"/>
                </a:rPr>
                <a:t>97</a:t>
              </a:r>
              <a:endParaRPr kumimoji="0" lang="en-US" u="none" strike="noStrike" cap="none" normalizeH="0" baseline="0" dirty="0" smtClean="0">
                <a:ln>
                  <a:noFill/>
                </a:ln>
                <a:solidFill>
                  <a:srgbClr val="660066"/>
                </a:solidFill>
                <a:effectLst/>
                <a:latin typeface="Helvetica Light"/>
                <a:cs typeface="Helvetica Light"/>
              </a:endParaRPr>
            </a:p>
          </p:txBody>
        </p:sp>
        <p:sp>
          <p:nvSpPr>
            <p:cNvPr id="12" name="Rectangle 11"/>
            <p:cNvSpPr/>
            <p:nvPr/>
          </p:nvSpPr>
          <p:spPr bwMode="auto">
            <a:xfrm>
              <a:off x="2070871" y="3328775"/>
              <a:ext cx="48414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8000"/>
                  </a:solidFill>
                  <a:latin typeface="Helvetica Light"/>
                  <a:cs typeface="Helvetica Light"/>
                </a:rPr>
                <a:t>88</a:t>
              </a:r>
              <a:endParaRPr kumimoji="0" lang="en-US" u="none" strike="noStrike" cap="none" normalizeH="0" baseline="0" dirty="0" smtClean="0">
                <a:ln>
                  <a:noFill/>
                </a:ln>
                <a:solidFill>
                  <a:srgbClr val="008000"/>
                </a:solidFill>
                <a:effectLst/>
                <a:latin typeface="Helvetica Light"/>
                <a:cs typeface="Helvetica Light"/>
              </a:endParaRPr>
            </a:p>
          </p:txBody>
        </p:sp>
        <p:sp>
          <p:nvSpPr>
            <p:cNvPr id="13" name="Rectangle 12"/>
            <p:cNvSpPr/>
            <p:nvPr/>
          </p:nvSpPr>
          <p:spPr bwMode="auto">
            <a:xfrm>
              <a:off x="2555013" y="3328775"/>
              <a:ext cx="48414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rgbClr val="FF0000"/>
                  </a:solidFill>
                  <a:latin typeface="Helvetica Light"/>
                  <a:cs typeface="Helvetica Light"/>
                </a:rPr>
                <a:t>04</a:t>
              </a:r>
              <a:endParaRPr kumimoji="0" lang="en-US" u="none" strike="noStrike" cap="none" normalizeH="0" baseline="0" dirty="0" smtClean="0">
                <a:ln>
                  <a:noFill/>
                </a:ln>
                <a:solidFill>
                  <a:srgbClr val="FF0000"/>
                </a:solidFill>
                <a:effectLst/>
                <a:latin typeface="Helvetica Light"/>
                <a:cs typeface="Helvetica Light"/>
              </a:endParaRPr>
            </a:p>
          </p:txBody>
        </p:sp>
      </p:grpSp>
      <p:sp>
        <p:nvSpPr>
          <p:cNvPr id="14" name="Rectangle 13"/>
          <p:cNvSpPr/>
          <p:nvPr/>
        </p:nvSpPr>
        <p:spPr>
          <a:xfrm>
            <a:off x="1317995" y="4053928"/>
            <a:ext cx="1607351" cy="707886"/>
          </a:xfrm>
          <a:prstGeom prst="rect">
            <a:avLst/>
          </a:prstGeom>
        </p:spPr>
        <p:txBody>
          <a:bodyPr wrap="none">
            <a:spAutoFit/>
          </a:bodyPr>
          <a:lstStyle/>
          <a:p>
            <a:pPr algn="ctr"/>
            <a:r>
              <a:rPr lang="en-US" sz="2000" dirty="0" smtClean="0">
                <a:latin typeface="Helvetica Light"/>
                <a:cs typeface="Helvetica Light"/>
              </a:rPr>
              <a:t> fingerprints</a:t>
            </a:r>
            <a:br>
              <a:rPr lang="en-US" sz="2000" dirty="0" smtClean="0">
                <a:latin typeface="Helvetica Light"/>
                <a:cs typeface="Helvetica Light"/>
              </a:rPr>
            </a:br>
            <a:r>
              <a:rPr lang="en-US" sz="2000" dirty="0" smtClean="0">
                <a:latin typeface="Helvetica Light"/>
                <a:cs typeface="Helvetica Light"/>
              </a:rPr>
              <a:t>in a bucket </a:t>
            </a:r>
            <a:endParaRPr lang="en-US" sz="2000" dirty="0">
              <a:latin typeface="Helvetica Light"/>
              <a:cs typeface="Helvetica Light"/>
            </a:endParaRPr>
          </a:p>
        </p:txBody>
      </p:sp>
      <p:grpSp>
        <p:nvGrpSpPr>
          <p:cNvPr id="16" name="Group 15"/>
          <p:cNvGrpSpPr/>
          <p:nvPr/>
        </p:nvGrpSpPr>
        <p:grpSpPr>
          <a:xfrm>
            <a:off x="5593307" y="3703019"/>
            <a:ext cx="1936568" cy="340484"/>
            <a:chOff x="1102587" y="3328775"/>
            <a:chExt cx="1936568" cy="340484"/>
          </a:xfrm>
        </p:grpSpPr>
        <p:sp>
          <p:nvSpPr>
            <p:cNvPr id="17" name="Rectangle 16"/>
            <p:cNvSpPr/>
            <p:nvPr/>
          </p:nvSpPr>
          <p:spPr bwMode="auto">
            <a:xfrm>
              <a:off x="1102587" y="3328775"/>
              <a:ext cx="48414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rgbClr val="FF0000"/>
                  </a:solidFill>
                  <a:latin typeface="Helvetica Light"/>
                  <a:cs typeface="Helvetica Light"/>
                </a:rPr>
                <a:t>04</a:t>
              </a:r>
              <a:endParaRPr kumimoji="0" lang="en-US" u="none" strike="noStrike" cap="none" normalizeH="0" baseline="0" dirty="0" smtClean="0">
                <a:ln>
                  <a:noFill/>
                </a:ln>
                <a:solidFill>
                  <a:srgbClr val="FF0000"/>
                </a:solidFill>
                <a:effectLst/>
                <a:latin typeface="Helvetica Light"/>
                <a:cs typeface="Helvetica Light"/>
              </a:endParaRPr>
            </a:p>
          </p:txBody>
        </p:sp>
        <p:sp>
          <p:nvSpPr>
            <p:cNvPr id="18" name="Rectangle 17"/>
            <p:cNvSpPr/>
            <p:nvPr/>
          </p:nvSpPr>
          <p:spPr bwMode="auto">
            <a:xfrm>
              <a:off x="1586729" y="3328775"/>
              <a:ext cx="48414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rgbClr val="FE886A"/>
                  </a:solidFill>
                  <a:latin typeface="Helvetica Light"/>
                  <a:cs typeface="Helvetica Light"/>
                </a:rPr>
                <a:t>21</a:t>
              </a:r>
              <a:endParaRPr kumimoji="0" lang="en-US" u="none" strike="noStrike" cap="none" normalizeH="0" baseline="0" dirty="0" smtClean="0">
                <a:ln>
                  <a:noFill/>
                </a:ln>
                <a:solidFill>
                  <a:srgbClr val="FE886A"/>
                </a:solidFill>
                <a:effectLst/>
                <a:latin typeface="Helvetica Light"/>
                <a:cs typeface="Helvetica Light"/>
              </a:endParaRPr>
            </a:p>
          </p:txBody>
        </p:sp>
        <p:sp>
          <p:nvSpPr>
            <p:cNvPr id="19" name="Rectangle 18"/>
            <p:cNvSpPr/>
            <p:nvPr/>
          </p:nvSpPr>
          <p:spPr bwMode="auto">
            <a:xfrm>
              <a:off x="2070871" y="3328775"/>
              <a:ext cx="48414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8000"/>
                  </a:solidFill>
                  <a:latin typeface="Helvetica Light"/>
                  <a:cs typeface="Helvetica Light"/>
                </a:rPr>
                <a:t>88</a:t>
              </a:r>
              <a:endParaRPr kumimoji="0" lang="en-US" u="none" strike="noStrike" cap="none" normalizeH="0" baseline="0" dirty="0" smtClean="0">
                <a:ln>
                  <a:noFill/>
                </a:ln>
                <a:solidFill>
                  <a:srgbClr val="008000"/>
                </a:solidFill>
                <a:effectLst/>
                <a:latin typeface="Helvetica Light"/>
                <a:cs typeface="Helvetica Light"/>
              </a:endParaRPr>
            </a:p>
          </p:txBody>
        </p:sp>
        <p:sp>
          <p:nvSpPr>
            <p:cNvPr id="20" name="Rectangle 19"/>
            <p:cNvSpPr/>
            <p:nvPr/>
          </p:nvSpPr>
          <p:spPr bwMode="auto">
            <a:xfrm>
              <a:off x="2555013" y="3328775"/>
              <a:ext cx="48414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rgbClr val="660066"/>
                  </a:solidFill>
                  <a:latin typeface="Helvetica Light"/>
                  <a:cs typeface="Helvetica Light"/>
                </a:rPr>
                <a:t>97</a:t>
              </a:r>
              <a:endParaRPr kumimoji="0" lang="en-US" u="none" strike="noStrike" cap="none" normalizeH="0" baseline="0" dirty="0" smtClean="0">
                <a:ln>
                  <a:noFill/>
                </a:ln>
                <a:solidFill>
                  <a:srgbClr val="660066"/>
                </a:solidFill>
                <a:effectLst/>
                <a:latin typeface="Helvetica Light"/>
                <a:cs typeface="Helvetica Light"/>
              </a:endParaRPr>
            </a:p>
          </p:txBody>
        </p:sp>
      </p:grpSp>
      <p:grpSp>
        <p:nvGrpSpPr>
          <p:cNvPr id="22" name="Group 21"/>
          <p:cNvGrpSpPr/>
          <p:nvPr/>
        </p:nvGrpSpPr>
        <p:grpSpPr>
          <a:xfrm>
            <a:off x="3418308" y="3266710"/>
            <a:ext cx="1946092" cy="1200328"/>
            <a:chOff x="3499588" y="2703778"/>
            <a:chExt cx="1946092" cy="1200328"/>
          </a:xfrm>
        </p:grpSpPr>
        <p:cxnSp>
          <p:nvCxnSpPr>
            <p:cNvPr id="15" name="Straight Arrow Connector 14"/>
            <p:cNvCxnSpPr/>
            <p:nvPr/>
          </p:nvCxnSpPr>
          <p:spPr bwMode="auto">
            <a:xfrm>
              <a:off x="3499588" y="3300158"/>
              <a:ext cx="1946092"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3595232" y="2703778"/>
              <a:ext cx="1806326" cy="1200328"/>
            </a:xfrm>
            <a:prstGeom prst="rect">
              <a:avLst/>
            </a:prstGeom>
          </p:spPr>
          <p:txBody>
            <a:bodyPr wrap="none">
              <a:spAutoFit/>
            </a:bodyPr>
            <a:lstStyle/>
            <a:p>
              <a:pPr algn="ctr"/>
              <a:r>
                <a:rPr lang="en-US" sz="2400" dirty="0" smtClean="0">
                  <a:latin typeface="Helvetica Light"/>
                  <a:cs typeface="Helvetica Light"/>
                </a:rPr>
                <a:t>Sort </a:t>
              </a:r>
              <a:br>
                <a:rPr lang="en-US" sz="2400" dirty="0" smtClean="0">
                  <a:latin typeface="Helvetica Light"/>
                  <a:cs typeface="Helvetica Light"/>
                </a:rPr>
              </a:br>
              <a:r>
                <a:rPr lang="en-US" sz="2400" dirty="0" smtClean="0">
                  <a:latin typeface="Helvetica Light"/>
                  <a:cs typeface="Helvetica Light"/>
                </a:rPr>
                <a:t/>
              </a:r>
              <a:br>
                <a:rPr lang="en-US" sz="2400" dirty="0" smtClean="0">
                  <a:latin typeface="Helvetica Light"/>
                  <a:cs typeface="Helvetica Light"/>
                </a:rPr>
              </a:br>
              <a:r>
                <a:rPr lang="en-US" sz="2400" dirty="0" smtClean="0">
                  <a:latin typeface="Helvetica Light"/>
                  <a:cs typeface="Helvetica Light"/>
                </a:rPr>
                <a:t>fingerprints</a:t>
              </a:r>
              <a:endParaRPr lang="en-US" sz="2400" dirty="0">
                <a:latin typeface="Helvetica Light"/>
                <a:cs typeface="Helvetica Light"/>
              </a:endParaRPr>
            </a:p>
          </p:txBody>
        </p:sp>
      </p:grpSp>
      <p:sp>
        <p:nvSpPr>
          <p:cNvPr id="23" name="Rounded Rectangular Callout 22"/>
          <p:cNvSpPr/>
          <p:nvPr/>
        </p:nvSpPr>
        <p:spPr bwMode="auto">
          <a:xfrm>
            <a:off x="5740400" y="4318000"/>
            <a:ext cx="2631440" cy="575894"/>
          </a:xfrm>
          <a:prstGeom prst="wedgeRoundRectCallout">
            <a:avLst>
              <a:gd name="adj1" fmla="val -5726"/>
              <a:gd name="adj2" fmla="val -85694"/>
              <a:gd name="adj3" fmla="val 16667"/>
            </a:avLst>
          </a:prstGeom>
          <a:solidFill>
            <a:srgbClr val="FF6600"/>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solidFill>
                  <a:schemeClr val="tx1"/>
                </a:solidFill>
                <a:effectLst/>
                <a:latin typeface="Helvetica Light"/>
                <a:cs typeface="Helvetica Light"/>
              </a:rPr>
              <a:t>Easier to compress</a:t>
            </a:r>
          </a:p>
        </p:txBody>
      </p:sp>
      <p:sp>
        <p:nvSpPr>
          <p:cNvPr id="4" name="Rectangle 3"/>
          <p:cNvSpPr/>
          <p:nvPr/>
        </p:nvSpPr>
        <p:spPr>
          <a:xfrm>
            <a:off x="492986" y="6156520"/>
            <a:ext cx="8325894" cy="646331"/>
          </a:xfrm>
          <a:prstGeom prst="rect">
            <a:avLst/>
          </a:prstGeom>
        </p:spPr>
        <p:txBody>
          <a:bodyPr wrap="square">
            <a:spAutoFit/>
          </a:bodyPr>
          <a:lstStyle/>
          <a:p>
            <a:r>
              <a:rPr lang="en-US" b="1" dirty="0">
                <a:solidFill>
                  <a:srgbClr val="1D4D88"/>
                </a:solidFill>
              </a:rPr>
              <a:t>[Bonomi2006] </a:t>
            </a:r>
            <a:r>
              <a:rPr lang="en-US" dirty="0"/>
              <a:t>Beyond Bloom filters: From approximate membership checks to </a:t>
            </a:r>
            <a:r>
              <a:rPr lang="en-US" dirty="0" err="1"/>
              <a:t>ap</a:t>
            </a:r>
            <a:r>
              <a:rPr lang="en-US" dirty="0"/>
              <a:t>- proximate state machines.</a:t>
            </a:r>
          </a:p>
        </p:txBody>
      </p:sp>
    </p:spTree>
    <p:custDataLst>
      <p:tags r:id="rId1"/>
    </p:custDataLst>
    <p:extLst>
      <p:ext uri="{BB962C8B-B14F-4D97-AF65-F5344CB8AC3E}">
        <p14:creationId xmlns:p14="http://schemas.microsoft.com/office/powerpoint/2010/main" val="2898984392"/>
      </p:ext>
    </p:extLst>
  </p:cSld>
  <p:clrMapOvr>
    <a:masterClrMapping/>
  </p:clrMapOvr>
  <mc:AlternateContent xmlns:mc="http://schemas.openxmlformats.org/markup-compatibility/2006" xmlns:p14="http://schemas.microsoft.com/office/powerpoint/2010/main">
    <mc:Choice Requires="p14">
      <p:transition spd="slow" p14:dur="2000" advTm="68255"/>
    </mc:Choice>
    <mc:Fallback xmlns="">
      <p:transition xmlns:p14="http://schemas.microsoft.com/office/powerpoint/2010/main" spd="slow" advTm="6825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fp_vs_bits_step1.pdf"/>
          <p:cNvPicPr>
            <a:picLocks noGrp="1" noChangeAspect="1"/>
          </p:cNvPicPr>
          <p:nvPr>
            <p:ph idx="1"/>
          </p:nvPr>
        </p:nvPicPr>
        <p:blipFill>
          <a:blip r:embed="rId3">
            <a:extLst>
              <a:ext uri="{28A0092B-C50C-407E-A947-70E740481C1C}">
                <a14:useLocalDpi xmlns:a14="http://schemas.microsoft.com/office/drawing/2010/main" val="0"/>
              </a:ext>
            </a:extLst>
          </a:blip>
          <a:srcRect l="-13641" r="-13641"/>
          <a:stretch>
            <a:fillRect/>
          </a:stretch>
        </p:blipFill>
        <p:spPr/>
      </p:pic>
      <p:sp>
        <p:nvSpPr>
          <p:cNvPr id="2" name="Title 1"/>
          <p:cNvSpPr>
            <a:spLocks noGrp="1"/>
          </p:cNvSpPr>
          <p:nvPr>
            <p:ph type="title"/>
          </p:nvPr>
        </p:nvSpPr>
        <p:spPr/>
        <p:txBody>
          <a:bodyPr/>
          <a:lstStyle/>
          <a:p>
            <a:r>
              <a:rPr lang="en-US" dirty="0">
                <a:latin typeface="Helvetica Light"/>
                <a:cs typeface="Helvetica Light"/>
              </a:rPr>
              <a:t>Space Efficiency </a:t>
            </a:r>
          </a:p>
        </p:txBody>
      </p:sp>
      <p:sp>
        <p:nvSpPr>
          <p:cNvPr id="5" name="Slide Number Placeholder 4"/>
          <p:cNvSpPr>
            <a:spLocks noGrp="1"/>
          </p:cNvSpPr>
          <p:nvPr>
            <p:ph type="sldNum" sz="quarter" idx="4294967295"/>
          </p:nvPr>
        </p:nvSpPr>
        <p:spPr>
          <a:xfrm>
            <a:off x="7010400" y="6479686"/>
            <a:ext cx="2133600" cy="365125"/>
          </a:xfrm>
          <a:prstGeom prst="rect">
            <a:avLst/>
          </a:prstGeom>
        </p:spPr>
        <p:txBody>
          <a:bodyPr/>
          <a:lstStyle/>
          <a:p>
            <a:fld id="{6D087D90-88CA-CA47-B335-453170371FED}" type="slidenum">
              <a:rPr lang="en-US" smtClean="0">
                <a:latin typeface="Helvetica Light"/>
                <a:cs typeface="Helvetica Light"/>
              </a:rPr>
              <a:t>24</a:t>
            </a:fld>
            <a:endParaRPr lang="en-US">
              <a:latin typeface="Helvetica Light"/>
              <a:cs typeface="Helvetica Light"/>
            </a:endParaRPr>
          </a:p>
        </p:txBody>
      </p:sp>
      <p:sp>
        <p:nvSpPr>
          <p:cNvPr id="9" name="Rectangle 8"/>
          <p:cNvSpPr/>
          <p:nvPr/>
        </p:nvSpPr>
        <p:spPr>
          <a:xfrm>
            <a:off x="2883956" y="5913279"/>
            <a:ext cx="3963213" cy="461665"/>
          </a:xfrm>
          <a:prstGeom prst="rect">
            <a:avLst/>
          </a:prstGeom>
        </p:spPr>
        <p:txBody>
          <a:bodyPr wrap="none">
            <a:spAutoFit/>
          </a:bodyPr>
          <a:lstStyle/>
          <a:p>
            <a:r>
              <a:rPr lang="en-US" sz="2400" dirty="0" smtClean="0">
                <a:latin typeface="Helvetica Light"/>
                <a:cs typeface="Helvetica Light"/>
              </a:rPr>
              <a:t> </a:t>
            </a:r>
            <a:r>
              <a:rPr lang="en-US" sz="2400" dirty="0" err="1" smtClean="0">
                <a:latin typeface="Helvetica Light"/>
                <a:cs typeface="Helvetica Light"/>
              </a:rPr>
              <a:t>ε</a:t>
            </a:r>
            <a:r>
              <a:rPr lang="en-US" sz="2400" dirty="0" smtClean="0">
                <a:latin typeface="Helvetica Light"/>
                <a:cs typeface="Helvetica Light"/>
              </a:rPr>
              <a:t>: target false positive rate</a:t>
            </a:r>
            <a:endParaRPr lang="en-US" sz="2400" dirty="0">
              <a:latin typeface="Helvetica Light"/>
              <a:cs typeface="Helvetica Light"/>
            </a:endParaRPr>
          </a:p>
        </p:txBody>
      </p:sp>
      <p:sp>
        <p:nvSpPr>
          <p:cNvPr id="10" name="Rectangle 9"/>
          <p:cNvSpPr/>
          <p:nvPr/>
        </p:nvSpPr>
        <p:spPr>
          <a:xfrm rot="16200000">
            <a:off x="-555395" y="3418259"/>
            <a:ext cx="3706527" cy="461665"/>
          </a:xfrm>
          <a:prstGeom prst="rect">
            <a:avLst/>
          </a:prstGeom>
        </p:spPr>
        <p:txBody>
          <a:bodyPr wrap="none">
            <a:spAutoFit/>
          </a:bodyPr>
          <a:lstStyle/>
          <a:p>
            <a:r>
              <a:rPr lang="en-US" sz="2400" dirty="0" smtClean="0">
                <a:latin typeface="Helvetica Light"/>
                <a:cs typeface="Helvetica Light"/>
              </a:rPr>
              <a:t>bits per item to achieve </a:t>
            </a:r>
            <a:r>
              <a:rPr lang="en-US" sz="2400" dirty="0" err="1" smtClean="0">
                <a:latin typeface="Helvetica Light"/>
                <a:cs typeface="Helvetica Light"/>
              </a:rPr>
              <a:t>ε</a:t>
            </a:r>
            <a:endParaRPr lang="en-US" sz="2400" dirty="0">
              <a:latin typeface="Helvetica Light"/>
              <a:cs typeface="Helvetica Light"/>
            </a:endParaRPr>
          </a:p>
        </p:txBody>
      </p:sp>
      <p:sp>
        <p:nvSpPr>
          <p:cNvPr id="8" name="Line Callout 1 7"/>
          <p:cNvSpPr/>
          <p:nvPr/>
        </p:nvSpPr>
        <p:spPr>
          <a:xfrm>
            <a:off x="2551576" y="3844956"/>
            <a:ext cx="1786924" cy="527332"/>
          </a:xfrm>
          <a:prstGeom prst="borderCallout1">
            <a:avLst>
              <a:gd name="adj1" fmla="val -12605"/>
              <a:gd name="adj2" fmla="val 22781"/>
              <a:gd name="adj3" fmla="val -132089"/>
              <a:gd name="adj4" fmla="val 41709"/>
            </a:avLst>
          </a:prstGeom>
          <a:solidFill>
            <a:srgbClr val="EC6DAE"/>
          </a:solidFill>
          <a:ln>
            <a:solidFill>
              <a:srgbClr val="EC6DAE"/>
            </a:solidFill>
            <a:headEnd type="none"/>
            <a:tailEnd type="arrow"/>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latin typeface="Helvetica Light"/>
                <a:cs typeface="Helvetica Light"/>
              </a:rPr>
              <a:t>Lower bound</a:t>
            </a:r>
            <a:endParaRPr lang="en-US" sz="2000" dirty="0">
              <a:latin typeface="Helvetica Light"/>
              <a:cs typeface="Helvetica Light"/>
            </a:endParaRPr>
          </a:p>
        </p:txBody>
      </p:sp>
      <p:sp>
        <p:nvSpPr>
          <p:cNvPr id="13" name="Up Arrow 12"/>
          <p:cNvSpPr/>
          <p:nvPr/>
        </p:nvSpPr>
        <p:spPr bwMode="auto">
          <a:xfrm>
            <a:off x="1396622" y="1289214"/>
            <a:ext cx="264160" cy="649592"/>
          </a:xfrm>
          <a:prstGeom prst="up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1D4D88"/>
              </a:solidFill>
              <a:effectLst/>
              <a:latin typeface="Arial" charset="0"/>
            </a:endParaRPr>
          </a:p>
        </p:txBody>
      </p:sp>
      <p:sp>
        <p:nvSpPr>
          <p:cNvPr id="14" name="TextBox 13"/>
          <p:cNvSpPr txBox="1"/>
          <p:nvPr/>
        </p:nvSpPr>
        <p:spPr>
          <a:xfrm>
            <a:off x="466218" y="874067"/>
            <a:ext cx="1860807" cy="461665"/>
          </a:xfrm>
          <a:prstGeom prst="rect">
            <a:avLst/>
          </a:prstGeom>
          <a:noFill/>
        </p:spPr>
        <p:txBody>
          <a:bodyPr wrap="none" rtlCol="0">
            <a:spAutoFit/>
          </a:bodyPr>
          <a:lstStyle/>
          <a:p>
            <a:pPr algn="just"/>
            <a:r>
              <a:rPr lang="en-US" sz="2400" dirty="0" smtClean="0">
                <a:solidFill>
                  <a:srgbClr val="000000"/>
                </a:solidFill>
                <a:latin typeface="Helvetica Light"/>
                <a:cs typeface="Helvetica Light"/>
              </a:rPr>
              <a:t>More Space</a:t>
            </a:r>
          </a:p>
        </p:txBody>
      </p:sp>
      <p:sp>
        <p:nvSpPr>
          <p:cNvPr id="15" name="Up Arrow 14"/>
          <p:cNvSpPr/>
          <p:nvPr/>
        </p:nvSpPr>
        <p:spPr bwMode="auto">
          <a:xfrm rot="5400000">
            <a:off x="7791193" y="5045479"/>
            <a:ext cx="264160" cy="649592"/>
          </a:xfrm>
          <a:prstGeom prst="up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1D4D88"/>
              </a:solidFill>
              <a:effectLst/>
              <a:latin typeface="Arial" charset="0"/>
            </a:endParaRPr>
          </a:p>
        </p:txBody>
      </p:sp>
      <p:sp>
        <p:nvSpPr>
          <p:cNvPr id="16" name="TextBox 15"/>
          <p:cNvSpPr txBox="1"/>
          <p:nvPr/>
        </p:nvSpPr>
        <p:spPr>
          <a:xfrm>
            <a:off x="6711051" y="4845935"/>
            <a:ext cx="2408077" cy="400110"/>
          </a:xfrm>
          <a:prstGeom prst="rect">
            <a:avLst/>
          </a:prstGeom>
          <a:noFill/>
        </p:spPr>
        <p:txBody>
          <a:bodyPr wrap="none" rtlCol="0">
            <a:spAutoFit/>
          </a:bodyPr>
          <a:lstStyle/>
          <a:p>
            <a:pPr algn="just"/>
            <a:r>
              <a:rPr lang="en-US" sz="2000" dirty="0" smtClean="0">
                <a:solidFill>
                  <a:srgbClr val="000000"/>
                </a:solidFill>
                <a:latin typeface="Helvetica Light"/>
                <a:cs typeface="Helvetica Light"/>
              </a:rPr>
              <a:t>More False Positive</a:t>
            </a:r>
          </a:p>
        </p:txBody>
      </p:sp>
    </p:spTree>
    <p:extLst>
      <p:ext uri="{BB962C8B-B14F-4D97-AF65-F5344CB8AC3E}">
        <p14:creationId xmlns:p14="http://schemas.microsoft.com/office/powerpoint/2010/main" val="4227109"/>
      </p:ext>
    </p:extLst>
  </p:cSld>
  <p:clrMapOvr>
    <a:masterClrMapping/>
  </p:clrMapOvr>
  <mc:AlternateContent xmlns:mc="http://schemas.openxmlformats.org/markup-compatibility/2006" xmlns:p14="http://schemas.microsoft.com/office/powerpoint/2010/main">
    <mc:Choice Requires="p14">
      <p:transition spd="slow" p14:dur="2000" advTm="31720"/>
    </mc:Choice>
    <mc:Fallback xmlns="">
      <p:transition xmlns:p14="http://schemas.microsoft.com/office/powerpoint/2010/main" spd="slow" advTm="31720"/>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p_vs_bits_step2.pdf"/>
          <p:cNvPicPr>
            <a:picLocks noGrp="1" noChangeAspect="1"/>
          </p:cNvPicPr>
          <p:nvPr>
            <p:ph idx="1"/>
          </p:nvPr>
        </p:nvPicPr>
        <p:blipFill>
          <a:blip r:embed="rId3">
            <a:extLst>
              <a:ext uri="{28A0092B-C50C-407E-A947-70E740481C1C}">
                <a14:useLocalDpi xmlns:a14="http://schemas.microsoft.com/office/drawing/2010/main" val="0"/>
              </a:ext>
            </a:extLst>
          </a:blip>
          <a:srcRect l="-13641" r="-13641"/>
          <a:stretch>
            <a:fillRect/>
          </a:stretch>
        </p:blipFill>
        <p:spPr/>
      </p:pic>
      <p:sp>
        <p:nvSpPr>
          <p:cNvPr id="2" name="Title 1"/>
          <p:cNvSpPr>
            <a:spLocks noGrp="1"/>
          </p:cNvSpPr>
          <p:nvPr>
            <p:ph type="title"/>
          </p:nvPr>
        </p:nvSpPr>
        <p:spPr/>
        <p:txBody>
          <a:bodyPr/>
          <a:lstStyle/>
          <a:p>
            <a:r>
              <a:rPr lang="en-US" dirty="0">
                <a:latin typeface="Helvetica Light"/>
                <a:cs typeface="Helvetica Light"/>
              </a:rPr>
              <a:t>Space Efficiency </a:t>
            </a:r>
          </a:p>
        </p:txBody>
      </p:sp>
      <p:sp>
        <p:nvSpPr>
          <p:cNvPr id="5" name="Slide Number Placeholder 4"/>
          <p:cNvSpPr>
            <a:spLocks noGrp="1"/>
          </p:cNvSpPr>
          <p:nvPr>
            <p:ph type="sldNum" sz="quarter" idx="4294967295"/>
          </p:nvPr>
        </p:nvSpPr>
        <p:spPr>
          <a:xfrm>
            <a:off x="7010400" y="6479686"/>
            <a:ext cx="2133600" cy="365125"/>
          </a:xfrm>
          <a:prstGeom prst="rect">
            <a:avLst/>
          </a:prstGeom>
        </p:spPr>
        <p:txBody>
          <a:bodyPr/>
          <a:lstStyle/>
          <a:p>
            <a:fld id="{6D087D90-88CA-CA47-B335-453170371FED}" type="slidenum">
              <a:rPr lang="en-US" smtClean="0">
                <a:latin typeface="Helvetica Light"/>
                <a:cs typeface="Helvetica Light"/>
              </a:rPr>
              <a:t>25</a:t>
            </a:fld>
            <a:endParaRPr lang="en-US">
              <a:latin typeface="Helvetica Light"/>
              <a:cs typeface="Helvetica Light"/>
            </a:endParaRPr>
          </a:p>
        </p:txBody>
      </p:sp>
      <p:sp>
        <p:nvSpPr>
          <p:cNvPr id="9" name="Rectangle 8"/>
          <p:cNvSpPr/>
          <p:nvPr/>
        </p:nvSpPr>
        <p:spPr>
          <a:xfrm>
            <a:off x="2883956" y="5913279"/>
            <a:ext cx="3963213" cy="461665"/>
          </a:xfrm>
          <a:prstGeom prst="rect">
            <a:avLst/>
          </a:prstGeom>
        </p:spPr>
        <p:txBody>
          <a:bodyPr wrap="none">
            <a:spAutoFit/>
          </a:bodyPr>
          <a:lstStyle/>
          <a:p>
            <a:r>
              <a:rPr lang="en-US" sz="2400" dirty="0" smtClean="0">
                <a:latin typeface="Helvetica Light"/>
                <a:cs typeface="Helvetica Light"/>
              </a:rPr>
              <a:t> </a:t>
            </a:r>
            <a:r>
              <a:rPr lang="en-US" sz="2400" dirty="0" err="1" smtClean="0">
                <a:latin typeface="Helvetica Light"/>
                <a:cs typeface="Helvetica Light"/>
              </a:rPr>
              <a:t>ε</a:t>
            </a:r>
            <a:r>
              <a:rPr lang="en-US" sz="2400" dirty="0" smtClean="0">
                <a:latin typeface="Helvetica Light"/>
                <a:cs typeface="Helvetica Light"/>
              </a:rPr>
              <a:t>: target false positive rate</a:t>
            </a:r>
            <a:endParaRPr lang="en-US" sz="2400" dirty="0">
              <a:latin typeface="Helvetica Light"/>
              <a:cs typeface="Helvetica Light"/>
            </a:endParaRPr>
          </a:p>
        </p:txBody>
      </p:sp>
      <p:sp>
        <p:nvSpPr>
          <p:cNvPr id="10" name="Rectangle 9"/>
          <p:cNvSpPr/>
          <p:nvPr/>
        </p:nvSpPr>
        <p:spPr>
          <a:xfrm rot="16200000">
            <a:off x="-555395" y="3418259"/>
            <a:ext cx="3706527" cy="461665"/>
          </a:xfrm>
          <a:prstGeom prst="rect">
            <a:avLst/>
          </a:prstGeom>
        </p:spPr>
        <p:txBody>
          <a:bodyPr wrap="none">
            <a:spAutoFit/>
          </a:bodyPr>
          <a:lstStyle/>
          <a:p>
            <a:r>
              <a:rPr lang="en-US" sz="2400" dirty="0" smtClean="0">
                <a:latin typeface="Helvetica Light"/>
                <a:cs typeface="Helvetica Light"/>
              </a:rPr>
              <a:t>bits per item to achieve </a:t>
            </a:r>
            <a:r>
              <a:rPr lang="en-US" sz="2400" dirty="0" err="1" smtClean="0">
                <a:latin typeface="Helvetica Light"/>
                <a:cs typeface="Helvetica Light"/>
              </a:rPr>
              <a:t>ε</a:t>
            </a:r>
            <a:endParaRPr lang="en-US" sz="2400" dirty="0">
              <a:latin typeface="Helvetica Light"/>
              <a:cs typeface="Helvetica Light"/>
            </a:endParaRPr>
          </a:p>
        </p:txBody>
      </p:sp>
      <p:sp>
        <p:nvSpPr>
          <p:cNvPr id="14" name="Line Callout 1 13"/>
          <p:cNvSpPr/>
          <p:nvPr/>
        </p:nvSpPr>
        <p:spPr>
          <a:xfrm>
            <a:off x="2895972" y="1082563"/>
            <a:ext cx="1786924" cy="527332"/>
          </a:xfrm>
          <a:prstGeom prst="borderCallout1">
            <a:avLst>
              <a:gd name="adj1" fmla="val 52701"/>
              <a:gd name="adj2" fmla="val -3117"/>
              <a:gd name="adj3" fmla="val 107336"/>
              <a:gd name="adj4" fmla="val -28497"/>
            </a:avLst>
          </a:prstGeom>
          <a:solidFill>
            <a:srgbClr val="FF0000"/>
          </a:solidFill>
          <a:ln>
            <a:solidFill>
              <a:srgbClr val="FF0000"/>
            </a:solidFill>
            <a:headEnd type="none"/>
            <a:tailEnd type="arrow"/>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latin typeface="Helvetica Light"/>
                <a:cs typeface="Helvetica Light"/>
              </a:rPr>
              <a:t>Bloom filter</a:t>
            </a:r>
            <a:endParaRPr lang="en-US" sz="2000" dirty="0">
              <a:latin typeface="Helvetica Light"/>
              <a:cs typeface="Helvetica Light"/>
            </a:endParaRPr>
          </a:p>
        </p:txBody>
      </p:sp>
      <p:sp>
        <p:nvSpPr>
          <p:cNvPr id="12" name="Line Callout 1 11"/>
          <p:cNvSpPr/>
          <p:nvPr/>
        </p:nvSpPr>
        <p:spPr>
          <a:xfrm>
            <a:off x="2551576" y="3844956"/>
            <a:ext cx="1786924" cy="527332"/>
          </a:xfrm>
          <a:prstGeom prst="borderCallout1">
            <a:avLst>
              <a:gd name="adj1" fmla="val -12605"/>
              <a:gd name="adj2" fmla="val 22781"/>
              <a:gd name="adj3" fmla="val -132089"/>
              <a:gd name="adj4" fmla="val 41709"/>
            </a:avLst>
          </a:prstGeom>
          <a:solidFill>
            <a:srgbClr val="EC6DAE"/>
          </a:solidFill>
          <a:ln>
            <a:solidFill>
              <a:srgbClr val="EC6DAE"/>
            </a:solidFill>
            <a:headEnd type="none"/>
            <a:tailEnd type="arrow"/>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latin typeface="Helvetica Light"/>
                <a:cs typeface="Helvetica Light"/>
              </a:rPr>
              <a:t>Lower bound</a:t>
            </a:r>
            <a:endParaRPr lang="en-US" sz="2000" dirty="0">
              <a:latin typeface="Helvetica Light"/>
              <a:cs typeface="Helvetica Light"/>
            </a:endParaRPr>
          </a:p>
        </p:txBody>
      </p:sp>
      <p:sp>
        <p:nvSpPr>
          <p:cNvPr id="11" name="Up Arrow 10"/>
          <p:cNvSpPr/>
          <p:nvPr/>
        </p:nvSpPr>
        <p:spPr bwMode="auto">
          <a:xfrm>
            <a:off x="1396622" y="1289214"/>
            <a:ext cx="264160" cy="649592"/>
          </a:xfrm>
          <a:prstGeom prst="up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1D4D88"/>
              </a:solidFill>
              <a:effectLst/>
              <a:latin typeface="Arial" charset="0"/>
            </a:endParaRPr>
          </a:p>
        </p:txBody>
      </p:sp>
      <p:sp>
        <p:nvSpPr>
          <p:cNvPr id="13" name="TextBox 12"/>
          <p:cNvSpPr txBox="1"/>
          <p:nvPr/>
        </p:nvSpPr>
        <p:spPr>
          <a:xfrm>
            <a:off x="466218" y="874067"/>
            <a:ext cx="1860807" cy="461665"/>
          </a:xfrm>
          <a:prstGeom prst="rect">
            <a:avLst/>
          </a:prstGeom>
          <a:noFill/>
        </p:spPr>
        <p:txBody>
          <a:bodyPr wrap="none" rtlCol="0">
            <a:spAutoFit/>
          </a:bodyPr>
          <a:lstStyle/>
          <a:p>
            <a:pPr algn="just"/>
            <a:r>
              <a:rPr lang="en-US" sz="2400" dirty="0" smtClean="0">
                <a:solidFill>
                  <a:srgbClr val="000000"/>
                </a:solidFill>
                <a:latin typeface="Helvetica Light"/>
                <a:cs typeface="Helvetica Light"/>
              </a:rPr>
              <a:t>More Space</a:t>
            </a:r>
          </a:p>
        </p:txBody>
      </p:sp>
      <p:sp>
        <p:nvSpPr>
          <p:cNvPr id="15" name="Up Arrow 14"/>
          <p:cNvSpPr/>
          <p:nvPr/>
        </p:nvSpPr>
        <p:spPr bwMode="auto">
          <a:xfrm rot="5400000">
            <a:off x="7791193" y="5045479"/>
            <a:ext cx="264160" cy="649592"/>
          </a:xfrm>
          <a:prstGeom prst="up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1D4D88"/>
              </a:solidFill>
              <a:effectLst/>
              <a:latin typeface="Arial" charset="0"/>
            </a:endParaRPr>
          </a:p>
        </p:txBody>
      </p:sp>
      <p:sp>
        <p:nvSpPr>
          <p:cNvPr id="16" name="TextBox 15"/>
          <p:cNvSpPr txBox="1"/>
          <p:nvPr/>
        </p:nvSpPr>
        <p:spPr>
          <a:xfrm>
            <a:off x="6711051" y="4845935"/>
            <a:ext cx="2408077" cy="400110"/>
          </a:xfrm>
          <a:prstGeom prst="rect">
            <a:avLst/>
          </a:prstGeom>
          <a:noFill/>
        </p:spPr>
        <p:txBody>
          <a:bodyPr wrap="none" rtlCol="0">
            <a:spAutoFit/>
          </a:bodyPr>
          <a:lstStyle/>
          <a:p>
            <a:pPr algn="just"/>
            <a:r>
              <a:rPr lang="en-US" sz="2000" dirty="0" smtClean="0">
                <a:solidFill>
                  <a:srgbClr val="000000"/>
                </a:solidFill>
                <a:latin typeface="Helvetica Light"/>
                <a:cs typeface="Helvetica Light"/>
              </a:rPr>
              <a:t>More False Positive</a:t>
            </a:r>
          </a:p>
        </p:txBody>
      </p:sp>
    </p:spTree>
    <p:extLst>
      <p:ext uri="{BB962C8B-B14F-4D97-AF65-F5344CB8AC3E}">
        <p14:creationId xmlns:p14="http://schemas.microsoft.com/office/powerpoint/2010/main" val="1586176486"/>
      </p:ext>
    </p:extLst>
  </p:cSld>
  <p:clrMapOvr>
    <a:masterClrMapping/>
  </p:clrMapOvr>
  <mc:AlternateContent xmlns:mc="http://schemas.openxmlformats.org/markup-compatibility/2006" xmlns:p14="http://schemas.microsoft.com/office/powerpoint/2010/main">
    <mc:Choice Requires="p14">
      <p:transition spd="slow" p14:dur="2000" advTm="13193"/>
    </mc:Choice>
    <mc:Fallback xmlns="">
      <p:transition xmlns:p14="http://schemas.microsoft.com/office/powerpoint/2010/main" spd="slow" advTm="13193"/>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p_vs_bits_step3.pdf"/>
          <p:cNvPicPr>
            <a:picLocks noGrp="1" noChangeAspect="1"/>
          </p:cNvPicPr>
          <p:nvPr>
            <p:ph idx="1"/>
          </p:nvPr>
        </p:nvPicPr>
        <p:blipFill>
          <a:blip r:embed="rId3">
            <a:extLst>
              <a:ext uri="{28A0092B-C50C-407E-A947-70E740481C1C}">
                <a14:useLocalDpi xmlns:a14="http://schemas.microsoft.com/office/drawing/2010/main" val="0"/>
              </a:ext>
            </a:extLst>
          </a:blip>
          <a:srcRect l="-13641" r="-13641"/>
          <a:stretch>
            <a:fillRect/>
          </a:stretch>
        </p:blipFill>
        <p:spPr/>
      </p:pic>
      <p:sp>
        <p:nvSpPr>
          <p:cNvPr id="2" name="Title 1"/>
          <p:cNvSpPr>
            <a:spLocks noGrp="1"/>
          </p:cNvSpPr>
          <p:nvPr>
            <p:ph type="title"/>
          </p:nvPr>
        </p:nvSpPr>
        <p:spPr/>
        <p:txBody>
          <a:bodyPr/>
          <a:lstStyle/>
          <a:p>
            <a:r>
              <a:rPr lang="en-US" dirty="0">
                <a:latin typeface="Helvetica Light"/>
                <a:cs typeface="Helvetica Light"/>
              </a:rPr>
              <a:t>Space Efficiency </a:t>
            </a:r>
          </a:p>
        </p:txBody>
      </p:sp>
      <p:sp>
        <p:nvSpPr>
          <p:cNvPr id="5" name="Slide Number Placeholder 4"/>
          <p:cNvSpPr>
            <a:spLocks noGrp="1"/>
          </p:cNvSpPr>
          <p:nvPr>
            <p:ph type="sldNum" sz="quarter" idx="4294967295"/>
          </p:nvPr>
        </p:nvSpPr>
        <p:spPr>
          <a:xfrm>
            <a:off x="7010400" y="6479686"/>
            <a:ext cx="2133600" cy="365125"/>
          </a:xfrm>
          <a:prstGeom prst="rect">
            <a:avLst/>
          </a:prstGeom>
        </p:spPr>
        <p:txBody>
          <a:bodyPr/>
          <a:lstStyle/>
          <a:p>
            <a:fld id="{6D087D90-88CA-CA47-B335-453170371FED}" type="slidenum">
              <a:rPr lang="en-US" smtClean="0">
                <a:latin typeface="Helvetica Light"/>
                <a:cs typeface="Helvetica Light"/>
              </a:rPr>
              <a:t>26</a:t>
            </a:fld>
            <a:endParaRPr lang="en-US">
              <a:latin typeface="Helvetica Light"/>
              <a:cs typeface="Helvetica Light"/>
            </a:endParaRPr>
          </a:p>
        </p:txBody>
      </p:sp>
      <p:sp>
        <p:nvSpPr>
          <p:cNvPr id="9" name="Rectangle 8"/>
          <p:cNvSpPr/>
          <p:nvPr/>
        </p:nvSpPr>
        <p:spPr>
          <a:xfrm>
            <a:off x="2883956" y="5913279"/>
            <a:ext cx="3963213" cy="461665"/>
          </a:xfrm>
          <a:prstGeom prst="rect">
            <a:avLst/>
          </a:prstGeom>
        </p:spPr>
        <p:txBody>
          <a:bodyPr wrap="none">
            <a:spAutoFit/>
          </a:bodyPr>
          <a:lstStyle/>
          <a:p>
            <a:r>
              <a:rPr lang="en-US" sz="2400" dirty="0" smtClean="0">
                <a:latin typeface="Helvetica Light"/>
                <a:cs typeface="Helvetica Light"/>
              </a:rPr>
              <a:t> </a:t>
            </a:r>
            <a:r>
              <a:rPr lang="en-US" sz="2400" dirty="0" err="1" smtClean="0">
                <a:latin typeface="Helvetica Light"/>
                <a:cs typeface="Helvetica Light"/>
              </a:rPr>
              <a:t>ε</a:t>
            </a:r>
            <a:r>
              <a:rPr lang="en-US" sz="2400" dirty="0" smtClean="0">
                <a:latin typeface="Helvetica Light"/>
                <a:cs typeface="Helvetica Light"/>
              </a:rPr>
              <a:t>: target false positive rate</a:t>
            </a:r>
            <a:endParaRPr lang="en-US" sz="2400" dirty="0">
              <a:latin typeface="Helvetica Light"/>
              <a:cs typeface="Helvetica Light"/>
            </a:endParaRPr>
          </a:p>
        </p:txBody>
      </p:sp>
      <p:sp>
        <p:nvSpPr>
          <p:cNvPr id="10" name="Rectangle 9"/>
          <p:cNvSpPr/>
          <p:nvPr/>
        </p:nvSpPr>
        <p:spPr>
          <a:xfrm rot="16200000">
            <a:off x="-555395" y="3418259"/>
            <a:ext cx="3706527" cy="461665"/>
          </a:xfrm>
          <a:prstGeom prst="rect">
            <a:avLst/>
          </a:prstGeom>
        </p:spPr>
        <p:txBody>
          <a:bodyPr wrap="none">
            <a:spAutoFit/>
          </a:bodyPr>
          <a:lstStyle/>
          <a:p>
            <a:r>
              <a:rPr lang="en-US" sz="2400" dirty="0" smtClean="0">
                <a:latin typeface="Helvetica Light"/>
                <a:cs typeface="Helvetica Light"/>
              </a:rPr>
              <a:t>bits per item to achieve </a:t>
            </a:r>
            <a:r>
              <a:rPr lang="en-US" sz="2400" dirty="0" err="1" smtClean="0">
                <a:latin typeface="Helvetica Light"/>
                <a:cs typeface="Helvetica Light"/>
              </a:rPr>
              <a:t>ε</a:t>
            </a:r>
            <a:endParaRPr lang="en-US" sz="2400" dirty="0">
              <a:latin typeface="Helvetica Light"/>
              <a:cs typeface="Helvetica Light"/>
            </a:endParaRPr>
          </a:p>
        </p:txBody>
      </p:sp>
      <p:sp>
        <p:nvSpPr>
          <p:cNvPr id="21" name="Line Callout 1 20"/>
          <p:cNvSpPr/>
          <p:nvPr/>
        </p:nvSpPr>
        <p:spPr>
          <a:xfrm>
            <a:off x="3921264" y="1810190"/>
            <a:ext cx="1786924" cy="527332"/>
          </a:xfrm>
          <a:prstGeom prst="borderCallout1">
            <a:avLst>
              <a:gd name="adj1" fmla="val 52701"/>
              <a:gd name="adj2" fmla="val -3117"/>
              <a:gd name="adj3" fmla="val 125673"/>
              <a:gd name="adj4" fmla="val -39853"/>
            </a:avLst>
          </a:prstGeom>
          <a:ln>
            <a:headEnd type="none"/>
            <a:tailEnd type="arrow"/>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latin typeface="Helvetica Light"/>
                <a:cs typeface="Helvetica Light"/>
              </a:rPr>
              <a:t>C</a:t>
            </a:r>
            <a:r>
              <a:rPr lang="en-US" sz="2000" dirty="0" smtClean="0">
                <a:latin typeface="Helvetica Light"/>
                <a:cs typeface="Helvetica Light"/>
              </a:rPr>
              <a:t>uckoo filter</a:t>
            </a:r>
            <a:endParaRPr lang="en-US" sz="2000" dirty="0">
              <a:latin typeface="Helvetica Light"/>
              <a:cs typeface="Helvetica Light"/>
            </a:endParaRPr>
          </a:p>
        </p:txBody>
      </p:sp>
      <p:sp>
        <p:nvSpPr>
          <p:cNvPr id="13" name="Line Callout 1 12"/>
          <p:cNvSpPr/>
          <p:nvPr/>
        </p:nvSpPr>
        <p:spPr>
          <a:xfrm>
            <a:off x="2895972" y="1086678"/>
            <a:ext cx="1786924" cy="527332"/>
          </a:xfrm>
          <a:prstGeom prst="borderCallout1">
            <a:avLst>
              <a:gd name="adj1" fmla="val 52701"/>
              <a:gd name="adj2" fmla="val -3117"/>
              <a:gd name="adj3" fmla="val 107336"/>
              <a:gd name="adj4" fmla="val -28497"/>
            </a:avLst>
          </a:prstGeom>
          <a:solidFill>
            <a:srgbClr val="FF0000"/>
          </a:solidFill>
          <a:ln>
            <a:solidFill>
              <a:srgbClr val="FF0000"/>
            </a:solidFill>
            <a:headEnd type="none"/>
            <a:tailEnd type="arrow"/>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latin typeface="Helvetica Light"/>
                <a:cs typeface="Helvetica Light"/>
              </a:rPr>
              <a:t>Bloom filter</a:t>
            </a:r>
            <a:endParaRPr lang="en-US" sz="2000" dirty="0">
              <a:latin typeface="Helvetica Light"/>
              <a:cs typeface="Helvetica Light"/>
            </a:endParaRPr>
          </a:p>
        </p:txBody>
      </p:sp>
      <p:sp>
        <p:nvSpPr>
          <p:cNvPr id="14" name="Line Callout 1 13"/>
          <p:cNvSpPr/>
          <p:nvPr/>
        </p:nvSpPr>
        <p:spPr>
          <a:xfrm>
            <a:off x="2551576" y="3849071"/>
            <a:ext cx="1786924" cy="527332"/>
          </a:xfrm>
          <a:prstGeom prst="borderCallout1">
            <a:avLst>
              <a:gd name="adj1" fmla="val -12605"/>
              <a:gd name="adj2" fmla="val 22781"/>
              <a:gd name="adj3" fmla="val -132089"/>
              <a:gd name="adj4" fmla="val 41709"/>
            </a:avLst>
          </a:prstGeom>
          <a:solidFill>
            <a:srgbClr val="EC6DAE"/>
          </a:solidFill>
          <a:ln>
            <a:solidFill>
              <a:srgbClr val="EC6DAE"/>
            </a:solidFill>
            <a:headEnd type="none"/>
            <a:tailEnd type="arrow"/>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latin typeface="Helvetica Light"/>
                <a:cs typeface="Helvetica Light"/>
              </a:rPr>
              <a:t>Lower bound</a:t>
            </a:r>
            <a:endParaRPr lang="en-US" sz="2000" dirty="0">
              <a:latin typeface="Helvetica Light"/>
              <a:cs typeface="Helvetica Light"/>
            </a:endParaRPr>
          </a:p>
        </p:txBody>
      </p:sp>
      <p:sp>
        <p:nvSpPr>
          <p:cNvPr id="11" name="Up Arrow 10"/>
          <p:cNvSpPr/>
          <p:nvPr/>
        </p:nvSpPr>
        <p:spPr bwMode="auto">
          <a:xfrm>
            <a:off x="1396622" y="1289214"/>
            <a:ext cx="264160" cy="649592"/>
          </a:xfrm>
          <a:prstGeom prst="up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1D4D88"/>
              </a:solidFill>
              <a:effectLst/>
              <a:latin typeface="Arial" charset="0"/>
            </a:endParaRPr>
          </a:p>
        </p:txBody>
      </p:sp>
      <p:sp>
        <p:nvSpPr>
          <p:cNvPr id="12" name="TextBox 11"/>
          <p:cNvSpPr txBox="1"/>
          <p:nvPr/>
        </p:nvSpPr>
        <p:spPr>
          <a:xfrm>
            <a:off x="466218" y="874067"/>
            <a:ext cx="1860807" cy="461665"/>
          </a:xfrm>
          <a:prstGeom prst="rect">
            <a:avLst/>
          </a:prstGeom>
          <a:noFill/>
        </p:spPr>
        <p:txBody>
          <a:bodyPr wrap="none" rtlCol="0">
            <a:spAutoFit/>
          </a:bodyPr>
          <a:lstStyle/>
          <a:p>
            <a:pPr algn="just"/>
            <a:r>
              <a:rPr lang="en-US" sz="2400" dirty="0" smtClean="0">
                <a:solidFill>
                  <a:srgbClr val="000000"/>
                </a:solidFill>
                <a:latin typeface="Helvetica Light"/>
                <a:cs typeface="Helvetica Light"/>
              </a:rPr>
              <a:t>More Space</a:t>
            </a:r>
          </a:p>
        </p:txBody>
      </p:sp>
      <p:sp>
        <p:nvSpPr>
          <p:cNvPr id="15" name="Up Arrow 14"/>
          <p:cNvSpPr/>
          <p:nvPr/>
        </p:nvSpPr>
        <p:spPr bwMode="auto">
          <a:xfrm rot="5400000">
            <a:off x="7791193" y="5045479"/>
            <a:ext cx="264160" cy="649592"/>
          </a:xfrm>
          <a:prstGeom prst="up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1D4D88"/>
              </a:solidFill>
              <a:effectLst/>
              <a:latin typeface="Arial" charset="0"/>
            </a:endParaRPr>
          </a:p>
        </p:txBody>
      </p:sp>
      <p:sp>
        <p:nvSpPr>
          <p:cNvPr id="16" name="TextBox 15"/>
          <p:cNvSpPr txBox="1"/>
          <p:nvPr/>
        </p:nvSpPr>
        <p:spPr>
          <a:xfrm>
            <a:off x="6711051" y="4845935"/>
            <a:ext cx="2408077" cy="400110"/>
          </a:xfrm>
          <a:prstGeom prst="rect">
            <a:avLst/>
          </a:prstGeom>
          <a:noFill/>
        </p:spPr>
        <p:txBody>
          <a:bodyPr wrap="none" rtlCol="0">
            <a:spAutoFit/>
          </a:bodyPr>
          <a:lstStyle/>
          <a:p>
            <a:pPr algn="just"/>
            <a:r>
              <a:rPr lang="en-US" sz="2000" dirty="0" smtClean="0">
                <a:solidFill>
                  <a:srgbClr val="000000"/>
                </a:solidFill>
                <a:latin typeface="Helvetica Light"/>
                <a:cs typeface="Helvetica Light"/>
              </a:rPr>
              <a:t>More False Positive</a:t>
            </a:r>
          </a:p>
        </p:txBody>
      </p:sp>
    </p:spTree>
    <p:extLst>
      <p:ext uri="{BB962C8B-B14F-4D97-AF65-F5344CB8AC3E}">
        <p14:creationId xmlns:p14="http://schemas.microsoft.com/office/powerpoint/2010/main" val="3665081111"/>
      </p:ext>
    </p:extLst>
  </p:cSld>
  <p:clrMapOvr>
    <a:masterClrMapping/>
  </p:clrMapOvr>
  <mc:AlternateContent xmlns:mc="http://schemas.openxmlformats.org/markup-compatibility/2006" xmlns:p14="http://schemas.microsoft.com/office/powerpoint/2010/main">
    <mc:Choice Requires="p14">
      <p:transition spd="slow" p14:dur="2000" advTm="20100"/>
    </mc:Choice>
    <mc:Fallback xmlns="">
      <p:transition xmlns:p14="http://schemas.microsoft.com/office/powerpoint/2010/main" spd="slow" advTm="20100"/>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Light"/>
                <a:cs typeface="Helvetica Light"/>
              </a:rPr>
              <a:t>Space Efficiency </a:t>
            </a:r>
          </a:p>
        </p:txBody>
      </p:sp>
      <p:sp>
        <p:nvSpPr>
          <p:cNvPr id="5" name="Slide Number Placeholder 4"/>
          <p:cNvSpPr>
            <a:spLocks noGrp="1"/>
          </p:cNvSpPr>
          <p:nvPr>
            <p:ph type="sldNum" sz="quarter" idx="4294967295"/>
          </p:nvPr>
        </p:nvSpPr>
        <p:spPr>
          <a:xfrm>
            <a:off x="7010400" y="6479686"/>
            <a:ext cx="2133600" cy="365125"/>
          </a:xfrm>
          <a:prstGeom prst="rect">
            <a:avLst/>
          </a:prstGeom>
        </p:spPr>
        <p:txBody>
          <a:bodyPr/>
          <a:lstStyle/>
          <a:p>
            <a:fld id="{6D087D90-88CA-CA47-B335-453170371FED}" type="slidenum">
              <a:rPr lang="en-US" smtClean="0">
                <a:latin typeface="Helvetica Light"/>
                <a:cs typeface="Helvetica Light"/>
              </a:rPr>
              <a:t>27</a:t>
            </a:fld>
            <a:endParaRPr lang="en-US">
              <a:latin typeface="Helvetica Light"/>
              <a:cs typeface="Helvetica Light"/>
            </a:endParaRPr>
          </a:p>
        </p:txBody>
      </p:sp>
      <p:sp>
        <p:nvSpPr>
          <p:cNvPr id="9" name="Rectangle 8"/>
          <p:cNvSpPr/>
          <p:nvPr/>
        </p:nvSpPr>
        <p:spPr>
          <a:xfrm>
            <a:off x="2883956" y="5913279"/>
            <a:ext cx="3963213" cy="461665"/>
          </a:xfrm>
          <a:prstGeom prst="rect">
            <a:avLst/>
          </a:prstGeom>
        </p:spPr>
        <p:txBody>
          <a:bodyPr wrap="none">
            <a:spAutoFit/>
          </a:bodyPr>
          <a:lstStyle/>
          <a:p>
            <a:r>
              <a:rPr lang="en-US" sz="2400" dirty="0" smtClean="0">
                <a:latin typeface="Helvetica Light"/>
                <a:cs typeface="Helvetica Light"/>
              </a:rPr>
              <a:t> </a:t>
            </a:r>
            <a:r>
              <a:rPr lang="en-US" sz="2400" dirty="0" err="1" smtClean="0">
                <a:latin typeface="Helvetica Light"/>
                <a:cs typeface="Helvetica Light"/>
              </a:rPr>
              <a:t>ε</a:t>
            </a:r>
            <a:r>
              <a:rPr lang="en-US" sz="2400" dirty="0" smtClean="0">
                <a:latin typeface="Helvetica Light"/>
                <a:cs typeface="Helvetica Light"/>
              </a:rPr>
              <a:t>: target false positive rate</a:t>
            </a:r>
            <a:endParaRPr lang="en-US" sz="2400" dirty="0">
              <a:latin typeface="Helvetica Light"/>
              <a:cs typeface="Helvetica Light"/>
            </a:endParaRPr>
          </a:p>
        </p:txBody>
      </p:sp>
      <p:sp>
        <p:nvSpPr>
          <p:cNvPr id="10" name="Rectangle 9"/>
          <p:cNvSpPr/>
          <p:nvPr/>
        </p:nvSpPr>
        <p:spPr>
          <a:xfrm rot="16200000">
            <a:off x="-555395" y="3418259"/>
            <a:ext cx="3706527" cy="461665"/>
          </a:xfrm>
          <a:prstGeom prst="rect">
            <a:avLst/>
          </a:prstGeom>
        </p:spPr>
        <p:txBody>
          <a:bodyPr wrap="none">
            <a:spAutoFit/>
          </a:bodyPr>
          <a:lstStyle/>
          <a:p>
            <a:r>
              <a:rPr lang="en-US" sz="2400" dirty="0" smtClean="0">
                <a:latin typeface="Helvetica Light"/>
                <a:cs typeface="Helvetica Light"/>
              </a:rPr>
              <a:t>bits per item to achieve </a:t>
            </a:r>
            <a:r>
              <a:rPr lang="en-US" sz="2400" dirty="0" err="1" smtClean="0">
                <a:latin typeface="Helvetica Light"/>
                <a:cs typeface="Helvetica Light"/>
              </a:rPr>
              <a:t>ε</a:t>
            </a:r>
            <a:endParaRPr lang="en-US" sz="2400" dirty="0">
              <a:latin typeface="Helvetica Light"/>
              <a:cs typeface="Helvetica Light"/>
            </a:endParaRPr>
          </a:p>
        </p:txBody>
      </p:sp>
      <p:sp>
        <p:nvSpPr>
          <p:cNvPr id="13" name="Line Callout 1 12"/>
          <p:cNvSpPr/>
          <p:nvPr/>
        </p:nvSpPr>
        <p:spPr>
          <a:xfrm>
            <a:off x="4338500" y="4372288"/>
            <a:ext cx="2009462" cy="619801"/>
          </a:xfrm>
          <a:prstGeom prst="borderCallout1">
            <a:avLst>
              <a:gd name="adj1" fmla="val -14111"/>
              <a:gd name="adj2" fmla="val 43138"/>
              <a:gd name="adj3" fmla="val -151691"/>
              <a:gd name="adj4" fmla="val 33562"/>
            </a:avLst>
          </a:prstGeom>
          <a:solidFill>
            <a:srgbClr val="1D4D88"/>
          </a:solidFill>
          <a:ln>
            <a:solidFill>
              <a:srgbClr val="4F81BD"/>
            </a:solidFill>
            <a:headEnd type="none"/>
            <a:tailEnd type="arrow"/>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Helvetica Light"/>
                <a:cs typeface="Helvetica Light"/>
              </a:rPr>
              <a:t>C</a:t>
            </a:r>
            <a:r>
              <a:rPr lang="en-US" sz="2000" dirty="0" smtClean="0">
                <a:latin typeface="Helvetica Light"/>
                <a:cs typeface="Helvetica Light"/>
              </a:rPr>
              <a:t>uckoo filter + </a:t>
            </a:r>
            <a:r>
              <a:rPr lang="en-US" sz="2000" dirty="0" err="1" smtClean="0">
                <a:latin typeface="Helvetica Light"/>
                <a:cs typeface="Helvetica Light"/>
              </a:rPr>
              <a:t>semisorting</a:t>
            </a:r>
            <a:endParaRPr lang="en-US" sz="2000" dirty="0">
              <a:latin typeface="Helvetica Light"/>
              <a:cs typeface="Helvetica Light"/>
            </a:endParaRPr>
          </a:p>
        </p:txBody>
      </p:sp>
      <p:sp>
        <p:nvSpPr>
          <p:cNvPr id="15" name="Rounded Rectangular Callout 14"/>
          <p:cNvSpPr/>
          <p:nvPr/>
        </p:nvSpPr>
        <p:spPr>
          <a:xfrm>
            <a:off x="6012244" y="1837737"/>
            <a:ext cx="2542786" cy="1463615"/>
          </a:xfrm>
          <a:prstGeom prst="wedgeRoundRectCallout">
            <a:avLst>
              <a:gd name="adj1" fmla="val -28007"/>
              <a:gd name="adj2" fmla="val 90284"/>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2400" dirty="0">
                <a:latin typeface="Helvetica Light"/>
                <a:cs typeface="Helvetica Light"/>
              </a:rPr>
              <a:t>more compact than </a:t>
            </a:r>
            <a:r>
              <a:rPr lang="en-US" sz="2400" dirty="0" smtClean="0">
                <a:latin typeface="Helvetica Light"/>
                <a:cs typeface="Helvetica Light"/>
              </a:rPr>
              <a:t>Bloom </a:t>
            </a:r>
            <a:r>
              <a:rPr lang="en-US" sz="2400" dirty="0">
                <a:latin typeface="Helvetica Light"/>
                <a:cs typeface="Helvetica Light"/>
              </a:rPr>
              <a:t>filter at 3%</a:t>
            </a:r>
          </a:p>
        </p:txBody>
      </p:sp>
      <p:sp>
        <p:nvSpPr>
          <p:cNvPr id="14" name="Oval 13"/>
          <p:cNvSpPr/>
          <p:nvPr/>
        </p:nvSpPr>
        <p:spPr bwMode="auto">
          <a:xfrm>
            <a:off x="6347962" y="3914397"/>
            <a:ext cx="317369" cy="340484"/>
          </a:xfrm>
          <a:prstGeom prst="ellipse">
            <a:avLst/>
          </a:prstGeom>
          <a:noFill/>
          <a:ln w="57150" cmpd="sng">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u="none" strike="noStrike" cap="none" normalizeH="0" baseline="0" smtClean="0">
              <a:ln>
                <a:noFill/>
              </a:ln>
              <a:solidFill>
                <a:schemeClr val="tx1"/>
              </a:solidFill>
              <a:effectLst/>
              <a:latin typeface="Helvetica Light"/>
              <a:cs typeface="Helvetica Light"/>
            </a:endParaRPr>
          </a:p>
        </p:txBody>
      </p:sp>
      <p:sp>
        <p:nvSpPr>
          <p:cNvPr id="19" name="Line Callout 1 18"/>
          <p:cNvSpPr/>
          <p:nvPr/>
        </p:nvSpPr>
        <p:spPr>
          <a:xfrm>
            <a:off x="3921264" y="1810190"/>
            <a:ext cx="1786924" cy="527332"/>
          </a:xfrm>
          <a:prstGeom prst="borderCallout1">
            <a:avLst>
              <a:gd name="adj1" fmla="val 52701"/>
              <a:gd name="adj2" fmla="val -3117"/>
              <a:gd name="adj3" fmla="val 125673"/>
              <a:gd name="adj4" fmla="val -39853"/>
            </a:avLst>
          </a:prstGeom>
          <a:ln>
            <a:headEnd type="none"/>
            <a:tailEnd type="arrow"/>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latin typeface="Helvetica Light"/>
                <a:cs typeface="Helvetica Light"/>
              </a:rPr>
              <a:t>C</a:t>
            </a:r>
            <a:r>
              <a:rPr lang="en-US" sz="2000" dirty="0" smtClean="0">
                <a:latin typeface="Helvetica Light"/>
                <a:cs typeface="Helvetica Light"/>
              </a:rPr>
              <a:t>uckoo filter</a:t>
            </a:r>
            <a:endParaRPr lang="en-US" sz="2000" dirty="0">
              <a:latin typeface="Helvetica Light"/>
              <a:cs typeface="Helvetica Light"/>
            </a:endParaRPr>
          </a:p>
        </p:txBody>
      </p:sp>
      <p:sp>
        <p:nvSpPr>
          <p:cNvPr id="20" name="Line Callout 1 19"/>
          <p:cNvSpPr/>
          <p:nvPr/>
        </p:nvSpPr>
        <p:spPr>
          <a:xfrm>
            <a:off x="2895972" y="1086678"/>
            <a:ext cx="1786924" cy="527332"/>
          </a:xfrm>
          <a:prstGeom prst="borderCallout1">
            <a:avLst>
              <a:gd name="adj1" fmla="val 52701"/>
              <a:gd name="adj2" fmla="val -3117"/>
              <a:gd name="adj3" fmla="val 107336"/>
              <a:gd name="adj4" fmla="val -28497"/>
            </a:avLst>
          </a:prstGeom>
          <a:solidFill>
            <a:srgbClr val="FF0000"/>
          </a:solidFill>
          <a:ln>
            <a:solidFill>
              <a:srgbClr val="FF0000"/>
            </a:solidFill>
            <a:headEnd type="none"/>
            <a:tailEnd type="arrow"/>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latin typeface="Helvetica Light"/>
                <a:cs typeface="Helvetica Light"/>
              </a:rPr>
              <a:t>Bloom filter</a:t>
            </a:r>
            <a:endParaRPr lang="en-US" sz="2000" dirty="0">
              <a:latin typeface="Helvetica Light"/>
              <a:cs typeface="Helvetica Light"/>
            </a:endParaRPr>
          </a:p>
        </p:txBody>
      </p:sp>
      <p:sp>
        <p:nvSpPr>
          <p:cNvPr id="21" name="Line Callout 1 20"/>
          <p:cNvSpPr/>
          <p:nvPr/>
        </p:nvSpPr>
        <p:spPr>
          <a:xfrm>
            <a:off x="2551576" y="3849071"/>
            <a:ext cx="1786924" cy="527332"/>
          </a:xfrm>
          <a:prstGeom prst="borderCallout1">
            <a:avLst>
              <a:gd name="adj1" fmla="val -12605"/>
              <a:gd name="adj2" fmla="val 22781"/>
              <a:gd name="adj3" fmla="val -132089"/>
              <a:gd name="adj4" fmla="val 41709"/>
            </a:avLst>
          </a:prstGeom>
          <a:solidFill>
            <a:srgbClr val="EC6DAE"/>
          </a:solidFill>
          <a:ln>
            <a:solidFill>
              <a:srgbClr val="EC6DAE"/>
            </a:solidFill>
            <a:headEnd type="none"/>
            <a:tailEnd type="arrow"/>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latin typeface="Helvetica Light"/>
                <a:cs typeface="Helvetica Light"/>
              </a:rPr>
              <a:t>Lower bound</a:t>
            </a:r>
            <a:endParaRPr lang="en-US" sz="2000" dirty="0">
              <a:latin typeface="Helvetica Light"/>
              <a:cs typeface="Helvetica Light"/>
            </a:endParaRPr>
          </a:p>
        </p:txBody>
      </p:sp>
      <p:sp>
        <p:nvSpPr>
          <p:cNvPr id="3" name="Up Arrow 2"/>
          <p:cNvSpPr/>
          <p:nvPr/>
        </p:nvSpPr>
        <p:spPr bwMode="auto">
          <a:xfrm>
            <a:off x="1396622" y="1289214"/>
            <a:ext cx="264160" cy="649592"/>
          </a:xfrm>
          <a:prstGeom prst="up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1D4D88"/>
              </a:solidFill>
              <a:effectLst/>
              <a:latin typeface="Arial" charset="0"/>
            </a:endParaRPr>
          </a:p>
        </p:txBody>
      </p:sp>
      <p:sp>
        <p:nvSpPr>
          <p:cNvPr id="4" name="TextBox 3"/>
          <p:cNvSpPr txBox="1"/>
          <p:nvPr/>
        </p:nvSpPr>
        <p:spPr>
          <a:xfrm>
            <a:off x="466218" y="874067"/>
            <a:ext cx="1860807" cy="461665"/>
          </a:xfrm>
          <a:prstGeom prst="rect">
            <a:avLst/>
          </a:prstGeom>
          <a:noFill/>
        </p:spPr>
        <p:txBody>
          <a:bodyPr wrap="none" rtlCol="0">
            <a:spAutoFit/>
          </a:bodyPr>
          <a:lstStyle/>
          <a:p>
            <a:pPr algn="just"/>
            <a:r>
              <a:rPr lang="en-US" sz="2400" dirty="0" smtClean="0">
                <a:solidFill>
                  <a:srgbClr val="000000"/>
                </a:solidFill>
                <a:latin typeface="Helvetica Light"/>
                <a:cs typeface="Helvetica Light"/>
              </a:rPr>
              <a:t>More Space</a:t>
            </a:r>
          </a:p>
        </p:txBody>
      </p:sp>
      <p:sp>
        <p:nvSpPr>
          <p:cNvPr id="17" name="Up Arrow 16"/>
          <p:cNvSpPr/>
          <p:nvPr/>
        </p:nvSpPr>
        <p:spPr bwMode="auto">
          <a:xfrm rot="5400000">
            <a:off x="7791193" y="5045479"/>
            <a:ext cx="264160" cy="649592"/>
          </a:xfrm>
          <a:prstGeom prst="up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rgbClr val="1D4D88"/>
              </a:solidFill>
              <a:effectLst/>
              <a:latin typeface="Arial" charset="0"/>
            </a:endParaRPr>
          </a:p>
        </p:txBody>
      </p:sp>
      <p:sp>
        <p:nvSpPr>
          <p:cNvPr id="18" name="TextBox 17"/>
          <p:cNvSpPr txBox="1"/>
          <p:nvPr/>
        </p:nvSpPr>
        <p:spPr>
          <a:xfrm>
            <a:off x="6711051" y="4845935"/>
            <a:ext cx="2408077" cy="400110"/>
          </a:xfrm>
          <a:prstGeom prst="rect">
            <a:avLst/>
          </a:prstGeom>
          <a:noFill/>
        </p:spPr>
        <p:txBody>
          <a:bodyPr wrap="none" rtlCol="0">
            <a:spAutoFit/>
          </a:bodyPr>
          <a:lstStyle/>
          <a:p>
            <a:pPr algn="just"/>
            <a:r>
              <a:rPr lang="en-US" sz="2000" dirty="0" smtClean="0">
                <a:solidFill>
                  <a:srgbClr val="000000"/>
                </a:solidFill>
                <a:latin typeface="Helvetica Light"/>
                <a:cs typeface="Helvetica Light"/>
              </a:rPr>
              <a:t>More False Positive</a:t>
            </a:r>
          </a:p>
        </p:txBody>
      </p:sp>
      <p:cxnSp>
        <p:nvCxnSpPr>
          <p:cNvPr id="8" name="Straight Connector 7"/>
          <p:cNvCxnSpPr/>
          <p:nvPr/>
        </p:nvCxnSpPr>
        <p:spPr bwMode="auto">
          <a:xfrm>
            <a:off x="2153920" y="2214880"/>
            <a:ext cx="5120640" cy="2235200"/>
          </a:xfrm>
          <a:prstGeom prst="line">
            <a:avLst/>
          </a:prstGeom>
          <a:solidFill>
            <a:schemeClr val="accent1"/>
          </a:solidFill>
          <a:ln w="38100" cap="flat" cmpd="sng" algn="ctr">
            <a:solidFill>
              <a:srgbClr val="4F81BD"/>
            </a:solidFill>
            <a:prstDash val="sysDash"/>
            <a:round/>
            <a:headEnd type="none" w="med" len="med"/>
            <a:tailEnd type="none" w="med" len="med"/>
          </a:ln>
          <a:effectLst/>
        </p:spPr>
      </p:cxnSp>
      <p:pic>
        <p:nvPicPr>
          <p:cNvPr id="23" name="Content Placeholder 6" descr="fp_vs_bits_step3.pdf"/>
          <p:cNvPicPr>
            <a:picLocks noGrp="1" noChangeAspect="1"/>
          </p:cNvPicPr>
          <p:nvPr>
            <p:ph idx="1"/>
          </p:nvPr>
        </p:nvPicPr>
        <p:blipFill>
          <a:blip r:embed="rId4">
            <a:extLst>
              <a:ext uri="{28A0092B-C50C-407E-A947-70E740481C1C}">
                <a14:useLocalDpi xmlns:a14="http://schemas.microsoft.com/office/drawing/2010/main" val="0"/>
              </a:ext>
            </a:extLst>
          </a:blip>
          <a:srcRect l="-13641" r="-13641"/>
          <a:stretch>
            <a:fillRect/>
          </a:stretch>
        </p:blipFill>
        <p:spPr>
          <a:xfrm>
            <a:off x="685800" y="1104900"/>
            <a:ext cx="7772400" cy="4648200"/>
          </a:xfrm>
        </p:spPr>
      </p:pic>
    </p:spTree>
    <p:custDataLst>
      <p:tags r:id="rId1"/>
    </p:custDataLst>
    <p:extLst>
      <p:ext uri="{BB962C8B-B14F-4D97-AF65-F5344CB8AC3E}">
        <p14:creationId xmlns:p14="http://schemas.microsoft.com/office/powerpoint/2010/main" val="400258252"/>
      </p:ext>
    </p:extLst>
  </p:cSld>
  <p:clrMapOvr>
    <a:masterClrMapping/>
  </p:clrMapOvr>
  <mc:AlternateContent xmlns:mc="http://schemas.openxmlformats.org/markup-compatibility/2006" xmlns:p14="http://schemas.microsoft.com/office/powerpoint/2010/main">
    <mc:Choice Requires="p14">
      <p:transition spd="slow" p14:dur="2000" advTm="34559"/>
    </mc:Choice>
    <mc:Fallback xmlns="">
      <p:transition xmlns:p14="http://schemas.microsoft.com/office/powerpoint/2010/main" spd="slow" advTm="3455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Light"/>
                <a:cs typeface="Helvetica Light"/>
              </a:rPr>
              <a:t>Outline</a:t>
            </a:r>
            <a:endParaRPr lang="en-US" dirty="0">
              <a:latin typeface="Helvetica Light"/>
              <a:cs typeface="Helvetica Light"/>
            </a:endParaRPr>
          </a:p>
        </p:txBody>
      </p:sp>
      <p:sp>
        <p:nvSpPr>
          <p:cNvPr id="3" name="Content Placeholder 2"/>
          <p:cNvSpPr>
            <a:spLocks noGrp="1"/>
          </p:cNvSpPr>
          <p:nvPr>
            <p:ph idx="1"/>
          </p:nvPr>
        </p:nvSpPr>
        <p:spPr/>
        <p:txBody>
          <a:bodyPr/>
          <a:lstStyle/>
          <a:p>
            <a:r>
              <a:rPr lang="en-US" dirty="0" smtClean="0">
                <a:latin typeface="Helvetica Light"/>
                <a:cs typeface="Helvetica Light"/>
              </a:rPr>
              <a:t>Background</a:t>
            </a:r>
          </a:p>
          <a:p>
            <a:endParaRPr lang="en-US" dirty="0">
              <a:latin typeface="Helvetica Light"/>
              <a:cs typeface="Helvetica Light"/>
            </a:endParaRPr>
          </a:p>
          <a:p>
            <a:r>
              <a:rPr lang="en-US" dirty="0" smtClean="0">
                <a:latin typeface="Helvetica Light"/>
                <a:cs typeface="Helvetica Light"/>
              </a:rPr>
              <a:t>Cuckoo filter algorithm</a:t>
            </a:r>
          </a:p>
          <a:p>
            <a:endParaRPr lang="en-US" dirty="0">
              <a:latin typeface="Helvetica Light"/>
              <a:cs typeface="Helvetica Light"/>
            </a:endParaRPr>
          </a:p>
          <a:p>
            <a:r>
              <a:rPr lang="en-US" dirty="0" smtClean="0">
                <a:solidFill>
                  <a:srgbClr val="008000"/>
                </a:solidFill>
                <a:latin typeface="Helvetica Light"/>
                <a:cs typeface="Helvetica Light"/>
              </a:rPr>
              <a:t>Performance evaluation</a:t>
            </a:r>
          </a:p>
          <a:p>
            <a:endParaRPr lang="en-US" dirty="0">
              <a:latin typeface="Helvetica Light"/>
              <a:cs typeface="Helvetica Light"/>
            </a:endParaRPr>
          </a:p>
          <a:p>
            <a:r>
              <a:rPr lang="en-US" dirty="0" smtClean="0">
                <a:latin typeface="Helvetica Light"/>
                <a:cs typeface="Helvetica Light"/>
              </a:rPr>
              <a:t>Summary</a:t>
            </a:r>
            <a:endParaRPr lang="en-US" dirty="0">
              <a:latin typeface="Helvetica Light"/>
              <a:cs typeface="Helvetica Light"/>
            </a:endParaRPr>
          </a:p>
        </p:txBody>
      </p:sp>
      <p:sp>
        <p:nvSpPr>
          <p:cNvPr id="5" name="Slide Number Placeholder 4"/>
          <p:cNvSpPr>
            <a:spLocks noGrp="1"/>
          </p:cNvSpPr>
          <p:nvPr>
            <p:ph type="sldNum" sz="quarter" idx="4"/>
          </p:nvPr>
        </p:nvSpPr>
        <p:spPr/>
        <p:txBody>
          <a:bodyPr/>
          <a:lstStyle/>
          <a:p>
            <a:fld id="{1E467C78-9076-9245-AAD5-B368E015503D}" type="slidenum">
              <a:rPr lang="en-US" smtClean="0">
                <a:latin typeface="Helvetica Light"/>
                <a:cs typeface="Helvetica Light"/>
              </a:rPr>
              <a:t>28</a:t>
            </a:fld>
            <a:endParaRPr lang="en-US">
              <a:latin typeface="Helvetica Light"/>
              <a:cs typeface="Helvetica Light"/>
            </a:endParaRPr>
          </a:p>
        </p:txBody>
      </p:sp>
      <p:sp>
        <p:nvSpPr>
          <p:cNvPr id="6" name="Right Arrow 5"/>
          <p:cNvSpPr/>
          <p:nvPr/>
        </p:nvSpPr>
        <p:spPr bwMode="auto">
          <a:xfrm>
            <a:off x="70339" y="3210092"/>
            <a:ext cx="615461"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u="none" strike="noStrike" cap="none" normalizeH="0" baseline="0" smtClean="0">
              <a:ln>
                <a:noFill/>
              </a:ln>
              <a:solidFill>
                <a:schemeClr val="tx1"/>
              </a:solidFill>
              <a:effectLst/>
              <a:latin typeface="Helvetica Light"/>
              <a:cs typeface="Helvetica Light"/>
            </a:endParaRPr>
          </a:p>
        </p:txBody>
      </p:sp>
    </p:spTree>
    <p:extLst>
      <p:ext uri="{BB962C8B-B14F-4D97-AF65-F5344CB8AC3E}">
        <p14:creationId xmlns:p14="http://schemas.microsoft.com/office/powerpoint/2010/main" val="127530978"/>
      </p:ext>
    </p:extLst>
  </p:cSld>
  <p:clrMapOvr>
    <a:masterClrMapping/>
  </p:clrMapOvr>
  <mc:AlternateContent xmlns:mc="http://schemas.openxmlformats.org/markup-compatibility/2006" xmlns:p14="http://schemas.microsoft.com/office/powerpoint/2010/main">
    <mc:Choice Requires="p14">
      <p:transition spd="slow" p14:dur="2000" advTm="3503"/>
    </mc:Choice>
    <mc:Fallback xmlns="">
      <p:transition xmlns:p14="http://schemas.microsoft.com/office/powerpoint/2010/main" spd="slow" advTm="3503"/>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Light"/>
                <a:cs typeface="Helvetica Light"/>
              </a:rPr>
              <a:t>Evaluation</a:t>
            </a:r>
            <a:endParaRPr lang="en-US" dirty="0">
              <a:latin typeface="Helvetica Light"/>
              <a:cs typeface="Helvetica Light"/>
            </a:endParaRPr>
          </a:p>
        </p:txBody>
      </p:sp>
      <p:sp>
        <p:nvSpPr>
          <p:cNvPr id="3" name="Content Placeholder 2"/>
          <p:cNvSpPr>
            <a:spLocks noGrp="1"/>
          </p:cNvSpPr>
          <p:nvPr>
            <p:ph idx="1"/>
          </p:nvPr>
        </p:nvSpPr>
        <p:spPr/>
        <p:txBody>
          <a:bodyPr/>
          <a:lstStyle/>
          <a:p>
            <a:r>
              <a:rPr lang="en-US" dirty="0" smtClean="0">
                <a:latin typeface="Helvetica Light"/>
                <a:cs typeface="Helvetica Light"/>
              </a:rPr>
              <a:t>Compare cuckoo filter with</a:t>
            </a:r>
          </a:p>
          <a:p>
            <a:pPr lvl="1"/>
            <a:r>
              <a:rPr lang="en-US" dirty="0" smtClean="0">
                <a:latin typeface="Helvetica Light"/>
                <a:cs typeface="Helvetica Light"/>
              </a:rPr>
              <a:t>Bloom filter </a:t>
            </a:r>
            <a:r>
              <a:rPr lang="en-US" dirty="0" smtClean="0">
                <a:solidFill>
                  <a:srgbClr val="FF0000"/>
                </a:solidFill>
                <a:latin typeface="Helvetica Light"/>
                <a:cs typeface="Helvetica Light"/>
              </a:rPr>
              <a:t>(cannot delete)</a:t>
            </a:r>
          </a:p>
          <a:p>
            <a:pPr lvl="1"/>
            <a:r>
              <a:rPr lang="en-US" dirty="0" smtClean="0">
                <a:latin typeface="Helvetica Light"/>
                <a:cs typeface="Helvetica Light"/>
              </a:rPr>
              <a:t>Blocked Bloom filter </a:t>
            </a:r>
            <a:r>
              <a:rPr lang="en-US" baseline="30000" dirty="0" smtClean="0">
                <a:solidFill>
                  <a:srgbClr val="262699"/>
                </a:solidFill>
                <a:latin typeface="Helvetica Light"/>
                <a:cs typeface="Helvetica Light"/>
              </a:rPr>
              <a:t>[Putze2007] </a:t>
            </a:r>
            <a:r>
              <a:rPr lang="en-US" dirty="0">
                <a:solidFill>
                  <a:srgbClr val="FF0000"/>
                </a:solidFill>
                <a:latin typeface="Helvetica Light"/>
                <a:cs typeface="Helvetica Light"/>
              </a:rPr>
              <a:t>(cannot delete) </a:t>
            </a:r>
            <a:endParaRPr lang="en-US" dirty="0" smtClean="0">
              <a:solidFill>
                <a:srgbClr val="000000"/>
              </a:solidFill>
              <a:latin typeface="Helvetica Light"/>
              <a:cs typeface="Helvetica Light"/>
            </a:endParaRPr>
          </a:p>
          <a:p>
            <a:pPr lvl="1"/>
            <a:r>
              <a:rPr lang="en-US" dirty="0">
                <a:latin typeface="Helvetica Light"/>
                <a:cs typeface="Helvetica Light"/>
              </a:rPr>
              <a:t>d</a:t>
            </a:r>
            <a:r>
              <a:rPr lang="en-US" dirty="0" smtClean="0">
                <a:latin typeface="Helvetica Light"/>
                <a:cs typeface="Helvetica Light"/>
              </a:rPr>
              <a:t>-left counting Bloom filter </a:t>
            </a:r>
            <a:r>
              <a:rPr lang="en-US" baseline="30000" dirty="0" smtClean="0">
                <a:solidFill>
                  <a:srgbClr val="262699"/>
                </a:solidFill>
                <a:latin typeface="Helvetica Light"/>
                <a:cs typeface="Helvetica Light"/>
              </a:rPr>
              <a:t>[Bonomi2006]</a:t>
            </a:r>
          </a:p>
          <a:p>
            <a:pPr lvl="1"/>
            <a:r>
              <a:rPr lang="en-US" dirty="0" smtClean="0">
                <a:latin typeface="Helvetica Light"/>
                <a:cs typeface="Helvetica Light"/>
              </a:rPr>
              <a:t>Cuckoo </a:t>
            </a:r>
            <a:r>
              <a:rPr lang="en-US" dirty="0">
                <a:latin typeface="Helvetica Light"/>
                <a:cs typeface="Helvetica Light"/>
              </a:rPr>
              <a:t>filter + </a:t>
            </a:r>
            <a:r>
              <a:rPr lang="en-US" dirty="0" err="1" smtClean="0">
                <a:latin typeface="Helvetica Light"/>
                <a:cs typeface="Helvetica Light"/>
              </a:rPr>
              <a:t>semisorting</a:t>
            </a:r>
            <a:endParaRPr lang="en-US" dirty="0">
              <a:latin typeface="Helvetica Light"/>
              <a:cs typeface="Helvetica Light"/>
            </a:endParaRPr>
          </a:p>
          <a:p>
            <a:pPr lvl="1"/>
            <a:r>
              <a:rPr lang="en-US" dirty="0" smtClean="0">
                <a:latin typeface="Helvetica Light"/>
                <a:cs typeface="Helvetica Light"/>
              </a:rPr>
              <a:t>More in the paper</a:t>
            </a:r>
          </a:p>
          <a:p>
            <a:pPr lvl="1"/>
            <a:endParaRPr lang="en-US" dirty="0" smtClean="0">
              <a:latin typeface="Helvetica Light"/>
              <a:cs typeface="Helvetica Light"/>
            </a:endParaRPr>
          </a:p>
          <a:p>
            <a:r>
              <a:rPr lang="en-US" dirty="0" smtClean="0">
                <a:latin typeface="Helvetica Light"/>
                <a:cs typeface="Helvetica Light"/>
              </a:rPr>
              <a:t>C++ implementation, single threaded</a:t>
            </a:r>
            <a:endParaRPr lang="en-US" dirty="0">
              <a:latin typeface="Helvetica Light"/>
              <a:cs typeface="Helvetica Light"/>
            </a:endParaRPr>
          </a:p>
          <a:p>
            <a:pPr marL="457200" lvl="1" indent="0">
              <a:buNone/>
            </a:pPr>
            <a:endParaRPr lang="en-US" dirty="0">
              <a:latin typeface="Helvetica Light"/>
              <a:cs typeface="Helvetica Light"/>
            </a:endParaRPr>
          </a:p>
        </p:txBody>
      </p:sp>
      <p:sp>
        <p:nvSpPr>
          <p:cNvPr id="4" name="Slide Number Placeholder 3"/>
          <p:cNvSpPr>
            <a:spLocks noGrp="1"/>
          </p:cNvSpPr>
          <p:nvPr>
            <p:ph type="sldNum" sz="quarter" idx="4"/>
          </p:nvPr>
        </p:nvSpPr>
        <p:spPr/>
        <p:txBody>
          <a:bodyPr/>
          <a:lstStyle/>
          <a:p>
            <a:fld id="{1E467C78-9076-9245-AAD5-B368E015503D}" type="slidenum">
              <a:rPr lang="en-US" smtClean="0">
                <a:latin typeface="Helvetica Light"/>
                <a:cs typeface="Helvetica Light"/>
              </a:rPr>
              <a:t>29</a:t>
            </a:fld>
            <a:endParaRPr lang="en-US">
              <a:latin typeface="Helvetica Light"/>
              <a:cs typeface="Helvetica Light"/>
            </a:endParaRPr>
          </a:p>
        </p:txBody>
      </p:sp>
      <p:sp>
        <p:nvSpPr>
          <p:cNvPr id="6" name="Rectangle 5"/>
          <p:cNvSpPr/>
          <p:nvPr/>
        </p:nvSpPr>
        <p:spPr>
          <a:xfrm>
            <a:off x="838200" y="4951273"/>
            <a:ext cx="7914640" cy="1200329"/>
          </a:xfrm>
          <a:prstGeom prst="rect">
            <a:avLst/>
          </a:prstGeom>
        </p:spPr>
        <p:txBody>
          <a:bodyPr wrap="square">
            <a:spAutoFit/>
          </a:bodyPr>
          <a:lstStyle/>
          <a:p>
            <a:r>
              <a:rPr lang="en-US" b="1" dirty="0">
                <a:solidFill>
                  <a:srgbClr val="1D4D88"/>
                </a:solidFill>
              </a:rPr>
              <a:t>[Putze2007</a:t>
            </a:r>
            <a:r>
              <a:rPr lang="en-US" b="1" dirty="0" smtClean="0">
                <a:solidFill>
                  <a:srgbClr val="1D4D88"/>
                </a:solidFill>
              </a:rPr>
              <a:t>] </a:t>
            </a:r>
            <a:r>
              <a:rPr lang="en-US" dirty="0"/>
              <a:t>Cache-, hash- and space- efficient bloom filters</a:t>
            </a:r>
            <a:r>
              <a:rPr lang="en-US" dirty="0" smtClean="0"/>
              <a:t>.</a:t>
            </a:r>
          </a:p>
          <a:p>
            <a:endParaRPr lang="en-US" dirty="0" smtClean="0"/>
          </a:p>
          <a:p>
            <a:r>
              <a:rPr lang="en-US" b="1" dirty="0">
                <a:solidFill>
                  <a:srgbClr val="1D4D88"/>
                </a:solidFill>
              </a:rPr>
              <a:t>[Bonomi2006</a:t>
            </a:r>
            <a:r>
              <a:rPr lang="en-US" b="1" dirty="0" smtClean="0">
                <a:solidFill>
                  <a:srgbClr val="1D4D88"/>
                </a:solidFill>
              </a:rPr>
              <a:t>] </a:t>
            </a:r>
            <a:r>
              <a:rPr lang="en-US" dirty="0"/>
              <a:t>Beyond Bloom filters: From approximate membership checks to approximate state machines</a:t>
            </a:r>
            <a:r>
              <a:rPr lang="en-US" dirty="0" smtClean="0"/>
              <a:t>.</a:t>
            </a:r>
            <a:endParaRPr lang="en-US" dirty="0"/>
          </a:p>
        </p:txBody>
      </p:sp>
    </p:spTree>
    <p:extLst>
      <p:ext uri="{BB962C8B-B14F-4D97-AF65-F5344CB8AC3E}">
        <p14:creationId xmlns:p14="http://schemas.microsoft.com/office/powerpoint/2010/main" val="4060243217"/>
      </p:ext>
    </p:extLst>
  </p:cSld>
  <p:clrMapOvr>
    <a:masterClrMapping/>
  </p:clrMapOvr>
  <mc:AlternateContent xmlns:mc="http://schemas.openxmlformats.org/markup-compatibility/2006" xmlns:p14="http://schemas.microsoft.com/office/powerpoint/2010/main">
    <mc:Choice Requires="p14">
      <p:transition spd="slow" p14:dur="2000" advTm="12915"/>
    </mc:Choice>
    <mc:Fallback xmlns="">
      <p:transition xmlns:p14="http://schemas.microsoft.com/office/powerpoint/2010/main" spd="slow" advTm="12915"/>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630"/>
            <a:ext cx="9144000" cy="685800"/>
          </a:xfrm>
        </p:spPr>
        <p:txBody>
          <a:bodyPr/>
          <a:lstStyle/>
          <a:p>
            <a:r>
              <a:rPr lang="en-US" sz="3600" dirty="0" smtClean="0"/>
              <a:t>Example Use: Safe Browsing</a:t>
            </a:r>
            <a:endParaRPr lang="en-US" sz="3600" dirty="0"/>
          </a:p>
        </p:txBody>
      </p:sp>
      <p:sp>
        <p:nvSpPr>
          <p:cNvPr id="4" name="Slide Number Placeholder 3"/>
          <p:cNvSpPr>
            <a:spLocks noGrp="1"/>
          </p:cNvSpPr>
          <p:nvPr>
            <p:ph type="sldNum" sz="quarter" idx="4"/>
          </p:nvPr>
        </p:nvSpPr>
        <p:spPr/>
        <p:txBody>
          <a:bodyPr/>
          <a:lstStyle/>
          <a:p>
            <a:fld id="{1E467C78-9076-9245-AAD5-B368E015503D}" type="slidenum">
              <a:rPr lang="en-US" smtClean="0"/>
              <a:t>3</a:t>
            </a:fld>
            <a:endParaRPr lang="en-US"/>
          </a:p>
        </p:txBody>
      </p:sp>
      <p:pic>
        <p:nvPicPr>
          <p:cNvPr id="5" name="Picture 4"/>
          <p:cNvPicPr>
            <a:picLocks noChangeAspect="1"/>
          </p:cNvPicPr>
          <p:nvPr/>
        </p:nvPicPr>
        <p:blipFill>
          <a:blip r:embed="rId4"/>
          <a:stretch>
            <a:fillRect/>
          </a:stretch>
        </p:blipFill>
        <p:spPr>
          <a:xfrm>
            <a:off x="3095943" y="1948788"/>
            <a:ext cx="1170940" cy="1170940"/>
          </a:xfrm>
          <a:prstGeom prst="rect">
            <a:avLst/>
          </a:prstGeom>
        </p:spPr>
      </p:pic>
      <p:sp>
        <p:nvSpPr>
          <p:cNvPr id="6" name="TextBox 5"/>
          <p:cNvSpPr txBox="1"/>
          <p:nvPr/>
        </p:nvSpPr>
        <p:spPr>
          <a:xfrm>
            <a:off x="2542456" y="1359073"/>
            <a:ext cx="2592339" cy="461665"/>
          </a:xfrm>
          <a:prstGeom prst="rect">
            <a:avLst/>
          </a:prstGeom>
          <a:noFill/>
        </p:spPr>
        <p:txBody>
          <a:bodyPr wrap="square" rtlCol="0">
            <a:spAutoFit/>
          </a:bodyPr>
          <a:lstStyle/>
          <a:p>
            <a:pPr algn="just"/>
            <a:r>
              <a:rPr lang="en-US" sz="2400" b="1" i="1" dirty="0" err="1" smtClean="0">
                <a:solidFill>
                  <a:srgbClr val="000000"/>
                </a:solidFill>
                <a:latin typeface="Helvetica Light"/>
                <a:cs typeface="Helvetica Light"/>
              </a:rPr>
              <a:t>www.binfan.com</a:t>
            </a:r>
            <a:endParaRPr lang="en-US" sz="2400" b="1" i="1" dirty="0" smtClean="0">
              <a:solidFill>
                <a:srgbClr val="000000"/>
              </a:solidFill>
              <a:latin typeface="Helvetica Light"/>
              <a:cs typeface="Helvetica Light"/>
            </a:endParaRPr>
          </a:p>
        </p:txBody>
      </p:sp>
      <p:cxnSp>
        <p:nvCxnSpPr>
          <p:cNvPr id="10" name="Straight Arrow Connector 9"/>
          <p:cNvCxnSpPr/>
          <p:nvPr/>
        </p:nvCxnSpPr>
        <p:spPr bwMode="auto">
          <a:xfrm>
            <a:off x="3566160" y="3016644"/>
            <a:ext cx="0" cy="137190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1" name="Rectangle 10"/>
          <p:cNvSpPr/>
          <p:nvPr/>
        </p:nvSpPr>
        <p:spPr>
          <a:xfrm>
            <a:off x="133294" y="3702598"/>
            <a:ext cx="3320110" cy="400110"/>
          </a:xfrm>
          <a:prstGeom prst="rect">
            <a:avLst/>
          </a:prstGeom>
        </p:spPr>
        <p:txBody>
          <a:bodyPr wrap="none">
            <a:spAutoFit/>
          </a:bodyPr>
          <a:lstStyle/>
          <a:p>
            <a:r>
              <a:rPr lang="en-US" sz="2000" b="1" dirty="0" smtClean="0">
                <a:latin typeface="Helvetica Light"/>
                <a:cs typeface="Helvetica Light"/>
              </a:rPr>
              <a:t>Lookup(“</a:t>
            </a:r>
            <a:r>
              <a:rPr lang="en-US" sz="2000" b="1" dirty="0" err="1" smtClean="0">
                <a:latin typeface="Helvetica Light"/>
                <a:cs typeface="Helvetica Light"/>
              </a:rPr>
              <a:t>www.binfan.com</a:t>
            </a:r>
            <a:r>
              <a:rPr lang="en-US" sz="2000" b="1" dirty="0" smtClean="0">
                <a:latin typeface="Helvetica Light"/>
                <a:cs typeface="Helvetica Light"/>
              </a:rPr>
              <a:t>”)</a:t>
            </a:r>
            <a:endParaRPr lang="en-US" sz="2000" b="1" dirty="0">
              <a:latin typeface="Helvetica Light"/>
              <a:cs typeface="Helvetica Light"/>
            </a:endParaRPr>
          </a:p>
        </p:txBody>
      </p:sp>
      <p:cxnSp>
        <p:nvCxnSpPr>
          <p:cNvPr id="19" name="Straight Arrow Connector 18"/>
          <p:cNvCxnSpPr/>
          <p:nvPr/>
        </p:nvCxnSpPr>
        <p:spPr bwMode="auto">
          <a:xfrm flipV="1">
            <a:off x="3958608" y="3000693"/>
            <a:ext cx="0" cy="140381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2" name="Rectangle 21"/>
          <p:cNvSpPr/>
          <p:nvPr/>
        </p:nvSpPr>
        <p:spPr>
          <a:xfrm>
            <a:off x="4052301" y="3880272"/>
            <a:ext cx="556531" cy="369332"/>
          </a:xfrm>
          <a:prstGeom prst="rect">
            <a:avLst/>
          </a:prstGeom>
        </p:spPr>
        <p:txBody>
          <a:bodyPr wrap="none">
            <a:spAutoFit/>
          </a:bodyPr>
          <a:lstStyle/>
          <a:p>
            <a:r>
              <a:rPr lang="en-US" b="1" dirty="0" smtClean="0">
                <a:latin typeface="Helvetica Light"/>
                <a:cs typeface="Helvetica Light"/>
              </a:rPr>
              <a:t>No!</a:t>
            </a:r>
            <a:endParaRPr lang="en-US" b="1" dirty="0">
              <a:latin typeface="Helvetica Light"/>
              <a:cs typeface="Helvetica Light"/>
            </a:endParaRPr>
          </a:p>
        </p:txBody>
      </p:sp>
      <p:grpSp>
        <p:nvGrpSpPr>
          <p:cNvPr id="39" name="Group 38"/>
          <p:cNvGrpSpPr/>
          <p:nvPr/>
        </p:nvGrpSpPr>
        <p:grpSpPr>
          <a:xfrm>
            <a:off x="2201536" y="4429760"/>
            <a:ext cx="4212608" cy="1139487"/>
            <a:chOff x="4175760" y="4907280"/>
            <a:chExt cx="4212608" cy="1139487"/>
          </a:xfrm>
        </p:grpSpPr>
        <p:sp>
          <p:nvSpPr>
            <p:cNvPr id="9" name="Rectangle 8"/>
            <p:cNvSpPr/>
            <p:nvPr/>
          </p:nvSpPr>
          <p:spPr bwMode="auto">
            <a:xfrm>
              <a:off x="4175760" y="4907280"/>
              <a:ext cx="4212608" cy="58928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Known Malicious U</a:t>
              </a:r>
              <a:r>
                <a:rPr kumimoji="0" lang="en-US" sz="2800" b="1" i="0" u="none" strike="noStrike" cap="none" normalizeH="0" dirty="0" smtClean="0">
                  <a:ln>
                    <a:noFill/>
                  </a:ln>
                  <a:solidFill>
                    <a:schemeClr val="tx1"/>
                  </a:solidFill>
                  <a:effectLst/>
                  <a:latin typeface="Arial" charset="0"/>
                </a:rPr>
                <a:t>RLs </a:t>
              </a:r>
              <a:endParaRPr kumimoji="0" lang="en-US" sz="2800" b="1" i="0" u="none" strike="noStrike" cap="none" normalizeH="0" baseline="0" dirty="0" smtClean="0">
                <a:ln>
                  <a:noFill/>
                </a:ln>
                <a:solidFill>
                  <a:schemeClr val="tx1"/>
                </a:solidFill>
                <a:effectLst/>
                <a:latin typeface="Arial" charset="0"/>
              </a:endParaRPr>
            </a:p>
          </p:txBody>
        </p:sp>
        <p:sp>
          <p:nvSpPr>
            <p:cNvPr id="38" name="Rectangle 37"/>
            <p:cNvSpPr/>
            <p:nvPr/>
          </p:nvSpPr>
          <p:spPr>
            <a:xfrm>
              <a:off x="4516680" y="5585102"/>
              <a:ext cx="3399338" cy="461665"/>
            </a:xfrm>
            <a:prstGeom prst="rect">
              <a:avLst/>
            </a:prstGeom>
          </p:spPr>
          <p:txBody>
            <a:bodyPr wrap="none">
              <a:spAutoFit/>
            </a:bodyPr>
            <a:lstStyle/>
            <a:p>
              <a:pPr defTabSz="914400" fontAlgn="base">
                <a:spcBef>
                  <a:spcPct val="0"/>
                </a:spcBef>
                <a:spcAft>
                  <a:spcPct val="0"/>
                </a:spcAft>
              </a:pPr>
              <a:r>
                <a:rPr lang="en-US" sz="2400" b="1" dirty="0" smtClean="0">
                  <a:latin typeface="Arial" charset="0"/>
                </a:rPr>
                <a:t>Stored in Bloom Filter</a:t>
              </a:r>
              <a:endParaRPr lang="en-US" sz="2400" b="1" dirty="0">
                <a:latin typeface="Arial" charset="0"/>
              </a:endParaRPr>
            </a:p>
          </p:txBody>
        </p:sp>
      </p:grpSp>
      <p:sp>
        <p:nvSpPr>
          <p:cNvPr id="40" name="Oval Callout 39"/>
          <p:cNvSpPr/>
          <p:nvPr/>
        </p:nvSpPr>
        <p:spPr bwMode="auto">
          <a:xfrm>
            <a:off x="426720" y="5569247"/>
            <a:ext cx="3254693" cy="1249680"/>
          </a:xfrm>
          <a:prstGeom prst="wedgeEllipseCallout">
            <a:avLst>
              <a:gd name="adj1" fmla="val 49895"/>
              <a:gd name="adj2" fmla="val -5237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Scale to millions URLs</a:t>
            </a:r>
          </a:p>
        </p:txBody>
      </p:sp>
      <p:pic>
        <p:nvPicPr>
          <p:cNvPr id="41" name="Picture 40"/>
          <p:cNvPicPr>
            <a:picLocks noChangeAspect="1"/>
          </p:cNvPicPr>
          <p:nvPr/>
        </p:nvPicPr>
        <p:blipFill>
          <a:blip r:embed="rId5"/>
          <a:stretch>
            <a:fillRect/>
          </a:stretch>
        </p:blipFill>
        <p:spPr>
          <a:xfrm>
            <a:off x="0" y="1156223"/>
            <a:ext cx="2896582" cy="2339727"/>
          </a:xfrm>
          <a:prstGeom prst="rect">
            <a:avLst/>
          </a:prstGeom>
        </p:spPr>
      </p:pic>
      <p:grpSp>
        <p:nvGrpSpPr>
          <p:cNvPr id="14" name="Group 13"/>
          <p:cNvGrpSpPr/>
          <p:nvPr/>
        </p:nvGrpSpPr>
        <p:grpSpPr>
          <a:xfrm>
            <a:off x="7245161" y="1317384"/>
            <a:ext cx="1422025" cy="2562888"/>
            <a:chOff x="7245161" y="1317384"/>
            <a:chExt cx="1422025" cy="2562888"/>
          </a:xfrm>
        </p:grpSpPr>
        <p:pic>
          <p:nvPicPr>
            <p:cNvPr id="12" name="Picture 11"/>
            <p:cNvPicPr>
              <a:picLocks noChangeAspect="1"/>
            </p:cNvPicPr>
            <p:nvPr/>
          </p:nvPicPr>
          <p:blipFill>
            <a:blip r:embed="rId6"/>
            <a:stretch>
              <a:fillRect/>
            </a:stretch>
          </p:blipFill>
          <p:spPr>
            <a:xfrm>
              <a:off x="7412702" y="1317384"/>
              <a:ext cx="1096297" cy="1699260"/>
            </a:xfrm>
            <a:prstGeom prst="rect">
              <a:avLst/>
            </a:prstGeom>
          </p:spPr>
        </p:pic>
        <p:sp>
          <p:nvSpPr>
            <p:cNvPr id="13" name="TextBox 12"/>
            <p:cNvSpPr txBox="1"/>
            <p:nvPr/>
          </p:nvSpPr>
          <p:spPr>
            <a:xfrm>
              <a:off x="7245161" y="2926165"/>
              <a:ext cx="1422025" cy="954107"/>
            </a:xfrm>
            <a:prstGeom prst="rect">
              <a:avLst/>
            </a:prstGeom>
            <a:noFill/>
          </p:spPr>
          <p:txBody>
            <a:bodyPr wrap="none" rtlCol="0">
              <a:spAutoFit/>
            </a:bodyPr>
            <a:lstStyle/>
            <a:p>
              <a:pPr algn="ctr"/>
              <a:r>
                <a:rPr lang="en-US" sz="2800" dirty="0" smtClean="0">
                  <a:solidFill>
                    <a:srgbClr val="000000"/>
                  </a:solidFill>
                  <a:latin typeface="Helvetica Light"/>
                  <a:cs typeface="Helvetica Light"/>
                </a:rPr>
                <a:t>Remote</a:t>
              </a:r>
              <a:br>
                <a:rPr lang="en-US" sz="2800" dirty="0" smtClean="0">
                  <a:solidFill>
                    <a:srgbClr val="000000"/>
                  </a:solidFill>
                  <a:latin typeface="Helvetica Light"/>
                  <a:cs typeface="Helvetica Light"/>
                </a:rPr>
              </a:br>
              <a:r>
                <a:rPr lang="en-US" sz="2800" dirty="0" smtClean="0">
                  <a:solidFill>
                    <a:srgbClr val="000000"/>
                  </a:solidFill>
                  <a:latin typeface="Helvetica Light"/>
                  <a:cs typeface="Helvetica Light"/>
                </a:rPr>
                <a:t>Server</a:t>
              </a:r>
            </a:p>
          </p:txBody>
        </p:sp>
      </p:grpSp>
      <p:cxnSp>
        <p:nvCxnSpPr>
          <p:cNvPr id="23" name="Straight Arrow Connector 22"/>
          <p:cNvCxnSpPr/>
          <p:nvPr/>
        </p:nvCxnSpPr>
        <p:spPr bwMode="auto">
          <a:xfrm>
            <a:off x="4246563" y="2578916"/>
            <a:ext cx="3166139"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4857313" y="2650036"/>
            <a:ext cx="2083009" cy="646331"/>
          </a:xfrm>
          <a:prstGeom prst="rect">
            <a:avLst/>
          </a:prstGeom>
        </p:spPr>
        <p:txBody>
          <a:bodyPr wrap="none">
            <a:spAutoFit/>
          </a:bodyPr>
          <a:lstStyle/>
          <a:p>
            <a:pPr algn="ctr"/>
            <a:r>
              <a:rPr lang="en-US" b="1" dirty="0" smtClean="0">
                <a:latin typeface="Helvetica Light"/>
                <a:cs typeface="Helvetica Light"/>
              </a:rPr>
              <a:t>Please verify</a:t>
            </a:r>
            <a:br>
              <a:rPr lang="en-US" b="1" dirty="0" smtClean="0">
                <a:latin typeface="Helvetica Light"/>
                <a:cs typeface="Helvetica Light"/>
              </a:rPr>
            </a:br>
            <a:r>
              <a:rPr lang="en-US" b="1" dirty="0" smtClean="0">
                <a:latin typeface="Helvetica Light"/>
                <a:cs typeface="Helvetica Light"/>
              </a:rPr>
              <a:t>“</a:t>
            </a:r>
            <a:r>
              <a:rPr lang="en-US" b="1" dirty="0" err="1" smtClean="0">
                <a:latin typeface="Helvetica Light"/>
                <a:cs typeface="Helvetica Light"/>
              </a:rPr>
              <a:t>www.binfan.com</a:t>
            </a:r>
            <a:r>
              <a:rPr lang="en-US" b="1" dirty="0" smtClean="0">
                <a:latin typeface="Helvetica Light"/>
                <a:cs typeface="Helvetica Light"/>
              </a:rPr>
              <a:t>”</a:t>
            </a:r>
            <a:endParaRPr lang="en-US" b="1" dirty="0">
              <a:latin typeface="Helvetica Light"/>
              <a:cs typeface="Helvetica Light"/>
            </a:endParaRPr>
          </a:p>
        </p:txBody>
      </p:sp>
      <p:cxnSp>
        <p:nvCxnSpPr>
          <p:cNvPr id="25" name="Straight Arrow Connector 24"/>
          <p:cNvCxnSpPr/>
          <p:nvPr/>
        </p:nvCxnSpPr>
        <p:spPr bwMode="auto">
          <a:xfrm flipH="1">
            <a:off x="2038368" y="3000693"/>
            <a:ext cx="1057575" cy="15951"/>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7" name="Rectangle 26"/>
          <p:cNvSpPr/>
          <p:nvPr/>
        </p:nvSpPr>
        <p:spPr>
          <a:xfrm>
            <a:off x="1746970" y="3096312"/>
            <a:ext cx="1381909" cy="400110"/>
          </a:xfrm>
          <a:prstGeom prst="rect">
            <a:avLst/>
          </a:prstGeom>
        </p:spPr>
        <p:txBody>
          <a:bodyPr wrap="none">
            <a:spAutoFit/>
          </a:bodyPr>
          <a:lstStyle/>
          <a:p>
            <a:r>
              <a:rPr lang="en-US" sz="2000" b="1" dirty="0" smtClean="0">
                <a:latin typeface="Helvetica Light"/>
                <a:cs typeface="Helvetica Light"/>
              </a:rPr>
              <a:t>It is Good!</a:t>
            </a:r>
            <a:endParaRPr lang="en-US" sz="2000" b="1" dirty="0">
              <a:latin typeface="Helvetica Light"/>
              <a:cs typeface="Helvetica Light"/>
            </a:endParaRPr>
          </a:p>
        </p:txBody>
      </p:sp>
      <p:sp>
        <p:nvSpPr>
          <p:cNvPr id="28" name="Rectangle 27"/>
          <p:cNvSpPr/>
          <p:nvPr/>
        </p:nvSpPr>
        <p:spPr>
          <a:xfrm>
            <a:off x="3972763" y="3495950"/>
            <a:ext cx="1633817" cy="369332"/>
          </a:xfrm>
          <a:prstGeom prst="rect">
            <a:avLst/>
          </a:prstGeom>
        </p:spPr>
        <p:txBody>
          <a:bodyPr wrap="none">
            <a:spAutoFit/>
          </a:bodyPr>
          <a:lstStyle/>
          <a:p>
            <a:r>
              <a:rPr lang="en-US" b="1" dirty="0" smtClean="0">
                <a:latin typeface="Helvetica Light"/>
                <a:cs typeface="Helvetica Light"/>
              </a:rPr>
              <a:t>Probably Yes!</a:t>
            </a:r>
            <a:endParaRPr lang="en-US" b="1" dirty="0">
              <a:latin typeface="Helvetica Light"/>
              <a:cs typeface="Helvetica Light"/>
            </a:endParaRPr>
          </a:p>
        </p:txBody>
      </p:sp>
    </p:spTree>
    <p:custDataLst>
      <p:tags r:id="rId1"/>
    </p:custDataLst>
    <p:extLst>
      <p:ext uri="{BB962C8B-B14F-4D97-AF65-F5344CB8AC3E}">
        <p14:creationId xmlns:p14="http://schemas.microsoft.com/office/powerpoint/2010/main" val="3312261310"/>
      </p:ext>
    </p:extLst>
  </p:cSld>
  <p:clrMapOvr>
    <a:masterClrMapping/>
  </p:clrMapOvr>
  <mc:AlternateContent xmlns:mc="http://schemas.openxmlformats.org/markup-compatibility/2006" xmlns:p14="http://schemas.microsoft.com/office/powerpoint/2010/main">
    <mc:Choice Requires="p14">
      <p:transition spd="slow" p14:dur="2000" advTm="80584"/>
    </mc:Choice>
    <mc:Fallback xmlns="">
      <p:transition xmlns:p14="http://schemas.microsoft.com/office/powerpoint/2010/main" spd="slow" advTm="8058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7"/>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5"/>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2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2"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22" grpId="0"/>
      <p:bldP spid="22" grpId="1"/>
      <p:bldP spid="40" grpId="0" animBg="1"/>
      <p:bldP spid="24" grpId="0"/>
      <p:bldP spid="27" grpId="0"/>
      <p:bldP spid="27" grpId="1"/>
      <p:bldP spid="28"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Light"/>
                <a:cs typeface="Helvetica Light"/>
              </a:rPr>
              <a:t>Lookup Performance (MOPS) </a:t>
            </a:r>
            <a:endParaRPr lang="en-US" dirty="0">
              <a:latin typeface="Helvetica Light"/>
              <a:cs typeface="Helvetica Light"/>
            </a:endParaRPr>
          </a:p>
        </p:txBody>
      </p:sp>
      <p:sp>
        <p:nvSpPr>
          <p:cNvPr id="3" name="Slide Number Placeholder 2"/>
          <p:cNvSpPr>
            <a:spLocks noGrp="1"/>
          </p:cNvSpPr>
          <p:nvPr>
            <p:ph type="sldNum" sz="quarter" idx="4"/>
          </p:nvPr>
        </p:nvSpPr>
        <p:spPr/>
        <p:txBody>
          <a:bodyPr/>
          <a:lstStyle/>
          <a:p>
            <a:fld id="{1E467C78-9076-9245-AAD5-B368E015503D}" type="slidenum">
              <a:rPr lang="en-US" smtClean="0">
                <a:latin typeface="Helvetica Light"/>
                <a:cs typeface="Helvetica Light"/>
              </a:rPr>
              <a:t>30</a:t>
            </a:fld>
            <a:endParaRPr lang="en-US">
              <a:latin typeface="Helvetica Light"/>
              <a:cs typeface="Helvetica Light"/>
            </a:endParaRP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2858013128"/>
              </p:ext>
            </p:extLst>
          </p:nvPr>
        </p:nvGraphicFramePr>
        <p:xfrm>
          <a:off x="193040" y="1104900"/>
          <a:ext cx="885952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960166" y="4880670"/>
            <a:ext cx="1068494" cy="400110"/>
          </a:xfrm>
          <a:prstGeom prst="rect">
            <a:avLst/>
          </a:prstGeom>
          <a:solidFill>
            <a:srgbClr val="FFFFFF"/>
          </a:solidFill>
        </p:spPr>
        <p:txBody>
          <a:bodyPr wrap="none" rtlCol="0">
            <a:spAutoFit/>
          </a:bodyPr>
          <a:lstStyle/>
          <a:p>
            <a:pPr algn="just"/>
            <a:r>
              <a:rPr lang="en-US" sz="2000" b="1" dirty="0" smtClean="0">
                <a:solidFill>
                  <a:srgbClr val="000000"/>
                </a:solidFill>
                <a:latin typeface="Helvetica Light"/>
                <a:cs typeface="Helvetica Light"/>
              </a:rPr>
              <a:t>Cuckoo</a:t>
            </a:r>
          </a:p>
        </p:txBody>
      </p:sp>
      <p:sp>
        <p:nvSpPr>
          <p:cNvPr id="17" name="TextBox 16"/>
          <p:cNvSpPr txBox="1"/>
          <p:nvPr/>
        </p:nvSpPr>
        <p:spPr>
          <a:xfrm>
            <a:off x="2492632" y="4880670"/>
            <a:ext cx="1309069" cy="707886"/>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Cuckoo +</a:t>
            </a:r>
            <a:br>
              <a:rPr lang="en-US" sz="2000" b="1" dirty="0" smtClean="0">
                <a:solidFill>
                  <a:srgbClr val="000000"/>
                </a:solidFill>
                <a:latin typeface="Helvetica Light"/>
                <a:cs typeface="Helvetica Light"/>
              </a:rPr>
            </a:br>
            <a:r>
              <a:rPr lang="en-US" sz="2000" b="1" dirty="0" err="1" smtClean="0">
                <a:solidFill>
                  <a:srgbClr val="000000"/>
                </a:solidFill>
                <a:latin typeface="Helvetica Light"/>
                <a:cs typeface="Helvetica Light"/>
              </a:rPr>
              <a:t>semisort</a:t>
            </a:r>
            <a:endParaRPr lang="en-US" sz="2000" b="1" dirty="0" smtClean="0">
              <a:solidFill>
                <a:srgbClr val="000000"/>
              </a:solidFill>
              <a:latin typeface="Helvetica Light"/>
              <a:cs typeface="Helvetica Light"/>
            </a:endParaRPr>
          </a:p>
        </p:txBody>
      </p:sp>
      <p:sp>
        <p:nvSpPr>
          <p:cNvPr id="19" name="TextBox 18"/>
          <p:cNvSpPr txBox="1"/>
          <p:nvPr/>
        </p:nvSpPr>
        <p:spPr>
          <a:xfrm>
            <a:off x="3902269" y="4880670"/>
            <a:ext cx="1880753" cy="707886"/>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d-left counting</a:t>
            </a:r>
            <a:br>
              <a:rPr lang="en-US" sz="2000" b="1" dirty="0" smtClean="0">
                <a:solidFill>
                  <a:srgbClr val="000000"/>
                </a:solidFill>
                <a:latin typeface="Helvetica Light"/>
                <a:cs typeface="Helvetica Light"/>
              </a:rPr>
            </a:br>
            <a:r>
              <a:rPr lang="en-US" sz="2000" b="1" dirty="0" smtClean="0">
                <a:solidFill>
                  <a:srgbClr val="000000"/>
                </a:solidFill>
                <a:latin typeface="Helvetica Light"/>
                <a:cs typeface="Helvetica Light"/>
              </a:rPr>
              <a:t>Bloom</a:t>
            </a:r>
          </a:p>
        </p:txBody>
      </p:sp>
      <p:sp>
        <p:nvSpPr>
          <p:cNvPr id="25" name="TextBox 24"/>
          <p:cNvSpPr txBox="1"/>
          <p:nvPr/>
        </p:nvSpPr>
        <p:spPr>
          <a:xfrm>
            <a:off x="5818666" y="4859587"/>
            <a:ext cx="1624277" cy="1015663"/>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blocked</a:t>
            </a:r>
            <a:br>
              <a:rPr lang="en-US" sz="2000" b="1" dirty="0" smtClean="0">
                <a:solidFill>
                  <a:srgbClr val="000000"/>
                </a:solidFill>
                <a:latin typeface="Helvetica Light"/>
                <a:cs typeface="Helvetica Light"/>
              </a:rPr>
            </a:br>
            <a:r>
              <a:rPr lang="en-US" sz="2000" b="1" dirty="0" smtClean="0">
                <a:solidFill>
                  <a:srgbClr val="000000"/>
                </a:solidFill>
                <a:latin typeface="Helvetica Light"/>
                <a:cs typeface="Helvetica Light"/>
              </a:rPr>
              <a:t>Bloom</a:t>
            </a:r>
            <a:br>
              <a:rPr lang="en-US" sz="2000" b="1" dirty="0" smtClean="0">
                <a:solidFill>
                  <a:srgbClr val="000000"/>
                </a:solidFill>
                <a:latin typeface="Helvetica Light"/>
                <a:cs typeface="Helvetica Light"/>
              </a:rPr>
            </a:br>
            <a:r>
              <a:rPr lang="en-US" sz="2000" b="1" dirty="0" smtClean="0">
                <a:solidFill>
                  <a:srgbClr val="FF0000"/>
                </a:solidFill>
                <a:latin typeface="Helvetica Light"/>
                <a:cs typeface="Helvetica Light"/>
              </a:rPr>
              <a:t>(no deletion)</a:t>
            </a:r>
          </a:p>
        </p:txBody>
      </p:sp>
      <p:sp>
        <p:nvSpPr>
          <p:cNvPr id="26" name="TextBox 25"/>
          <p:cNvSpPr txBox="1"/>
          <p:nvPr/>
        </p:nvSpPr>
        <p:spPr>
          <a:xfrm>
            <a:off x="7322346" y="4880670"/>
            <a:ext cx="1624277" cy="707886"/>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Bloom</a:t>
            </a:r>
            <a:br>
              <a:rPr lang="en-US" sz="2000" b="1" dirty="0" smtClean="0">
                <a:solidFill>
                  <a:srgbClr val="000000"/>
                </a:solidFill>
                <a:latin typeface="Helvetica Light"/>
                <a:cs typeface="Helvetica Light"/>
              </a:rPr>
            </a:br>
            <a:r>
              <a:rPr lang="en-US" sz="2000" b="1" dirty="0" smtClean="0">
                <a:solidFill>
                  <a:srgbClr val="FF0000"/>
                </a:solidFill>
                <a:latin typeface="Helvetica Light"/>
                <a:cs typeface="Helvetica Light"/>
              </a:rPr>
              <a:t>(no deletion)</a:t>
            </a:r>
          </a:p>
        </p:txBody>
      </p:sp>
      <p:sp>
        <p:nvSpPr>
          <p:cNvPr id="4" name="Rectangle 3"/>
          <p:cNvSpPr/>
          <p:nvPr/>
        </p:nvSpPr>
        <p:spPr bwMode="auto">
          <a:xfrm>
            <a:off x="2492632" y="2316480"/>
            <a:ext cx="1520568" cy="24485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4013200" y="2316480"/>
            <a:ext cx="1520568" cy="24485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5533768" y="1422400"/>
            <a:ext cx="1629032" cy="33426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7162800" y="2316480"/>
            <a:ext cx="1680114" cy="24485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22882473"/>
      </p:ext>
    </p:extLst>
  </p:cSld>
  <p:clrMapOvr>
    <a:masterClrMapping/>
  </p:clrMapOvr>
  <mc:AlternateContent xmlns:mc="http://schemas.openxmlformats.org/markup-compatibility/2006" xmlns:p14="http://schemas.microsoft.com/office/powerpoint/2010/main">
    <mc:Choice Requires="p14">
      <p:transition spd="slow" p14:dur="2000" advTm="14824"/>
    </mc:Choice>
    <mc:Fallback xmlns="">
      <p:transition xmlns:p14="http://schemas.microsoft.com/office/powerpoint/2010/main" spd="slow" advTm="14824"/>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Light"/>
                <a:cs typeface="Helvetica Light"/>
              </a:rPr>
              <a:t>Lookup Performance (MOPS) </a:t>
            </a:r>
            <a:endParaRPr lang="en-US" dirty="0">
              <a:latin typeface="Helvetica Light"/>
              <a:cs typeface="Helvetica Light"/>
            </a:endParaRPr>
          </a:p>
        </p:txBody>
      </p:sp>
      <p:sp>
        <p:nvSpPr>
          <p:cNvPr id="3" name="Slide Number Placeholder 2"/>
          <p:cNvSpPr>
            <a:spLocks noGrp="1"/>
          </p:cNvSpPr>
          <p:nvPr>
            <p:ph type="sldNum" sz="quarter" idx="4"/>
          </p:nvPr>
        </p:nvSpPr>
        <p:spPr/>
        <p:txBody>
          <a:bodyPr/>
          <a:lstStyle/>
          <a:p>
            <a:fld id="{1E467C78-9076-9245-AAD5-B368E015503D}" type="slidenum">
              <a:rPr lang="en-US" smtClean="0">
                <a:latin typeface="Helvetica Light"/>
                <a:cs typeface="Helvetica Light"/>
              </a:rPr>
              <a:t>31</a:t>
            </a:fld>
            <a:endParaRPr lang="en-US">
              <a:latin typeface="Helvetica Light"/>
              <a:cs typeface="Helvetica Light"/>
            </a:endParaRP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2289835132"/>
              </p:ext>
            </p:extLst>
          </p:nvPr>
        </p:nvGraphicFramePr>
        <p:xfrm>
          <a:off x="193040" y="1104900"/>
          <a:ext cx="885952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960166" y="4880670"/>
            <a:ext cx="1068494" cy="400110"/>
          </a:xfrm>
          <a:prstGeom prst="rect">
            <a:avLst/>
          </a:prstGeom>
          <a:solidFill>
            <a:srgbClr val="FFFFFF"/>
          </a:solidFill>
        </p:spPr>
        <p:txBody>
          <a:bodyPr wrap="none" rtlCol="0">
            <a:spAutoFit/>
          </a:bodyPr>
          <a:lstStyle/>
          <a:p>
            <a:pPr algn="just"/>
            <a:r>
              <a:rPr lang="en-US" sz="2000" b="1" dirty="0" smtClean="0">
                <a:solidFill>
                  <a:srgbClr val="000000"/>
                </a:solidFill>
                <a:latin typeface="Helvetica Light"/>
                <a:cs typeface="Helvetica Light"/>
              </a:rPr>
              <a:t>Cuckoo</a:t>
            </a:r>
          </a:p>
        </p:txBody>
      </p:sp>
      <p:sp>
        <p:nvSpPr>
          <p:cNvPr id="17" name="TextBox 16"/>
          <p:cNvSpPr txBox="1"/>
          <p:nvPr/>
        </p:nvSpPr>
        <p:spPr>
          <a:xfrm>
            <a:off x="2492632" y="4880670"/>
            <a:ext cx="1309069" cy="707886"/>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Cuckoo +</a:t>
            </a:r>
            <a:br>
              <a:rPr lang="en-US" sz="2000" b="1" dirty="0" smtClean="0">
                <a:solidFill>
                  <a:srgbClr val="000000"/>
                </a:solidFill>
                <a:latin typeface="Helvetica Light"/>
                <a:cs typeface="Helvetica Light"/>
              </a:rPr>
            </a:br>
            <a:r>
              <a:rPr lang="en-US" sz="2000" b="1" dirty="0" err="1" smtClean="0">
                <a:solidFill>
                  <a:srgbClr val="000000"/>
                </a:solidFill>
                <a:latin typeface="Helvetica Light"/>
                <a:cs typeface="Helvetica Light"/>
              </a:rPr>
              <a:t>semisort</a:t>
            </a:r>
            <a:endParaRPr lang="en-US" sz="2000" b="1" dirty="0" smtClean="0">
              <a:solidFill>
                <a:srgbClr val="000000"/>
              </a:solidFill>
              <a:latin typeface="Helvetica Light"/>
              <a:cs typeface="Helvetica Light"/>
            </a:endParaRPr>
          </a:p>
        </p:txBody>
      </p:sp>
      <p:sp>
        <p:nvSpPr>
          <p:cNvPr id="25" name="TextBox 24"/>
          <p:cNvSpPr txBox="1"/>
          <p:nvPr/>
        </p:nvSpPr>
        <p:spPr>
          <a:xfrm>
            <a:off x="5818666" y="4859587"/>
            <a:ext cx="1624277" cy="1015663"/>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blocked</a:t>
            </a:r>
            <a:br>
              <a:rPr lang="en-US" sz="2000" b="1" dirty="0" smtClean="0">
                <a:solidFill>
                  <a:srgbClr val="000000"/>
                </a:solidFill>
                <a:latin typeface="Helvetica Light"/>
                <a:cs typeface="Helvetica Light"/>
              </a:rPr>
            </a:br>
            <a:r>
              <a:rPr lang="en-US" sz="2000" b="1" dirty="0" smtClean="0">
                <a:solidFill>
                  <a:srgbClr val="000000"/>
                </a:solidFill>
                <a:latin typeface="Helvetica Light"/>
                <a:cs typeface="Helvetica Light"/>
              </a:rPr>
              <a:t>Bloom</a:t>
            </a:r>
            <a:br>
              <a:rPr lang="en-US" sz="2000" b="1" dirty="0" smtClean="0">
                <a:solidFill>
                  <a:srgbClr val="000000"/>
                </a:solidFill>
                <a:latin typeface="Helvetica Light"/>
                <a:cs typeface="Helvetica Light"/>
              </a:rPr>
            </a:br>
            <a:r>
              <a:rPr lang="en-US" sz="2000" b="1" dirty="0" smtClean="0">
                <a:solidFill>
                  <a:srgbClr val="FF0000"/>
                </a:solidFill>
                <a:latin typeface="Helvetica Light"/>
                <a:cs typeface="Helvetica Light"/>
              </a:rPr>
              <a:t>(no deletion)</a:t>
            </a:r>
          </a:p>
        </p:txBody>
      </p:sp>
      <p:sp>
        <p:nvSpPr>
          <p:cNvPr id="26" name="TextBox 25"/>
          <p:cNvSpPr txBox="1"/>
          <p:nvPr/>
        </p:nvSpPr>
        <p:spPr>
          <a:xfrm>
            <a:off x="7322346" y="4880670"/>
            <a:ext cx="1624277" cy="707886"/>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Bloom</a:t>
            </a:r>
            <a:br>
              <a:rPr lang="en-US" sz="2000" b="1" dirty="0" smtClean="0">
                <a:solidFill>
                  <a:srgbClr val="000000"/>
                </a:solidFill>
                <a:latin typeface="Helvetica Light"/>
                <a:cs typeface="Helvetica Light"/>
              </a:rPr>
            </a:br>
            <a:r>
              <a:rPr lang="en-US" sz="2000" b="1" dirty="0" smtClean="0">
                <a:solidFill>
                  <a:srgbClr val="FF0000"/>
                </a:solidFill>
                <a:latin typeface="Helvetica Light"/>
                <a:cs typeface="Helvetica Light"/>
              </a:rPr>
              <a:t>(no deletion)</a:t>
            </a:r>
          </a:p>
        </p:txBody>
      </p:sp>
      <p:sp>
        <p:nvSpPr>
          <p:cNvPr id="12" name="Rectangle 11"/>
          <p:cNvSpPr/>
          <p:nvPr/>
        </p:nvSpPr>
        <p:spPr bwMode="auto">
          <a:xfrm>
            <a:off x="4013200" y="2316480"/>
            <a:ext cx="1520568" cy="24485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5533768" y="1422400"/>
            <a:ext cx="1629032" cy="33426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7162800" y="2316480"/>
            <a:ext cx="1680114" cy="24485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8" name="TextBox 17"/>
          <p:cNvSpPr txBox="1"/>
          <p:nvPr/>
        </p:nvSpPr>
        <p:spPr>
          <a:xfrm>
            <a:off x="3902269" y="4880670"/>
            <a:ext cx="1880753" cy="707886"/>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d-left counting</a:t>
            </a:r>
            <a:br>
              <a:rPr lang="en-US" sz="2000" b="1" dirty="0" smtClean="0">
                <a:solidFill>
                  <a:srgbClr val="000000"/>
                </a:solidFill>
                <a:latin typeface="Helvetica Light"/>
                <a:cs typeface="Helvetica Light"/>
              </a:rPr>
            </a:br>
            <a:r>
              <a:rPr lang="en-US" sz="2000" b="1" dirty="0" smtClean="0">
                <a:solidFill>
                  <a:srgbClr val="000000"/>
                </a:solidFill>
                <a:latin typeface="Helvetica Light"/>
                <a:cs typeface="Helvetica Light"/>
              </a:rPr>
              <a:t>Bloom</a:t>
            </a:r>
          </a:p>
        </p:txBody>
      </p:sp>
    </p:spTree>
    <p:extLst>
      <p:ext uri="{BB962C8B-B14F-4D97-AF65-F5344CB8AC3E}">
        <p14:creationId xmlns:p14="http://schemas.microsoft.com/office/powerpoint/2010/main" val="475947315"/>
      </p:ext>
    </p:extLst>
  </p:cSld>
  <p:clrMapOvr>
    <a:masterClrMapping/>
  </p:clrMapOvr>
  <mc:AlternateContent xmlns:mc="http://schemas.openxmlformats.org/markup-compatibility/2006" xmlns:p14="http://schemas.microsoft.com/office/powerpoint/2010/main">
    <mc:Choice Requires="p14">
      <p:transition spd="slow" p14:dur="2000" advTm="6736"/>
    </mc:Choice>
    <mc:Fallback xmlns="">
      <p:transition xmlns:p14="http://schemas.microsoft.com/office/powerpoint/2010/main" spd="slow" advTm="6736"/>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Light"/>
                <a:cs typeface="Helvetica Light"/>
              </a:rPr>
              <a:t>Lookup Performance (MOPS) </a:t>
            </a:r>
            <a:endParaRPr lang="en-US" dirty="0">
              <a:latin typeface="Helvetica Light"/>
              <a:cs typeface="Helvetica Light"/>
            </a:endParaRPr>
          </a:p>
        </p:txBody>
      </p:sp>
      <p:sp>
        <p:nvSpPr>
          <p:cNvPr id="3" name="Slide Number Placeholder 2"/>
          <p:cNvSpPr>
            <a:spLocks noGrp="1"/>
          </p:cNvSpPr>
          <p:nvPr>
            <p:ph type="sldNum" sz="quarter" idx="4"/>
          </p:nvPr>
        </p:nvSpPr>
        <p:spPr/>
        <p:txBody>
          <a:bodyPr/>
          <a:lstStyle/>
          <a:p>
            <a:fld id="{1E467C78-9076-9245-AAD5-B368E015503D}" type="slidenum">
              <a:rPr lang="en-US" smtClean="0">
                <a:latin typeface="Helvetica Light"/>
                <a:cs typeface="Helvetica Light"/>
              </a:rPr>
              <a:t>32</a:t>
            </a:fld>
            <a:endParaRPr lang="en-US">
              <a:latin typeface="Helvetica Light"/>
              <a:cs typeface="Helvetica Light"/>
            </a:endParaRP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539999314"/>
              </p:ext>
            </p:extLst>
          </p:nvPr>
        </p:nvGraphicFramePr>
        <p:xfrm>
          <a:off x="193040" y="1104900"/>
          <a:ext cx="885952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960166" y="4880670"/>
            <a:ext cx="1068494" cy="400110"/>
          </a:xfrm>
          <a:prstGeom prst="rect">
            <a:avLst/>
          </a:prstGeom>
          <a:solidFill>
            <a:srgbClr val="FFFFFF"/>
          </a:solidFill>
        </p:spPr>
        <p:txBody>
          <a:bodyPr wrap="none" rtlCol="0">
            <a:spAutoFit/>
          </a:bodyPr>
          <a:lstStyle/>
          <a:p>
            <a:pPr algn="just"/>
            <a:r>
              <a:rPr lang="en-US" sz="2000" b="1" dirty="0" smtClean="0">
                <a:solidFill>
                  <a:srgbClr val="000000"/>
                </a:solidFill>
                <a:latin typeface="Helvetica Light"/>
                <a:cs typeface="Helvetica Light"/>
              </a:rPr>
              <a:t>Cuckoo</a:t>
            </a:r>
          </a:p>
        </p:txBody>
      </p:sp>
      <p:sp>
        <p:nvSpPr>
          <p:cNvPr id="17" name="TextBox 16"/>
          <p:cNvSpPr txBox="1"/>
          <p:nvPr/>
        </p:nvSpPr>
        <p:spPr>
          <a:xfrm>
            <a:off x="2492632" y="4880670"/>
            <a:ext cx="1309069" cy="707886"/>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Cuckoo +</a:t>
            </a:r>
            <a:br>
              <a:rPr lang="en-US" sz="2000" b="1" dirty="0" smtClean="0">
                <a:solidFill>
                  <a:srgbClr val="000000"/>
                </a:solidFill>
                <a:latin typeface="Helvetica Light"/>
                <a:cs typeface="Helvetica Light"/>
              </a:rPr>
            </a:br>
            <a:r>
              <a:rPr lang="en-US" sz="2000" b="1" dirty="0" err="1" smtClean="0">
                <a:solidFill>
                  <a:srgbClr val="000000"/>
                </a:solidFill>
                <a:latin typeface="Helvetica Light"/>
                <a:cs typeface="Helvetica Light"/>
              </a:rPr>
              <a:t>semisort</a:t>
            </a:r>
            <a:endParaRPr lang="en-US" sz="2000" b="1" dirty="0" smtClean="0">
              <a:solidFill>
                <a:srgbClr val="000000"/>
              </a:solidFill>
              <a:latin typeface="Helvetica Light"/>
              <a:cs typeface="Helvetica Light"/>
            </a:endParaRPr>
          </a:p>
        </p:txBody>
      </p:sp>
      <p:sp>
        <p:nvSpPr>
          <p:cNvPr id="25" name="TextBox 24"/>
          <p:cNvSpPr txBox="1"/>
          <p:nvPr/>
        </p:nvSpPr>
        <p:spPr>
          <a:xfrm>
            <a:off x="5818666" y="4859587"/>
            <a:ext cx="1624277" cy="1015663"/>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blocked</a:t>
            </a:r>
            <a:br>
              <a:rPr lang="en-US" sz="2000" b="1" dirty="0" smtClean="0">
                <a:solidFill>
                  <a:srgbClr val="000000"/>
                </a:solidFill>
                <a:latin typeface="Helvetica Light"/>
                <a:cs typeface="Helvetica Light"/>
              </a:rPr>
            </a:br>
            <a:r>
              <a:rPr lang="en-US" sz="2000" b="1" dirty="0" smtClean="0">
                <a:solidFill>
                  <a:srgbClr val="000000"/>
                </a:solidFill>
                <a:latin typeface="Helvetica Light"/>
                <a:cs typeface="Helvetica Light"/>
              </a:rPr>
              <a:t>Bloom</a:t>
            </a:r>
            <a:br>
              <a:rPr lang="en-US" sz="2000" b="1" dirty="0" smtClean="0">
                <a:solidFill>
                  <a:srgbClr val="000000"/>
                </a:solidFill>
                <a:latin typeface="Helvetica Light"/>
                <a:cs typeface="Helvetica Light"/>
              </a:rPr>
            </a:br>
            <a:r>
              <a:rPr lang="en-US" sz="2000" b="1" dirty="0" smtClean="0">
                <a:solidFill>
                  <a:srgbClr val="FF0000"/>
                </a:solidFill>
                <a:latin typeface="Helvetica Light"/>
                <a:cs typeface="Helvetica Light"/>
              </a:rPr>
              <a:t>(no deletion)</a:t>
            </a:r>
          </a:p>
        </p:txBody>
      </p:sp>
      <p:sp>
        <p:nvSpPr>
          <p:cNvPr id="26" name="TextBox 25"/>
          <p:cNvSpPr txBox="1"/>
          <p:nvPr/>
        </p:nvSpPr>
        <p:spPr>
          <a:xfrm>
            <a:off x="7322346" y="4880670"/>
            <a:ext cx="1624277" cy="707886"/>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Bloom</a:t>
            </a:r>
            <a:br>
              <a:rPr lang="en-US" sz="2000" b="1" dirty="0" smtClean="0">
                <a:solidFill>
                  <a:srgbClr val="000000"/>
                </a:solidFill>
                <a:latin typeface="Helvetica Light"/>
                <a:cs typeface="Helvetica Light"/>
              </a:rPr>
            </a:br>
            <a:r>
              <a:rPr lang="en-US" sz="2000" b="1" dirty="0" smtClean="0">
                <a:solidFill>
                  <a:srgbClr val="FF0000"/>
                </a:solidFill>
                <a:latin typeface="Helvetica Light"/>
                <a:cs typeface="Helvetica Light"/>
              </a:rPr>
              <a:t>(no deletion)</a:t>
            </a:r>
          </a:p>
        </p:txBody>
      </p:sp>
      <p:sp>
        <p:nvSpPr>
          <p:cNvPr id="13" name="Rectangle 12"/>
          <p:cNvSpPr/>
          <p:nvPr/>
        </p:nvSpPr>
        <p:spPr bwMode="auto">
          <a:xfrm>
            <a:off x="5533768" y="1422400"/>
            <a:ext cx="1629032" cy="33426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7162800" y="2316480"/>
            <a:ext cx="1680114" cy="24485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6" name="TextBox 15"/>
          <p:cNvSpPr txBox="1"/>
          <p:nvPr/>
        </p:nvSpPr>
        <p:spPr>
          <a:xfrm>
            <a:off x="3902269" y="4880670"/>
            <a:ext cx="1880753" cy="707886"/>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d-left counting</a:t>
            </a:r>
            <a:br>
              <a:rPr lang="en-US" sz="2000" b="1" dirty="0" smtClean="0">
                <a:solidFill>
                  <a:srgbClr val="000000"/>
                </a:solidFill>
                <a:latin typeface="Helvetica Light"/>
                <a:cs typeface="Helvetica Light"/>
              </a:rPr>
            </a:br>
            <a:r>
              <a:rPr lang="en-US" sz="2000" b="1" dirty="0" smtClean="0">
                <a:solidFill>
                  <a:srgbClr val="000000"/>
                </a:solidFill>
                <a:latin typeface="Helvetica Light"/>
                <a:cs typeface="Helvetica Light"/>
              </a:rPr>
              <a:t>Bloom</a:t>
            </a:r>
          </a:p>
        </p:txBody>
      </p:sp>
    </p:spTree>
    <p:extLst>
      <p:ext uri="{BB962C8B-B14F-4D97-AF65-F5344CB8AC3E}">
        <p14:creationId xmlns:p14="http://schemas.microsoft.com/office/powerpoint/2010/main" val="621829753"/>
      </p:ext>
    </p:extLst>
  </p:cSld>
  <p:clrMapOvr>
    <a:masterClrMapping/>
  </p:clrMapOvr>
  <mc:AlternateContent xmlns:mc="http://schemas.openxmlformats.org/markup-compatibility/2006" xmlns:p14="http://schemas.microsoft.com/office/powerpoint/2010/main">
    <mc:Choice Requires="p14">
      <p:transition spd="slow" p14:dur="2000" advTm="6135"/>
    </mc:Choice>
    <mc:Fallback xmlns="">
      <p:transition xmlns:p14="http://schemas.microsoft.com/office/powerpoint/2010/main" spd="slow" advTm="6135"/>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Light"/>
                <a:cs typeface="Helvetica Light"/>
              </a:rPr>
              <a:t>Lookup Performance (MOPS) </a:t>
            </a:r>
            <a:endParaRPr lang="en-US" dirty="0">
              <a:latin typeface="Helvetica Light"/>
              <a:cs typeface="Helvetica Light"/>
            </a:endParaRPr>
          </a:p>
        </p:txBody>
      </p:sp>
      <p:sp>
        <p:nvSpPr>
          <p:cNvPr id="3" name="Slide Number Placeholder 2"/>
          <p:cNvSpPr>
            <a:spLocks noGrp="1"/>
          </p:cNvSpPr>
          <p:nvPr>
            <p:ph type="sldNum" sz="quarter" idx="4"/>
          </p:nvPr>
        </p:nvSpPr>
        <p:spPr/>
        <p:txBody>
          <a:bodyPr/>
          <a:lstStyle/>
          <a:p>
            <a:fld id="{1E467C78-9076-9245-AAD5-B368E015503D}" type="slidenum">
              <a:rPr lang="en-US" smtClean="0">
                <a:latin typeface="Helvetica Light"/>
                <a:cs typeface="Helvetica Light"/>
              </a:rPr>
              <a:t>33</a:t>
            </a:fld>
            <a:endParaRPr lang="en-US">
              <a:latin typeface="Helvetica Light"/>
              <a:cs typeface="Helvetica Light"/>
            </a:endParaRPr>
          </a:p>
        </p:txBody>
      </p:sp>
      <p:sp>
        <p:nvSpPr>
          <p:cNvPr id="5" name="TextBox 4"/>
          <p:cNvSpPr txBox="1"/>
          <p:nvPr/>
        </p:nvSpPr>
        <p:spPr>
          <a:xfrm>
            <a:off x="625583" y="5952093"/>
            <a:ext cx="832104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latin typeface="Helvetica Light"/>
                <a:cs typeface="Helvetica Light"/>
              </a:rPr>
              <a:t>Cuckoo filter is among the fastest regardless workloads.</a:t>
            </a:r>
            <a:endParaRPr lang="en-US" sz="2400" dirty="0">
              <a:latin typeface="Helvetica Light"/>
              <a:cs typeface="Helvetica Light"/>
            </a:endParaRP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879115759"/>
              </p:ext>
            </p:extLst>
          </p:nvPr>
        </p:nvGraphicFramePr>
        <p:xfrm>
          <a:off x="193040" y="1104900"/>
          <a:ext cx="8859520" cy="46482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960166" y="4880670"/>
            <a:ext cx="1068494" cy="400110"/>
          </a:xfrm>
          <a:prstGeom prst="rect">
            <a:avLst/>
          </a:prstGeom>
          <a:solidFill>
            <a:srgbClr val="FFFFFF"/>
          </a:solidFill>
        </p:spPr>
        <p:txBody>
          <a:bodyPr wrap="none" rtlCol="0">
            <a:spAutoFit/>
          </a:bodyPr>
          <a:lstStyle/>
          <a:p>
            <a:pPr algn="just"/>
            <a:r>
              <a:rPr lang="en-US" sz="2000" b="1" dirty="0" smtClean="0">
                <a:solidFill>
                  <a:srgbClr val="000000"/>
                </a:solidFill>
                <a:latin typeface="Helvetica Light"/>
                <a:cs typeface="Helvetica Light"/>
              </a:rPr>
              <a:t>Cuckoo</a:t>
            </a:r>
          </a:p>
        </p:txBody>
      </p:sp>
      <p:sp>
        <p:nvSpPr>
          <p:cNvPr id="17" name="TextBox 16"/>
          <p:cNvSpPr txBox="1"/>
          <p:nvPr/>
        </p:nvSpPr>
        <p:spPr>
          <a:xfrm>
            <a:off x="2492632" y="4880670"/>
            <a:ext cx="1309069" cy="707886"/>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Cuckoo +</a:t>
            </a:r>
            <a:br>
              <a:rPr lang="en-US" sz="2000" b="1" dirty="0" smtClean="0">
                <a:solidFill>
                  <a:srgbClr val="000000"/>
                </a:solidFill>
                <a:latin typeface="Helvetica Light"/>
                <a:cs typeface="Helvetica Light"/>
              </a:rPr>
            </a:br>
            <a:r>
              <a:rPr lang="en-US" sz="2000" b="1" dirty="0" err="1" smtClean="0">
                <a:solidFill>
                  <a:srgbClr val="000000"/>
                </a:solidFill>
                <a:latin typeface="Helvetica Light"/>
                <a:cs typeface="Helvetica Light"/>
              </a:rPr>
              <a:t>semisort</a:t>
            </a:r>
            <a:endParaRPr lang="en-US" sz="2000" b="1" dirty="0" smtClean="0">
              <a:solidFill>
                <a:srgbClr val="000000"/>
              </a:solidFill>
              <a:latin typeface="Helvetica Light"/>
              <a:cs typeface="Helvetica Light"/>
            </a:endParaRPr>
          </a:p>
        </p:txBody>
      </p:sp>
      <p:sp>
        <p:nvSpPr>
          <p:cNvPr id="25" name="TextBox 24"/>
          <p:cNvSpPr txBox="1"/>
          <p:nvPr/>
        </p:nvSpPr>
        <p:spPr>
          <a:xfrm>
            <a:off x="5818666" y="4859587"/>
            <a:ext cx="1624277" cy="1015663"/>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blocked</a:t>
            </a:r>
            <a:br>
              <a:rPr lang="en-US" sz="2000" b="1" dirty="0" smtClean="0">
                <a:solidFill>
                  <a:srgbClr val="000000"/>
                </a:solidFill>
                <a:latin typeface="Helvetica Light"/>
                <a:cs typeface="Helvetica Light"/>
              </a:rPr>
            </a:br>
            <a:r>
              <a:rPr lang="en-US" sz="2000" b="1" dirty="0" smtClean="0">
                <a:solidFill>
                  <a:srgbClr val="000000"/>
                </a:solidFill>
                <a:latin typeface="Helvetica Light"/>
                <a:cs typeface="Helvetica Light"/>
              </a:rPr>
              <a:t>Bloom</a:t>
            </a:r>
            <a:br>
              <a:rPr lang="en-US" sz="2000" b="1" dirty="0" smtClean="0">
                <a:solidFill>
                  <a:srgbClr val="000000"/>
                </a:solidFill>
                <a:latin typeface="Helvetica Light"/>
                <a:cs typeface="Helvetica Light"/>
              </a:rPr>
            </a:br>
            <a:r>
              <a:rPr lang="en-US" sz="2000" b="1" dirty="0" smtClean="0">
                <a:solidFill>
                  <a:srgbClr val="FF0000"/>
                </a:solidFill>
                <a:latin typeface="Helvetica Light"/>
                <a:cs typeface="Helvetica Light"/>
              </a:rPr>
              <a:t>(no deletion)</a:t>
            </a:r>
          </a:p>
        </p:txBody>
      </p:sp>
      <p:sp>
        <p:nvSpPr>
          <p:cNvPr id="26" name="TextBox 25"/>
          <p:cNvSpPr txBox="1"/>
          <p:nvPr/>
        </p:nvSpPr>
        <p:spPr>
          <a:xfrm>
            <a:off x="7322346" y="4880670"/>
            <a:ext cx="1624277" cy="707886"/>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Bloom</a:t>
            </a:r>
            <a:br>
              <a:rPr lang="en-US" sz="2000" b="1" dirty="0" smtClean="0">
                <a:solidFill>
                  <a:srgbClr val="000000"/>
                </a:solidFill>
                <a:latin typeface="Helvetica Light"/>
                <a:cs typeface="Helvetica Light"/>
              </a:rPr>
            </a:br>
            <a:r>
              <a:rPr lang="en-US" sz="2000" b="1" dirty="0" smtClean="0">
                <a:solidFill>
                  <a:srgbClr val="FF0000"/>
                </a:solidFill>
                <a:latin typeface="Helvetica Light"/>
                <a:cs typeface="Helvetica Light"/>
              </a:rPr>
              <a:t>(no deletion)</a:t>
            </a:r>
          </a:p>
        </p:txBody>
      </p:sp>
      <p:sp>
        <p:nvSpPr>
          <p:cNvPr id="12" name="TextBox 11"/>
          <p:cNvSpPr txBox="1"/>
          <p:nvPr/>
        </p:nvSpPr>
        <p:spPr>
          <a:xfrm>
            <a:off x="3902269" y="4880670"/>
            <a:ext cx="1880753" cy="707886"/>
          </a:xfrm>
          <a:prstGeom prst="rect">
            <a:avLst/>
          </a:prstGeom>
          <a:solidFill>
            <a:srgbClr val="FFFFFF"/>
          </a:solidFill>
        </p:spPr>
        <p:txBody>
          <a:bodyPr wrap="none" rtlCol="0">
            <a:spAutoFit/>
          </a:bodyPr>
          <a:lstStyle/>
          <a:p>
            <a:pPr algn="ctr"/>
            <a:r>
              <a:rPr lang="en-US" sz="2000" b="1" dirty="0" smtClean="0">
                <a:solidFill>
                  <a:srgbClr val="000000"/>
                </a:solidFill>
                <a:latin typeface="Helvetica Light"/>
                <a:cs typeface="Helvetica Light"/>
              </a:rPr>
              <a:t>d-left counting</a:t>
            </a:r>
            <a:br>
              <a:rPr lang="en-US" sz="2000" b="1" dirty="0" smtClean="0">
                <a:solidFill>
                  <a:srgbClr val="000000"/>
                </a:solidFill>
                <a:latin typeface="Helvetica Light"/>
                <a:cs typeface="Helvetica Light"/>
              </a:rPr>
            </a:br>
            <a:r>
              <a:rPr lang="en-US" sz="2000" b="1" dirty="0" smtClean="0">
                <a:solidFill>
                  <a:srgbClr val="000000"/>
                </a:solidFill>
                <a:latin typeface="Helvetica Light"/>
                <a:cs typeface="Helvetica Light"/>
              </a:rPr>
              <a:t>Bloom</a:t>
            </a:r>
          </a:p>
        </p:txBody>
      </p:sp>
    </p:spTree>
    <p:custDataLst>
      <p:tags r:id="rId1"/>
    </p:custDataLst>
    <p:extLst>
      <p:ext uri="{BB962C8B-B14F-4D97-AF65-F5344CB8AC3E}">
        <p14:creationId xmlns:p14="http://schemas.microsoft.com/office/powerpoint/2010/main" val="3727328178"/>
      </p:ext>
    </p:extLst>
  </p:cSld>
  <p:clrMapOvr>
    <a:masterClrMapping/>
  </p:clrMapOvr>
  <mc:AlternateContent xmlns:mc="http://schemas.openxmlformats.org/markup-compatibility/2006" xmlns:p14="http://schemas.microsoft.com/office/powerpoint/2010/main">
    <mc:Choice Requires="p14">
      <p:transition spd="slow" p14:dur="2000" advTm="17540"/>
    </mc:Choice>
    <mc:Fallback xmlns="">
      <p:transition xmlns:p14="http://schemas.microsoft.com/office/powerpoint/2010/main" spd="slow" advTm="1754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insert_vs_load_factor.pdf"/>
          <p:cNvPicPr>
            <a:picLocks noGrp="1" noChangeAspect="1"/>
          </p:cNvPicPr>
          <p:nvPr>
            <p:ph idx="1"/>
          </p:nvPr>
        </p:nvPicPr>
        <p:blipFill>
          <a:blip r:embed="rId4">
            <a:extLst>
              <a:ext uri="{28A0092B-C50C-407E-A947-70E740481C1C}">
                <a14:useLocalDpi xmlns:a14="http://schemas.microsoft.com/office/drawing/2010/main" val="0"/>
              </a:ext>
            </a:extLst>
          </a:blip>
          <a:srcRect l="-8525" r="-8525"/>
          <a:stretch>
            <a:fillRect/>
          </a:stretch>
        </p:blipFill>
        <p:spPr>
          <a:xfrm>
            <a:off x="340360" y="1091018"/>
            <a:ext cx="7772400" cy="4648200"/>
          </a:xfrm>
        </p:spPr>
      </p:pic>
      <p:sp>
        <p:nvSpPr>
          <p:cNvPr id="2" name="Title 1"/>
          <p:cNvSpPr>
            <a:spLocks noGrp="1"/>
          </p:cNvSpPr>
          <p:nvPr>
            <p:ph type="title"/>
          </p:nvPr>
        </p:nvSpPr>
        <p:spPr/>
        <p:txBody>
          <a:bodyPr/>
          <a:lstStyle/>
          <a:p>
            <a:r>
              <a:rPr lang="en-US" dirty="0" smtClean="0">
                <a:latin typeface="Helvetica Light"/>
                <a:cs typeface="Helvetica Light"/>
              </a:rPr>
              <a:t>Insert Performance (MOPS)</a:t>
            </a:r>
            <a:endParaRPr lang="en-US" dirty="0">
              <a:latin typeface="Helvetica Light"/>
              <a:cs typeface="Helvetica Light"/>
            </a:endParaRPr>
          </a:p>
        </p:txBody>
      </p:sp>
      <p:sp>
        <p:nvSpPr>
          <p:cNvPr id="3" name="Slide Number Placeholder 2"/>
          <p:cNvSpPr>
            <a:spLocks noGrp="1"/>
          </p:cNvSpPr>
          <p:nvPr>
            <p:ph type="sldNum" sz="quarter" idx="4"/>
          </p:nvPr>
        </p:nvSpPr>
        <p:spPr/>
        <p:txBody>
          <a:bodyPr/>
          <a:lstStyle/>
          <a:p>
            <a:fld id="{1E467C78-9076-9245-AAD5-B368E015503D}" type="slidenum">
              <a:rPr lang="en-US" smtClean="0">
                <a:latin typeface="Helvetica Light"/>
                <a:cs typeface="Helvetica Light"/>
              </a:rPr>
              <a:t>34</a:t>
            </a:fld>
            <a:endParaRPr lang="en-US">
              <a:latin typeface="Helvetica Light"/>
              <a:cs typeface="Helvetica Light"/>
            </a:endParaRPr>
          </a:p>
        </p:txBody>
      </p:sp>
      <p:sp>
        <p:nvSpPr>
          <p:cNvPr id="5" name="TextBox 4"/>
          <p:cNvSpPr txBox="1"/>
          <p:nvPr/>
        </p:nvSpPr>
        <p:spPr>
          <a:xfrm>
            <a:off x="993912" y="5739218"/>
            <a:ext cx="7211392"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smtClean="0">
                <a:latin typeface="Helvetica Light"/>
                <a:cs typeface="Helvetica Light"/>
              </a:rPr>
              <a:t>Cuckoo filter has decreasing insert rate, but overall is only slower than blocked Bloom filter.</a:t>
            </a:r>
            <a:endParaRPr lang="en-US" sz="2400" dirty="0">
              <a:latin typeface="Helvetica Light"/>
              <a:cs typeface="Helvetica Light"/>
            </a:endParaRPr>
          </a:p>
        </p:txBody>
      </p:sp>
      <p:sp>
        <p:nvSpPr>
          <p:cNvPr id="9" name="Line Callout 1 8"/>
          <p:cNvSpPr/>
          <p:nvPr/>
        </p:nvSpPr>
        <p:spPr bwMode="auto">
          <a:xfrm>
            <a:off x="4143661" y="1550648"/>
            <a:ext cx="952946" cy="343025"/>
          </a:xfrm>
          <a:prstGeom prst="borderCallout1">
            <a:avLst>
              <a:gd name="adj1" fmla="val 56863"/>
              <a:gd name="adj2" fmla="val -10293"/>
              <a:gd name="adj3" fmla="val 177015"/>
              <a:gd name="adj4" fmla="val -43381"/>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latin typeface="Helvetica Light"/>
                <a:cs typeface="Helvetica Light"/>
              </a:rPr>
              <a:t>Cuckoo</a:t>
            </a:r>
          </a:p>
        </p:txBody>
      </p:sp>
      <p:sp>
        <p:nvSpPr>
          <p:cNvPr id="10" name="Line Callout 1 9"/>
          <p:cNvSpPr/>
          <p:nvPr/>
        </p:nvSpPr>
        <p:spPr bwMode="auto">
          <a:xfrm>
            <a:off x="6548831" y="2264224"/>
            <a:ext cx="1769244" cy="343025"/>
          </a:xfrm>
          <a:prstGeom prst="borderCallout1">
            <a:avLst>
              <a:gd name="adj1" fmla="val 77655"/>
              <a:gd name="adj2" fmla="val -4526"/>
              <a:gd name="adj3" fmla="val 222553"/>
              <a:gd name="adj4" fmla="val -18222"/>
            </a:avLst>
          </a:prstGeom>
          <a:solidFill>
            <a:srgbClr val="EC6DAE"/>
          </a:solidFill>
          <a:ln>
            <a:solidFill>
              <a:srgbClr val="FF66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latin typeface="Helvetica Light"/>
                <a:cs typeface="Helvetica Light"/>
              </a:rPr>
              <a:t>Blocked Bloom</a:t>
            </a:r>
          </a:p>
        </p:txBody>
      </p:sp>
      <p:sp>
        <p:nvSpPr>
          <p:cNvPr id="11" name="Line Callout 1 10"/>
          <p:cNvSpPr/>
          <p:nvPr/>
        </p:nvSpPr>
        <p:spPr bwMode="auto">
          <a:xfrm>
            <a:off x="6628801" y="3303600"/>
            <a:ext cx="1368163" cy="343025"/>
          </a:xfrm>
          <a:prstGeom prst="borderCallout1">
            <a:avLst>
              <a:gd name="adj1" fmla="val 52410"/>
              <a:gd name="adj2" fmla="val -5614"/>
              <a:gd name="adj3" fmla="val 136176"/>
              <a:gd name="adj4" fmla="val -19909"/>
            </a:avLst>
          </a:prstGeom>
          <a:solidFill>
            <a:srgbClr val="EFCD7A"/>
          </a:solidFill>
          <a:ln>
            <a:solidFill>
              <a:srgbClr val="DE9C0A"/>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latin typeface="Helvetica Light"/>
                <a:cs typeface="Helvetica Light"/>
              </a:rPr>
              <a:t>d-left Bloom</a:t>
            </a:r>
          </a:p>
        </p:txBody>
      </p:sp>
      <p:sp>
        <p:nvSpPr>
          <p:cNvPr id="12" name="Line Callout 1 11"/>
          <p:cNvSpPr/>
          <p:nvPr/>
        </p:nvSpPr>
        <p:spPr bwMode="auto">
          <a:xfrm>
            <a:off x="7428678" y="4580282"/>
            <a:ext cx="1368163" cy="545616"/>
          </a:xfrm>
          <a:prstGeom prst="borderCallout1">
            <a:avLst>
              <a:gd name="adj1" fmla="val 52410"/>
              <a:gd name="adj2" fmla="val -5614"/>
              <a:gd name="adj3" fmla="val 57115"/>
              <a:gd name="adj4" fmla="val -17511"/>
            </a:avLst>
          </a:prstGeom>
          <a:solidFill>
            <a:srgbClr val="D8713C"/>
          </a:solidFill>
          <a:ln>
            <a:solidFill>
              <a:srgbClr val="CD4908"/>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latin typeface="Helvetica Light"/>
                <a:cs typeface="Helvetica Light"/>
              </a:rPr>
              <a:t>Cuckoo +</a:t>
            </a:r>
            <a:br>
              <a:rPr kumimoji="0" lang="en-US" sz="1600" u="none" strike="noStrike" cap="none" normalizeH="0" baseline="0" dirty="0" smtClean="0">
                <a:ln>
                  <a:noFill/>
                </a:ln>
                <a:solidFill>
                  <a:schemeClr val="tx1"/>
                </a:solidFill>
                <a:effectLst/>
                <a:latin typeface="Helvetica Light"/>
                <a:cs typeface="Helvetica Light"/>
              </a:rPr>
            </a:br>
            <a:r>
              <a:rPr kumimoji="0" lang="en-US" sz="1600" u="none" strike="noStrike" cap="none" normalizeH="0" baseline="0" dirty="0" err="1" smtClean="0">
                <a:ln>
                  <a:noFill/>
                </a:ln>
                <a:solidFill>
                  <a:schemeClr val="tx1"/>
                </a:solidFill>
                <a:effectLst/>
                <a:latin typeface="Helvetica Light"/>
                <a:cs typeface="Helvetica Light"/>
              </a:rPr>
              <a:t>semisorting</a:t>
            </a:r>
            <a:endParaRPr kumimoji="0" lang="en-US" sz="1600" u="none" strike="noStrike" cap="none" normalizeH="0" baseline="0" dirty="0" smtClean="0">
              <a:ln>
                <a:noFill/>
              </a:ln>
              <a:solidFill>
                <a:schemeClr val="tx1"/>
              </a:solidFill>
              <a:effectLst/>
              <a:latin typeface="Helvetica Light"/>
              <a:cs typeface="Helvetica Light"/>
            </a:endParaRPr>
          </a:p>
        </p:txBody>
      </p:sp>
      <p:sp>
        <p:nvSpPr>
          <p:cNvPr id="13" name="Line Callout 1 12"/>
          <p:cNvSpPr/>
          <p:nvPr/>
        </p:nvSpPr>
        <p:spPr bwMode="auto">
          <a:xfrm>
            <a:off x="7312883" y="4112637"/>
            <a:ext cx="1779210" cy="343025"/>
          </a:xfrm>
          <a:prstGeom prst="borderCallout1">
            <a:avLst>
              <a:gd name="adj1" fmla="val 52410"/>
              <a:gd name="adj2" fmla="val -5614"/>
              <a:gd name="adj3" fmla="val -16121"/>
              <a:gd name="adj4" fmla="val -23980"/>
            </a:avLst>
          </a:prstGeom>
          <a:solidFill>
            <a:srgbClr val="A09AC8"/>
          </a:solidFill>
          <a:ln>
            <a:solidFill>
              <a:srgbClr val="625AA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latin typeface="Helvetica Light"/>
                <a:cs typeface="Helvetica Light"/>
              </a:rPr>
              <a:t>Standard Bloom</a:t>
            </a:r>
          </a:p>
        </p:txBody>
      </p:sp>
    </p:spTree>
    <p:custDataLst>
      <p:tags r:id="rId1"/>
    </p:custDataLst>
    <p:extLst>
      <p:ext uri="{BB962C8B-B14F-4D97-AF65-F5344CB8AC3E}">
        <p14:creationId xmlns:p14="http://schemas.microsoft.com/office/powerpoint/2010/main" val="3516547574"/>
      </p:ext>
    </p:extLst>
  </p:cSld>
  <p:clrMapOvr>
    <a:masterClrMapping/>
  </p:clrMapOvr>
  <mc:AlternateContent xmlns:mc="http://schemas.openxmlformats.org/markup-compatibility/2006" xmlns:p14="http://schemas.microsoft.com/office/powerpoint/2010/main">
    <mc:Choice Requires="p14">
      <p:transition spd="slow" p14:dur="2000" advTm="56337"/>
    </mc:Choice>
    <mc:Fallback xmlns="">
      <p:transition xmlns:p14="http://schemas.microsoft.com/office/powerpoint/2010/main" spd="slow" advTm="5633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Helvetica Light"/>
                <a:cs typeface="Helvetica Light"/>
              </a:rPr>
              <a:t>Summary</a:t>
            </a:r>
            <a:endParaRPr lang="en-US" dirty="0">
              <a:latin typeface="Helvetica Light"/>
              <a:cs typeface="Helvetica Light"/>
            </a:endParaRPr>
          </a:p>
        </p:txBody>
      </p:sp>
      <p:sp>
        <p:nvSpPr>
          <p:cNvPr id="3" name="Content Placeholder 2"/>
          <p:cNvSpPr>
            <a:spLocks noGrp="1"/>
          </p:cNvSpPr>
          <p:nvPr>
            <p:ph idx="1"/>
          </p:nvPr>
        </p:nvSpPr>
        <p:spPr/>
        <p:txBody>
          <a:bodyPr/>
          <a:lstStyle/>
          <a:p>
            <a:r>
              <a:rPr lang="en-US" dirty="0" smtClean="0">
                <a:latin typeface="Helvetica Light"/>
                <a:cs typeface="Helvetica Light"/>
              </a:rPr>
              <a:t>Cuckoo filter, a Bloom filter replacement:</a:t>
            </a:r>
          </a:p>
          <a:p>
            <a:pPr lvl="1"/>
            <a:r>
              <a:rPr lang="en-US" dirty="0" smtClean="0">
                <a:latin typeface="Helvetica Light"/>
                <a:cs typeface="Helvetica Light"/>
              </a:rPr>
              <a:t>Deletion support</a:t>
            </a:r>
          </a:p>
          <a:p>
            <a:pPr lvl="1"/>
            <a:r>
              <a:rPr lang="en-US" dirty="0">
                <a:latin typeface="Helvetica Light"/>
                <a:cs typeface="Helvetica Light"/>
              </a:rPr>
              <a:t>High </a:t>
            </a:r>
            <a:r>
              <a:rPr lang="en-US" dirty="0" smtClean="0">
                <a:latin typeface="Helvetica Light"/>
                <a:cs typeface="Helvetica Light"/>
              </a:rPr>
              <a:t>performance</a:t>
            </a:r>
          </a:p>
          <a:p>
            <a:pPr lvl="1"/>
            <a:r>
              <a:rPr lang="en-US" dirty="0" smtClean="0">
                <a:latin typeface="Helvetica Light"/>
                <a:cs typeface="Helvetica Light"/>
              </a:rPr>
              <a:t>Less </a:t>
            </a:r>
            <a:r>
              <a:rPr lang="en-US" dirty="0">
                <a:latin typeface="Helvetica Light"/>
                <a:cs typeface="Helvetica Light"/>
              </a:rPr>
              <a:t>Space than Bloom filters in practice </a:t>
            </a:r>
            <a:endParaRPr lang="en-US" dirty="0" smtClean="0">
              <a:latin typeface="Helvetica Light"/>
              <a:cs typeface="Helvetica Light"/>
            </a:endParaRPr>
          </a:p>
          <a:p>
            <a:pPr lvl="1"/>
            <a:r>
              <a:rPr lang="en-US" dirty="0" smtClean="0">
                <a:latin typeface="Helvetica Light"/>
                <a:cs typeface="Helvetica Light"/>
              </a:rPr>
              <a:t>Easy to implement</a:t>
            </a:r>
            <a:br>
              <a:rPr lang="en-US" dirty="0" smtClean="0">
                <a:latin typeface="Helvetica Light"/>
                <a:cs typeface="Helvetica Light"/>
              </a:rPr>
            </a:br>
            <a:endParaRPr lang="en-US" dirty="0" smtClean="0">
              <a:latin typeface="Helvetica Light"/>
              <a:cs typeface="Helvetica Light"/>
            </a:endParaRPr>
          </a:p>
          <a:p>
            <a:r>
              <a:rPr lang="en-US" dirty="0" smtClean="0">
                <a:latin typeface="Helvetica Light"/>
                <a:cs typeface="Helvetica Light"/>
              </a:rPr>
              <a:t>Source </a:t>
            </a:r>
            <a:r>
              <a:rPr lang="en-US" dirty="0">
                <a:latin typeface="Helvetica Light"/>
                <a:cs typeface="Helvetica Light"/>
              </a:rPr>
              <a:t>code </a:t>
            </a:r>
            <a:r>
              <a:rPr lang="en-US" dirty="0" smtClean="0">
                <a:latin typeface="Helvetica Light"/>
                <a:cs typeface="Helvetica Light"/>
              </a:rPr>
              <a:t>available in C++:</a:t>
            </a:r>
            <a:endParaRPr lang="en-US" dirty="0">
              <a:latin typeface="Helvetica Light"/>
              <a:cs typeface="Helvetica Light"/>
            </a:endParaRPr>
          </a:p>
          <a:p>
            <a:pPr lvl="1"/>
            <a:r>
              <a:rPr lang="en-US" dirty="0">
                <a:latin typeface="Helvetica Light"/>
                <a:cs typeface="Helvetica Light"/>
              </a:rPr>
              <a:t>https://</a:t>
            </a:r>
            <a:r>
              <a:rPr lang="en-US" dirty="0" err="1">
                <a:latin typeface="Helvetica Light"/>
                <a:cs typeface="Helvetica Light"/>
              </a:rPr>
              <a:t>github.com</a:t>
            </a:r>
            <a:r>
              <a:rPr lang="en-US" dirty="0">
                <a:latin typeface="Helvetica Light"/>
                <a:cs typeface="Helvetica Light"/>
              </a:rPr>
              <a:t>/efficient/</a:t>
            </a:r>
            <a:r>
              <a:rPr lang="en-US" dirty="0" err="1">
                <a:latin typeface="Helvetica Light"/>
                <a:cs typeface="Helvetica Light"/>
              </a:rPr>
              <a:t>cuckoofilter</a:t>
            </a:r>
            <a:endParaRPr lang="en-US" dirty="0">
              <a:latin typeface="Helvetica Light"/>
              <a:cs typeface="Helvetica Light"/>
            </a:endParaRPr>
          </a:p>
          <a:p>
            <a:pPr lvl="1"/>
            <a:endParaRPr lang="en-US" dirty="0">
              <a:latin typeface="Helvetica Light"/>
              <a:cs typeface="Helvetica Light"/>
            </a:endParaRPr>
          </a:p>
        </p:txBody>
      </p:sp>
      <p:sp>
        <p:nvSpPr>
          <p:cNvPr id="4" name="Slide Number Placeholder 3"/>
          <p:cNvSpPr>
            <a:spLocks noGrp="1"/>
          </p:cNvSpPr>
          <p:nvPr>
            <p:ph type="sldNum" sz="quarter" idx="4"/>
          </p:nvPr>
        </p:nvSpPr>
        <p:spPr/>
        <p:txBody>
          <a:bodyPr/>
          <a:lstStyle/>
          <a:p>
            <a:fld id="{1E467C78-9076-9245-AAD5-B368E015503D}" type="slidenum">
              <a:rPr lang="en-US" smtClean="0">
                <a:latin typeface="Helvetica Light"/>
                <a:cs typeface="Helvetica Light"/>
              </a:rPr>
              <a:t>35</a:t>
            </a:fld>
            <a:endParaRPr lang="en-US">
              <a:latin typeface="Helvetica Light"/>
              <a:cs typeface="Helvetica Light"/>
            </a:endParaRPr>
          </a:p>
        </p:txBody>
      </p:sp>
    </p:spTree>
    <p:extLst>
      <p:ext uri="{BB962C8B-B14F-4D97-AF65-F5344CB8AC3E}">
        <p14:creationId xmlns:p14="http://schemas.microsoft.com/office/powerpoint/2010/main" val="1699865917"/>
      </p:ext>
    </p:extLst>
  </p:cSld>
  <p:clrMapOvr>
    <a:masterClrMapping/>
  </p:clrMapOvr>
  <mc:AlternateContent xmlns:mc="http://schemas.openxmlformats.org/markup-compatibility/2006" xmlns:p14="http://schemas.microsoft.com/office/powerpoint/2010/main">
    <mc:Choice Requires="p14">
      <p:transition spd="slow" p14:dur="2000" advTm="22604"/>
    </mc:Choice>
    <mc:Fallback xmlns="">
      <p:transition xmlns:p14="http://schemas.microsoft.com/office/powerpoint/2010/main" spd="slow" advTm="22604"/>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
            <a:ext cx="9144000" cy="1143000"/>
          </a:xfrm>
        </p:spPr>
        <p:txBody>
          <a:bodyPr>
            <a:normAutofit/>
          </a:bodyPr>
          <a:lstStyle/>
          <a:p>
            <a:r>
              <a:rPr lang="en-US" dirty="0" smtClean="0">
                <a:latin typeface="Helvetica Light"/>
                <a:cs typeface="Helvetica Light"/>
              </a:rPr>
              <a:t>Bloom Filter Basics</a:t>
            </a:r>
            <a:endParaRPr lang="en-US" dirty="0">
              <a:latin typeface="Helvetica Light"/>
              <a:cs typeface="Helvetica Light"/>
            </a:endParaRPr>
          </a:p>
        </p:txBody>
      </p:sp>
      <p:sp>
        <p:nvSpPr>
          <p:cNvPr id="8" name="Content Placeholder 7"/>
          <p:cNvSpPr>
            <a:spLocks noGrp="1"/>
          </p:cNvSpPr>
          <p:nvPr>
            <p:ph idx="1"/>
          </p:nvPr>
        </p:nvSpPr>
        <p:spPr>
          <a:xfrm>
            <a:off x="284480" y="1102360"/>
            <a:ext cx="8661717" cy="2518459"/>
          </a:xfrm>
        </p:spPr>
        <p:txBody>
          <a:bodyPr/>
          <a:lstStyle/>
          <a:p>
            <a:pPr marL="0" indent="0">
              <a:buNone/>
            </a:pPr>
            <a:r>
              <a:rPr lang="en-US" dirty="0" smtClean="0">
                <a:latin typeface="Helvetica Light"/>
                <a:cs typeface="Helvetica Light"/>
              </a:rPr>
              <a:t>A Bloom Filter consists of </a:t>
            </a:r>
            <a:r>
              <a:rPr lang="en-US" b="1" i="1" dirty="0" smtClean="0">
                <a:latin typeface="Helvetica Light"/>
                <a:cs typeface="Helvetica Light"/>
              </a:rPr>
              <a:t>m</a:t>
            </a:r>
            <a:r>
              <a:rPr lang="en-US" dirty="0" smtClean="0">
                <a:latin typeface="Helvetica Light"/>
                <a:cs typeface="Helvetica Light"/>
              </a:rPr>
              <a:t> bits and </a:t>
            </a:r>
            <a:r>
              <a:rPr lang="en-US" b="1" i="1" dirty="0" smtClean="0">
                <a:latin typeface="Helvetica Light"/>
                <a:cs typeface="Helvetica Light"/>
              </a:rPr>
              <a:t>k</a:t>
            </a:r>
            <a:r>
              <a:rPr lang="en-US" dirty="0" smtClean="0">
                <a:latin typeface="Helvetica Light"/>
                <a:cs typeface="Helvetica Light"/>
              </a:rPr>
              <a:t> hash functions </a:t>
            </a:r>
          </a:p>
          <a:p>
            <a:pPr lvl="1"/>
            <a:endParaRPr lang="en-US" dirty="0" smtClean="0">
              <a:latin typeface="Helvetica Light"/>
              <a:cs typeface="Helvetica Light"/>
            </a:endParaRPr>
          </a:p>
          <a:p>
            <a:pPr marL="0" indent="0">
              <a:buNone/>
            </a:pPr>
            <a:r>
              <a:rPr lang="en-US" dirty="0" smtClean="0">
                <a:latin typeface="Helvetica Light"/>
                <a:cs typeface="Helvetica Light"/>
              </a:rPr>
              <a:t>Example: </a:t>
            </a:r>
            <a:r>
              <a:rPr lang="en-US" b="1" i="1" dirty="0" smtClean="0">
                <a:latin typeface="Helvetica Light"/>
                <a:cs typeface="Helvetica Light"/>
              </a:rPr>
              <a:t>m</a:t>
            </a:r>
            <a:r>
              <a:rPr lang="en-US" dirty="0" smtClean="0">
                <a:latin typeface="Helvetica Light"/>
                <a:cs typeface="Helvetica Light"/>
              </a:rPr>
              <a:t> = 10, </a:t>
            </a:r>
            <a:r>
              <a:rPr lang="en-US" b="1" i="1" dirty="0" smtClean="0">
                <a:latin typeface="Helvetica Light"/>
                <a:cs typeface="Helvetica Light"/>
              </a:rPr>
              <a:t>k</a:t>
            </a:r>
            <a:r>
              <a:rPr lang="en-US" dirty="0" smtClean="0">
                <a:latin typeface="Helvetica Light"/>
                <a:cs typeface="Helvetica Light"/>
              </a:rPr>
              <a:t> = 3	</a:t>
            </a:r>
          </a:p>
        </p:txBody>
      </p:sp>
      <p:sp>
        <p:nvSpPr>
          <p:cNvPr id="7" name="Slide Number Placeholder 6"/>
          <p:cNvSpPr>
            <a:spLocks noGrp="1"/>
          </p:cNvSpPr>
          <p:nvPr>
            <p:ph type="sldNum" sz="quarter" idx="4"/>
          </p:nvPr>
        </p:nvSpPr>
        <p:spPr/>
        <p:txBody>
          <a:bodyPr/>
          <a:lstStyle/>
          <a:p>
            <a:fld id="{6D087D90-88CA-CA47-B335-453170371FED}" type="slidenum">
              <a:rPr lang="en-US" smtClean="0"/>
              <a:t>4</a:t>
            </a:fld>
            <a:endParaRPr lang="en-US"/>
          </a:p>
        </p:txBody>
      </p:sp>
      <p:grpSp>
        <p:nvGrpSpPr>
          <p:cNvPr id="41" name="Group 40"/>
          <p:cNvGrpSpPr/>
          <p:nvPr/>
        </p:nvGrpSpPr>
        <p:grpSpPr>
          <a:xfrm>
            <a:off x="368991" y="3337003"/>
            <a:ext cx="3476815" cy="1550055"/>
            <a:chOff x="445927" y="3849600"/>
            <a:chExt cx="3476815" cy="1550055"/>
          </a:xfrm>
        </p:grpSpPr>
        <p:grpSp>
          <p:nvGrpSpPr>
            <p:cNvPr id="5" name="Group 4"/>
            <p:cNvGrpSpPr/>
            <p:nvPr/>
          </p:nvGrpSpPr>
          <p:grpSpPr>
            <a:xfrm>
              <a:off x="763389" y="5059171"/>
              <a:ext cx="2962551" cy="340484"/>
              <a:chOff x="2346680" y="3947779"/>
              <a:chExt cx="2962551" cy="340484"/>
            </a:xfrm>
          </p:grpSpPr>
          <p:sp>
            <p:nvSpPr>
              <p:cNvPr id="4" name="Rectangle 3"/>
              <p:cNvSpPr/>
              <p:nvPr/>
            </p:nvSpPr>
            <p:spPr bwMode="auto">
              <a:xfrm>
                <a:off x="2346680"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10" name="Rectangle 9"/>
              <p:cNvSpPr/>
              <p:nvPr/>
            </p:nvSpPr>
            <p:spPr bwMode="auto">
              <a:xfrm>
                <a:off x="2642109"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11" name="Rectangle 10"/>
              <p:cNvSpPr/>
              <p:nvPr/>
            </p:nvSpPr>
            <p:spPr bwMode="auto">
              <a:xfrm>
                <a:off x="2937538"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12" name="Rectangle 11"/>
              <p:cNvSpPr/>
              <p:nvPr/>
            </p:nvSpPr>
            <p:spPr bwMode="auto">
              <a:xfrm>
                <a:off x="3232967"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13" name="Rectangle 12"/>
              <p:cNvSpPr/>
              <p:nvPr/>
            </p:nvSpPr>
            <p:spPr bwMode="auto">
              <a:xfrm>
                <a:off x="3528396"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14" name="Rectangle 13"/>
              <p:cNvSpPr/>
              <p:nvPr/>
            </p:nvSpPr>
            <p:spPr bwMode="auto">
              <a:xfrm>
                <a:off x="3823825"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15" name="Rectangle 14"/>
              <p:cNvSpPr/>
              <p:nvPr/>
            </p:nvSpPr>
            <p:spPr bwMode="auto">
              <a:xfrm>
                <a:off x="4119254"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16" name="Rectangle 15"/>
              <p:cNvSpPr/>
              <p:nvPr/>
            </p:nvSpPr>
            <p:spPr bwMode="auto">
              <a:xfrm>
                <a:off x="4414683"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17" name="Rectangle 16"/>
              <p:cNvSpPr/>
              <p:nvPr/>
            </p:nvSpPr>
            <p:spPr bwMode="auto">
              <a:xfrm>
                <a:off x="4710112"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18" name="Rectangle 17"/>
              <p:cNvSpPr/>
              <p:nvPr/>
            </p:nvSpPr>
            <p:spPr bwMode="auto">
              <a:xfrm>
                <a:off x="5005543"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grpSp>
        <p:sp>
          <p:nvSpPr>
            <p:cNvPr id="20" name="Rectangle 19"/>
            <p:cNvSpPr/>
            <p:nvPr/>
          </p:nvSpPr>
          <p:spPr>
            <a:xfrm>
              <a:off x="1811183" y="3849600"/>
              <a:ext cx="1031123" cy="369332"/>
            </a:xfrm>
            <a:prstGeom prst="rect">
              <a:avLst/>
            </a:prstGeom>
          </p:spPr>
          <p:txBody>
            <a:bodyPr wrap="none">
              <a:spAutoFit/>
            </a:bodyPr>
            <a:lstStyle/>
            <a:p>
              <a:r>
                <a:rPr lang="en-US" dirty="0" smtClean="0">
                  <a:latin typeface="Helvetica Light"/>
                  <a:cs typeface="Helvetica Light"/>
                </a:rPr>
                <a:t>Insert(x)</a:t>
              </a:r>
              <a:endParaRPr lang="en-US" dirty="0">
                <a:latin typeface="Helvetica Light"/>
                <a:cs typeface="Helvetica Light"/>
              </a:endParaRPr>
            </a:p>
          </p:txBody>
        </p:sp>
        <p:cxnSp>
          <p:nvCxnSpPr>
            <p:cNvPr id="22" name="Straight Arrow Connector 21"/>
            <p:cNvCxnSpPr>
              <a:stCxn id="20" idx="2"/>
              <a:endCxn id="4" idx="0"/>
            </p:cNvCxnSpPr>
            <p:nvPr/>
          </p:nvCxnSpPr>
          <p:spPr bwMode="auto">
            <a:xfrm flipH="1">
              <a:off x="915233" y="4218932"/>
              <a:ext cx="1411512" cy="840239"/>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445927" y="4313166"/>
              <a:ext cx="1039819" cy="369332"/>
            </a:xfrm>
            <a:prstGeom prst="rect">
              <a:avLst/>
            </a:prstGeom>
          </p:spPr>
          <p:txBody>
            <a:bodyPr wrap="none">
              <a:spAutoFit/>
            </a:bodyPr>
            <a:lstStyle/>
            <a:p>
              <a:r>
                <a:rPr lang="en-US" dirty="0" smtClean="0">
                  <a:latin typeface="Helvetica Light"/>
                  <a:cs typeface="Helvetica Light"/>
                </a:rPr>
                <a:t>hash</a:t>
              </a:r>
              <a:r>
                <a:rPr lang="en-US" baseline="-25000" dirty="0" smtClean="0">
                  <a:latin typeface="Helvetica Light"/>
                  <a:cs typeface="Helvetica Light"/>
                </a:rPr>
                <a:t>1</a:t>
              </a:r>
              <a:r>
                <a:rPr lang="en-US" dirty="0" smtClean="0">
                  <a:latin typeface="Helvetica Light"/>
                  <a:cs typeface="Helvetica Light"/>
                </a:rPr>
                <a:t>(x)</a:t>
              </a:r>
              <a:endParaRPr lang="en-US" dirty="0">
                <a:latin typeface="Helvetica Light"/>
                <a:cs typeface="Helvetica Light"/>
              </a:endParaRPr>
            </a:p>
          </p:txBody>
        </p:sp>
        <p:grpSp>
          <p:nvGrpSpPr>
            <p:cNvPr id="23" name="Group 22"/>
            <p:cNvGrpSpPr/>
            <p:nvPr/>
          </p:nvGrpSpPr>
          <p:grpSpPr>
            <a:xfrm>
              <a:off x="1478562" y="4218932"/>
              <a:ext cx="1209245" cy="840239"/>
              <a:chOff x="3357276" y="3549249"/>
              <a:chExt cx="1209245" cy="840239"/>
            </a:xfrm>
          </p:grpSpPr>
          <p:cxnSp>
            <p:nvCxnSpPr>
              <p:cNvPr id="24" name="Straight Arrow Connector 23"/>
              <p:cNvCxnSpPr/>
              <p:nvPr/>
            </p:nvCxnSpPr>
            <p:spPr bwMode="auto">
              <a:xfrm>
                <a:off x="4237583" y="3549249"/>
                <a:ext cx="328938" cy="840239"/>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3357276" y="3915512"/>
                <a:ext cx="1039819" cy="369332"/>
              </a:xfrm>
              <a:prstGeom prst="rect">
                <a:avLst/>
              </a:prstGeom>
            </p:spPr>
            <p:txBody>
              <a:bodyPr wrap="none">
                <a:spAutoFit/>
              </a:bodyPr>
              <a:lstStyle/>
              <a:p>
                <a:r>
                  <a:rPr lang="en-US" dirty="0" smtClean="0">
                    <a:latin typeface="Helvetica Light"/>
                    <a:cs typeface="Helvetica Light"/>
                  </a:rPr>
                  <a:t>hash</a:t>
                </a:r>
                <a:r>
                  <a:rPr lang="en-US" baseline="-25000" dirty="0" smtClean="0">
                    <a:latin typeface="Helvetica Light"/>
                    <a:cs typeface="Helvetica Light"/>
                  </a:rPr>
                  <a:t>2</a:t>
                </a:r>
                <a:r>
                  <a:rPr lang="en-US" dirty="0" smtClean="0">
                    <a:latin typeface="Helvetica Light"/>
                    <a:cs typeface="Helvetica Light"/>
                  </a:rPr>
                  <a:t>(x)</a:t>
                </a:r>
                <a:endParaRPr lang="en-US" dirty="0">
                  <a:latin typeface="Helvetica Light"/>
                  <a:cs typeface="Helvetica Light"/>
                </a:endParaRPr>
              </a:p>
            </p:txBody>
          </p:sp>
        </p:grpSp>
        <p:grpSp>
          <p:nvGrpSpPr>
            <p:cNvPr id="26" name="Group 25"/>
            <p:cNvGrpSpPr/>
            <p:nvPr/>
          </p:nvGrpSpPr>
          <p:grpSpPr>
            <a:xfrm>
              <a:off x="2401193" y="4215863"/>
              <a:ext cx="1521549" cy="843308"/>
              <a:chOff x="4279907" y="3546180"/>
              <a:chExt cx="1521549" cy="843308"/>
            </a:xfrm>
          </p:grpSpPr>
          <p:cxnSp>
            <p:nvCxnSpPr>
              <p:cNvPr id="27" name="Straight Arrow Connector 26"/>
              <p:cNvCxnSpPr/>
              <p:nvPr/>
            </p:nvCxnSpPr>
            <p:spPr bwMode="auto">
              <a:xfrm>
                <a:off x="4279907" y="3549249"/>
                <a:ext cx="877472" cy="840239"/>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761637" y="3546180"/>
                <a:ext cx="1039819" cy="369332"/>
              </a:xfrm>
              <a:prstGeom prst="rect">
                <a:avLst/>
              </a:prstGeom>
            </p:spPr>
            <p:txBody>
              <a:bodyPr wrap="none">
                <a:spAutoFit/>
              </a:bodyPr>
              <a:lstStyle/>
              <a:p>
                <a:r>
                  <a:rPr lang="en-US" dirty="0" smtClean="0">
                    <a:latin typeface="Helvetica Light"/>
                    <a:cs typeface="Helvetica Light"/>
                  </a:rPr>
                  <a:t>hash</a:t>
                </a:r>
                <a:r>
                  <a:rPr lang="en-US" baseline="-25000" dirty="0" smtClean="0">
                    <a:latin typeface="Helvetica Light"/>
                    <a:cs typeface="Helvetica Light"/>
                  </a:rPr>
                  <a:t>3</a:t>
                </a:r>
                <a:r>
                  <a:rPr lang="en-US" dirty="0" smtClean="0">
                    <a:latin typeface="Helvetica Light"/>
                    <a:cs typeface="Helvetica Light"/>
                  </a:rPr>
                  <a:t>(x)</a:t>
                </a:r>
                <a:endParaRPr lang="en-US" dirty="0">
                  <a:latin typeface="Helvetica Light"/>
                  <a:cs typeface="Helvetica Light"/>
                </a:endParaRPr>
              </a:p>
            </p:txBody>
          </p:sp>
        </p:grpSp>
        <p:grpSp>
          <p:nvGrpSpPr>
            <p:cNvPr id="29" name="Group 28"/>
            <p:cNvGrpSpPr/>
            <p:nvPr/>
          </p:nvGrpSpPr>
          <p:grpSpPr>
            <a:xfrm>
              <a:off x="762087" y="5059171"/>
              <a:ext cx="2962551" cy="340484"/>
              <a:chOff x="2346680" y="3947779"/>
              <a:chExt cx="2962551" cy="340484"/>
            </a:xfrm>
          </p:grpSpPr>
          <p:sp>
            <p:nvSpPr>
              <p:cNvPr id="30" name="Rectangle 29"/>
              <p:cNvSpPr/>
              <p:nvPr/>
            </p:nvSpPr>
            <p:spPr bwMode="auto">
              <a:xfrm>
                <a:off x="2346680"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rgbClr val="FF0000"/>
                    </a:solidFill>
                    <a:effectLst/>
                    <a:latin typeface="Helvetica Light"/>
                    <a:cs typeface="Helvetica Light"/>
                  </a:rPr>
                  <a:t>1</a:t>
                </a:r>
              </a:p>
            </p:txBody>
          </p:sp>
          <p:sp>
            <p:nvSpPr>
              <p:cNvPr id="31" name="Rectangle 30"/>
              <p:cNvSpPr/>
              <p:nvPr/>
            </p:nvSpPr>
            <p:spPr bwMode="auto">
              <a:xfrm>
                <a:off x="2642109"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32" name="Rectangle 31"/>
              <p:cNvSpPr/>
              <p:nvPr/>
            </p:nvSpPr>
            <p:spPr bwMode="auto">
              <a:xfrm>
                <a:off x="2937538"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34" name="Rectangle 33"/>
              <p:cNvSpPr/>
              <p:nvPr/>
            </p:nvSpPr>
            <p:spPr bwMode="auto">
              <a:xfrm>
                <a:off x="3232967"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35" name="Rectangle 34"/>
              <p:cNvSpPr/>
              <p:nvPr/>
            </p:nvSpPr>
            <p:spPr bwMode="auto">
              <a:xfrm>
                <a:off x="3528396"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36" name="Rectangle 35"/>
              <p:cNvSpPr/>
              <p:nvPr/>
            </p:nvSpPr>
            <p:spPr bwMode="auto">
              <a:xfrm>
                <a:off x="3823825"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37" name="Rectangle 36"/>
              <p:cNvSpPr/>
              <p:nvPr/>
            </p:nvSpPr>
            <p:spPr bwMode="auto">
              <a:xfrm>
                <a:off x="4119254"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rgbClr val="FF0000"/>
                    </a:solidFill>
                    <a:effectLst/>
                    <a:latin typeface="Helvetica Light"/>
                    <a:cs typeface="Helvetica Light"/>
                  </a:rPr>
                  <a:t>1</a:t>
                </a:r>
              </a:p>
            </p:txBody>
          </p:sp>
          <p:sp>
            <p:nvSpPr>
              <p:cNvPr id="38" name="Rectangle 37"/>
              <p:cNvSpPr/>
              <p:nvPr/>
            </p:nvSpPr>
            <p:spPr bwMode="auto">
              <a:xfrm>
                <a:off x="4414683"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39" name="Rectangle 38"/>
              <p:cNvSpPr/>
              <p:nvPr/>
            </p:nvSpPr>
            <p:spPr bwMode="auto">
              <a:xfrm>
                <a:off x="4710112"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rgbClr val="FF0000"/>
                    </a:solidFill>
                    <a:effectLst/>
                    <a:latin typeface="Helvetica Light"/>
                    <a:cs typeface="Helvetica Light"/>
                  </a:rPr>
                  <a:t>1</a:t>
                </a:r>
              </a:p>
            </p:txBody>
          </p:sp>
          <p:sp>
            <p:nvSpPr>
              <p:cNvPr id="40" name="Rectangle 39"/>
              <p:cNvSpPr/>
              <p:nvPr/>
            </p:nvSpPr>
            <p:spPr bwMode="auto">
              <a:xfrm>
                <a:off x="5005543" y="3947779"/>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grpSp>
      </p:grpSp>
      <p:grpSp>
        <p:nvGrpSpPr>
          <p:cNvPr id="21" name="Group 20"/>
          <p:cNvGrpSpPr/>
          <p:nvPr/>
        </p:nvGrpSpPr>
        <p:grpSpPr>
          <a:xfrm>
            <a:off x="4699468" y="3337003"/>
            <a:ext cx="3723580" cy="1550056"/>
            <a:chOff x="4776404" y="3849600"/>
            <a:chExt cx="3723580" cy="1550056"/>
          </a:xfrm>
        </p:grpSpPr>
        <p:sp>
          <p:nvSpPr>
            <p:cNvPr id="67" name="Rectangle 66"/>
            <p:cNvSpPr/>
            <p:nvPr/>
          </p:nvSpPr>
          <p:spPr bwMode="auto">
            <a:xfrm>
              <a:off x="5093866" y="5059171"/>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1</a:t>
              </a:r>
            </a:p>
          </p:txBody>
        </p:sp>
        <p:sp>
          <p:nvSpPr>
            <p:cNvPr id="68" name="Rectangle 67"/>
            <p:cNvSpPr/>
            <p:nvPr/>
          </p:nvSpPr>
          <p:spPr bwMode="auto">
            <a:xfrm>
              <a:off x="5389295" y="5059171"/>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69" name="Rectangle 68"/>
            <p:cNvSpPr/>
            <p:nvPr/>
          </p:nvSpPr>
          <p:spPr bwMode="auto">
            <a:xfrm>
              <a:off x="5684724" y="5059171"/>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70" name="Rectangle 69"/>
            <p:cNvSpPr/>
            <p:nvPr/>
          </p:nvSpPr>
          <p:spPr bwMode="auto">
            <a:xfrm>
              <a:off x="5980153" y="5059171"/>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71" name="Rectangle 70"/>
            <p:cNvSpPr/>
            <p:nvPr/>
          </p:nvSpPr>
          <p:spPr bwMode="auto">
            <a:xfrm>
              <a:off x="6275582" y="5059171"/>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72" name="Rectangle 71"/>
            <p:cNvSpPr/>
            <p:nvPr/>
          </p:nvSpPr>
          <p:spPr bwMode="auto">
            <a:xfrm>
              <a:off x="6571011" y="5059171"/>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73" name="Rectangle 72"/>
            <p:cNvSpPr/>
            <p:nvPr/>
          </p:nvSpPr>
          <p:spPr bwMode="auto">
            <a:xfrm>
              <a:off x="6866440" y="5059171"/>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rgbClr val="000000"/>
                  </a:solidFill>
                  <a:effectLst/>
                  <a:latin typeface="Helvetica Light"/>
                  <a:cs typeface="Helvetica Light"/>
                </a:rPr>
                <a:t>1</a:t>
              </a:r>
            </a:p>
          </p:txBody>
        </p:sp>
        <p:sp>
          <p:nvSpPr>
            <p:cNvPr id="74" name="Rectangle 73"/>
            <p:cNvSpPr/>
            <p:nvPr/>
          </p:nvSpPr>
          <p:spPr bwMode="auto">
            <a:xfrm>
              <a:off x="7161869" y="5059171"/>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75" name="Rectangle 74"/>
            <p:cNvSpPr/>
            <p:nvPr/>
          </p:nvSpPr>
          <p:spPr bwMode="auto">
            <a:xfrm>
              <a:off x="7457298" y="5059171"/>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rgbClr val="000000"/>
                  </a:solidFill>
                  <a:effectLst/>
                  <a:latin typeface="Helvetica Light"/>
                  <a:cs typeface="Helvetica Light"/>
                </a:rPr>
                <a:t>1</a:t>
              </a:r>
            </a:p>
          </p:txBody>
        </p:sp>
        <p:sp>
          <p:nvSpPr>
            <p:cNvPr id="76" name="Rectangle 75"/>
            <p:cNvSpPr/>
            <p:nvPr/>
          </p:nvSpPr>
          <p:spPr bwMode="auto">
            <a:xfrm>
              <a:off x="7752729" y="5059171"/>
              <a:ext cx="303688"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0</a:t>
              </a:r>
            </a:p>
          </p:txBody>
        </p:sp>
        <p:sp>
          <p:nvSpPr>
            <p:cNvPr id="79" name="Rectangle 78"/>
            <p:cNvSpPr/>
            <p:nvPr/>
          </p:nvSpPr>
          <p:spPr>
            <a:xfrm>
              <a:off x="5988412" y="3849600"/>
              <a:ext cx="1223637" cy="369332"/>
            </a:xfrm>
            <a:prstGeom prst="rect">
              <a:avLst/>
            </a:prstGeom>
          </p:spPr>
          <p:txBody>
            <a:bodyPr wrap="none">
              <a:spAutoFit/>
            </a:bodyPr>
            <a:lstStyle/>
            <a:p>
              <a:r>
                <a:rPr lang="en-US" dirty="0" smtClean="0">
                  <a:latin typeface="Helvetica Light"/>
                  <a:cs typeface="Helvetica Light"/>
                </a:rPr>
                <a:t>Lookup(y)</a:t>
              </a:r>
              <a:endParaRPr lang="en-US" dirty="0">
                <a:latin typeface="Helvetica Light"/>
                <a:cs typeface="Helvetica Light"/>
              </a:endParaRPr>
            </a:p>
          </p:txBody>
        </p:sp>
        <p:cxnSp>
          <p:nvCxnSpPr>
            <p:cNvPr id="80" name="Straight Arrow Connector 79"/>
            <p:cNvCxnSpPr>
              <a:stCxn id="79" idx="2"/>
              <a:endCxn id="67" idx="0"/>
            </p:cNvCxnSpPr>
            <p:nvPr/>
          </p:nvCxnSpPr>
          <p:spPr bwMode="auto">
            <a:xfrm flipH="1">
              <a:off x="5245710" y="4218932"/>
              <a:ext cx="1354521" cy="840239"/>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4776404" y="4313166"/>
              <a:ext cx="1039819" cy="369332"/>
            </a:xfrm>
            <a:prstGeom prst="rect">
              <a:avLst/>
            </a:prstGeom>
          </p:spPr>
          <p:txBody>
            <a:bodyPr wrap="none">
              <a:spAutoFit/>
            </a:bodyPr>
            <a:lstStyle/>
            <a:p>
              <a:r>
                <a:rPr lang="en-US" dirty="0" smtClean="0">
                  <a:latin typeface="Helvetica Light"/>
                  <a:cs typeface="Helvetica Light"/>
                </a:rPr>
                <a:t>hash</a:t>
              </a:r>
              <a:r>
                <a:rPr lang="en-US" baseline="-25000" dirty="0" smtClean="0">
                  <a:latin typeface="Helvetica Light"/>
                  <a:cs typeface="Helvetica Light"/>
                </a:rPr>
                <a:t>1</a:t>
              </a:r>
              <a:r>
                <a:rPr lang="en-US" dirty="0" smtClean="0">
                  <a:latin typeface="Helvetica Light"/>
                  <a:cs typeface="Helvetica Light"/>
                </a:rPr>
                <a:t>(y)</a:t>
              </a:r>
              <a:endParaRPr lang="en-US" dirty="0">
                <a:latin typeface="Helvetica Light"/>
                <a:cs typeface="Helvetica Light"/>
              </a:endParaRPr>
            </a:p>
          </p:txBody>
        </p:sp>
        <p:cxnSp>
          <p:nvCxnSpPr>
            <p:cNvPr id="82" name="Straight Arrow Connector 81"/>
            <p:cNvCxnSpPr>
              <a:stCxn id="79" idx="2"/>
              <a:endCxn id="73" idx="0"/>
            </p:cNvCxnSpPr>
            <p:nvPr/>
          </p:nvCxnSpPr>
          <p:spPr bwMode="auto">
            <a:xfrm>
              <a:off x="6600231" y="4218932"/>
              <a:ext cx="418053" cy="840239"/>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3" name="Rectangle 82"/>
            <p:cNvSpPr/>
            <p:nvPr/>
          </p:nvSpPr>
          <p:spPr>
            <a:xfrm>
              <a:off x="5809039" y="4585195"/>
              <a:ext cx="1039819" cy="369332"/>
            </a:xfrm>
            <a:prstGeom prst="rect">
              <a:avLst/>
            </a:prstGeom>
          </p:spPr>
          <p:txBody>
            <a:bodyPr wrap="none">
              <a:spAutoFit/>
            </a:bodyPr>
            <a:lstStyle/>
            <a:p>
              <a:r>
                <a:rPr lang="en-US" dirty="0" smtClean="0">
                  <a:latin typeface="Helvetica Light"/>
                  <a:cs typeface="Helvetica Light"/>
                </a:rPr>
                <a:t>hash</a:t>
              </a:r>
              <a:r>
                <a:rPr lang="en-US" baseline="-25000" dirty="0" smtClean="0">
                  <a:latin typeface="Helvetica Light"/>
                  <a:cs typeface="Helvetica Light"/>
                </a:rPr>
                <a:t>2</a:t>
              </a:r>
              <a:r>
                <a:rPr lang="en-US" dirty="0" smtClean="0">
                  <a:latin typeface="Helvetica Light"/>
                  <a:cs typeface="Helvetica Light"/>
                </a:rPr>
                <a:t>(y)</a:t>
              </a:r>
              <a:endParaRPr lang="en-US" dirty="0">
                <a:latin typeface="Helvetica Light"/>
                <a:cs typeface="Helvetica Light"/>
              </a:endParaRPr>
            </a:p>
          </p:txBody>
        </p:sp>
        <p:cxnSp>
          <p:nvCxnSpPr>
            <p:cNvPr id="84" name="Straight Arrow Connector 83"/>
            <p:cNvCxnSpPr>
              <a:stCxn id="79" idx="2"/>
              <a:endCxn id="76" idx="0"/>
            </p:cNvCxnSpPr>
            <p:nvPr/>
          </p:nvCxnSpPr>
          <p:spPr bwMode="auto">
            <a:xfrm>
              <a:off x="6600231" y="4218932"/>
              <a:ext cx="1304342" cy="840239"/>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5" name="Rectangle 84"/>
            <p:cNvSpPr/>
            <p:nvPr/>
          </p:nvSpPr>
          <p:spPr>
            <a:xfrm>
              <a:off x="7213400" y="4215863"/>
              <a:ext cx="1039819" cy="369332"/>
            </a:xfrm>
            <a:prstGeom prst="rect">
              <a:avLst/>
            </a:prstGeom>
          </p:spPr>
          <p:txBody>
            <a:bodyPr wrap="none">
              <a:spAutoFit/>
            </a:bodyPr>
            <a:lstStyle/>
            <a:p>
              <a:r>
                <a:rPr lang="en-US" dirty="0" smtClean="0">
                  <a:latin typeface="Helvetica Light"/>
                  <a:cs typeface="Helvetica Light"/>
                </a:rPr>
                <a:t>hash</a:t>
              </a:r>
              <a:r>
                <a:rPr lang="en-US" baseline="-25000" dirty="0" smtClean="0">
                  <a:latin typeface="Helvetica Light"/>
                  <a:cs typeface="Helvetica Light"/>
                </a:rPr>
                <a:t>3</a:t>
              </a:r>
              <a:r>
                <a:rPr lang="en-US" dirty="0" smtClean="0">
                  <a:latin typeface="Helvetica Light"/>
                  <a:cs typeface="Helvetica Light"/>
                </a:rPr>
                <a:t>(y)</a:t>
              </a:r>
              <a:endParaRPr lang="en-US" dirty="0">
                <a:latin typeface="Helvetica Light"/>
                <a:cs typeface="Helvetica Light"/>
              </a:endParaRPr>
            </a:p>
          </p:txBody>
        </p:sp>
        <p:sp>
          <p:nvSpPr>
            <p:cNvPr id="86" name="Oval 85"/>
            <p:cNvSpPr/>
            <p:nvPr/>
          </p:nvSpPr>
          <p:spPr bwMode="auto">
            <a:xfrm>
              <a:off x="7760986" y="5059172"/>
              <a:ext cx="317369" cy="340484"/>
            </a:xfrm>
            <a:prstGeom prst="ellipse">
              <a:avLst/>
            </a:prstGeom>
            <a:noFill/>
            <a:ln w="57150" cmpd="sng">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u="none" strike="noStrike" cap="none" normalizeH="0" baseline="0" smtClean="0">
                <a:ln>
                  <a:noFill/>
                </a:ln>
                <a:solidFill>
                  <a:schemeClr val="tx1"/>
                </a:solidFill>
                <a:effectLst/>
                <a:latin typeface="Helvetica Light"/>
                <a:cs typeface="Helvetica Light"/>
              </a:endParaRPr>
            </a:p>
          </p:txBody>
        </p:sp>
        <p:sp>
          <p:nvSpPr>
            <p:cNvPr id="87" name="TextBox 86"/>
            <p:cNvSpPr txBox="1"/>
            <p:nvPr/>
          </p:nvSpPr>
          <p:spPr>
            <a:xfrm>
              <a:off x="7073286" y="3854123"/>
              <a:ext cx="1426698" cy="369332"/>
            </a:xfrm>
            <a:prstGeom prst="rect">
              <a:avLst/>
            </a:prstGeom>
            <a:noFill/>
          </p:spPr>
          <p:txBody>
            <a:bodyPr wrap="none" rtlCol="0">
              <a:spAutoFit/>
            </a:bodyPr>
            <a:lstStyle/>
            <a:p>
              <a:r>
                <a:rPr lang="en-US" b="1" dirty="0" smtClean="0">
                  <a:latin typeface="Helvetica Light"/>
                  <a:cs typeface="Helvetica Light"/>
                </a:rPr>
                <a:t>= </a:t>
              </a:r>
              <a:r>
                <a:rPr lang="en-US" b="1" dirty="0" smtClean="0">
                  <a:solidFill>
                    <a:srgbClr val="FF0000"/>
                  </a:solidFill>
                  <a:latin typeface="Helvetica Light"/>
                  <a:cs typeface="Helvetica Light"/>
                </a:rPr>
                <a:t>not found</a:t>
              </a:r>
              <a:endParaRPr lang="en-US" b="1" dirty="0">
                <a:solidFill>
                  <a:srgbClr val="FF0000"/>
                </a:solidFill>
                <a:latin typeface="Helvetica Light"/>
                <a:cs typeface="Helvetica Light"/>
              </a:endParaRPr>
            </a:p>
          </p:txBody>
        </p:sp>
      </p:grpSp>
    </p:spTree>
    <p:extLst>
      <p:ext uri="{BB962C8B-B14F-4D97-AF65-F5344CB8AC3E}">
        <p14:creationId xmlns:p14="http://schemas.microsoft.com/office/powerpoint/2010/main" val="2091836332"/>
      </p:ext>
    </p:extLst>
  </p:cSld>
  <p:clrMapOvr>
    <a:masterClrMapping/>
  </p:clrMapOvr>
  <mc:AlternateContent xmlns:mc="http://schemas.openxmlformats.org/markup-compatibility/2006" xmlns:p14="http://schemas.microsoft.com/office/powerpoint/2010/main">
    <mc:Choice Requires="p14">
      <p:transition spd="slow" p14:dur="2000" advTm="58183"/>
    </mc:Choice>
    <mc:Fallback xmlns="">
      <p:transition xmlns:p14="http://schemas.microsoft.com/office/powerpoint/2010/main" spd="slow" advTm="58183"/>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45283071"/>
              </p:ext>
            </p:extLst>
          </p:nvPr>
        </p:nvGraphicFramePr>
        <p:xfrm>
          <a:off x="245331" y="1550241"/>
          <a:ext cx="8715792" cy="3169920"/>
        </p:xfrm>
        <a:graphic>
          <a:graphicData uri="http://schemas.openxmlformats.org/drawingml/2006/table">
            <a:tbl>
              <a:tblPr firstRow="1" bandRow="1">
                <a:tableStyleId>{93296810-A885-4BE3-A3E7-6D5BEEA58F35}</a:tableStyleId>
              </a:tblPr>
              <a:tblGrid>
                <a:gridCol w="2178948"/>
                <a:gridCol w="2178948"/>
                <a:gridCol w="2178948"/>
                <a:gridCol w="2178948"/>
              </a:tblGrid>
              <a:tr h="563039">
                <a:tc>
                  <a:txBody>
                    <a:bodyPr/>
                    <a:lstStyle/>
                    <a:p>
                      <a:endParaRPr lang="en-US" sz="2400" b="0" i="0" dirty="0">
                        <a:solidFill>
                          <a:schemeClr val="bg1"/>
                        </a:solidFill>
                        <a:latin typeface="Helvetica Light"/>
                        <a:cs typeface="Helvetica 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smtClean="0">
                          <a:latin typeface="Helvetica Light"/>
                          <a:cs typeface="Helvetica Light"/>
                        </a:rPr>
                        <a:t>High Performance</a:t>
                      </a:r>
                      <a:endParaRPr lang="en-US" sz="2400" b="0" i="0" dirty="0" smtClean="0">
                        <a:solidFill>
                          <a:schemeClr val="bg1"/>
                        </a:solidFill>
                        <a:latin typeface="Helvetica Light"/>
                        <a:cs typeface="Helvetica Light"/>
                      </a:endParaRPr>
                    </a:p>
                  </a:txBody>
                  <a:tcPr/>
                </a:tc>
                <a:tc>
                  <a:txBody>
                    <a:bodyPr/>
                    <a:lstStyle/>
                    <a:p>
                      <a:pPr algn="ctr"/>
                      <a:r>
                        <a:rPr lang="en-US" sz="2400" b="0" i="0" dirty="0" smtClean="0">
                          <a:latin typeface="Helvetica Light"/>
                          <a:cs typeface="Helvetica Light"/>
                        </a:rPr>
                        <a:t>Low Space Cost</a:t>
                      </a:r>
                      <a:endParaRPr lang="en-US" sz="2400" b="0" i="0" dirty="0">
                        <a:solidFill>
                          <a:schemeClr val="bg1"/>
                        </a:solidFill>
                        <a:latin typeface="Helvetica Light"/>
                        <a:cs typeface="Helvetica Light"/>
                      </a:endParaRPr>
                    </a:p>
                  </a:txBody>
                  <a:tcPr/>
                </a:tc>
                <a:tc>
                  <a:txBody>
                    <a:bodyPr/>
                    <a:lstStyle/>
                    <a:p>
                      <a:pPr algn="ctr"/>
                      <a:r>
                        <a:rPr lang="en-US" sz="2400" b="0" i="0" dirty="0" smtClean="0">
                          <a:latin typeface="Helvetica Light"/>
                          <a:cs typeface="Helvetica Light"/>
                        </a:rPr>
                        <a:t>Delete Support</a:t>
                      </a:r>
                      <a:endParaRPr lang="en-US" sz="2400" b="0" i="0" dirty="0">
                        <a:solidFill>
                          <a:schemeClr val="bg1"/>
                        </a:solidFill>
                        <a:latin typeface="Helvetica Light"/>
                        <a:cs typeface="Helvetica Light"/>
                      </a:endParaRPr>
                    </a:p>
                  </a:txBody>
                  <a:tcPr/>
                </a:tc>
              </a:tr>
              <a:tr h="620243">
                <a:tc>
                  <a:txBody>
                    <a:bodyPr/>
                    <a:lstStyle/>
                    <a:p>
                      <a:r>
                        <a:rPr lang="en-US" sz="2400" b="0" i="0" dirty="0" smtClean="0">
                          <a:solidFill>
                            <a:schemeClr val="tx1"/>
                          </a:solidFill>
                          <a:latin typeface="Helvetica Light"/>
                          <a:cs typeface="Helvetica Light"/>
                        </a:rPr>
                        <a:t>Bloom Filter</a:t>
                      </a:r>
                      <a:endParaRPr lang="en-US" sz="2400" b="0" i="0" dirty="0">
                        <a:solidFill>
                          <a:schemeClr val="tx1"/>
                        </a:solidFill>
                        <a:latin typeface="Helvetica Light"/>
                        <a:cs typeface="Helvetica Light"/>
                      </a:endParaRPr>
                    </a:p>
                  </a:txBody>
                  <a:tcPr/>
                </a:tc>
                <a:tc>
                  <a:txBody>
                    <a:bodyPr/>
                    <a:lstStyle/>
                    <a:p>
                      <a:pPr algn="ctr"/>
                      <a:endParaRPr lang="en-US" sz="4400" b="0" i="0" dirty="0">
                        <a:solidFill>
                          <a:srgbClr val="008000"/>
                        </a:solidFill>
                        <a:latin typeface="Helvetica Light"/>
                        <a:cs typeface="Helvetica Light"/>
                      </a:endParaRPr>
                    </a:p>
                  </a:txBody>
                  <a:tcPr/>
                </a:tc>
                <a:tc>
                  <a:txBody>
                    <a:bodyPr/>
                    <a:lstStyle/>
                    <a:p>
                      <a:pPr algn="ctr"/>
                      <a:endParaRPr lang="en-US" sz="4400" b="0" i="0" dirty="0">
                        <a:solidFill>
                          <a:srgbClr val="008000"/>
                        </a:solidFill>
                        <a:latin typeface="Helvetica Light"/>
                        <a:cs typeface="Helvetica Light"/>
                      </a:endParaRPr>
                    </a:p>
                  </a:txBody>
                  <a:tcPr/>
                </a:tc>
                <a:tc>
                  <a:txBody>
                    <a:bodyPr/>
                    <a:lstStyle/>
                    <a:p>
                      <a:pPr algn="ctr"/>
                      <a:endParaRPr lang="en-US" sz="4400" b="0" i="0" dirty="0">
                        <a:solidFill>
                          <a:srgbClr val="FF0000"/>
                        </a:solidFill>
                        <a:latin typeface="Helvetica Light"/>
                        <a:cs typeface="Helvetica Light"/>
                      </a:endParaRPr>
                    </a:p>
                  </a:txBody>
                  <a:tcPr/>
                </a:tc>
              </a:tr>
              <a:tr h="620243">
                <a:tc>
                  <a:txBody>
                    <a:bodyPr/>
                    <a:lstStyle/>
                    <a:p>
                      <a:r>
                        <a:rPr lang="en-US" sz="2400" b="0" i="0" dirty="0" smtClean="0">
                          <a:solidFill>
                            <a:schemeClr val="tx1"/>
                          </a:solidFill>
                          <a:latin typeface="Helvetica Light"/>
                          <a:cs typeface="Helvetica Light"/>
                        </a:rPr>
                        <a:t>Counting Bloom Filter</a:t>
                      </a:r>
                      <a:endParaRPr lang="en-US" sz="2400" b="0" i="0" dirty="0">
                        <a:solidFill>
                          <a:schemeClr val="tx1"/>
                        </a:solidFill>
                        <a:latin typeface="Helvetica Light"/>
                        <a:cs typeface="Helvetica 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400" b="0" i="0" dirty="0" smtClean="0">
                        <a:solidFill>
                          <a:srgbClr val="008000"/>
                        </a:solidFill>
                        <a:latin typeface="Helvetica Light"/>
                        <a:cs typeface="Helvetica 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400" b="0" i="0" dirty="0" smtClean="0">
                        <a:solidFill>
                          <a:srgbClr val="FF0000"/>
                        </a:solidFill>
                        <a:latin typeface="Helvetica Light"/>
                        <a:cs typeface="Helvetica 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400" b="0" i="0" dirty="0" smtClean="0">
                        <a:solidFill>
                          <a:srgbClr val="008000"/>
                        </a:solidFill>
                        <a:latin typeface="Helvetica Light"/>
                        <a:cs typeface="Helvetica Light"/>
                      </a:endParaRPr>
                    </a:p>
                  </a:txBody>
                  <a:tcPr/>
                </a:tc>
              </a:tr>
              <a:tr h="620243">
                <a:tc>
                  <a:txBody>
                    <a:bodyPr/>
                    <a:lstStyle/>
                    <a:p>
                      <a:r>
                        <a:rPr lang="en-US" sz="2400" b="0" i="0" dirty="0" smtClean="0">
                          <a:solidFill>
                            <a:schemeClr val="tx1"/>
                          </a:solidFill>
                          <a:latin typeface="Helvetica Light"/>
                          <a:cs typeface="Helvetica Light"/>
                        </a:rPr>
                        <a:t>Quotient Filter</a:t>
                      </a:r>
                      <a:endParaRPr lang="en-US" sz="2400" b="0" i="0" dirty="0">
                        <a:solidFill>
                          <a:schemeClr val="tx1"/>
                        </a:solidFill>
                        <a:latin typeface="Helvetica Light"/>
                        <a:cs typeface="Helvetica 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400" b="0" i="0" dirty="0" smtClean="0">
                        <a:solidFill>
                          <a:srgbClr val="FF0000"/>
                        </a:solidFill>
                        <a:latin typeface="Helvetica Light"/>
                        <a:cs typeface="Helvetica 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400" b="0" i="0" dirty="0" smtClean="0">
                        <a:solidFill>
                          <a:srgbClr val="008000"/>
                        </a:solidFill>
                        <a:latin typeface="Helvetica Light"/>
                        <a:cs typeface="Helvetica 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400" b="0" i="0" dirty="0" smtClean="0">
                        <a:solidFill>
                          <a:srgbClr val="008000"/>
                        </a:solidFill>
                        <a:latin typeface="Helvetica Light"/>
                        <a:cs typeface="Helvetica Light"/>
                      </a:endParaRPr>
                    </a:p>
                  </a:txBody>
                  <a:tcPr/>
                </a:tc>
              </a:tr>
            </a:tbl>
          </a:graphicData>
        </a:graphic>
      </p:graphicFrame>
      <p:sp>
        <p:nvSpPr>
          <p:cNvPr id="3" name="Slide Number Placeholder 2"/>
          <p:cNvSpPr>
            <a:spLocks noGrp="1"/>
          </p:cNvSpPr>
          <p:nvPr>
            <p:ph type="sldNum" sz="quarter" idx="12"/>
          </p:nvPr>
        </p:nvSpPr>
        <p:spPr/>
        <p:txBody>
          <a:bodyPr/>
          <a:lstStyle/>
          <a:p>
            <a:fld id="{1E467C78-9076-9245-AAD5-B368E015503D}" type="slidenum">
              <a:rPr lang="en-US" smtClean="0"/>
              <a:t>5</a:t>
            </a:fld>
            <a:endParaRPr lang="en-US"/>
          </a:p>
        </p:txBody>
      </p:sp>
      <p:sp>
        <p:nvSpPr>
          <p:cNvPr id="5" name="Title 1"/>
          <p:cNvSpPr txBox="1">
            <a:spLocks/>
          </p:cNvSpPr>
          <p:nvPr/>
        </p:nvSpPr>
        <p:spPr>
          <a:xfrm>
            <a:off x="245331" y="160151"/>
            <a:ext cx="8538307" cy="1170809"/>
          </a:xfrm>
          <a:prstGeom prst="rect">
            <a:avLst/>
          </a:prstGeom>
          <a:solidFill>
            <a:srgbClr val="FFFFFF"/>
          </a:solidFill>
        </p:spPr>
        <p:txBody>
          <a:bodyPr/>
          <a:lstStyle>
            <a:lvl1pPr algn="ctr" rtl="0" eaLnBrk="1" fontAlgn="base" hangingPunct="1">
              <a:spcBef>
                <a:spcPct val="0"/>
              </a:spcBef>
              <a:spcAft>
                <a:spcPct val="0"/>
              </a:spcAft>
              <a:defRPr sz="4400">
                <a:solidFill>
                  <a:srgbClr val="336699"/>
                </a:solidFill>
                <a:latin typeface="+mj-lt"/>
                <a:ea typeface="ＭＳ Ｐゴシック" charset="0"/>
                <a:cs typeface="+mj-cs"/>
              </a:defRPr>
            </a:lvl1pPr>
            <a:lvl2pPr algn="ctr" rtl="0" eaLnBrk="1" fontAlgn="base" hangingPunct="1">
              <a:spcBef>
                <a:spcPct val="0"/>
              </a:spcBef>
              <a:spcAft>
                <a:spcPct val="0"/>
              </a:spcAft>
              <a:defRPr sz="4400">
                <a:solidFill>
                  <a:srgbClr val="336699"/>
                </a:solidFill>
                <a:latin typeface="Arial" charset="0"/>
                <a:ea typeface="ＭＳ Ｐゴシック" charset="0"/>
              </a:defRPr>
            </a:lvl2pPr>
            <a:lvl3pPr algn="ctr" rtl="0" eaLnBrk="1" fontAlgn="base" hangingPunct="1">
              <a:spcBef>
                <a:spcPct val="0"/>
              </a:spcBef>
              <a:spcAft>
                <a:spcPct val="0"/>
              </a:spcAft>
              <a:defRPr sz="4400">
                <a:solidFill>
                  <a:srgbClr val="336699"/>
                </a:solidFill>
                <a:latin typeface="Arial" charset="0"/>
                <a:ea typeface="ＭＳ Ｐゴシック" charset="0"/>
              </a:defRPr>
            </a:lvl3pPr>
            <a:lvl4pPr algn="ctr" rtl="0" eaLnBrk="1" fontAlgn="base" hangingPunct="1">
              <a:spcBef>
                <a:spcPct val="0"/>
              </a:spcBef>
              <a:spcAft>
                <a:spcPct val="0"/>
              </a:spcAft>
              <a:defRPr sz="4400">
                <a:solidFill>
                  <a:srgbClr val="336699"/>
                </a:solidFill>
                <a:latin typeface="Arial" charset="0"/>
                <a:ea typeface="ＭＳ Ｐゴシック" charset="0"/>
              </a:defRPr>
            </a:lvl4pPr>
            <a:lvl5pPr algn="ctr" rtl="0" eaLnBrk="1" fontAlgn="base" hangingPunct="1">
              <a:spcBef>
                <a:spcPct val="0"/>
              </a:spcBef>
              <a:spcAft>
                <a:spcPct val="0"/>
              </a:spcAft>
              <a:defRPr sz="4400">
                <a:solidFill>
                  <a:srgbClr val="336699"/>
                </a:solidFill>
                <a:latin typeface="Arial" charset="0"/>
                <a:ea typeface="ＭＳ Ｐゴシック" charset="0"/>
              </a:defRPr>
            </a:lvl5pPr>
            <a:lvl6pPr marL="457200" algn="ctr" rtl="0" eaLnBrk="1" fontAlgn="base" hangingPunct="1">
              <a:spcBef>
                <a:spcPct val="0"/>
              </a:spcBef>
              <a:spcAft>
                <a:spcPct val="0"/>
              </a:spcAft>
              <a:defRPr sz="4400">
                <a:solidFill>
                  <a:srgbClr val="336699"/>
                </a:solidFill>
                <a:latin typeface="Arial" charset="0"/>
              </a:defRPr>
            </a:lvl6pPr>
            <a:lvl7pPr marL="914400" algn="ctr" rtl="0" eaLnBrk="1" fontAlgn="base" hangingPunct="1">
              <a:spcBef>
                <a:spcPct val="0"/>
              </a:spcBef>
              <a:spcAft>
                <a:spcPct val="0"/>
              </a:spcAft>
              <a:defRPr sz="4400">
                <a:solidFill>
                  <a:srgbClr val="336699"/>
                </a:solidFill>
                <a:latin typeface="Arial" charset="0"/>
              </a:defRPr>
            </a:lvl7pPr>
            <a:lvl8pPr marL="1371600" algn="ctr" rtl="0" eaLnBrk="1" fontAlgn="base" hangingPunct="1">
              <a:spcBef>
                <a:spcPct val="0"/>
              </a:spcBef>
              <a:spcAft>
                <a:spcPct val="0"/>
              </a:spcAft>
              <a:defRPr sz="4400">
                <a:solidFill>
                  <a:srgbClr val="336699"/>
                </a:solidFill>
                <a:latin typeface="Arial" charset="0"/>
              </a:defRPr>
            </a:lvl8pPr>
            <a:lvl9pPr marL="1828800" algn="ctr" rtl="0" eaLnBrk="1" fontAlgn="base" hangingPunct="1">
              <a:spcBef>
                <a:spcPct val="0"/>
              </a:spcBef>
              <a:spcAft>
                <a:spcPct val="0"/>
              </a:spcAft>
              <a:defRPr sz="4400">
                <a:solidFill>
                  <a:srgbClr val="336699"/>
                </a:solidFill>
                <a:latin typeface="Arial" charset="0"/>
              </a:defRPr>
            </a:lvl9pPr>
          </a:lstStyle>
          <a:p>
            <a:r>
              <a:rPr lang="en-US" sz="3600" dirty="0" smtClean="0">
                <a:solidFill>
                  <a:srgbClr val="000000"/>
                </a:solidFill>
                <a:latin typeface="Helvetica Light"/>
                <a:cs typeface="Helvetica Light"/>
              </a:rPr>
              <a:t>Succinct Data Structures for </a:t>
            </a:r>
            <a:br>
              <a:rPr lang="en-US" sz="3600" dirty="0" smtClean="0">
                <a:solidFill>
                  <a:srgbClr val="000000"/>
                </a:solidFill>
                <a:latin typeface="Helvetica Light"/>
                <a:cs typeface="Helvetica Light"/>
              </a:rPr>
            </a:br>
            <a:r>
              <a:rPr lang="en-US" sz="3600" dirty="0" smtClean="0">
                <a:solidFill>
                  <a:srgbClr val="000000"/>
                </a:solidFill>
                <a:latin typeface="Helvetica Light"/>
                <a:cs typeface="Helvetica Light"/>
              </a:rPr>
              <a:t>Approximate Set-membership Tests </a:t>
            </a:r>
            <a:br>
              <a:rPr lang="en-US" sz="3600" dirty="0" smtClean="0">
                <a:solidFill>
                  <a:srgbClr val="000000"/>
                </a:solidFill>
                <a:latin typeface="Helvetica Light"/>
                <a:cs typeface="Helvetica Light"/>
              </a:rPr>
            </a:br>
            <a:endParaRPr lang="en-US" sz="2800" dirty="0">
              <a:solidFill>
                <a:srgbClr val="000000"/>
              </a:solidFill>
              <a:latin typeface="Helvetica Light"/>
              <a:cs typeface="Helvetica Light"/>
            </a:endParaRPr>
          </a:p>
        </p:txBody>
      </p:sp>
      <p:sp>
        <p:nvSpPr>
          <p:cNvPr id="6" name="Title 1"/>
          <p:cNvSpPr txBox="1">
            <a:spLocks/>
          </p:cNvSpPr>
          <p:nvPr/>
        </p:nvSpPr>
        <p:spPr>
          <a:xfrm>
            <a:off x="177485" y="5374639"/>
            <a:ext cx="8783638" cy="870903"/>
          </a:xfrm>
          <a:prstGeom prst="rect">
            <a:avLst/>
          </a:prstGeom>
          <a:solidFill>
            <a:srgbClr val="FFFFFF"/>
          </a:solidFill>
        </p:spPr>
        <p:txBody>
          <a:bodyPr/>
          <a:lstStyle>
            <a:lvl1pPr algn="ctr" rtl="0" eaLnBrk="1" fontAlgn="base" hangingPunct="1">
              <a:spcBef>
                <a:spcPct val="0"/>
              </a:spcBef>
              <a:spcAft>
                <a:spcPct val="0"/>
              </a:spcAft>
              <a:defRPr sz="4400">
                <a:solidFill>
                  <a:srgbClr val="336699"/>
                </a:solidFill>
                <a:latin typeface="+mj-lt"/>
                <a:ea typeface="ＭＳ Ｐゴシック" charset="0"/>
                <a:cs typeface="+mj-cs"/>
              </a:defRPr>
            </a:lvl1pPr>
            <a:lvl2pPr algn="ctr" rtl="0" eaLnBrk="1" fontAlgn="base" hangingPunct="1">
              <a:spcBef>
                <a:spcPct val="0"/>
              </a:spcBef>
              <a:spcAft>
                <a:spcPct val="0"/>
              </a:spcAft>
              <a:defRPr sz="4400">
                <a:solidFill>
                  <a:srgbClr val="336699"/>
                </a:solidFill>
                <a:latin typeface="Arial" charset="0"/>
                <a:ea typeface="ＭＳ Ｐゴシック" charset="0"/>
              </a:defRPr>
            </a:lvl2pPr>
            <a:lvl3pPr algn="ctr" rtl="0" eaLnBrk="1" fontAlgn="base" hangingPunct="1">
              <a:spcBef>
                <a:spcPct val="0"/>
              </a:spcBef>
              <a:spcAft>
                <a:spcPct val="0"/>
              </a:spcAft>
              <a:defRPr sz="4400">
                <a:solidFill>
                  <a:srgbClr val="336699"/>
                </a:solidFill>
                <a:latin typeface="Arial" charset="0"/>
                <a:ea typeface="ＭＳ Ｐゴシック" charset="0"/>
              </a:defRPr>
            </a:lvl3pPr>
            <a:lvl4pPr algn="ctr" rtl="0" eaLnBrk="1" fontAlgn="base" hangingPunct="1">
              <a:spcBef>
                <a:spcPct val="0"/>
              </a:spcBef>
              <a:spcAft>
                <a:spcPct val="0"/>
              </a:spcAft>
              <a:defRPr sz="4400">
                <a:solidFill>
                  <a:srgbClr val="336699"/>
                </a:solidFill>
                <a:latin typeface="Arial" charset="0"/>
                <a:ea typeface="ＭＳ Ｐゴシック" charset="0"/>
              </a:defRPr>
            </a:lvl4pPr>
            <a:lvl5pPr algn="ctr" rtl="0" eaLnBrk="1" fontAlgn="base" hangingPunct="1">
              <a:spcBef>
                <a:spcPct val="0"/>
              </a:spcBef>
              <a:spcAft>
                <a:spcPct val="0"/>
              </a:spcAft>
              <a:defRPr sz="4400">
                <a:solidFill>
                  <a:srgbClr val="336699"/>
                </a:solidFill>
                <a:latin typeface="Arial" charset="0"/>
                <a:ea typeface="ＭＳ Ｐゴシック" charset="0"/>
              </a:defRPr>
            </a:lvl5pPr>
            <a:lvl6pPr marL="457200" algn="ctr" rtl="0" eaLnBrk="1" fontAlgn="base" hangingPunct="1">
              <a:spcBef>
                <a:spcPct val="0"/>
              </a:spcBef>
              <a:spcAft>
                <a:spcPct val="0"/>
              </a:spcAft>
              <a:defRPr sz="4400">
                <a:solidFill>
                  <a:srgbClr val="336699"/>
                </a:solidFill>
                <a:latin typeface="Arial" charset="0"/>
              </a:defRPr>
            </a:lvl6pPr>
            <a:lvl7pPr marL="914400" algn="ctr" rtl="0" eaLnBrk="1" fontAlgn="base" hangingPunct="1">
              <a:spcBef>
                <a:spcPct val="0"/>
              </a:spcBef>
              <a:spcAft>
                <a:spcPct val="0"/>
              </a:spcAft>
              <a:defRPr sz="4400">
                <a:solidFill>
                  <a:srgbClr val="336699"/>
                </a:solidFill>
                <a:latin typeface="Arial" charset="0"/>
              </a:defRPr>
            </a:lvl7pPr>
            <a:lvl8pPr marL="1371600" algn="ctr" rtl="0" eaLnBrk="1" fontAlgn="base" hangingPunct="1">
              <a:spcBef>
                <a:spcPct val="0"/>
              </a:spcBef>
              <a:spcAft>
                <a:spcPct val="0"/>
              </a:spcAft>
              <a:defRPr sz="4400">
                <a:solidFill>
                  <a:srgbClr val="336699"/>
                </a:solidFill>
                <a:latin typeface="Arial" charset="0"/>
              </a:defRPr>
            </a:lvl8pPr>
            <a:lvl9pPr marL="1828800" algn="ctr" rtl="0" eaLnBrk="1" fontAlgn="base" hangingPunct="1">
              <a:spcBef>
                <a:spcPct val="0"/>
              </a:spcBef>
              <a:spcAft>
                <a:spcPct val="0"/>
              </a:spcAft>
              <a:defRPr sz="4400">
                <a:solidFill>
                  <a:srgbClr val="336699"/>
                </a:solidFill>
                <a:latin typeface="Arial" charset="0"/>
              </a:defRPr>
            </a:lvl9pPr>
          </a:lstStyle>
          <a:p>
            <a:r>
              <a:rPr lang="en-US" sz="4000" b="1" dirty="0" smtClean="0">
                <a:solidFill>
                  <a:srgbClr val="1D4D88"/>
                </a:solidFill>
                <a:latin typeface="Helvetica Light"/>
                <a:cs typeface="Helvetica Light"/>
              </a:rPr>
              <a:t>Can we achieve all three in practice?</a:t>
            </a:r>
            <a:endParaRPr lang="en-US" sz="3200" b="1" dirty="0">
              <a:solidFill>
                <a:srgbClr val="1D4D88"/>
              </a:solidFill>
              <a:latin typeface="Helvetica Light"/>
              <a:cs typeface="Helvetica Light"/>
            </a:endParaRPr>
          </a:p>
        </p:txBody>
      </p:sp>
      <p:sp>
        <p:nvSpPr>
          <p:cNvPr id="2" name="Rectangle 1"/>
          <p:cNvSpPr/>
          <p:nvPr/>
        </p:nvSpPr>
        <p:spPr>
          <a:xfrm>
            <a:off x="3191998" y="2333920"/>
            <a:ext cx="662135" cy="769441"/>
          </a:xfrm>
          <a:prstGeom prst="rect">
            <a:avLst/>
          </a:prstGeom>
        </p:spPr>
        <p:txBody>
          <a:bodyPr wrap="none">
            <a:spAutoFit/>
          </a:bodyPr>
          <a:lstStyle/>
          <a:p>
            <a:pPr algn="ctr"/>
            <a:r>
              <a:rPr lang="en-US" sz="4400" dirty="0">
                <a:solidFill>
                  <a:srgbClr val="008000"/>
                </a:solidFill>
                <a:latin typeface="Helvetica Light"/>
                <a:ea typeface="Zapf Dingbats"/>
                <a:cs typeface="Helvetica Light"/>
                <a:sym typeface="Zapf Dingbats"/>
              </a:rPr>
              <a:t>✔</a:t>
            </a:r>
            <a:endParaRPr lang="en-US" sz="4400" dirty="0">
              <a:solidFill>
                <a:srgbClr val="008000"/>
              </a:solidFill>
              <a:latin typeface="Helvetica Light"/>
              <a:cs typeface="Helvetica Light"/>
            </a:endParaRPr>
          </a:p>
        </p:txBody>
      </p:sp>
      <p:sp>
        <p:nvSpPr>
          <p:cNvPr id="7" name="Rectangle 6"/>
          <p:cNvSpPr/>
          <p:nvPr/>
        </p:nvSpPr>
        <p:spPr>
          <a:xfrm>
            <a:off x="7617185" y="2333920"/>
            <a:ext cx="506744" cy="769441"/>
          </a:xfrm>
          <a:prstGeom prst="rect">
            <a:avLst/>
          </a:prstGeom>
        </p:spPr>
        <p:txBody>
          <a:bodyPr wrap="none">
            <a:spAutoFit/>
          </a:bodyPr>
          <a:lstStyle/>
          <a:p>
            <a:pPr algn="ctr" defTabSz="914400">
              <a:defRPr/>
            </a:pPr>
            <a:r>
              <a:rPr lang="en-US" sz="4400" dirty="0">
                <a:solidFill>
                  <a:srgbClr val="FF0000"/>
                </a:solidFill>
                <a:latin typeface="Helvetica Light"/>
                <a:ea typeface="Zapf Dingbats"/>
                <a:cs typeface="Helvetica Light"/>
                <a:sym typeface="Zapf Dingbats"/>
              </a:rPr>
              <a:t>✗</a:t>
            </a:r>
            <a:endParaRPr lang="en-US" sz="4400" dirty="0">
              <a:solidFill>
                <a:srgbClr val="FF0000"/>
              </a:solidFill>
              <a:latin typeface="Helvetica Light"/>
              <a:cs typeface="Helvetica Light"/>
            </a:endParaRPr>
          </a:p>
        </p:txBody>
      </p:sp>
      <p:sp>
        <p:nvSpPr>
          <p:cNvPr id="8" name="Rectangle 7"/>
          <p:cNvSpPr/>
          <p:nvPr/>
        </p:nvSpPr>
        <p:spPr>
          <a:xfrm>
            <a:off x="5356078" y="2333920"/>
            <a:ext cx="662135" cy="769441"/>
          </a:xfrm>
          <a:prstGeom prst="rect">
            <a:avLst/>
          </a:prstGeom>
        </p:spPr>
        <p:txBody>
          <a:bodyPr wrap="none">
            <a:spAutoFit/>
          </a:bodyPr>
          <a:lstStyle/>
          <a:p>
            <a:pPr algn="ctr"/>
            <a:r>
              <a:rPr lang="en-US" sz="4400" dirty="0">
                <a:solidFill>
                  <a:srgbClr val="008000"/>
                </a:solidFill>
                <a:latin typeface="Helvetica Light"/>
                <a:ea typeface="Zapf Dingbats"/>
                <a:cs typeface="Helvetica Light"/>
                <a:sym typeface="Zapf Dingbats"/>
              </a:rPr>
              <a:t>✔</a:t>
            </a:r>
            <a:endParaRPr lang="en-US" sz="4400" dirty="0">
              <a:solidFill>
                <a:srgbClr val="008000"/>
              </a:solidFill>
              <a:latin typeface="Helvetica Light"/>
              <a:cs typeface="Helvetica Light"/>
            </a:endParaRPr>
          </a:p>
        </p:txBody>
      </p:sp>
      <p:sp>
        <p:nvSpPr>
          <p:cNvPr id="12" name="Rectangle 11"/>
          <p:cNvSpPr/>
          <p:nvPr/>
        </p:nvSpPr>
        <p:spPr>
          <a:xfrm>
            <a:off x="7598623" y="3103361"/>
            <a:ext cx="662135" cy="769441"/>
          </a:xfrm>
          <a:prstGeom prst="rect">
            <a:avLst/>
          </a:prstGeom>
        </p:spPr>
        <p:txBody>
          <a:bodyPr wrap="none">
            <a:spAutoFit/>
          </a:bodyPr>
          <a:lstStyle/>
          <a:p>
            <a:pPr algn="ctr"/>
            <a:r>
              <a:rPr lang="en-US" sz="4400" dirty="0">
                <a:solidFill>
                  <a:srgbClr val="008000"/>
                </a:solidFill>
                <a:latin typeface="Helvetica Light"/>
                <a:ea typeface="Zapf Dingbats"/>
                <a:cs typeface="Helvetica Light"/>
                <a:sym typeface="Zapf Dingbats"/>
              </a:rPr>
              <a:t>✔</a:t>
            </a:r>
            <a:endParaRPr lang="en-US" sz="4400" dirty="0">
              <a:solidFill>
                <a:srgbClr val="008000"/>
              </a:solidFill>
              <a:latin typeface="Helvetica Light"/>
              <a:cs typeface="Helvetica Light"/>
            </a:endParaRPr>
          </a:p>
        </p:txBody>
      </p:sp>
      <p:sp>
        <p:nvSpPr>
          <p:cNvPr id="13" name="Rectangle 12"/>
          <p:cNvSpPr/>
          <p:nvPr/>
        </p:nvSpPr>
        <p:spPr>
          <a:xfrm>
            <a:off x="3154851" y="3138402"/>
            <a:ext cx="662135" cy="769441"/>
          </a:xfrm>
          <a:prstGeom prst="rect">
            <a:avLst/>
          </a:prstGeom>
        </p:spPr>
        <p:txBody>
          <a:bodyPr wrap="none">
            <a:spAutoFit/>
          </a:bodyPr>
          <a:lstStyle/>
          <a:p>
            <a:pPr algn="ctr"/>
            <a:r>
              <a:rPr lang="en-US" sz="4400" dirty="0">
                <a:solidFill>
                  <a:srgbClr val="008000"/>
                </a:solidFill>
                <a:latin typeface="Helvetica Light"/>
                <a:ea typeface="Zapf Dingbats"/>
                <a:cs typeface="Helvetica Light"/>
                <a:sym typeface="Zapf Dingbats"/>
              </a:rPr>
              <a:t>✔</a:t>
            </a:r>
            <a:endParaRPr lang="en-US" sz="4400" dirty="0">
              <a:solidFill>
                <a:srgbClr val="008000"/>
              </a:solidFill>
              <a:latin typeface="Helvetica Light"/>
              <a:cs typeface="Helvetica Light"/>
            </a:endParaRPr>
          </a:p>
        </p:txBody>
      </p:sp>
      <p:sp>
        <p:nvSpPr>
          <p:cNvPr id="14" name="Rectangle 13"/>
          <p:cNvSpPr/>
          <p:nvPr/>
        </p:nvSpPr>
        <p:spPr>
          <a:xfrm>
            <a:off x="7598623" y="3955281"/>
            <a:ext cx="662135" cy="769441"/>
          </a:xfrm>
          <a:prstGeom prst="rect">
            <a:avLst/>
          </a:prstGeom>
        </p:spPr>
        <p:txBody>
          <a:bodyPr wrap="none">
            <a:spAutoFit/>
          </a:bodyPr>
          <a:lstStyle/>
          <a:p>
            <a:pPr algn="ctr"/>
            <a:r>
              <a:rPr lang="en-US" sz="4400" dirty="0">
                <a:solidFill>
                  <a:srgbClr val="008000"/>
                </a:solidFill>
                <a:latin typeface="Helvetica Light"/>
                <a:ea typeface="Zapf Dingbats"/>
                <a:cs typeface="Helvetica Light"/>
                <a:sym typeface="Zapf Dingbats"/>
              </a:rPr>
              <a:t>✔</a:t>
            </a:r>
            <a:endParaRPr lang="en-US" sz="4400" dirty="0">
              <a:solidFill>
                <a:srgbClr val="008000"/>
              </a:solidFill>
              <a:latin typeface="Helvetica Light"/>
              <a:cs typeface="Helvetica Light"/>
            </a:endParaRPr>
          </a:p>
        </p:txBody>
      </p:sp>
      <p:sp>
        <p:nvSpPr>
          <p:cNvPr id="15" name="Rectangle 14"/>
          <p:cNvSpPr/>
          <p:nvPr/>
        </p:nvSpPr>
        <p:spPr>
          <a:xfrm>
            <a:off x="5356078" y="3950720"/>
            <a:ext cx="662135" cy="769441"/>
          </a:xfrm>
          <a:prstGeom prst="rect">
            <a:avLst/>
          </a:prstGeom>
        </p:spPr>
        <p:txBody>
          <a:bodyPr wrap="none">
            <a:spAutoFit/>
          </a:bodyPr>
          <a:lstStyle/>
          <a:p>
            <a:pPr algn="ctr"/>
            <a:r>
              <a:rPr lang="en-US" sz="4400" dirty="0">
                <a:solidFill>
                  <a:srgbClr val="008000"/>
                </a:solidFill>
                <a:latin typeface="Helvetica Light"/>
                <a:ea typeface="Zapf Dingbats"/>
                <a:cs typeface="Helvetica Light"/>
                <a:sym typeface="Zapf Dingbats"/>
              </a:rPr>
              <a:t>✔</a:t>
            </a:r>
            <a:endParaRPr lang="en-US" sz="4400" dirty="0">
              <a:solidFill>
                <a:srgbClr val="008000"/>
              </a:solidFill>
              <a:latin typeface="Helvetica Light"/>
              <a:cs typeface="Helvetica Light"/>
            </a:endParaRPr>
          </a:p>
        </p:txBody>
      </p:sp>
      <p:sp>
        <p:nvSpPr>
          <p:cNvPr id="16" name="Rectangle 15"/>
          <p:cNvSpPr/>
          <p:nvPr/>
        </p:nvSpPr>
        <p:spPr>
          <a:xfrm>
            <a:off x="5441040" y="3103361"/>
            <a:ext cx="506744" cy="769441"/>
          </a:xfrm>
          <a:prstGeom prst="rect">
            <a:avLst/>
          </a:prstGeom>
        </p:spPr>
        <p:txBody>
          <a:bodyPr wrap="none">
            <a:spAutoFit/>
          </a:bodyPr>
          <a:lstStyle/>
          <a:p>
            <a:pPr algn="ctr" defTabSz="914400">
              <a:defRPr/>
            </a:pPr>
            <a:r>
              <a:rPr lang="en-US" sz="4400" dirty="0">
                <a:solidFill>
                  <a:srgbClr val="FF0000"/>
                </a:solidFill>
                <a:latin typeface="Helvetica Light"/>
                <a:ea typeface="Zapf Dingbats"/>
                <a:cs typeface="Helvetica Light"/>
                <a:sym typeface="Zapf Dingbats"/>
              </a:rPr>
              <a:t>✗</a:t>
            </a:r>
            <a:endParaRPr lang="en-US" sz="4400" dirty="0">
              <a:solidFill>
                <a:srgbClr val="FF0000"/>
              </a:solidFill>
              <a:latin typeface="Helvetica Light"/>
              <a:cs typeface="Helvetica Light"/>
            </a:endParaRPr>
          </a:p>
        </p:txBody>
      </p:sp>
      <p:sp>
        <p:nvSpPr>
          <p:cNvPr id="17" name="Rectangle 16"/>
          <p:cNvSpPr/>
          <p:nvPr/>
        </p:nvSpPr>
        <p:spPr>
          <a:xfrm>
            <a:off x="3191998" y="3980162"/>
            <a:ext cx="506744" cy="769441"/>
          </a:xfrm>
          <a:prstGeom prst="rect">
            <a:avLst/>
          </a:prstGeom>
        </p:spPr>
        <p:txBody>
          <a:bodyPr wrap="none">
            <a:spAutoFit/>
          </a:bodyPr>
          <a:lstStyle/>
          <a:p>
            <a:pPr algn="ctr" defTabSz="914400">
              <a:defRPr/>
            </a:pPr>
            <a:r>
              <a:rPr lang="en-US" sz="4400" dirty="0">
                <a:solidFill>
                  <a:srgbClr val="FF0000"/>
                </a:solidFill>
                <a:latin typeface="Helvetica Light"/>
                <a:ea typeface="Zapf Dingbats"/>
                <a:cs typeface="Helvetica Light"/>
                <a:sym typeface="Zapf Dingbats"/>
              </a:rPr>
              <a:t>✗</a:t>
            </a:r>
            <a:endParaRPr lang="en-US" sz="4400" dirty="0">
              <a:solidFill>
                <a:srgbClr val="FF0000"/>
              </a:solidFill>
              <a:latin typeface="Helvetica Light"/>
              <a:cs typeface="Helvetica Light"/>
            </a:endParaRPr>
          </a:p>
        </p:txBody>
      </p:sp>
    </p:spTree>
    <p:custDataLst>
      <p:tags r:id="rId1"/>
    </p:custDataLst>
    <p:extLst>
      <p:ext uri="{BB962C8B-B14F-4D97-AF65-F5344CB8AC3E}">
        <p14:creationId xmlns:p14="http://schemas.microsoft.com/office/powerpoint/2010/main" val="3363648888"/>
      </p:ext>
    </p:extLst>
  </p:cSld>
  <p:clrMapOvr>
    <a:masterClrMapping/>
  </p:clrMapOvr>
  <mc:AlternateContent xmlns:mc="http://schemas.openxmlformats.org/markup-compatibility/2006" xmlns:p14="http://schemas.microsoft.com/office/powerpoint/2010/main">
    <mc:Choice Requires="p14">
      <p:transition spd="slow" p14:dur="2000" advTm="50680"/>
    </mc:Choice>
    <mc:Fallback xmlns="">
      <p:transition xmlns:p14="http://schemas.microsoft.com/office/powerpoint/2010/main" spd="slow" advTm="5068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7" grpId="0"/>
      <p:bldP spid="8" grpId="0"/>
      <p:bldP spid="12" grpId="0"/>
      <p:bldP spid="13" grpId="0"/>
      <p:bldP spid="14"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Light"/>
                <a:cs typeface="Helvetica Light"/>
              </a:rPr>
              <a:t>Outline</a:t>
            </a:r>
            <a:endParaRPr lang="en-US" dirty="0">
              <a:latin typeface="Helvetica Light"/>
              <a:cs typeface="Helvetica Light"/>
            </a:endParaRPr>
          </a:p>
        </p:txBody>
      </p:sp>
      <p:sp>
        <p:nvSpPr>
          <p:cNvPr id="3" name="Content Placeholder 2"/>
          <p:cNvSpPr>
            <a:spLocks noGrp="1"/>
          </p:cNvSpPr>
          <p:nvPr>
            <p:ph idx="1"/>
          </p:nvPr>
        </p:nvSpPr>
        <p:spPr/>
        <p:txBody>
          <a:bodyPr/>
          <a:lstStyle/>
          <a:p>
            <a:r>
              <a:rPr lang="en-US" dirty="0" smtClean="0">
                <a:latin typeface="Helvetica Light"/>
                <a:cs typeface="Helvetica Light"/>
              </a:rPr>
              <a:t>Background</a:t>
            </a:r>
          </a:p>
          <a:p>
            <a:endParaRPr lang="en-US" dirty="0">
              <a:latin typeface="Helvetica Light"/>
              <a:cs typeface="Helvetica Light"/>
            </a:endParaRPr>
          </a:p>
          <a:p>
            <a:r>
              <a:rPr lang="en-US" b="1" dirty="0" smtClean="0">
                <a:solidFill>
                  <a:srgbClr val="008000"/>
                </a:solidFill>
                <a:latin typeface="Helvetica Light"/>
                <a:cs typeface="Helvetica Light"/>
              </a:rPr>
              <a:t>Cuckoo filter algorithm</a:t>
            </a:r>
          </a:p>
          <a:p>
            <a:endParaRPr lang="en-US" dirty="0">
              <a:latin typeface="Helvetica Light"/>
              <a:cs typeface="Helvetica Light"/>
            </a:endParaRPr>
          </a:p>
          <a:p>
            <a:r>
              <a:rPr lang="en-US" dirty="0" smtClean="0">
                <a:latin typeface="Helvetica Light"/>
                <a:cs typeface="Helvetica Light"/>
              </a:rPr>
              <a:t>Performance evaluation</a:t>
            </a:r>
          </a:p>
          <a:p>
            <a:endParaRPr lang="en-US" dirty="0">
              <a:latin typeface="Helvetica Light"/>
              <a:cs typeface="Helvetica Light"/>
            </a:endParaRPr>
          </a:p>
          <a:p>
            <a:r>
              <a:rPr lang="en-US" dirty="0" smtClean="0">
                <a:latin typeface="Helvetica Light"/>
                <a:cs typeface="Helvetica Light"/>
              </a:rPr>
              <a:t>Summary</a:t>
            </a:r>
            <a:endParaRPr lang="en-US" dirty="0">
              <a:latin typeface="Helvetica Light"/>
              <a:cs typeface="Helvetica Light"/>
            </a:endParaRPr>
          </a:p>
        </p:txBody>
      </p:sp>
      <p:sp>
        <p:nvSpPr>
          <p:cNvPr id="5" name="Slide Number Placeholder 4"/>
          <p:cNvSpPr>
            <a:spLocks noGrp="1"/>
          </p:cNvSpPr>
          <p:nvPr>
            <p:ph type="sldNum" sz="quarter" idx="4"/>
          </p:nvPr>
        </p:nvSpPr>
        <p:spPr/>
        <p:txBody>
          <a:bodyPr/>
          <a:lstStyle/>
          <a:p>
            <a:fld id="{1E467C78-9076-9245-AAD5-B368E015503D}" type="slidenum">
              <a:rPr lang="en-US" smtClean="0"/>
              <a:t>6</a:t>
            </a:fld>
            <a:endParaRPr lang="en-US"/>
          </a:p>
        </p:txBody>
      </p:sp>
      <p:sp>
        <p:nvSpPr>
          <p:cNvPr id="6" name="Right Arrow 5"/>
          <p:cNvSpPr/>
          <p:nvPr/>
        </p:nvSpPr>
        <p:spPr bwMode="auto">
          <a:xfrm>
            <a:off x="70339" y="2168613"/>
            <a:ext cx="615461"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655675451"/>
      </p:ext>
    </p:extLst>
  </p:cSld>
  <p:clrMapOvr>
    <a:masterClrMapping/>
  </p:clrMapOvr>
  <mc:AlternateContent xmlns:mc="http://schemas.openxmlformats.org/markup-compatibility/2006" xmlns:p14="http://schemas.microsoft.com/office/powerpoint/2010/main">
    <mc:Choice Requires="p14">
      <p:transition spd="slow" p14:dur="2000" advTm="5007"/>
    </mc:Choice>
    <mc:Fallback xmlns="">
      <p:transition xmlns:p14="http://schemas.microsoft.com/office/powerpoint/2010/main" spd="slow" advTm="5007"/>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Helvetica Light"/>
                <a:cs typeface="Helvetica Light"/>
              </a:rPr>
              <a:t>Basic Idea: Store Fingerprints in Hash Table</a:t>
            </a:r>
            <a:endParaRPr lang="en-US" sz="3200" dirty="0"/>
          </a:p>
        </p:txBody>
      </p:sp>
      <p:sp>
        <p:nvSpPr>
          <p:cNvPr id="5" name="Slide Number Placeholder 4"/>
          <p:cNvSpPr>
            <a:spLocks noGrp="1"/>
          </p:cNvSpPr>
          <p:nvPr>
            <p:ph type="sldNum" sz="quarter" idx="4"/>
          </p:nvPr>
        </p:nvSpPr>
        <p:spPr/>
        <p:txBody>
          <a:bodyPr/>
          <a:lstStyle/>
          <a:p>
            <a:fld id="{1E467C78-9076-9245-AAD5-B368E015503D}" type="slidenum">
              <a:rPr lang="en-US" smtClean="0"/>
              <a:t>7</a:t>
            </a:fld>
            <a:endParaRPr lang="en-US"/>
          </a:p>
        </p:txBody>
      </p:sp>
      <p:sp>
        <p:nvSpPr>
          <p:cNvPr id="6" name="Content Placeholder 2"/>
          <p:cNvSpPr>
            <a:spLocks noGrp="1"/>
          </p:cNvSpPr>
          <p:nvPr>
            <p:ph idx="1"/>
          </p:nvPr>
        </p:nvSpPr>
        <p:spPr>
          <a:xfrm>
            <a:off x="487680" y="1104900"/>
            <a:ext cx="8016240" cy="4648200"/>
          </a:xfrm>
        </p:spPr>
        <p:txBody>
          <a:bodyPr/>
          <a:lstStyle/>
          <a:p>
            <a:r>
              <a:rPr lang="en-US" b="1" dirty="0" smtClean="0">
                <a:latin typeface="Helvetica Light"/>
                <a:cs typeface="Helvetica Light"/>
              </a:rPr>
              <a:t>Fingerprint</a:t>
            </a:r>
            <a:r>
              <a:rPr lang="en-US" dirty="0" smtClean="0">
                <a:latin typeface="Helvetica Light"/>
                <a:cs typeface="Helvetica Light"/>
              </a:rPr>
              <a:t>(x): A hash value of x</a:t>
            </a:r>
          </a:p>
          <a:p>
            <a:pPr lvl="1"/>
            <a:r>
              <a:rPr lang="en-US" dirty="0" smtClean="0">
                <a:latin typeface="Helvetica Light"/>
                <a:cs typeface="Helvetica Light"/>
              </a:rPr>
              <a:t>Lower </a:t>
            </a:r>
            <a:r>
              <a:rPr lang="en-US" dirty="0">
                <a:latin typeface="Helvetica Light"/>
                <a:cs typeface="Helvetica Light"/>
              </a:rPr>
              <a:t>false positive rate </a:t>
            </a:r>
            <a:r>
              <a:rPr lang="en-US" b="1" i="1" dirty="0" err="1">
                <a:latin typeface="Helvetica Light"/>
                <a:cs typeface="Helvetica Light"/>
              </a:rPr>
              <a:t>ε</a:t>
            </a:r>
            <a:r>
              <a:rPr lang="en-US" dirty="0">
                <a:latin typeface="Helvetica Light"/>
                <a:cs typeface="Helvetica Light"/>
              </a:rPr>
              <a:t>, longer </a:t>
            </a:r>
            <a:r>
              <a:rPr lang="en-US" dirty="0" smtClean="0">
                <a:latin typeface="Helvetica Light"/>
                <a:cs typeface="Helvetica Light"/>
              </a:rPr>
              <a:t>fingerprint</a:t>
            </a:r>
            <a:endParaRPr lang="en-US" dirty="0">
              <a:latin typeface="Helvetica Light"/>
              <a:cs typeface="Helvetica Light"/>
            </a:endParaRPr>
          </a:p>
        </p:txBody>
      </p:sp>
      <p:grpSp>
        <p:nvGrpSpPr>
          <p:cNvPr id="59" name="Group 58"/>
          <p:cNvGrpSpPr/>
          <p:nvPr/>
        </p:nvGrpSpPr>
        <p:grpSpPr>
          <a:xfrm>
            <a:off x="7204465" y="3325733"/>
            <a:ext cx="1577111" cy="2701088"/>
            <a:chOff x="2405609" y="2136213"/>
            <a:chExt cx="1131366" cy="2701088"/>
          </a:xfrm>
        </p:grpSpPr>
        <p:sp>
          <p:nvSpPr>
            <p:cNvPr id="60" name="Rectangle 59"/>
            <p:cNvSpPr/>
            <p:nvPr/>
          </p:nvSpPr>
          <p:spPr bwMode="auto">
            <a:xfrm>
              <a:off x="2818603" y="21632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61" name="Rectangle 60"/>
            <p:cNvSpPr/>
            <p:nvPr/>
          </p:nvSpPr>
          <p:spPr bwMode="auto">
            <a:xfrm>
              <a:off x="2818603" y="248587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62" name="Rectangle 61"/>
            <p:cNvSpPr/>
            <p:nvPr/>
          </p:nvSpPr>
          <p:spPr bwMode="auto">
            <a:xfrm>
              <a:off x="2818603" y="282636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FP(a)</a:t>
              </a:r>
            </a:p>
          </p:txBody>
        </p:sp>
        <p:sp>
          <p:nvSpPr>
            <p:cNvPr id="63" name="Rectangle 62"/>
            <p:cNvSpPr/>
            <p:nvPr/>
          </p:nvSpPr>
          <p:spPr bwMode="auto">
            <a:xfrm>
              <a:off x="2818603" y="316775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64" name="Rectangle 63"/>
            <p:cNvSpPr/>
            <p:nvPr/>
          </p:nvSpPr>
          <p:spPr>
            <a:xfrm>
              <a:off x="2405609" y="2136213"/>
              <a:ext cx="377180" cy="369332"/>
            </a:xfrm>
            <a:prstGeom prst="rect">
              <a:avLst/>
            </a:prstGeom>
          </p:spPr>
          <p:txBody>
            <a:bodyPr wrap="none">
              <a:spAutoFit/>
            </a:bodyPr>
            <a:lstStyle/>
            <a:p>
              <a:r>
                <a:rPr lang="en-US" dirty="0" smtClean="0">
                  <a:latin typeface="Helvetica Light"/>
                  <a:cs typeface="Helvetica Light"/>
                </a:rPr>
                <a:t>0:</a:t>
              </a:r>
              <a:endParaRPr lang="en-US" dirty="0">
                <a:latin typeface="Helvetica Light"/>
                <a:cs typeface="Helvetica Light"/>
              </a:endParaRPr>
            </a:p>
          </p:txBody>
        </p:sp>
        <p:sp>
          <p:nvSpPr>
            <p:cNvPr id="65" name="Rectangle 64"/>
            <p:cNvSpPr/>
            <p:nvPr/>
          </p:nvSpPr>
          <p:spPr>
            <a:xfrm>
              <a:off x="2405609" y="2449598"/>
              <a:ext cx="377180" cy="369332"/>
            </a:xfrm>
            <a:prstGeom prst="rect">
              <a:avLst/>
            </a:prstGeom>
          </p:spPr>
          <p:txBody>
            <a:bodyPr wrap="none">
              <a:spAutoFit/>
            </a:bodyPr>
            <a:lstStyle/>
            <a:p>
              <a:r>
                <a:rPr lang="en-US" dirty="0" smtClean="0">
                  <a:latin typeface="Helvetica Light"/>
                  <a:cs typeface="Helvetica Light"/>
                </a:rPr>
                <a:t>1:</a:t>
              </a:r>
              <a:endParaRPr lang="en-US" dirty="0">
                <a:latin typeface="Helvetica Light"/>
                <a:cs typeface="Helvetica Light"/>
              </a:endParaRPr>
            </a:p>
          </p:txBody>
        </p:sp>
        <p:sp>
          <p:nvSpPr>
            <p:cNvPr id="66" name="Rectangle 65"/>
            <p:cNvSpPr/>
            <p:nvPr/>
          </p:nvSpPr>
          <p:spPr>
            <a:xfrm>
              <a:off x="2405609" y="2785993"/>
              <a:ext cx="377180" cy="369332"/>
            </a:xfrm>
            <a:prstGeom prst="rect">
              <a:avLst/>
            </a:prstGeom>
          </p:spPr>
          <p:txBody>
            <a:bodyPr wrap="none">
              <a:spAutoFit/>
            </a:bodyPr>
            <a:lstStyle/>
            <a:p>
              <a:r>
                <a:rPr lang="en-US" dirty="0" smtClean="0">
                  <a:latin typeface="Helvetica Light"/>
                  <a:cs typeface="Helvetica Light"/>
                </a:rPr>
                <a:t>2:</a:t>
              </a:r>
              <a:endParaRPr lang="en-US" dirty="0">
                <a:latin typeface="Helvetica Light"/>
                <a:cs typeface="Helvetica Light"/>
              </a:endParaRPr>
            </a:p>
          </p:txBody>
        </p:sp>
        <p:sp>
          <p:nvSpPr>
            <p:cNvPr id="67" name="Rectangle 66"/>
            <p:cNvSpPr/>
            <p:nvPr/>
          </p:nvSpPr>
          <p:spPr>
            <a:xfrm>
              <a:off x="2405609" y="3122388"/>
              <a:ext cx="377180" cy="369332"/>
            </a:xfrm>
            <a:prstGeom prst="rect">
              <a:avLst/>
            </a:prstGeom>
          </p:spPr>
          <p:txBody>
            <a:bodyPr wrap="none">
              <a:spAutoFit/>
            </a:bodyPr>
            <a:lstStyle/>
            <a:p>
              <a:r>
                <a:rPr lang="en-US" dirty="0" smtClean="0">
                  <a:latin typeface="Helvetica Light"/>
                  <a:cs typeface="Helvetica Light"/>
                </a:rPr>
                <a:t>3:</a:t>
              </a:r>
              <a:endParaRPr lang="en-US" dirty="0">
                <a:latin typeface="Helvetica Light"/>
                <a:cs typeface="Helvetica Light"/>
              </a:endParaRPr>
            </a:p>
          </p:txBody>
        </p:sp>
        <p:sp>
          <p:nvSpPr>
            <p:cNvPr id="68" name="Rectangle 67"/>
            <p:cNvSpPr/>
            <p:nvPr/>
          </p:nvSpPr>
          <p:spPr bwMode="auto">
            <a:xfrm>
              <a:off x="2818603" y="349229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FP(c)</a:t>
              </a:r>
            </a:p>
          </p:txBody>
        </p:sp>
        <p:sp>
          <p:nvSpPr>
            <p:cNvPr id="69" name="Rectangle 68"/>
            <p:cNvSpPr/>
            <p:nvPr/>
          </p:nvSpPr>
          <p:spPr bwMode="auto">
            <a:xfrm>
              <a:off x="2818603" y="38149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70" name="Rectangle 69"/>
            <p:cNvSpPr/>
            <p:nvPr/>
          </p:nvSpPr>
          <p:spPr bwMode="auto">
            <a:xfrm>
              <a:off x="2818603" y="415542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FP(b)</a:t>
              </a:r>
            </a:p>
          </p:txBody>
        </p:sp>
        <p:sp>
          <p:nvSpPr>
            <p:cNvPr id="71" name="Rectangle 70"/>
            <p:cNvSpPr/>
            <p:nvPr/>
          </p:nvSpPr>
          <p:spPr bwMode="auto">
            <a:xfrm>
              <a:off x="2818603" y="449681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72" name="Rectangle 71"/>
            <p:cNvSpPr/>
            <p:nvPr/>
          </p:nvSpPr>
          <p:spPr>
            <a:xfrm>
              <a:off x="2405609" y="3795178"/>
              <a:ext cx="377180" cy="369332"/>
            </a:xfrm>
            <a:prstGeom prst="rect">
              <a:avLst/>
            </a:prstGeom>
          </p:spPr>
          <p:txBody>
            <a:bodyPr wrap="none">
              <a:spAutoFit/>
            </a:bodyPr>
            <a:lstStyle/>
            <a:p>
              <a:r>
                <a:rPr lang="en-US" dirty="0" smtClean="0">
                  <a:latin typeface="Helvetica Light"/>
                  <a:cs typeface="Helvetica Light"/>
                </a:rPr>
                <a:t>5:</a:t>
              </a:r>
              <a:endParaRPr lang="en-US" dirty="0">
                <a:latin typeface="Helvetica Light"/>
                <a:cs typeface="Helvetica Light"/>
              </a:endParaRPr>
            </a:p>
          </p:txBody>
        </p:sp>
        <p:sp>
          <p:nvSpPr>
            <p:cNvPr id="73" name="Rectangle 72"/>
            <p:cNvSpPr/>
            <p:nvPr/>
          </p:nvSpPr>
          <p:spPr>
            <a:xfrm>
              <a:off x="2405609" y="4131573"/>
              <a:ext cx="377180" cy="369332"/>
            </a:xfrm>
            <a:prstGeom prst="rect">
              <a:avLst/>
            </a:prstGeom>
          </p:spPr>
          <p:txBody>
            <a:bodyPr wrap="none">
              <a:spAutoFit/>
            </a:bodyPr>
            <a:lstStyle/>
            <a:p>
              <a:r>
                <a:rPr lang="en-US" dirty="0" smtClean="0">
                  <a:latin typeface="Helvetica Light"/>
                  <a:cs typeface="Helvetica Light"/>
                </a:rPr>
                <a:t>6:</a:t>
              </a:r>
              <a:endParaRPr lang="en-US" dirty="0">
                <a:latin typeface="Helvetica Light"/>
                <a:cs typeface="Helvetica Light"/>
              </a:endParaRPr>
            </a:p>
          </p:txBody>
        </p:sp>
        <p:sp>
          <p:nvSpPr>
            <p:cNvPr id="74" name="Rectangle 73"/>
            <p:cNvSpPr/>
            <p:nvPr/>
          </p:nvSpPr>
          <p:spPr>
            <a:xfrm>
              <a:off x="2405609" y="4467969"/>
              <a:ext cx="377180" cy="369332"/>
            </a:xfrm>
            <a:prstGeom prst="rect">
              <a:avLst/>
            </a:prstGeom>
          </p:spPr>
          <p:txBody>
            <a:bodyPr wrap="none">
              <a:spAutoFit/>
            </a:bodyPr>
            <a:lstStyle/>
            <a:p>
              <a:r>
                <a:rPr lang="en-US" dirty="0" smtClean="0">
                  <a:latin typeface="Helvetica Light"/>
                  <a:cs typeface="Helvetica Light"/>
                </a:rPr>
                <a:t>7:</a:t>
              </a:r>
              <a:endParaRPr lang="en-US" dirty="0">
                <a:latin typeface="Helvetica Light"/>
                <a:cs typeface="Helvetica Light"/>
              </a:endParaRPr>
            </a:p>
          </p:txBody>
        </p:sp>
        <p:sp>
          <p:nvSpPr>
            <p:cNvPr id="75" name="Rectangle 74"/>
            <p:cNvSpPr/>
            <p:nvPr/>
          </p:nvSpPr>
          <p:spPr>
            <a:xfrm>
              <a:off x="2405609" y="3458783"/>
              <a:ext cx="377180" cy="369332"/>
            </a:xfrm>
            <a:prstGeom prst="rect">
              <a:avLst/>
            </a:prstGeom>
          </p:spPr>
          <p:txBody>
            <a:bodyPr wrap="none">
              <a:spAutoFit/>
            </a:bodyPr>
            <a:lstStyle/>
            <a:p>
              <a:r>
                <a:rPr lang="en-US" dirty="0" smtClean="0">
                  <a:latin typeface="Helvetica Light"/>
                  <a:cs typeface="Helvetica Light"/>
                </a:rPr>
                <a:t>4:</a:t>
              </a:r>
              <a:endParaRPr lang="en-US" dirty="0">
                <a:latin typeface="Helvetica Light"/>
                <a:cs typeface="Helvetica Light"/>
              </a:endParaRPr>
            </a:p>
          </p:txBody>
        </p:sp>
      </p:grpSp>
    </p:spTree>
    <p:extLst>
      <p:ext uri="{BB962C8B-B14F-4D97-AF65-F5344CB8AC3E}">
        <p14:creationId xmlns:p14="http://schemas.microsoft.com/office/powerpoint/2010/main" val="4242471789"/>
      </p:ext>
    </p:extLst>
  </p:cSld>
  <p:clrMapOvr>
    <a:masterClrMapping/>
  </p:clrMapOvr>
  <mc:AlternateContent xmlns:mc="http://schemas.openxmlformats.org/markup-compatibility/2006" xmlns:p14="http://schemas.microsoft.com/office/powerpoint/2010/main">
    <mc:Choice Requires="p14">
      <p:transition spd="slow" p14:dur="2000" advTm="52043"/>
    </mc:Choice>
    <mc:Fallback xmlns="">
      <p:transition xmlns:p14="http://schemas.microsoft.com/office/powerpoint/2010/main" spd="slow" advTm="52043"/>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Helvetica Light"/>
                <a:cs typeface="Helvetica Light"/>
              </a:rPr>
              <a:t>Basic Idea: Store Fingerprints in Hash Table</a:t>
            </a:r>
            <a:endParaRPr lang="en-US" sz="3200" dirty="0"/>
          </a:p>
        </p:txBody>
      </p:sp>
      <p:sp>
        <p:nvSpPr>
          <p:cNvPr id="5" name="Slide Number Placeholder 4"/>
          <p:cNvSpPr>
            <a:spLocks noGrp="1"/>
          </p:cNvSpPr>
          <p:nvPr>
            <p:ph type="sldNum" sz="quarter" idx="4"/>
          </p:nvPr>
        </p:nvSpPr>
        <p:spPr/>
        <p:txBody>
          <a:bodyPr/>
          <a:lstStyle/>
          <a:p>
            <a:fld id="{1E467C78-9076-9245-AAD5-B368E015503D}" type="slidenum">
              <a:rPr lang="en-US" smtClean="0"/>
              <a:t>8</a:t>
            </a:fld>
            <a:endParaRPr lang="en-US"/>
          </a:p>
        </p:txBody>
      </p:sp>
      <p:sp>
        <p:nvSpPr>
          <p:cNvPr id="6" name="Content Placeholder 2"/>
          <p:cNvSpPr>
            <a:spLocks noGrp="1"/>
          </p:cNvSpPr>
          <p:nvPr>
            <p:ph idx="1"/>
          </p:nvPr>
        </p:nvSpPr>
        <p:spPr>
          <a:xfrm>
            <a:off x="487680" y="1104900"/>
            <a:ext cx="8016240" cy="4648200"/>
          </a:xfrm>
        </p:spPr>
        <p:txBody>
          <a:bodyPr/>
          <a:lstStyle/>
          <a:p>
            <a:r>
              <a:rPr lang="en-US" b="1" dirty="0" smtClean="0">
                <a:latin typeface="Helvetica Light"/>
                <a:cs typeface="Helvetica Light"/>
              </a:rPr>
              <a:t>Fingerprint</a:t>
            </a:r>
            <a:r>
              <a:rPr lang="en-US" dirty="0" smtClean="0">
                <a:latin typeface="Helvetica Light"/>
                <a:cs typeface="Helvetica Light"/>
              </a:rPr>
              <a:t>(x): A hash value of x</a:t>
            </a:r>
          </a:p>
          <a:p>
            <a:pPr lvl="1"/>
            <a:r>
              <a:rPr lang="en-US" dirty="0" smtClean="0">
                <a:latin typeface="Helvetica Light"/>
                <a:cs typeface="Helvetica Light"/>
              </a:rPr>
              <a:t>Lower </a:t>
            </a:r>
            <a:r>
              <a:rPr lang="en-US" dirty="0">
                <a:latin typeface="Helvetica Light"/>
                <a:cs typeface="Helvetica Light"/>
              </a:rPr>
              <a:t>false positive rate </a:t>
            </a:r>
            <a:r>
              <a:rPr lang="en-US" b="1" i="1" dirty="0" err="1">
                <a:latin typeface="Helvetica Light"/>
                <a:cs typeface="Helvetica Light"/>
              </a:rPr>
              <a:t>ε</a:t>
            </a:r>
            <a:r>
              <a:rPr lang="en-US" dirty="0">
                <a:latin typeface="Helvetica Light"/>
                <a:cs typeface="Helvetica Light"/>
              </a:rPr>
              <a:t>, longer </a:t>
            </a:r>
            <a:r>
              <a:rPr lang="en-US" dirty="0" smtClean="0">
                <a:latin typeface="Helvetica Light"/>
                <a:cs typeface="Helvetica Light"/>
              </a:rPr>
              <a:t>fingerprint</a:t>
            </a:r>
          </a:p>
          <a:p>
            <a:r>
              <a:rPr lang="en-US" b="1" dirty="0" smtClean="0">
                <a:latin typeface="Helvetica Light"/>
                <a:cs typeface="Helvetica Light"/>
              </a:rPr>
              <a:t>Insert</a:t>
            </a:r>
            <a:r>
              <a:rPr lang="en-US" dirty="0" smtClean="0">
                <a:latin typeface="Helvetica Light"/>
                <a:cs typeface="Helvetica Light"/>
              </a:rPr>
              <a:t>(</a:t>
            </a:r>
            <a:r>
              <a:rPr lang="en-US" dirty="0">
                <a:latin typeface="Helvetica Light"/>
                <a:cs typeface="Helvetica Light"/>
              </a:rPr>
              <a:t>x</a:t>
            </a:r>
            <a:r>
              <a:rPr lang="en-US" dirty="0" smtClean="0">
                <a:latin typeface="Helvetica Light"/>
                <a:cs typeface="Helvetica Light"/>
              </a:rPr>
              <a:t>): </a:t>
            </a:r>
          </a:p>
          <a:p>
            <a:pPr lvl="1"/>
            <a:r>
              <a:rPr lang="en-US" dirty="0" smtClean="0">
                <a:latin typeface="Helvetica Light"/>
                <a:cs typeface="Helvetica Light"/>
              </a:rPr>
              <a:t>add </a:t>
            </a:r>
            <a:r>
              <a:rPr lang="en-US" b="1" dirty="0" smtClean="0">
                <a:latin typeface="Helvetica Light"/>
                <a:cs typeface="Helvetica Light"/>
              </a:rPr>
              <a:t>Fingerprint(x)</a:t>
            </a:r>
            <a:r>
              <a:rPr lang="en-US" dirty="0" smtClean="0">
                <a:latin typeface="Helvetica Light"/>
                <a:cs typeface="Helvetica Light"/>
              </a:rPr>
              <a:t> to hash table</a:t>
            </a:r>
          </a:p>
          <a:p>
            <a:endParaRPr lang="en-US" dirty="0">
              <a:latin typeface="Helvetica Light"/>
              <a:cs typeface="Helvetica Light"/>
            </a:endParaRPr>
          </a:p>
        </p:txBody>
      </p:sp>
      <p:grpSp>
        <p:nvGrpSpPr>
          <p:cNvPr id="7" name="Group 6"/>
          <p:cNvGrpSpPr/>
          <p:nvPr/>
        </p:nvGrpSpPr>
        <p:grpSpPr>
          <a:xfrm>
            <a:off x="7204465" y="3325733"/>
            <a:ext cx="1577111" cy="2701088"/>
            <a:chOff x="2405609" y="2136213"/>
            <a:chExt cx="1131366" cy="2701088"/>
          </a:xfrm>
        </p:grpSpPr>
        <p:sp>
          <p:nvSpPr>
            <p:cNvPr id="8" name="Rectangle 7"/>
            <p:cNvSpPr/>
            <p:nvPr/>
          </p:nvSpPr>
          <p:spPr bwMode="auto">
            <a:xfrm>
              <a:off x="2818603" y="21632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9" name="Rectangle 8"/>
            <p:cNvSpPr/>
            <p:nvPr/>
          </p:nvSpPr>
          <p:spPr bwMode="auto">
            <a:xfrm>
              <a:off x="2818603" y="248587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0" name="Rectangle 9"/>
            <p:cNvSpPr/>
            <p:nvPr/>
          </p:nvSpPr>
          <p:spPr bwMode="auto">
            <a:xfrm>
              <a:off x="2818603" y="282636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FP(a)</a:t>
              </a:r>
            </a:p>
          </p:txBody>
        </p:sp>
        <p:sp>
          <p:nvSpPr>
            <p:cNvPr id="11" name="Rectangle 10"/>
            <p:cNvSpPr/>
            <p:nvPr/>
          </p:nvSpPr>
          <p:spPr bwMode="auto">
            <a:xfrm>
              <a:off x="2818603" y="316775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2" name="Rectangle 11"/>
            <p:cNvSpPr/>
            <p:nvPr/>
          </p:nvSpPr>
          <p:spPr>
            <a:xfrm>
              <a:off x="2405609" y="2136213"/>
              <a:ext cx="377180" cy="369332"/>
            </a:xfrm>
            <a:prstGeom prst="rect">
              <a:avLst/>
            </a:prstGeom>
          </p:spPr>
          <p:txBody>
            <a:bodyPr wrap="none">
              <a:spAutoFit/>
            </a:bodyPr>
            <a:lstStyle/>
            <a:p>
              <a:r>
                <a:rPr lang="en-US" dirty="0" smtClean="0">
                  <a:latin typeface="Helvetica Light"/>
                  <a:cs typeface="Helvetica Light"/>
                </a:rPr>
                <a:t>0:</a:t>
              </a:r>
              <a:endParaRPr lang="en-US" dirty="0">
                <a:latin typeface="Helvetica Light"/>
                <a:cs typeface="Helvetica Light"/>
              </a:endParaRPr>
            </a:p>
          </p:txBody>
        </p:sp>
        <p:sp>
          <p:nvSpPr>
            <p:cNvPr id="13" name="Rectangle 12"/>
            <p:cNvSpPr/>
            <p:nvPr/>
          </p:nvSpPr>
          <p:spPr>
            <a:xfrm>
              <a:off x="2405609" y="2449598"/>
              <a:ext cx="377180" cy="369332"/>
            </a:xfrm>
            <a:prstGeom prst="rect">
              <a:avLst/>
            </a:prstGeom>
          </p:spPr>
          <p:txBody>
            <a:bodyPr wrap="none">
              <a:spAutoFit/>
            </a:bodyPr>
            <a:lstStyle/>
            <a:p>
              <a:r>
                <a:rPr lang="en-US" dirty="0" smtClean="0">
                  <a:latin typeface="Helvetica Light"/>
                  <a:cs typeface="Helvetica Light"/>
                </a:rPr>
                <a:t>1:</a:t>
              </a:r>
              <a:endParaRPr lang="en-US" dirty="0">
                <a:latin typeface="Helvetica Light"/>
                <a:cs typeface="Helvetica Light"/>
              </a:endParaRPr>
            </a:p>
          </p:txBody>
        </p:sp>
        <p:sp>
          <p:nvSpPr>
            <p:cNvPr id="14" name="Rectangle 13"/>
            <p:cNvSpPr/>
            <p:nvPr/>
          </p:nvSpPr>
          <p:spPr>
            <a:xfrm>
              <a:off x="2405609" y="2785993"/>
              <a:ext cx="377180" cy="369332"/>
            </a:xfrm>
            <a:prstGeom prst="rect">
              <a:avLst/>
            </a:prstGeom>
          </p:spPr>
          <p:txBody>
            <a:bodyPr wrap="none">
              <a:spAutoFit/>
            </a:bodyPr>
            <a:lstStyle/>
            <a:p>
              <a:r>
                <a:rPr lang="en-US" dirty="0" smtClean="0">
                  <a:latin typeface="Helvetica Light"/>
                  <a:cs typeface="Helvetica Light"/>
                </a:rPr>
                <a:t>2:</a:t>
              </a:r>
              <a:endParaRPr lang="en-US" dirty="0">
                <a:latin typeface="Helvetica Light"/>
                <a:cs typeface="Helvetica Light"/>
              </a:endParaRPr>
            </a:p>
          </p:txBody>
        </p:sp>
        <p:sp>
          <p:nvSpPr>
            <p:cNvPr id="15" name="Rectangle 14"/>
            <p:cNvSpPr/>
            <p:nvPr/>
          </p:nvSpPr>
          <p:spPr>
            <a:xfrm>
              <a:off x="2405609" y="3122388"/>
              <a:ext cx="377180" cy="369332"/>
            </a:xfrm>
            <a:prstGeom prst="rect">
              <a:avLst/>
            </a:prstGeom>
          </p:spPr>
          <p:txBody>
            <a:bodyPr wrap="none">
              <a:spAutoFit/>
            </a:bodyPr>
            <a:lstStyle/>
            <a:p>
              <a:r>
                <a:rPr lang="en-US" dirty="0" smtClean="0">
                  <a:latin typeface="Helvetica Light"/>
                  <a:cs typeface="Helvetica Light"/>
                </a:rPr>
                <a:t>3:</a:t>
              </a:r>
              <a:endParaRPr lang="en-US" dirty="0">
                <a:latin typeface="Helvetica Light"/>
                <a:cs typeface="Helvetica Light"/>
              </a:endParaRPr>
            </a:p>
          </p:txBody>
        </p:sp>
        <p:sp>
          <p:nvSpPr>
            <p:cNvPr id="16" name="Rectangle 15"/>
            <p:cNvSpPr/>
            <p:nvPr/>
          </p:nvSpPr>
          <p:spPr bwMode="auto">
            <a:xfrm>
              <a:off x="2818603" y="349229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FP(c)</a:t>
              </a:r>
            </a:p>
          </p:txBody>
        </p:sp>
        <p:sp>
          <p:nvSpPr>
            <p:cNvPr id="17" name="Rectangle 16"/>
            <p:cNvSpPr/>
            <p:nvPr/>
          </p:nvSpPr>
          <p:spPr bwMode="auto">
            <a:xfrm>
              <a:off x="2818603" y="38149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8" name="Rectangle 17"/>
            <p:cNvSpPr/>
            <p:nvPr/>
          </p:nvSpPr>
          <p:spPr bwMode="auto">
            <a:xfrm>
              <a:off x="2818603" y="415542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FP(b)</a:t>
              </a:r>
            </a:p>
          </p:txBody>
        </p:sp>
        <p:sp>
          <p:nvSpPr>
            <p:cNvPr id="19" name="Rectangle 18"/>
            <p:cNvSpPr/>
            <p:nvPr/>
          </p:nvSpPr>
          <p:spPr bwMode="auto">
            <a:xfrm>
              <a:off x="2818603" y="449681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0" name="Rectangle 19"/>
            <p:cNvSpPr/>
            <p:nvPr/>
          </p:nvSpPr>
          <p:spPr>
            <a:xfrm>
              <a:off x="2405609" y="3795178"/>
              <a:ext cx="377180" cy="369332"/>
            </a:xfrm>
            <a:prstGeom prst="rect">
              <a:avLst/>
            </a:prstGeom>
          </p:spPr>
          <p:txBody>
            <a:bodyPr wrap="none">
              <a:spAutoFit/>
            </a:bodyPr>
            <a:lstStyle/>
            <a:p>
              <a:r>
                <a:rPr lang="en-US" dirty="0" smtClean="0">
                  <a:latin typeface="Helvetica Light"/>
                  <a:cs typeface="Helvetica Light"/>
                </a:rPr>
                <a:t>5:</a:t>
              </a:r>
              <a:endParaRPr lang="en-US" dirty="0">
                <a:latin typeface="Helvetica Light"/>
                <a:cs typeface="Helvetica Light"/>
              </a:endParaRPr>
            </a:p>
          </p:txBody>
        </p:sp>
        <p:sp>
          <p:nvSpPr>
            <p:cNvPr id="21" name="Rectangle 20"/>
            <p:cNvSpPr/>
            <p:nvPr/>
          </p:nvSpPr>
          <p:spPr>
            <a:xfrm>
              <a:off x="2405609" y="4131573"/>
              <a:ext cx="377180" cy="369332"/>
            </a:xfrm>
            <a:prstGeom prst="rect">
              <a:avLst/>
            </a:prstGeom>
          </p:spPr>
          <p:txBody>
            <a:bodyPr wrap="none">
              <a:spAutoFit/>
            </a:bodyPr>
            <a:lstStyle/>
            <a:p>
              <a:r>
                <a:rPr lang="en-US" dirty="0" smtClean="0">
                  <a:latin typeface="Helvetica Light"/>
                  <a:cs typeface="Helvetica Light"/>
                </a:rPr>
                <a:t>6:</a:t>
              </a:r>
              <a:endParaRPr lang="en-US" dirty="0">
                <a:latin typeface="Helvetica Light"/>
                <a:cs typeface="Helvetica Light"/>
              </a:endParaRPr>
            </a:p>
          </p:txBody>
        </p:sp>
        <p:sp>
          <p:nvSpPr>
            <p:cNvPr id="22" name="Rectangle 21"/>
            <p:cNvSpPr/>
            <p:nvPr/>
          </p:nvSpPr>
          <p:spPr>
            <a:xfrm>
              <a:off x="2405609" y="4467969"/>
              <a:ext cx="377180" cy="369332"/>
            </a:xfrm>
            <a:prstGeom prst="rect">
              <a:avLst/>
            </a:prstGeom>
          </p:spPr>
          <p:txBody>
            <a:bodyPr wrap="none">
              <a:spAutoFit/>
            </a:bodyPr>
            <a:lstStyle/>
            <a:p>
              <a:r>
                <a:rPr lang="en-US" dirty="0" smtClean="0">
                  <a:latin typeface="Helvetica Light"/>
                  <a:cs typeface="Helvetica Light"/>
                </a:rPr>
                <a:t>7:</a:t>
              </a:r>
              <a:endParaRPr lang="en-US" dirty="0">
                <a:latin typeface="Helvetica Light"/>
                <a:cs typeface="Helvetica Light"/>
              </a:endParaRPr>
            </a:p>
          </p:txBody>
        </p:sp>
        <p:sp>
          <p:nvSpPr>
            <p:cNvPr id="23" name="Rectangle 22"/>
            <p:cNvSpPr/>
            <p:nvPr/>
          </p:nvSpPr>
          <p:spPr>
            <a:xfrm>
              <a:off x="2405609" y="3458783"/>
              <a:ext cx="377180" cy="369332"/>
            </a:xfrm>
            <a:prstGeom prst="rect">
              <a:avLst/>
            </a:prstGeom>
          </p:spPr>
          <p:txBody>
            <a:bodyPr wrap="none">
              <a:spAutoFit/>
            </a:bodyPr>
            <a:lstStyle/>
            <a:p>
              <a:r>
                <a:rPr lang="en-US" dirty="0" smtClean="0">
                  <a:latin typeface="Helvetica Light"/>
                  <a:cs typeface="Helvetica Light"/>
                </a:rPr>
                <a:t>4:</a:t>
              </a:r>
              <a:endParaRPr lang="en-US" dirty="0">
                <a:latin typeface="Helvetica Light"/>
                <a:cs typeface="Helvetica Light"/>
              </a:endParaRPr>
            </a:p>
          </p:txBody>
        </p:sp>
      </p:grpSp>
      <p:sp>
        <p:nvSpPr>
          <p:cNvPr id="26" name="Rectangle 25"/>
          <p:cNvSpPr/>
          <p:nvPr/>
        </p:nvSpPr>
        <p:spPr bwMode="auto">
          <a:xfrm>
            <a:off x="7785548" y="3672921"/>
            <a:ext cx="996028" cy="340484"/>
          </a:xfrm>
          <a:prstGeom prst="rect">
            <a:avLst/>
          </a:prstGeom>
          <a:solidFill>
            <a:srgbClr val="FF6600"/>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FP(x)</a:t>
            </a:r>
          </a:p>
        </p:txBody>
      </p:sp>
    </p:spTree>
    <p:custDataLst>
      <p:tags r:id="rId1"/>
    </p:custDataLst>
    <p:extLst>
      <p:ext uri="{BB962C8B-B14F-4D97-AF65-F5344CB8AC3E}">
        <p14:creationId xmlns:p14="http://schemas.microsoft.com/office/powerpoint/2010/main" val="4178473463"/>
      </p:ext>
    </p:extLst>
  </p:cSld>
  <p:clrMapOvr>
    <a:masterClrMapping/>
  </p:clrMapOvr>
  <mc:AlternateContent xmlns:mc="http://schemas.openxmlformats.org/markup-compatibility/2006" xmlns:p14="http://schemas.microsoft.com/office/powerpoint/2010/main">
    <mc:Choice Requires="p14">
      <p:transition spd="slow" p14:dur="2000" advTm="11676"/>
    </mc:Choice>
    <mc:Fallback xmlns="">
      <p:transition xmlns:p14="http://schemas.microsoft.com/office/powerpoint/2010/main" spd="slow" advTm="1167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Helvetica Light"/>
                <a:cs typeface="Helvetica Light"/>
              </a:rPr>
              <a:t>Basic Idea: Store Fingerprints in Hash Table</a:t>
            </a:r>
            <a:endParaRPr lang="en-US" sz="3200" dirty="0"/>
          </a:p>
        </p:txBody>
      </p:sp>
      <p:sp>
        <p:nvSpPr>
          <p:cNvPr id="5" name="Slide Number Placeholder 4"/>
          <p:cNvSpPr>
            <a:spLocks noGrp="1"/>
          </p:cNvSpPr>
          <p:nvPr>
            <p:ph type="sldNum" sz="quarter" idx="4"/>
          </p:nvPr>
        </p:nvSpPr>
        <p:spPr/>
        <p:txBody>
          <a:bodyPr/>
          <a:lstStyle/>
          <a:p>
            <a:fld id="{1E467C78-9076-9245-AAD5-B368E015503D}" type="slidenum">
              <a:rPr lang="en-US" smtClean="0"/>
              <a:t>9</a:t>
            </a:fld>
            <a:endParaRPr lang="en-US"/>
          </a:p>
        </p:txBody>
      </p:sp>
      <p:sp>
        <p:nvSpPr>
          <p:cNvPr id="6" name="Content Placeholder 2"/>
          <p:cNvSpPr>
            <a:spLocks noGrp="1"/>
          </p:cNvSpPr>
          <p:nvPr>
            <p:ph idx="1"/>
          </p:nvPr>
        </p:nvSpPr>
        <p:spPr>
          <a:xfrm>
            <a:off x="487680" y="1104900"/>
            <a:ext cx="8016240" cy="4648200"/>
          </a:xfrm>
        </p:spPr>
        <p:txBody>
          <a:bodyPr/>
          <a:lstStyle/>
          <a:p>
            <a:r>
              <a:rPr lang="en-US" b="1" dirty="0" smtClean="0">
                <a:latin typeface="Helvetica Light"/>
                <a:cs typeface="Helvetica Light"/>
              </a:rPr>
              <a:t>Fingerprint</a:t>
            </a:r>
            <a:r>
              <a:rPr lang="en-US" dirty="0" smtClean="0">
                <a:latin typeface="Helvetica Light"/>
                <a:cs typeface="Helvetica Light"/>
              </a:rPr>
              <a:t>(x): A hash value of x</a:t>
            </a:r>
          </a:p>
          <a:p>
            <a:pPr lvl="1"/>
            <a:r>
              <a:rPr lang="en-US" dirty="0" smtClean="0">
                <a:latin typeface="Helvetica Light"/>
                <a:cs typeface="Helvetica Light"/>
              </a:rPr>
              <a:t>Lower </a:t>
            </a:r>
            <a:r>
              <a:rPr lang="en-US" dirty="0">
                <a:latin typeface="Helvetica Light"/>
                <a:cs typeface="Helvetica Light"/>
              </a:rPr>
              <a:t>false positive rate </a:t>
            </a:r>
            <a:r>
              <a:rPr lang="en-US" b="1" i="1" dirty="0" err="1">
                <a:latin typeface="Helvetica Light"/>
                <a:cs typeface="Helvetica Light"/>
              </a:rPr>
              <a:t>ε</a:t>
            </a:r>
            <a:r>
              <a:rPr lang="en-US" dirty="0">
                <a:latin typeface="Helvetica Light"/>
                <a:cs typeface="Helvetica Light"/>
              </a:rPr>
              <a:t>, longer </a:t>
            </a:r>
            <a:r>
              <a:rPr lang="en-US" dirty="0" smtClean="0">
                <a:latin typeface="Helvetica Light"/>
                <a:cs typeface="Helvetica Light"/>
              </a:rPr>
              <a:t>fingerprint</a:t>
            </a:r>
          </a:p>
          <a:p>
            <a:r>
              <a:rPr lang="en-US" b="1" dirty="0" smtClean="0">
                <a:latin typeface="Helvetica Light"/>
                <a:cs typeface="Helvetica Light"/>
              </a:rPr>
              <a:t>Insert</a:t>
            </a:r>
            <a:r>
              <a:rPr lang="en-US" dirty="0" smtClean="0">
                <a:latin typeface="Helvetica Light"/>
                <a:cs typeface="Helvetica Light"/>
              </a:rPr>
              <a:t>(</a:t>
            </a:r>
            <a:r>
              <a:rPr lang="en-US" dirty="0">
                <a:latin typeface="Helvetica Light"/>
                <a:cs typeface="Helvetica Light"/>
              </a:rPr>
              <a:t>x</a:t>
            </a:r>
            <a:r>
              <a:rPr lang="en-US" dirty="0" smtClean="0">
                <a:latin typeface="Helvetica Light"/>
                <a:cs typeface="Helvetica Light"/>
              </a:rPr>
              <a:t>): </a:t>
            </a:r>
          </a:p>
          <a:p>
            <a:pPr lvl="1"/>
            <a:r>
              <a:rPr lang="en-US" dirty="0" smtClean="0">
                <a:latin typeface="Helvetica Light"/>
                <a:cs typeface="Helvetica Light"/>
              </a:rPr>
              <a:t>add </a:t>
            </a:r>
            <a:r>
              <a:rPr lang="en-US" b="1" dirty="0" smtClean="0">
                <a:latin typeface="Helvetica Light"/>
                <a:cs typeface="Helvetica Light"/>
              </a:rPr>
              <a:t>Fingerprint(x)</a:t>
            </a:r>
            <a:r>
              <a:rPr lang="en-US" dirty="0" smtClean="0">
                <a:latin typeface="Helvetica Light"/>
                <a:cs typeface="Helvetica Light"/>
              </a:rPr>
              <a:t> to hash table</a:t>
            </a:r>
          </a:p>
          <a:p>
            <a:r>
              <a:rPr lang="en-US" b="1" dirty="0">
                <a:latin typeface="Helvetica Light"/>
                <a:cs typeface="Helvetica Light"/>
              </a:rPr>
              <a:t>Lookup</a:t>
            </a:r>
            <a:r>
              <a:rPr lang="en-US" dirty="0">
                <a:latin typeface="Helvetica Light"/>
                <a:cs typeface="Helvetica Light"/>
              </a:rPr>
              <a:t>(x): </a:t>
            </a:r>
          </a:p>
          <a:p>
            <a:pPr lvl="1"/>
            <a:r>
              <a:rPr lang="en-US" dirty="0">
                <a:latin typeface="Helvetica Light"/>
                <a:cs typeface="Helvetica Light"/>
              </a:rPr>
              <a:t>search </a:t>
            </a:r>
            <a:r>
              <a:rPr lang="en-US" b="1" dirty="0">
                <a:latin typeface="Helvetica Light"/>
                <a:cs typeface="Helvetica Light"/>
              </a:rPr>
              <a:t>Fingerprint</a:t>
            </a:r>
            <a:r>
              <a:rPr lang="en-US" dirty="0">
                <a:latin typeface="Helvetica Light"/>
                <a:cs typeface="Helvetica Light"/>
              </a:rPr>
              <a:t>(x) in </a:t>
            </a:r>
            <a:r>
              <a:rPr lang="en-US" dirty="0" err="1">
                <a:latin typeface="Helvetica Light"/>
                <a:cs typeface="Helvetica Light"/>
              </a:rPr>
              <a:t>hashtable</a:t>
            </a:r>
            <a:endParaRPr lang="en-US" dirty="0">
              <a:latin typeface="Helvetica Light"/>
              <a:cs typeface="Helvetica Light"/>
            </a:endParaRPr>
          </a:p>
          <a:p>
            <a:endParaRPr lang="en-US" dirty="0" smtClean="0">
              <a:latin typeface="Helvetica Light"/>
              <a:cs typeface="Helvetica Light"/>
            </a:endParaRPr>
          </a:p>
          <a:p>
            <a:endParaRPr lang="en-US" dirty="0">
              <a:latin typeface="Helvetica Light"/>
              <a:cs typeface="Helvetica Light"/>
            </a:endParaRPr>
          </a:p>
        </p:txBody>
      </p:sp>
      <p:grpSp>
        <p:nvGrpSpPr>
          <p:cNvPr id="7" name="Group 6"/>
          <p:cNvGrpSpPr/>
          <p:nvPr/>
        </p:nvGrpSpPr>
        <p:grpSpPr>
          <a:xfrm>
            <a:off x="7204465" y="3325733"/>
            <a:ext cx="1577111" cy="2701088"/>
            <a:chOff x="2405609" y="2136213"/>
            <a:chExt cx="1131366" cy="2701088"/>
          </a:xfrm>
        </p:grpSpPr>
        <p:sp>
          <p:nvSpPr>
            <p:cNvPr id="8" name="Rectangle 7"/>
            <p:cNvSpPr/>
            <p:nvPr/>
          </p:nvSpPr>
          <p:spPr bwMode="auto">
            <a:xfrm>
              <a:off x="2818603" y="21632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9" name="Rectangle 8"/>
            <p:cNvSpPr/>
            <p:nvPr/>
          </p:nvSpPr>
          <p:spPr bwMode="auto">
            <a:xfrm>
              <a:off x="2818603" y="248587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0" name="Rectangle 9"/>
            <p:cNvSpPr/>
            <p:nvPr/>
          </p:nvSpPr>
          <p:spPr bwMode="auto">
            <a:xfrm>
              <a:off x="2818603" y="2826363"/>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FP(a)</a:t>
              </a:r>
            </a:p>
          </p:txBody>
        </p:sp>
        <p:sp>
          <p:nvSpPr>
            <p:cNvPr id="11" name="Rectangle 10"/>
            <p:cNvSpPr/>
            <p:nvPr/>
          </p:nvSpPr>
          <p:spPr bwMode="auto">
            <a:xfrm>
              <a:off x="2818603" y="3167759"/>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2" name="Rectangle 11"/>
            <p:cNvSpPr/>
            <p:nvPr/>
          </p:nvSpPr>
          <p:spPr>
            <a:xfrm>
              <a:off x="2405609" y="2136213"/>
              <a:ext cx="377180" cy="369332"/>
            </a:xfrm>
            <a:prstGeom prst="rect">
              <a:avLst/>
            </a:prstGeom>
          </p:spPr>
          <p:txBody>
            <a:bodyPr wrap="none">
              <a:spAutoFit/>
            </a:bodyPr>
            <a:lstStyle/>
            <a:p>
              <a:r>
                <a:rPr lang="en-US" dirty="0" smtClean="0">
                  <a:latin typeface="Helvetica Light"/>
                  <a:cs typeface="Helvetica Light"/>
                </a:rPr>
                <a:t>0:</a:t>
              </a:r>
              <a:endParaRPr lang="en-US" dirty="0">
                <a:latin typeface="Helvetica Light"/>
                <a:cs typeface="Helvetica Light"/>
              </a:endParaRPr>
            </a:p>
          </p:txBody>
        </p:sp>
        <p:sp>
          <p:nvSpPr>
            <p:cNvPr id="13" name="Rectangle 12"/>
            <p:cNvSpPr/>
            <p:nvPr/>
          </p:nvSpPr>
          <p:spPr>
            <a:xfrm>
              <a:off x="2405609" y="2449598"/>
              <a:ext cx="377180" cy="369332"/>
            </a:xfrm>
            <a:prstGeom prst="rect">
              <a:avLst/>
            </a:prstGeom>
          </p:spPr>
          <p:txBody>
            <a:bodyPr wrap="none">
              <a:spAutoFit/>
            </a:bodyPr>
            <a:lstStyle/>
            <a:p>
              <a:r>
                <a:rPr lang="en-US" dirty="0" smtClean="0">
                  <a:latin typeface="Helvetica Light"/>
                  <a:cs typeface="Helvetica Light"/>
                </a:rPr>
                <a:t>1:</a:t>
              </a:r>
              <a:endParaRPr lang="en-US" dirty="0">
                <a:latin typeface="Helvetica Light"/>
                <a:cs typeface="Helvetica Light"/>
              </a:endParaRPr>
            </a:p>
          </p:txBody>
        </p:sp>
        <p:sp>
          <p:nvSpPr>
            <p:cNvPr id="14" name="Rectangle 13"/>
            <p:cNvSpPr/>
            <p:nvPr/>
          </p:nvSpPr>
          <p:spPr>
            <a:xfrm>
              <a:off x="2405609" y="2785993"/>
              <a:ext cx="377180" cy="369332"/>
            </a:xfrm>
            <a:prstGeom prst="rect">
              <a:avLst/>
            </a:prstGeom>
          </p:spPr>
          <p:txBody>
            <a:bodyPr wrap="none">
              <a:spAutoFit/>
            </a:bodyPr>
            <a:lstStyle/>
            <a:p>
              <a:r>
                <a:rPr lang="en-US" dirty="0" smtClean="0">
                  <a:latin typeface="Helvetica Light"/>
                  <a:cs typeface="Helvetica Light"/>
                </a:rPr>
                <a:t>2:</a:t>
              </a:r>
              <a:endParaRPr lang="en-US" dirty="0">
                <a:latin typeface="Helvetica Light"/>
                <a:cs typeface="Helvetica Light"/>
              </a:endParaRPr>
            </a:p>
          </p:txBody>
        </p:sp>
        <p:sp>
          <p:nvSpPr>
            <p:cNvPr id="15" name="Rectangle 14"/>
            <p:cNvSpPr/>
            <p:nvPr/>
          </p:nvSpPr>
          <p:spPr>
            <a:xfrm>
              <a:off x="2405609" y="3122388"/>
              <a:ext cx="377180" cy="369332"/>
            </a:xfrm>
            <a:prstGeom prst="rect">
              <a:avLst/>
            </a:prstGeom>
          </p:spPr>
          <p:txBody>
            <a:bodyPr wrap="none">
              <a:spAutoFit/>
            </a:bodyPr>
            <a:lstStyle/>
            <a:p>
              <a:r>
                <a:rPr lang="en-US" dirty="0" smtClean="0">
                  <a:latin typeface="Helvetica Light"/>
                  <a:cs typeface="Helvetica Light"/>
                </a:rPr>
                <a:t>3:</a:t>
              </a:r>
              <a:endParaRPr lang="en-US" dirty="0">
                <a:latin typeface="Helvetica Light"/>
                <a:cs typeface="Helvetica Light"/>
              </a:endParaRPr>
            </a:p>
          </p:txBody>
        </p:sp>
        <p:sp>
          <p:nvSpPr>
            <p:cNvPr id="16" name="Rectangle 15"/>
            <p:cNvSpPr/>
            <p:nvPr/>
          </p:nvSpPr>
          <p:spPr bwMode="auto">
            <a:xfrm>
              <a:off x="2818603" y="3492295"/>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FP(c)</a:t>
              </a:r>
            </a:p>
          </p:txBody>
        </p:sp>
        <p:sp>
          <p:nvSpPr>
            <p:cNvPr id="17" name="Rectangle 16"/>
            <p:cNvSpPr/>
            <p:nvPr/>
          </p:nvSpPr>
          <p:spPr bwMode="auto">
            <a:xfrm>
              <a:off x="2818603" y="381493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18" name="Rectangle 17"/>
            <p:cNvSpPr/>
            <p:nvPr/>
          </p:nvSpPr>
          <p:spPr bwMode="auto">
            <a:xfrm>
              <a:off x="2818603" y="4155421"/>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FP(b)</a:t>
              </a:r>
            </a:p>
          </p:txBody>
        </p:sp>
        <p:sp>
          <p:nvSpPr>
            <p:cNvPr id="19" name="Rectangle 18"/>
            <p:cNvSpPr/>
            <p:nvPr/>
          </p:nvSpPr>
          <p:spPr bwMode="auto">
            <a:xfrm>
              <a:off x="2818603" y="4496817"/>
              <a:ext cx="718372" cy="340484"/>
            </a:xfrm>
            <a:prstGeom prst="rect">
              <a:avLst/>
            </a:prstGeom>
            <a:solidFill>
              <a:schemeClr val="bg1"/>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u="none" strike="noStrike" cap="none" normalizeH="0" baseline="0" dirty="0" smtClean="0">
                <a:ln>
                  <a:noFill/>
                </a:ln>
                <a:solidFill>
                  <a:schemeClr val="tx1"/>
                </a:solidFill>
                <a:effectLst/>
                <a:latin typeface="Helvetica Light"/>
                <a:cs typeface="Helvetica Light"/>
              </a:endParaRPr>
            </a:p>
          </p:txBody>
        </p:sp>
        <p:sp>
          <p:nvSpPr>
            <p:cNvPr id="20" name="Rectangle 19"/>
            <p:cNvSpPr/>
            <p:nvPr/>
          </p:nvSpPr>
          <p:spPr>
            <a:xfrm>
              <a:off x="2405609" y="3795178"/>
              <a:ext cx="377180" cy="369332"/>
            </a:xfrm>
            <a:prstGeom prst="rect">
              <a:avLst/>
            </a:prstGeom>
          </p:spPr>
          <p:txBody>
            <a:bodyPr wrap="none">
              <a:spAutoFit/>
            </a:bodyPr>
            <a:lstStyle/>
            <a:p>
              <a:r>
                <a:rPr lang="en-US" dirty="0" smtClean="0">
                  <a:latin typeface="Helvetica Light"/>
                  <a:cs typeface="Helvetica Light"/>
                </a:rPr>
                <a:t>5:</a:t>
              </a:r>
              <a:endParaRPr lang="en-US" dirty="0">
                <a:latin typeface="Helvetica Light"/>
                <a:cs typeface="Helvetica Light"/>
              </a:endParaRPr>
            </a:p>
          </p:txBody>
        </p:sp>
        <p:sp>
          <p:nvSpPr>
            <p:cNvPr id="21" name="Rectangle 20"/>
            <p:cNvSpPr/>
            <p:nvPr/>
          </p:nvSpPr>
          <p:spPr>
            <a:xfrm>
              <a:off x="2405609" y="4131573"/>
              <a:ext cx="377180" cy="369332"/>
            </a:xfrm>
            <a:prstGeom prst="rect">
              <a:avLst/>
            </a:prstGeom>
          </p:spPr>
          <p:txBody>
            <a:bodyPr wrap="none">
              <a:spAutoFit/>
            </a:bodyPr>
            <a:lstStyle/>
            <a:p>
              <a:r>
                <a:rPr lang="en-US" dirty="0" smtClean="0">
                  <a:latin typeface="Helvetica Light"/>
                  <a:cs typeface="Helvetica Light"/>
                </a:rPr>
                <a:t>6:</a:t>
              </a:r>
              <a:endParaRPr lang="en-US" dirty="0">
                <a:latin typeface="Helvetica Light"/>
                <a:cs typeface="Helvetica Light"/>
              </a:endParaRPr>
            </a:p>
          </p:txBody>
        </p:sp>
        <p:sp>
          <p:nvSpPr>
            <p:cNvPr id="22" name="Rectangle 21"/>
            <p:cNvSpPr/>
            <p:nvPr/>
          </p:nvSpPr>
          <p:spPr>
            <a:xfrm>
              <a:off x="2405609" y="4467969"/>
              <a:ext cx="377180" cy="369332"/>
            </a:xfrm>
            <a:prstGeom prst="rect">
              <a:avLst/>
            </a:prstGeom>
          </p:spPr>
          <p:txBody>
            <a:bodyPr wrap="none">
              <a:spAutoFit/>
            </a:bodyPr>
            <a:lstStyle/>
            <a:p>
              <a:r>
                <a:rPr lang="en-US" dirty="0" smtClean="0">
                  <a:latin typeface="Helvetica Light"/>
                  <a:cs typeface="Helvetica Light"/>
                </a:rPr>
                <a:t>7:</a:t>
              </a:r>
              <a:endParaRPr lang="en-US" dirty="0">
                <a:latin typeface="Helvetica Light"/>
                <a:cs typeface="Helvetica Light"/>
              </a:endParaRPr>
            </a:p>
          </p:txBody>
        </p:sp>
        <p:sp>
          <p:nvSpPr>
            <p:cNvPr id="23" name="Rectangle 22"/>
            <p:cNvSpPr/>
            <p:nvPr/>
          </p:nvSpPr>
          <p:spPr>
            <a:xfrm>
              <a:off x="2405609" y="3458783"/>
              <a:ext cx="377180" cy="369332"/>
            </a:xfrm>
            <a:prstGeom prst="rect">
              <a:avLst/>
            </a:prstGeom>
          </p:spPr>
          <p:txBody>
            <a:bodyPr wrap="none">
              <a:spAutoFit/>
            </a:bodyPr>
            <a:lstStyle/>
            <a:p>
              <a:r>
                <a:rPr lang="en-US" dirty="0" smtClean="0">
                  <a:latin typeface="Helvetica Light"/>
                  <a:cs typeface="Helvetica Light"/>
                </a:rPr>
                <a:t>4:</a:t>
              </a:r>
              <a:endParaRPr lang="en-US" dirty="0">
                <a:latin typeface="Helvetica Light"/>
                <a:cs typeface="Helvetica Light"/>
              </a:endParaRPr>
            </a:p>
          </p:txBody>
        </p:sp>
      </p:grpSp>
      <p:sp>
        <p:nvSpPr>
          <p:cNvPr id="26" name="Rectangle 25"/>
          <p:cNvSpPr/>
          <p:nvPr/>
        </p:nvSpPr>
        <p:spPr bwMode="auto">
          <a:xfrm>
            <a:off x="7785548" y="3672921"/>
            <a:ext cx="996028" cy="340484"/>
          </a:xfrm>
          <a:prstGeom prst="rect">
            <a:avLst/>
          </a:prstGeom>
          <a:solidFill>
            <a:srgbClr val="FF6600"/>
          </a:solidFill>
          <a:ln>
            <a:solidFill>
              <a:schemeClr val="tx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u="none" strike="noStrike" cap="none" normalizeH="0" baseline="0" dirty="0" smtClean="0">
                <a:ln>
                  <a:noFill/>
                </a:ln>
                <a:solidFill>
                  <a:schemeClr val="tx1"/>
                </a:solidFill>
                <a:effectLst/>
                <a:latin typeface="Helvetica Light"/>
                <a:cs typeface="Helvetica Light"/>
              </a:rPr>
              <a:t>FP(x)</a:t>
            </a:r>
          </a:p>
        </p:txBody>
      </p:sp>
      <p:sp>
        <p:nvSpPr>
          <p:cNvPr id="24" name="Rectangle 23"/>
          <p:cNvSpPr/>
          <p:nvPr/>
        </p:nvSpPr>
        <p:spPr>
          <a:xfrm>
            <a:off x="5980828" y="2526194"/>
            <a:ext cx="1223637" cy="369332"/>
          </a:xfrm>
          <a:prstGeom prst="rect">
            <a:avLst/>
          </a:prstGeom>
        </p:spPr>
        <p:txBody>
          <a:bodyPr wrap="none">
            <a:spAutoFit/>
          </a:bodyPr>
          <a:lstStyle/>
          <a:p>
            <a:r>
              <a:rPr lang="en-US" dirty="0" smtClean="0">
                <a:latin typeface="Helvetica Light"/>
                <a:cs typeface="Helvetica Light"/>
              </a:rPr>
              <a:t>Lookup(x)</a:t>
            </a:r>
            <a:endParaRPr lang="en-US" dirty="0">
              <a:latin typeface="Helvetica Light"/>
              <a:cs typeface="Helvetica Light"/>
            </a:endParaRPr>
          </a:p>
        </p:txBody>
      </p:sp>
      <p:sp>
        <p:nvSpPr>
          <p:cNvPr id="25" name="Freeform 24"/>
          <p:cNvSpPr/>
          <p:nvPr/>
        </p:nvSpPr>
        <p:spPr>
          <a:xfrm flipH="1">
            <a:off x="6181700" y="2886358"/>
            <a:ext cx="1022765" cy="878749"/>
          </a:xfrm>
          <a:custGeom>
            <a:avLst/>
            <a:gdLst>
              <a:gd name="connsiteX0" fmla="*/ 1152672 w 1152672"/>
              <a:gd name="connsiteY0" fmla="*/ 0 h 352172"/>
              <a:gd name="connsiteX1" fmla="*/ 683065 w 1152672"/>
              <a:gd name="connsiteY1" fmla="*/ 234781 h 352172"/>
              <a:gd name="connsiteX2" fmla="*/ 0 w 1152672"/>
              <a:gd name="connsiteY2" fmla="*/ 352172 h 352172"/>
            </a:gdLst>
            <a:ahLst/>
            <a:cxnLst>
              <a:cxn ang="0">
                <a:pos x="connsiteX0" y="connsiteY0"/>
              </a:cxn>
              <a:cxn ang="0">
                <a:pos x="connsiteX1" y="connsiteY1"/>
              </a:cxn>
              <a:cxn ang="0">
                <a:pos x="connsiteX2" y="connsiteY2"/>
              </a:cxn>
            </a:cxnLst>
            <a:rect l="l" t="t" r="r" b="b"/>
            <a:pathLst>
              <a:path w="1152672" h="352172">
                <a:moveTo>
                  <a:pt x="1152672" y="0"/>
                </a:moveTo>
                <a:cubicBezTo>
                  <a:pt x="1013924" y="88043"/>
                  <a:pt x="875177" y="176086"/>
                  <a:pt x="683065" y="234781"/>
                </a:cubicBezTo>
                <a:cubicBezTo>
                  <a:pt x="490953" y="293476"/>
                  <a:pt x="0" y="352172"/>
                  <a:pt x="0" y="352172"/>
                </a:cubicBezTo>
              </a:path>
            </a:pathLst>
          </a:custGeom>
          <a:ln w="28575" cmpd="sng">
            <a:solidFill>
              <a:srgbClr val="000000"/>
            </a:solidFill>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Light"/>
              <a:cs typeface="Helvetica Light"/>
            </a:endParaRPr>
          </a:p>
        </p:txBody>
      </p:sp>
      <p:sp>
        <p:nvSpPr>
          <p:cNvPr id="29" name="TextBox 28"/>
          <p:cNvSpPr txBox="1"/>
          <p:nvPr/>
        </p:nvSpPr>
        <p:spPr>
          <a:xfrm>
            <a:off x="7111040" y="2526194"/>
            <a:ext cx="992579" cy="369332"/>
          </a:xfrm>
          <a:prstGeom prst="rect">
            <a:avLst/>
          </a:prstGeom>
          <a:noFill/>
        </p:spPr>
        <p:txBody>
          <a:bodyPr wrap="none" rtlCol="0">
            <a:spAutoFit/>
          </a:bodyPr>
          <a:lstStyle/>
          <a:p>
            <a:r>
              <a:rPr lang="en-US" b="1" dirty="0" smtClean="0">
                <a:latin typeface="Helvetica Light"/>
                <a:cs typeface="Helvetica Light"/>
              </a:rPr>
              <a:t>= </a:t>
            </a:r>
            <a:r>
              <a:rPr lang="en-US" dirty="0" smtClean="0">
                <a:solidFill>
                  <a:srgbClr val="008000"/>
                </a:solidFill>
                <a:latin typeface="Helvetica Light"/>
                <a:cs typeface="Helvetica Light"/>
              </a:rPr>
              <a:t>found</a:t>
            </a:r>
            <a:endParaRPr lang="en-US" dirty="0">
              <a:solidFill>
                <a:srgbClr val="008000"/>
              </a:solidFill>
              <a:latin typeface="Helvetica Light"/>
              <a:cs typeface="Helvetica Light"/>
            </a:endParaRPr>
          </a:p>
        </p:txBody>
      </p:sp>
    </p:spTree>
    <p:custDataLst>
      <p:tags r:id="rId1"/>
    </p:custDataLst>
    <p:extLst>
      <p:ext uri="{BB962C8B-B14F-4D97-AF65-F5344CB8AC3E}">
        <p14:creationId xmlns:p14="http://schemas.microsoft.com/office/powerpoint/2010/main" val="3341497846"/>
      </p:ext>
    </p:extLst>
  </p:cSld>
  <p:clrMapOvr>
    <a:masterClrMapping/>
  </p:clrMapOvr>
  <mc:AlternateContent xmlns:mc="http://schemas.openxmlformats.org/markup-compatibility/2006" xmlns:p14="http://schemas.microsoft.com/office/powerpoint/2010/main">
    <mc:Choice Requires="p14">
      <p:transition spd="slow" p14:dur="2000" advTm="22440"/>
    </mc:Choice>
    <mc:Fallback xmlns="">
      <p:transition xmlns:p14="http://schemas.microsoft.com/office/powerpoint/2010/main" spd="slow" advTm="2244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8.3|11.6"/>
</p:tagLst>
</file>

<file path=ppt/tags/tag10.xml><?xml version="1.0" encoding="utf-8"?>
<p:tagLst xmlns:a="http://schemas.openxmlformats.org/drawingml/2006/main" xmlns:r="http://schemas.openxmlformats.org/officeDocument/2006/relationships" xmlns:p="http://schemas.openxmlformats.org/presentationml/2006/main">
  <p:tag name="TIMING" val="|18|7"/>
</p:tagLst>
</file>

<file path=ppt/tags/tag11.xml><?xml version="1.0" encoding="utf-8"?>
<p:tagLst xmlns:a="http://schemas.openxmlformats.org/drawingml/2006/main" xmlns:r="http://schemas.openxmlformats.org/officeDocument/2006/relationships" xmlns:p="http://schemas.openxmlformats.org/presentationml/2006/main">
  <p:tag name="TIMING" val="|31.1"/>
</p:tagLst>
</file>

<file path=ppt/tags/tag12.xml><?xml version="1.0" encoding="utf-8"?>
<p:tagLst xmlns:a="http://schemas.openxmlformats.org/drawingml/2006/main" xmlns:r="http://schemas.openxmlformats.org/officeDocument/2006/relationships" xmlns:p="http://schemas.openxmlformats.org/presentationml/2006/main">
  <p:tag name="TIMING" val="|64.9"/>
</p:tagLst>
</file>

<file path=ppt/tags/tag13.xml><?xml version="1.0" encoding="utf-8"?>
<p:tagLst xmlns:a="http://schemas.openxmlformats.org/drawingml/2006/main" xmlns:r="http://schemas.openxmlformats.org/officeDocument/2006/relationships" xmlns:p="http://schemas.openxmlformats.org/presentationml/2006/main">
  <p:tag name="TIMING" val="|38.4|7.3|4.1|1.9|2.4|0.5"/>
</p:tagLst>
</file>

<file path=ppt/tags/tag14.xml><?xml version="1.0" encoding="utf-8"?>
<p:tagLst xmlns:a="http://schemas.openxmlformats.org/drawingml/2006/main" xmlns:r="http://schemas.openxmlformats.org/officeDocument/2006/relationships" xmlns:p="http://schemas.openxmlformats.org/presentationml/2006/main">
  <p:tag name="TIMING" val="|33.1"/>
</p:tagLst>
</file>

<file path=ppt/tags/tag15.xml><?xml version="1.0" encoding="utf-8"?>
<p:tagLst xmlns:a="http://schemas.openxmlformats.org/drawingml/2006/main" xmlns:r="http://schemas.openxmlformats.org/officeDocument/2006/relationships" xmlns:p="http://schemas.openxmlformats.org/presentationml/2006/main">
  <p:tag name="TIMING" val="|10.7"/>
</p:tagLst>
</file>

<file path=ppt/tags/tag16.xml><?xml version="1.0" encoding="utf-8"?>
<p:tagLst xmlns:a="http://schemas.openxmlformats.org/drawingml/2006/main" xmlns:r="http://schemas.openxmlformats.org/officeDocument/2006/relationships" xmlns:p="http://schemas.openxmlformats.org/presentationml/2006/main">
  <p:tag name="TIMING" val="|54.7"/>
</p:tagLst>
</file>

<file path=ppt/tags/tag2.xml><?xml version="1.0" encoding="utf-8"?>
<p:tagLst xmlns:a="http://schemas.openxmlformats.org/drawingml/2006/main" xmlns:r="http://schemas.openxmlformats.org/officeDocument/2006/relationships" xmlns:p="http://schemas.openxmlformats.org/presentationml/2006/main">
  <p:tag name="TIMING" val="|14.5|1.1|7.9|4.7|0.5|2.8|9.1"/>
</p:tagLst>
</file>

<file path=ppt/tags/tag3.xml><?xml version="1.0" encoding="utf-8"?>
<p:tagLst xmlns:a="http://schemas.openxmlformats.org/drawingml/2006/main" xmlns:r="http://schemas.openxmlformats.org/officeDocument/2006/relationships" xmlns:p="http://schemas.openxmlformats.org/presentationml/2006/main">
  <p:tag name="TIMING" val="|18.3|2.1|4.5|19.8"/>
</p:tagLst>
</file>

<file path=ppt/tags/tag4.xml><?xml version="1.0" encoding="utf-8"?>
<p:tagLst xmlns:a="http://schemas.openxmlformats.org/drawingml/2006/main" xmlns:r="http://schemas.openxmlformats.org/officeDocument/2006/relationships" xmlns:p="http://schemas.openxmlformats.org/presentationml/2006/main">
  <p:tag name="TIMING" val="|7.6"/>
</p:tagLst>
</file>

<file path=ppt/tags/tag5.xml><?xml version="1.0" encoding="utf-8"?>
<p:tagLst xmlns:a="http://schemas.openxmlformats.org/drawingml/2006/main" xmlns:r="http://schemas.openxmlformats.org/officeDocument/2006/relationships" xmlns:p="http://schemas.openxmlformats.org/presentationml/2006/main">
  <p:tag name="TIMING" val="|10.7|2.2"/>
</p:tagLst>
</file>

<file path=ppt/tags/tag6.xml><?xml version="1.0" encoding="utf-8"?>
<p:tagLst xmlns:a="http://schemas.openxmlformats.org/drawingml/2006/main" xmlns:r="http://schemas.openxmlformats.org/officeDocument/2006/relationships" xmlns:p="http://schemas.openxmlformats.org/presentationml/2006/main">
  <p:tag name="TIMING" val="|12.5|2.5|26.6"/>
</p:tagLst>
</file>

<file path=ppt/tags/tag7.xml><?xml version="1.0" encoding="utf-8"?>
<p:tagLst xmlns:a="http://schemas.openxmlformats.org/drawingml/2006/main" xmlns:r="http://schemas.openxmlformats.org/officeDocument/2006/relationships" xmlns:p="http://schemas.openxmlformats.org/presentationml/2006/main">
  <p:tag name="TIMING" val="|20.4"/>
</p:tagLst>
</file>

<file path=ppt/tags/tag8.xml><?xml version="1.0" encoding="utf-8"?>
<p:tagLst xmlns:a="http://schemas.openxmlformats.org/drawingml/2006/main" xmlns:r="http://schemas.openxmlformats.org/officeDocument/2006/relationships" xmlns:p="http://schemas.openxmlformats.org/presentationml/2006/main">
  <p:tag name="TIMING" val="|33.4|0.7|19.5|11.8"/>
</p:tagLst>
</file>

<file path=ppt/tags/tag9.xml><?xml version="1.0" encoding="utf-8"?>
<p:tagLst xmlns:a="http://schemas.openxmlformats.org/drawingml/2006/main" xmlns:r="http://schemas.openxmlformats.org/officeDocument/2006/relationships" xmlns:p="http://schemas.openxmlformats.org/presentationml/2006/main">
  <p:tag name="TIMING" val="|11.2|2.3|12"/>
</p:tagLst>
</file>

<file path=ppt/theme/theme1.xml><?xml version="1.0" encoding="utf-8"?>
<a:theme xmlns:a="http://schemas.openxmlformats.org/drawingml/2006/main" name="Default 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txDef>
      <a:spPr>
        <a:solidFill>
          <a:srgbClr val="FFFFFF"/>
        </a:solidFill>
      </a:spPr>
      <a:bodyPr/>
      <a:lstStyle>
        <a:defPPr algn="just">
          <a:defRPr sz="3600" dirty="0" smtClean="0">
            <a:solidFill>
              <a:srgbClr val="000000"/>
            </a:solidFill>
            <a:latin typeface="Helvetica Light"/>
            <a:cs typeface="Helvetica Light"/>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4022</TotalTime>
  <Words>3610</Words>
  <Application>Microsoft Macintosh PowerPoint</Application>
  <PresentationFormat>On-screen Show (4:3)</PresentationFormat>
  <Paragraphs>638</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Default Theme</vt:lpstr>
      <vt:lpstr>Cuckoo Filter:  Practically Better Than Bloom</vt:lpstr>
      <vt:lpstr>What is Bloom Filter? A Compact Data Structure  Storing Set-membership</vt:lpstr>
      <vt:lpstr>Example Use: Safe Browsing</vt:lpstr>
      <vt:lpstr>Bloom Filter Basics</vt:lpstr>
      <vt:lpstr>PowerPoint Presentation</vt:lpstr>
      <vt:lpstr>Outline</vt:lpstr>
      <vt:lpstr>Basic Idea: Store Fingerprints in Hash Table</vt:lpstr>
      <vt:lpstr>Basic Idea: Store Fingerprints in Hash Table</vt:lpstr>
      <vt:lpstr>Basic Idea: Store Fingerprints in Hash Table</vt:lpstr>
      <vt:lpstr>Basic Idea: Store Fingerprints in Hash Table</vt:lpstr>
      <vt:lpstr>(Minimal) Perfect Hashing:  No Collision but Update is Expensive</vt:lpstr>
      <vt:lpstr>(Minimum) Perfect Hashing:  No Collision but Update is Expensive</vt:lpstr>
      <vt:lpstr>           Convention Hash Table: High Space Cost</vt:lpstr>
      <vt:lpstr>Cuckoo Hashing[Pagh2004] Good But ..</vt:lpstr>
      <vt:lpstr>Standard Cuckoo Requires Storing Each Item </vt:lpstr>
      <vt:lpstr>Standard Cuckoo Requires Storing Each Item </vt:lpstr>
      <vt:lpstr>Standard Cuckoo Requires Storing Each Item </vt:lpstr>
      <vt:lpstr>Standard Cuckoo Requires Storing Each Item </vt:lpstr>
      <vt:lpstr>Challenge: How to Perform Cuckoo?</vt:lpstr>
      <vt:lpstr>       We Apply Partial-Key Cuckoo</vt:lpstr>
      <vt:lpstr>Partial Key Cuckoo Hashing</vt:lpstr>
      <vt:lpstr>Fingerprints Must Be “Long” for Space Efficiency</vt:lpstr>
      <vt:lpstr>Semi-Sorting: Further Save 1 bit/item</vt:lpstr>
      <vt:lpstr>Space Efficiency </vt:lpstr>
      <vt:lpstr>Space Efficiency </vt:lpstr>
      <vt:lpstr>Space Efficiency </vt:lpstr>
      <vt:lpstr>Space Efficiency </vt:lpstr>
      <vt:lpstr>Outline</vt:lpstr>
      <vt:lpstr>Evaluation</vt:lpstr>
      <vt:lpstr>Lookup Performance (MOPS) </vt:lpstr>
      <vt:lpstr>Lookup Performance (MOPS) </vt:lpstr>
      <vt:lpstr>Lookup Performance (MOPS) </vt:lpstr>
      <vt:lpstr>Lookup Performance (MOPS) </vt:lpstr>
      <vt:lpstr>Insert Performance (MOPS)</vt:lpstr>
      <vt:lpstr>Summary</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Cuckoo Filter: Practically Better Than Bloom</dc:title>
  <dc:creator>Bin Fan</dc:creator>
  <cp:lastModifiedBy>Bin Fan</cp:lastModifiedBy>
  <cp:revision>392</cp:revision>
  <cp:lastPrinted>2014-12-01T02:18:17Z</cp:lastPrinted>
  <dcterms:created xsi:type="dcterms:W3CDTF">2013-10-08T14:13:42Z</dcterms:created>
  <dcterms:modified xsi:type="dcterms:W3CDTF">2015-02-24T07:18:35Z</dcterms:modified>
</cp:coreProperties>
</file>