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95" r:id="rId2"/>
    <p:sldId id="260" r:id="rId3"/>
    <p:sldId id="296" r:id="rId4"/>
    <p:sldId id="361" r:id="rId5"/>
    <p:sldId id="362" r:id="rId6"/>
    <p:sldId id="363" r:id="rId7"/>
    <p:sldId id="306" r:id="rId8"/>
    <p:sldId id="364" r:id="rId9"/>
    <p:sldId id="307" r:id="rId10"/>
    <p:sldId id="308" r:id="rId11"/>
    <p:sldId id="309" r:id="rId12"/>
    <p:sldId id="310" r:id="rId13"/>
    <p:sldId id="311" r:id="rId14"/>
    <p:sldId id="312" r:id="rId15"/>
    <p:sldId id="313" r:id="rId16"/>
    <p:sldId id="314" r:id="rId17"/>
    <p:sldId id="315" r:id="rId18"/>
    <p:sldId id="365" r:id="rId19"/>
    <p:sldId id="316" r:id="rId20"/>
    <p:sldId id="317" r:id="rId21"/>
    <p:sldId id="366" r:id="rId22"/>
    <p:sldId id="318" r:id="rId23"/>
    <p:sldId id="319" r:id="rId24"/>
    <p:sldId id="367" r:id="rId25"/>
    <p:sldId id="320" r:id="rId26"/>
    <p:sldId id="322" r:id="rId27"/>
    <p:sldId id="321" r:id="rId28"/>
    <p:sldId id="323" r:id="rId29"/>
    <p:sldId id="368" r:id="rId30"/>
    <p:sldId id="369" r:id="rId31"/>
    <p:sldId id="324" r:id="rId32"/>
    <p:sldId id="325" r:id="rId33"/>
    <p:sldId id="326" r:id="rId34"/>
    <p:sldId id="327" r:id="rId35"/>
    <p:sldId id="329" r:id="rId36"/>
    <p:sldId id="343"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4" r:id="rId51"/>
    <p:sldId id="345" r:id="rId52"/>
    <p:sldId id="346" r:id="rId53"/>
    <p:sldId id="347" r:id="rId54"/>
    <p:sldId id="348" r:id="rId55"/>
    <p:sldId id="349" r:id="rId56"/>
    <p:sldId id="350" r:id="rId57"/>
    <p:sldId id="351" r:id="rId58"/>
    <p:sldId id="352" r:id="rId59"/>
    <p:sldId id="353" r:id="rId60"/>
    <p:sldId id="354" r:id="rId61"/>
    <p:sldId id="328" r:id="rId62"/>
    <p:sldId id="355" r:id="rId63"/>
    <p:sldId id="357" r:id="rId64"/>
    <p:sldId id="359" r:id="rId65"/>
    <p:sldId id="360" r:id="rId66"/>
    <p:sldId id="358" r:id="rId67"/>
    <p:sldId id="356" r:id="rId68"/>
    <p:sldId id="294"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8EB"/>
    <a:srgbClr val="EC2C06"/>
    <a:srgbClr val="FFFFFF"/>
    <a:srgbClr val="000000"/>
    <a:srgbClr val="6FB9D7"/>
    <a:srgbClr val="808080"/>
    <a:srgbClr val="969696"/>
    <a:srgbClr val="FF7F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94660"/>
  </p:normalViewPr>
  <p:slideViewPr>
    <p:cSldViewPr>
      <p:cViewPr varScale="1">
        <p:scale>
          <a:sx n="66" d="100"/>
          <a:sy n="66" d="100"/>
        </p:scale>
        <p:origin x="451" y="43"/>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2380D-3E86-4E8C-8E02-DF5E6BFE7CFF}" type="doc">
      <dgm:prSet loTypeId="urn:microsoft.com/office/officeart/2008/layout/VerticalAccentList" loCatId="list" qsTypeId="urn:microsoft.com/office/officeart/2005/8/quickstyle/simple3" qsCatId="simple" csTypeId="urn:microsoft.com/office/officeart/2005/8/colors/colorful2" csCatId="colorful"/>
      <dgm:spPr/>
      <dgm:t>
        <a:bodyPr/>
        <a:lstStyle/>
        <a:p>
          <a:endParaRPr lang="en-US"/>
        </a:p>
      </dgm:t>
    </dgm:pt>
    <dgm:pt modelId="{F3668C0E-BD2E-40B5-A61B-1D1EC944510A}">
      <dgm:prSet custT="1"/>
      <dgm:spPr/>
      <dgm:t>
        <a:bodyPr/>
        <a:lstStyle/>
        <a:p>
          <a:pPr rtl="0"/>
          <a:r>
            <a:rPr lang="en-US" sz="3200" b="0" i="1" smtClean="0">
              <a:solidFill>
                <a:srgbClr val="1548EB"/>
              </a:solidFill>
              <a:latin typeface="Times New Roman" panose="02020603050405020304" pitchFamily="18" charset="0"/>
              <a:cs typeface="Times New Roman" panose="02020603050405020304" pitchFamily="18" charset="0"/>
            </a:rPr>
            <a:t>Giới thiệu tổng quan</a:t>
          </a:r>
          <a:endParaRPr lang="en-US" sz="3200" b="0" i="1">
            <a:solidFill>
              <a:srgbClr val="1548EB"/>
            </a:solidFill>
            <a:latin typeface="Times New Roman" panose="02020603050405020304" pitchFamily="18" charset="0"/>
            <a:cs typeface="Times New Roman" panose="02020603050405020304" pitchFamily="18" charset="0"/>
          </a:endParaRPr>
        </a:p>
      </dgm:t>
    </dgm:pt>
    <dgm:pt modelId="{CCD692DB-EDF5-42CE-953C-E84DBDF143B5}" type="par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BE068BA3-6A2A-4CCD-A5D9-DC8C967277F6}" type="sib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D3D9115-AD3B-479D-8B50-8E73B741409C}">
      <dgm:prSet custT="1"/>
      <dgm:spPr/>
      <dgm:t>
        <a:bodyPr/>
        <a:lstStyle/>
        <a:p>
          <a:pPr rtl="0"/>
          <a:r>
            <a:rPr lang="en-US" sz="3200" b="0" i="1" smtClean="0">
              <a:solidFill>
                <a:srgbClr val="1548EB"/>
              </a:solidFill>
              <a:latin typeface="Times New Roman" panose="02020603050405020304" pitchFamily="18" charset="0"/>
              <a:cs typeface="Times New Roman" panose="02020603050405020304" pitchFamily="18" charset="0"/>
            </a:rPr>
            <a:t>Danh sách liên kết đơn</a:t>
          </a:r>
          <a:endParaRPr lang="en-US" sz="3200" b="0" i="1">
            <a:solidFill>
              <a:srgbClr val="1548EB"/>
            </a:solidFill>
            <a:latin typeface="Times New Roman" panose="02020603050405020304" pitchFamily="18" charset="0"/>
            <a:cs typeface="Times New Roman" panose="02020603050405020304" pitchFamily="18" charset="0"/>
          </a:endParaRPr>
        </a:p>
      </dgm:t>
    </dgm:pt>
    <dgm:pt modelId="{35C36265-BD22-4E48-B836-933275BD3CE0}" type="par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67897969-B30B-47E0-9CAD-37F0A8B6F488}" type="sib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AE3FFE43-6A83-4A9F-8602-8BB5CB47C9BD}">
      <dgm:prSet custT="1"/>
      <dgm:spPr/>
      <dgm:t>
        <a:bodyPr/>
        <a:lstStyle/>
        <a:p>
          <a:pPr rtl="0"/>
          <a:r>
            <a:rPr lang="en-US" sz="3200" b="0" i="1" smtClean="0">
              <a:solidFill>
                <a:srgbClr val="1548EB"/>
              </a:solidFill>
              <a:latin typeface="Times New Roman" panose="02020603050405020304" pitchFamily="18" charset="0"/>
              <a:cs typeface="Times New Roman" panose="02020603050405020304" pitchFamily="18" charset="0"/>
            </a:rPr>
            <a:t>Ngăn xếp</a:t>
          </a:r>
          <a:endParaRPr lang="en-US" sz="3200" b="0" i="1">
            <a:solidFill>
              <a:srgbClr val="1548EB"/>
            </a:solidFill>
            <a:latin typeface="Times New Roman" panose="02020603050405020304" pitchFamily="18" charset="0"/>
            <a:cs typeface="Times New Roman" panose="02020603050405020304" pitchFamily="18" charset="0"/>
          </a:endParaRPr>
        </a:p>
      </dgm:t>
    </dgm:pt>
    <dgm:pt modelId="{7E30CB43-4A29-495E-8247-435F23CC16C4}" type="par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E6EAACA-A9A5-4B64-88BC-D6B6008E8379}" type="sib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F4EDFB97-122D-4CD9-8317-1A3513D26867}">
      <dgm:prSet custT="1"/>
      <dgm:spPr/>
      <dgm:t>
        <a:bodyPr/>
        <a:lstStyle/>
        <a:p>
          <a:pPr rtl="0"/>
          <a:r>
            <a:rPr lang="en-US" sz="3200" b="0" i="1" smtClean="0">
              <a:solidFill>
                <a:srgbClr val="1548EB"/>
              </a:solidFill>
              <a:latin typeface="Times New Roman" panose="02020603050405020304" pitchFamily="18" charset="0"/>
              <a:cs typeface="Times New Roman" panose="02020603050405020304" pitchFamily="18" charset="0"/>
            </a:rPr>
            <a:t>Hàng đợi</a:t>
          </a:r>
          <a:endParaRPr lang="en-US" sz="3200" b="0" i="1">
            <a:solidFill>
              <a:srgbClr val="1548EB"/>
            </a:solidFill>
            <a:latin typeface="Times New Roman" panose="02020603050405020304" pitchFamily="18" charset="0"/>
            <a:cs typeface="Times New Roman" panose="02020603050405020304" pitchFamily="18" charset="0"/>
          </a:endParaRPr>
        </a:p>
      </dgm:t>
    </dgm:pt>
    <dgm:pt modelId="{3DA0129A-D3BA-427A-81F2-7D3318C64516}" type="par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87A9120E-3097-49D0-B3F3-95492EED31F6}" type="sib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71466124-23E2-4A8A-8985-345B865DEAF7}">
      <dgm:prSet custT="1"/>
      <dgm:spPr/>
      <dgm:t>
        <a:bodyPr/>
        <a:lstStyle/>
        <a:p>
          <a:pPr rtl="0"/>
          <a:r>
            <a:rPr lang="en-US" sz="3200" b="0" i="1" smtClean="0">
              <a:solidFill>
                <a:srgbClr val="1548EB"/>
              </a:solidFill>
              <a:latin typeface="Times New Roman" panose="02020603050405020304" pitchFamily="18" charset="0"/>
              <a:cs typeface="Times New Roman" panose="02020603050405020304" pitchFamily="18" charset="0"/>
            </a:rPr>
            <a:t>Một số danh sách liên kết khác</a:t>
          </a:r>
          <a:endParaRPr lang="en-US" sz="3200" b="0" i="1">
            <a:solidFill>
              <a:srgbClr val="1548EB"/>
            </a:solidFill>
            <a:latin typeface="Times New Roman" panose="02020603050405020304" pitchFamily="18" charset="0"/>
            <a:cs typeface="Times New Roman" panose="02020603050405020304" pitchFamily="18" charset="0"/>
          </a:endParaRPr>
        </a:p>
      </dgm:t>
    </dgm:pt>
    <dgm:pt modelId="{A2606CE1-2A6B-4459-9B0F-9D4EAEEFFF00}" type="par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512894B2-95DA-4D95-A52E-B0BEBEA8FDDE}" type="sib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04094CB-8222-42FB-B17D-811427DBB2C5}" type="pres">
      <dgm:prSet presAssocID="{0FB2380D-3E86-4E8C-8E02-DF5E6BFE7CFF}" presName="Name0" presStyleCnt="0">
        <dgm:presLayoutVars>
          <dgm:chMax/>
          <dgm:chPref/>
          <dgm:dir/>
        </dgm:presLayoutVars>
      </dgm:prSet>
      <dgm:spPr/>
      <dgm:t>
        <a:bodyPr/>
        <a:lstStyle/>
        <a:p>
          <a:endParaRPr lang="en-US"/>
        </a:p>
      </dgm:t>
    </dgm:pt>
    <dgm:pt modelId="{2CDDE96F-E3CE-4CA6-8D8E-32596D0A2766}" type="pres">
      <dgm:prSet presAssocID="{F3668C0E-BD2E-40B5-A61B-1D1EC944510A}" presName="parenttextcomposite" presStyleCnt="0"/>
      <dgm:spPr/>
    </dgm:pt>
    <dgm:pt modelId="{173AF74B-1888-401F-B8B6-CFD640F3412A}" type="pres">
      <dgm:prSet presAssocID="{F3668C0E-BD2E-40B5-A61B-1D1EC944510A}" presName="parenttext" presStyleLbl="revTx" presStyleIdx="0" presStyleCnt="5">
        <dgm:presLayoutVars>
          <dgm:chMax/>
          <dgm:chPref val="2"/>
          <dgm:bulletEnabled val="1"/>
        </dgm:presLayoutVars>
      </dgm:prSet>
      <dgm:spPr/>
      <dgm:t>
        <a:bodyPr/>
        <a:lstStyle/>
        <a:p>
          <a:endParaRPr lang="en-US"/>
        </a:p>
      </dgm:t>
    </dgm:pt>
    <dgm:pt modelId="{44E21A08-8013-44C0-B927-70831D5C479F}" type="pres">
      <dgm:prSet presAssocID="{F3668C0E-BD2E-40B5-A61B-1D1EC944510A}" presName="parallelogramComposite" presStyleCnt="0"/>
      <dgm:spPr/>
    </dgm:pt>
    <dgm:pt modelId="{13A994EE-2615-4835-BD03-6742CEE5FD86}" type="pres">
      <dgm:prSet presAssocID="{F3668C0E-BD2E-40B5-A61B-1D1EC944510A}" presName="parallelogram1" presStyleLbl="alignNode1" presStyleIdx="0" presStyleCnt="35"/>
      <dgm:spPr/>
    </dgm:pt>
    <dgm:pt modelId="{7F536F82-913E-4047-99B4-EF0A957ACAED}" type="pres">
      <dgm:prSet presAssocID="{F3668C0E-BD2E-40B5-A61B-1D1EC944510A}" presName="parallelogram2" presStyleLbl="alignNode1" presStyleIdx="1" presStyleCnt="35"/>
      <dgm:spPr/>
    </dgm:pt>
    <dgm:pt modelId="{C8589DFE-B951-466C-8CA3-95DBF8F9B34F}" type="pres">
      <dgm:prSet presAssocID="{F3668C0E-BD2E-40B5-A61B-1D1EC944510A}" presName="parallelogram3" presStyleLbl="alignNode1" presStyleIdx="2" presStyleCnt="35"/>
      <dgm:spPr/>
    </dgm:pt>
    <dgm:pt modelId="{B6F10834-CC92-45C6-872A-41F52EE88564}" type="pres">
      <dgm:prSet presAssocID="{F3668C0E-BD2E-40B5-A61B-1D1EC944510A}" presName="parallelogram4" presStyleLbl="alignNode1" presStyleIdx="3" presStyleCnt="35"/>
      <dgm:spPr/>
    </dgm:pt>
    <dgm:pt modelId="{0E9E3A39-6328-4A86-91E1-6CECFFEBD1CB}" type="pres">
      <dgm:prSet presAssocID="{F3668C0E-BD2E-40B5-A61B-1D1EC944510A}" presName="parallelogram5" presStyleLbl="alignNode1" presStyleIdx="4" presStyleCnt="35"/>
      <dgm:spPr/>
    </dgm:pt>
    <dgm:pt modelId="{D8E43A38-9CE6-445B-B18D-B49C51F2F7B5}" type="pres">
      <dgm:prSet presAssocID="{F3668C0E-BD2E-40B5-A61B-1D1EC944510A}" presName="parallelogram6" presStyleLbl="alignNode1" presStyleIdx="5" presStyleCnt="35"/>
      <dgm:spPr/>
    </dgm:pt>
    <dgm:pt modelId="{41F77A2D-E6FB-4ADE-B12A-CABCD38C0A4C}" type="pres">
      <dgm:prSet presAssocID="{F3668C0E-BD2E-40B5-A61B-1D1EC944510A}" presName="parallelogram7" presStyleLbl="alignNode1" presStyleIdx="6" presStyleCnt="35"/>
      <dgm:spPr/>
    </dgm:pt>
    <dgm:pt modelId="{494068BA-560B-4AD3-A41C-F3D984F6E3A2}" type="pres">
      <dgm:prSet presAssocID="{BE068BA3-6A2A-4CCD-A5D9-DC8C967277F6}" presName="sibTrans" presStyleCnt="0"/>
      <dgm:spPr/>
    </dgm:pt>
    <dgm:pt modelId="{CEA4B74C-73A5-4836-BEC1-C695B10FF5A2}" type="pres">
      <dgm:prSet presAssocID="{1D3D9115-AD3B-479D-8B50-8E73B741409C}" presName="parenttextcomposite" presStyleCnt="0"/>
      <dgm:spPr/>
    </dgm:pt>
    <dgm:pt modelId="{7E58AF95-78EB-493E-8F8E-6C30D79C29F3}" type="pres">
      <dgm:prSet presAssocID="{1D3D9115-AD3B-479D-8B50-8E73B741409C}" presName="parenttext" presStyleLbl="revTx" presStyleIdx="1" presStyleCnt="5">
        <dgm:presLayoutVars>
          <dgm:chMax/>
          <dgm:chPref val="2"/>
          <dgm:bulletEnabled val="1"/>
        </dgm:presLayoutVars>
      </dgm:prSet>
      <dgm:spPr/>
      <dgm:t>
        <a:bodyPr/>
        <a:lstStyle/>
        <a:p>
          <a:endParaRPr lang="en-US"/>
        </a:p>
      </dgm:t>
    </dgm:pt>
    <dgm:pt modelId="{349B3EFB-D999-4363-82FB-48865D083B01}" type="pres">
      <dgm:prSet presAssocID="{1D3D9115-AD3B-479D-8B50-8E73B741409C}" presName="parallelogramComposite" presStyleCnt="0"/>
      <dgm:spPr/>
    </dgm:pt>
    <dgm:pt modelId="{B4AC1B90-FEB7-44A1-A13C-2E1024D144B3}" type="pres">
      <dgm:prSet presAssocID="{1D3D9115-AD3B-479D-8B50-8E73B741409C}" presName="parallelogram1" presStyleLbl="alignNode1" presStyleIdx="7" presStyleCnt="35"/>
      <dgm:spPr/>
    </dgm:pt>
    <dgm:pt modelId="{4065E0B1-B94F-4534-AAC1-65B0DBA2F4BE}" type="pres">
      <dgm:prSet presAssocID="{1D3D9115-AD3B-479D-8B50-8E73B741409C}" presName="parallelogram2" presStyleLbl="alignNode1" presStyleIdx="8" presStyleCnt="35"/>
      <dgm:spPr/>
    </dgm:pt>
    <dgm:pt modelId="{41CE8136-0C4C-46DF-8124-0A6185586050}" type="pres">
      <dgm:prSet presAssocID="{1D3D9115-AD3B-479D-8B50-8E73B741409C}" presName="parallelogram3" presStyleLbl="alignNode1" presStyleIdx="9" presStyleCnt="35"/>
      <dgm:spPr/>
    </dgm:pt>
    <dgm:pt modelId="{E79D05FE-0976-4832-8114-758446459CA8}" type="pres">
      <dgm:prSet presAssocID="{1D3D9115-AD3B-479D-8B50-8E73B741409C}" presName="parallelogram4" presStyleLbl="alignNode1" presStyleIdx="10" presStyleCnt="35"/>
      <dgm:spPr/>
    </dgm:pt>
    <dgm:pt modelId="{10F7FCBA-8ADC-4D7A-97D4-C0C45D096895}" type="pres">
      <dgm:prSet presAssocID="{1D3D9115-AD3B-479D-8B50-8E73B741409C}" presName="parallelogram5" presStyleLbl="alignNode1" presStyleIdx="11" presStyleCnt="35"/>
      <dgm:spPr/>
    </dgm:pt>
    <dgm:pt modelId="{E3FD437F-BFC7-4487-882E-FA393B26FFAB}" type="pres">
      <dgm:prSet presAssocID="{1D3D9115-AD3B-479D-8B50-8E73B741409C}" presName="parallelogram6" presStyleLbl="alignNode1" presStyleIdx="12" presStyleCnt="35"/>
      <dgm:spPr/>
    </dgm:pt>
    <dgm:pt modelId="{1180CDCF-5D2E-4C0F-ABFE-619E1C80671E}" type="pres">
      <dgm:prSet presAssocID="{1D3D9115-AD3B-479D-8B50-8E73B741409C}" presName="parallelogram7" presStyleLbl="alignNode1" presStyleIdx="13" presStyleCnt="35"/>
      <dgm:spPr/>
    </dgm:pt>
    <dgm:pt modelId="{95899E70-7D00-4C8B-B0CC-5155C639CBF4}" type="pres">
      <dgm:prSet presAssocID="{67897969-B30B-47E0-9CAD-37F0A8B6F488}" presName="sibTrans" presStyleCnt="0"/>
      <dgm:spPr/>
    </dgm:pt>
    <dgm:pt modelId="{944669F5-70FE-456C-B327-D0BCD6A7DBB0}" type="pres">
      <dgm:prSet presAssocID="{AE3FFE43-6A83-4A9F-8602-8BB5CB47C9BD}" presName="parenttextcomposite" presStyleCnt="0"/>
      <dgm:spPr/>
    </dgm:pt>
    <dgm:pt modelId="{1C2B5A13-1A5D-4CBB-B50D-BD8E24E4B579}" type="pres">
      <dgm:prSet presAssocID="{AE3FFE43-6A83-4A9F-8602-8BB5CB47C9BD}" presName="parenttext" presStyleLbl="revTx" presStyleIdx="2" presStyleCnt="5">
        <dgm:presLayoutVars>
          <dgm:chMax/>
          <dgm:chPref val="2"/>
          <dgm:bulletEnabled val="1"/>
        </dgm:presLayoutVars>
      </dgm:prSet>
      <dgm:spPr/>
      <dgm:t>
        <a:bodyPr/>
        <a:lstStyle/>
        <a:p>
          <a:endParaRPr lang="en-US"/>
        </a:p>
      </dgm:t>
    </dgm:pt>
    <dgm:pt modelId="{1404F536-7269-4725-8A18-92839AB4BA6D}" type="pres">
      <dgm:prSet presAssocID="{AE3FFE43-6A83-4A9F-8602-8BB5CB47C9BD}" presName="parallelogramComposite" presStyleCnt="0"/>
      <dgm:spPr/>
    </dgm:pt>
    <dgm:pt modelId="{6BB3737C-6DC8-4DA8-AAEB-306E3C117A76}" type="pres">
      <dgm:prSet presAssocID="{AE3FFE43-6A83-4A9F-8602-8BB5CB47C9BD}" presName="parallelogram1" presStyleLbl="alignNode1" presStyleIdx="14" presStyleCnt="35"/>
      <dgm:spPr/>
    </dgm:pt>
    <dgm:pt modelId="{AAB61489-D9E4-48FB-8B88-A0434BA2D1AE}" type="pres">
      <dgm:prSet presAssocID="{AE3FFE43-6A83-4A9F-8602-8BB5CB47C9BD}" presName="parallelogram2" presStyleLbl="alignNode1" presStyleIdx="15" presStyleCnt="35"/>
      <dgm:spPr/>
    </dgm:pt>
    <dgm:pt modelId="{98A217C5-E8C5-49B1-86E7-51456783A30F}" type="pres">
      <dgm:prSet presAssocID="{AE3FFE43-6A83-4A9F-8602-8BB5CB47C9BD}" presName="parallelogram3" presStyleLbl="alignNode1" presStyleIdx="16" presStyleCnt="35"/>
      <dgm:spPr/>
    </dgm:pt>
    <dgm:pt modelId="{6BCF4AE4-8BA3-4FD1-9638-B6B7476E39F5}" type="pres">
      <dgm:prSet presAssocID="{AE3FFE43-6A83-4A9F-8602-8BB5CB47C9BD}" presName="parallelogram4" presStyleLbl="alignNode1" presStyleIdx="17" presStyleCnt="35"/>
      <dgm:spPr/>
    </dgm:pt>
    <dgm:pt modelId="{B3BB4B31-646E-4C49-8E3F-22B171F86EB7}" type="pres">
      <dgm:prSet presAssocID="{AE3FFE43-6A83-4A9F-8602-8BB5CB47C9BD}" presName="parallelogram5" presStyleLbl="alignNode1" presStyleIdx="18" presStyleCnt="35"/>
      <dgm:spPr/>
    </dgm:pt>
    <dgm:pt modelId="{8A80282A-4B8B-4DB9-9982-56978AAE92C6}" type="pres">
      <dgm:prSet presAssocID="{AE3FFE43-6A83-4A9F-8602-8BB5CB47C9BD}" presName="parallelogram6" presStyleLbl="alignNode1" presStyleIdx="19" presStyleCnt="35"/>
      <dgm:spPr/>
    </dgm:pt>
    <dgm:pt modelId="{96BF1DD3-8A05-489A-930F-F647BE9B202E}" type="pres">
      <dgm:prSet presAssocID="{AE3FFE43-6A83-4A9F-8602-8BB5CB47C9BD}" presName="parallelogram7" presStyleLbl="alignNode1" presStyleIdx="20" presStyleCnt="35"/>
      <dgm:spPr/>
    </dgm:pt>
    <dgm:pt modelId="{74CA2D82-B24F-4B1E-9208-B1DAD49EEFA7}" type="pres">
      <dgm:prSet presAssocID="{1E6EAACA-A9A5-4B64-88BC-D6B6008E8379}" presName="sibTrans" presStyleCnt="0"/>
      <dgm:spPr/>
    </dgm:pt>
    <dgm:pt modelId="{825156C5-FE54-4659-819C-B050E1411B13}" type="pres">
      <dgm:prSet presAssocID="{F4EDFB97-122D-4CD9-8317-1A3513D26867}" presName="parenttextcomposite" presStyleCnt="0"/>
      <dgm:spPr/>
    </dgm:pt>
    <dgm:pt modelId="{EDB7CFB3-987F-4806-8575-1BB0F3C4381E}" type="pres">
      <dgm:prSet presAssocID="{F4EDFB97-122D-4CD9-8317-1A3513D26867}" presName="parenttext" presStyleLbl="revTx" presStyleIdx="3" presStyleCnt="5">
        <dgm:presLayoutVars>
          <dgm:chMax/>
          <dgm:chPref val="2"/>
          <dgm:bulletEnabled val="1"/>
        </dgm:presLayoutVars>
      </dgm:prSet>
      <dgm:spPr/>
      <dgm:t>
        <a:bodyPr/>
        <a:lstStyle/>
        <a:p>
          <a:endParaRPr lang="en-US"/>
        </a:p>
      </dgm:t>
    </dgm:pt>
    <dgm:pt modelId="{0211A54F-B09D-4865-BD69-EF9938CF333B}" type="pres">
      <dgm:prSet presAssocID="{F4EDFB97-122D-4CD9-8317-1A3513D26867}" presName="parallelogramComposite" presStyleCnt="0"/>
      <dgm:spPr/>
    </dgm:pt>
    <dgm:pt modelId="{BF778B02-AB5A-48C2-B3BB-3460CCF637FE}" type="pres">
      <dgm:prSet presAssocID="{F4EDFB97-122D-4CD9-8317-1A3513D26867}" presName="parallelogram1" presStyleLbl="alignNode1" presStyleIdx="21" presStyleCnt="35"/>
      <dgm:spPr/>
    </dgm:pt>
    <dgm:pt modelId="{27D5396D-7F0C-4CAE-A448-4BCC7A4D35B1}" type="pres">
      <dgm:prSet presAssocID="{F4EDFB97-122D-4CD9-8317-1A3513D26867}" presName="parallelogram2" presStyleLbl="alignNode1" presStyleIdx="22" presStyleCnt="35"/>
      <dgm:spPr/>
    </dgm:pt>
    <dgm:pt modelId="{AD91F977-4DC5-49A3-8FAC-01F2D5907E30}" type="pres">
      <dgm:prSet presAssocID="{F4EDFB97-122D-4CD9-8317-1A3513D26867}" presName="parallelogram3" presStyleLbl="alignNode1" presStyleIdx="23" presStyleCnt="35"/>
      <dgm:spPr/>
    </dgm:pt>
    <dgm:pt modelId="{66278738-C228-4C5B-8AAC-4AA883E288F0}" type="pres">
      <dgm:prSet presAssocID="{F4EDFB97-122D-4CD9-8317-1A3513D26867}" presName="parallelogram4" presStyleLbl="alignNode1" presStyleIdx="24" presStyleCnt="35"/>
      <dgm:spPr/>
    </dgm:pt>
    <dgm:pt modelId="{325B2BD4-34F1-4CEF-9758-7FCDB43FFD23}" type="pres">
      <dgm:prSet presAssocID="{F4EDFB97-122D-4CD9-8317-1A3513D26867}" presName="parallelogram5" presStyleLbl="alignNode1" presStyleIdx="25" presStyleCnt="35"/>
      <dgm:spPr/>
    </dgm:pt>
    <dgm:pt modelId="{A56344C4-9697-47AE-85CC-AEA3132F535F}" type="pres">
      <dgm:prSet presAssocID="{F4EDFB97-122D-4CD9-8317-1A3513D26867}" presName="parallelogram6" presStyleLbl="alignNode1" presStyleIdx="26" presStyleCnt="35"/>
      <dgm:spPr/>
    </dgm:pt>
    <dgm:pt modelId="{78B410C5-4841-43A7-B0D9-AF73A32114CC}" type="pres">
      <dgm:prSet presAssocID="{F4EDFB97-122D-4CD9-8317-1A3513D26867}" presName="parallelogram7" presStyleLbl="alignNode1" presStyleIdx="27" presStyleCnt="35"/>
      <dgm:spPr/>
    </dgm:pt>
    <dgm:pt modelId="{5E403C7F-71D4-4016-8C36-ABC3E7A6A354}" type="pres">
      <dgm:prSet presAssocID="{87A9120E-3097-49D0-B3F3-95492EED31F6}" presName="sibTrans" presStyleCnt="0"/>
      <dgm:spPr/>
    </dgm:pt>
    <dgm:pt modelId="{2C5BC8C8-5393-41C5-9F01-C5D23314160A}" type="pres">
      <dgm:prSet presAssocID="{71466124-23E2-4A8A-8985-345B865DEAF7}" presName="parenttextcomposite" presStyleCnt="0"/>
      <dgm:spPr/>
    </dgm:pt>
    <dgm:pt modelId="{E347D475-3523-4F37-AA0C-591455F2F0B1}" type="pres">
      <dgm:prSet presAssocID="{71466124-23E2-4A8A-8985-345B865DEAF7}" presName="parenttext" presStyleLbl="revTx" presStyleIdx="4" presStyleCnt="5">
        <dgm:presLayoutVars>
          <dgm:chMax/>
          <dgm:chPref val="2"/>
          <dgm:bulletEnabled val="1"/>
        </dgm:presLayoutVars>
      </dgm:prSet>
      <dgm:spPr/>
      <dgm:t>
        <a:bodyPr/>
        <a:lstStyle/>
        <a:p>
          <a:endParaRPr lang="en-US"/>
        </a:p>
      </dgm:t>
    </dgm:pt>
    <dgm:pt modelId="{AA5515C5-2940-4701-8961-F3C8467F2350}" type="pres">
      <dgm:prSet presAssocID="{71466124-23E2-4A8A-8985-345B865DEAF7}" presName="parallelogramComposite" presStyleCnt="0"/>
      <dgm:spPr/>
    </dgm:pt>
    <dgm:pt modelId="{BA259766-C466-4364-A2C2-94FCF420DA0B}" type="pres">
      <dgm:prSet presAssocID="{71466124-23E2-4A8A-8985-345B865DEAF7}" presName="parallelogram1" presStyleLbl="alignNode1" presStyleIdx="28" presStyleCnt="35"/>
      <dgm:spPr/>
    </dgm:pt>
    <dgm:pt modelId="{79799370-7063-441C-BF4F-1623D1F9C637}" type="pres">
      <dgm:prSet presAssocID="{71466124-23E2-4A8A-8985-345B865DEAF7}" presName="parallelogram2" presStyleLbl="alignNode1" presStyleIdx="29" presStyleCnt="35"/>
      <dgm:spPr/>
    </dgm:pt>
    <dgm:pt modelId="{58EE45E5-7EAA-491E-A6B0-53CCB9CC28BF}" type="pres">
      <dgm:prSet presAssocID="{71466124-23E2-4A8A-8985-345B865DEAF7}" presName="parallelogram3" presStyleLbl="alignNode1" presStyleIdx="30" presStyleCnt="35"/>
      <dgm:spPr/>
    </dgm:pt>
    <dgm:pt modelId="{3C4E6136-1EE6-4E91-9D66-4B424F4EA624}" type="pres">
      <dgm:prSet presAssocID="{71466124-23E2-4A8A-8985-345B865DEAF7}" presName="parallelogram4" presStyleLbl="alignNode1" presStyleIdx="31" presStyleCnt="35"/>
      <dgm:spPr/>
    </dgm:pt>
    <dgm:pt modelId="{3255BCF4-2E59-44D8-9CFA-5DCE12D45723}" type="pres">
      <dgm:prSet presAssocID="{71466124-23E2-4A8A-8985-345B865DEAF7}" presName="parallelogram5" presStyleLbl="alignNode1" presStyleIdx="32" presStyleCnt="35"/>
      <dgm:spPr/>
    </dgm:pt>
    <dgm:pt modelId="{4E0DD93E-09CD-41B0-BF98-9178C2BB0EC6}" type="pres">
      <dgm:prSet presAssocID="{71466124-23E2-4A8A-8985-345B865DEAF7}" presName="parallelogram6" presStyleLbl="alignNode1" presStyleIdx="33" presStyleCnt="35"/>
      <dgm:spPr/>
    </dgm:pt>
    <dgm:pt modelId="{697547CE-6CF7-4C8C-BFF0-DF70A7BC4942}" type="pres">
      <dgm:prSet presAssocID="{71466124-23E2-4A8A-8985-345B865DEAF7}" presName="parallelogram7" presStyleLbl="alignNode1" presStyleIdx="34" presStyleCnt="35"/>
      <dgm:spPr/>
    </dgm:pt>
  </dgm:ptLst>
  <dgm:cxnLst>
    <dgm:cxn modelId="{D9B55676-4D35-41DA-9FB3-83F811D5A24F}" srcId="{0FB2380D-3E86-4E8C-8E02-DF5E6BFE7CFF}" destId="{AE3FFE43-6A83-4A9F-8602-8BB5CB47C9BD}" srcOrd="2" destOrd="0" parTransId="{7E30CB43-4A29-495E-8247-435F23CC16C4}" sibTransId="{1E6EAACA-A9A5-4B64-88BC-D6B6008E8379}"/>
    <dgm:cxn modelId="{2AE4F056-5F04-4522-9CC3-5F586CEF9E51}" type="presOf" srcId="{AE3FFE43-6A83-4A9F-8602-8BB5CB47C9BD}" destId="{1C2B5A13-1A5D-4CBB-B50D-BD8E24E4B579}" srcOrd="0" destOrd="0" presId="urn:microsoft.com/office/officeart/2008/layout/VerticalAccentList"/>
    <dgm:cxn modelId="{7B091430-B641-4B64-B06E-64BA87F9A26F}" srcId="{0FB2380D-3E86-4E8C-8E02-DF5E6BFE7CFF}" destId="{F3668C0E-BD2E-40B5-A61B-1D1EC944510A}" srcOrd="0" destOrd="0" parTransId="{CCD692DB-EDF5-42CE-953C-E84DBDF143B5}" sibTransId="{BE068BA3-6A2A-4CCD-A5D9-DC8C967277F6}"/>
    <dgm:cxn modelId="{61D8BBED-0D81-41DB-A8AB-DD84C45AB13F}" srcId="{0FB2380D-3E86-4E8C-8E02-DF5E6BFE7CFF}" destId="{71466124-23E2-4A8A-8985-345B865DEAF7}" srcOrd="4" destOrd="0" parTransId="{A2606CE1-2A6B-4459-9B0F-9D4EAEEFFF00}" sibTransId="{512894B2-95DA-4D95-A52E-B0BEBEA8FDDE}"/>
    <dgm:cxn modelId="{B5C68398-4CB0-4AF6-8222-ED0CC771BAC7}" type="presOf" srcId="{F3668C0E-BD2E-40B5-A61B-1D1EC944510A}" destId="{173AF74B-1888-401F-B8B6-CFD640F3412A}" srcOrd="0" destOrd="0" presId="urn:microsoft.com/office/officeart/2008/layout/VerticalAccentList"/>
    <dgm:cxn modelId="{33F289E8-0699-4E9D-A8E8-62CC969D9239}" type="presOf" srcId="{0FB2380D-3E86-4E8C-8E02-DF5E6BFE7CFF}" destId="{104094CB-8222-42FB-B17D-811427DBB2C5}" srcOrd="0" destOrd="0" presId="urn:microsoft.com/office/officeart/2008/layout/VerticalAccentList"/>
    <dgm:cxn modelId="{32D795E5-D597-4271-82BF-CB47F87F3ABC}" type="presOf" srcId="{71466124-23E2-4A8A-8985-345B865DEAF7}" destId="{E347D475-3523-4F37-AA0C-591455F2F0B1}" srcOrd="0" destOrd="0" presId="urn:microsoft.com/office/officeart/2008/layout/VerticalAccentList"/>
    <dgm:cxn modelId="{090F2807-1DBC-4258-BFA2-C301E7F522E9}" type="presOf" srcId="{F4EDFB97-122D-4CD9-8317-1A3513D26867}" destId="{EDB7CFB3-987F-4806-8575-1BB0F3C4381E}" srcOrd="0" destOrd="0" presId="urn:microsoft.com/office/officeart/2008/layout/VerticalAccentList"/>
    <dgm:cxn modelId="{FDE4B34B-3D3B-4983-9DC4-899E3957E996}" srcId="{0FB2380D-3E86-4E8C-8E02-DF5E6BFE7CFF}" destId="{F4EDFB97-122D-4CD9-8317-1A3513D26867}" srcOrd="3" destOrd="0" parTransId="{3DA0129A-D3BA-427A-81F2-7D3318C64516}" sibTransId="{87A9120E-3097-49D0-B3F3-95492EED31F6}"/>
    <dgm:cxn modelId="{5A1619F8-3A51-4A53-9AB8-45E05C2CD33E}" type="presOf" srcId="{1D3D9115-AD3B-479D-8B50-8E73B741409C}" destId="{7E58AF95-78EB-493E-8F8E-6C30D79C29F3}" srcOrd="0" destOrd="0" presId="urn:microsoft.com/office/officeart/2008/layout/VerticalAccentList"/>
    <dgm:cxn modelId="{522CE9F8-927F-45AC-83FC-F8249B654D61}" srcId="{0FB2380D-3E86-4E8C-8E02-DF5E6BFE7CFF}" destId="{1D3D9115-AD3B-479D-8B50-8E73B741409C}" srcOrd="1" destOrd="0" parTransId="{35C36265-BD22-4E48-B836-933275BD3CE0}" sibTransId="{67897969-B30B-47E0-9CAD-37F0A8B6F488}"/>
    <dgm:cxn modelId="{7B3C17C4-1A5E-4EBC-826B-AE35A444DBEA}" type="presParOf" srcId="{104094CB-8222-42FB-B17D-811427DBB2C5}" destId="{2CDDE96F-E3CE-4CA6-8D8E-32596D0A2766}" srcOrd="0" destOrd="0" presId="urn:microsoft.com/office/officeart/2008/layout/VerticalAccentList"/>
    <dgm:cxn modelId="{D872E5AA-4771-4CF1-8FBB-0FC8E0BBFB33}" type="presParOf" srcId="{2CDDE96F-E3CE-4CA6-8D8E-32596D0A2766}" destId="{173AF74B-1888-401F-B8B6-CFD640F3412A}" srcOrd="0" destOrd="0" presId="urn:microsoft.com/office/officeart/2008/layout/VerticalAccentList"/>
    <dgm:cxn modelId="{4A55ECD4-7050-4FBA-A00B-E81E5EAAEF96}" type="presParOf" srcId="{104094CB-8222-42FB-B17D-811427DBB2C5}" destId="{44E21A08-8013-44C0-B927-70831D5C479F}" srcOrd="1" destOrd="0" presId="urn:microsoft.com/office/officeart/2008/layout/VerticalAccentList"/>
    <dgm:cxn modelId="{9A00C522-894C-4BBF-A110-4DA525D7D080}" type="presParOf" srcId="{44E21A08-8013-44C0-B927-70831D5C479F}" destId="{13A994EE-2615-4835-BD03-6742CEE5FD86}" srcOrd="0" destOrd="0" presId="urn:microsoft.com/office/officeart/2008/layout/VerticalAccentList"/>
    <dgm:cxn modelId="{A0841777-667F-4D1D-BC20-1CD90886D2C8}" type="presParOf" srcId="{44E21A08-8013-44C0-B927-70831D5C479F}" destId="{7F536F82-913E-4047-99B4-EF0A957ACAED}" srcOrd="1" destOrd="0" presId="urn:microsoft.com/office/officeart/2008/layout/VerticalAccentList"/>
    <dgm:cxn modelId="{E0BDFCF9-CA3D-4F34-88EC-4EB2B0C4A712}" type="presParOf" srcId="{44E21A08-8013-44C0-B927-70831D5C479F}" destId="{C8589DFE-B951-466C-8CA3-95DBF8F9B34F}" srcOrd="2" destOrd="0" presId="urn:microsoft.com/office/officeart/2008/layout/VerticalAccentList"/>
    <dgm:cxn modelId="{247D36D8-9B20-456E-A546-AE1B59531DA5}" type="presParOf" srcId="{44E21A08-8013-44C0-B927-70831D5C479F}" destId="{B6F10834-CC92-45C6-872A-41F52EE88564}" srcOrd="3" destOrd="0" presId="urn:microsoft.com/office/officeart/2008/layout/VerticalAccentList"/>
    <dgm:cxn modelId="{91253346-6D9B-4C73-8F81-CD23C005D3BE}" type="presParOf" srcId="{44E21A08-8013-44C0-B927-70831D5C479F}" destId="{0E9E3A39-6328-4A86-91E1-6CECFFEBD1CB}" srcOrd="4" destOrd="0" presId="urn:microsoft.com/office/officeart/2008/layout/VerticalAccentList"/>
    <dgm:cxn modelId="{421E48EB-F1CE-4407-9BD9-6B7D03B4F725}" type="presParOf" srcId="{44E21A08-8013-44C0-B927-70831D5C479F}" destId="{D8E43A38-9CE6-445B-B18D-B49C51F2F7B5}" srcOrd="5" destOrd="0" presId="urn:microsoft.com/office/officeart/2008/layout/VerticalAccentList"/>
    <dgm:cxn modelId="{93F6E82B-DCAB-49F3-AEDD-DF926BB0F729}" type="presParOf" srcId="{44E21A08-8013-44C0-B927-70831D5C479F}" destId="{41F77A2D-E6FB-4ADE-B12A-CABCD38C0A4C}" srcOrd="6" destOrd="0" presId="urn:microsoft.com/office/officeart/2008/layout/VerticalAccentList"/>
    <dgm:cxn modelId="{614CF99C-A9E0-4064-B4FE-BDB3C70311AD}" type="presParOf" srcId="{104094CB-8222-42FB-B17D-811427DBB2C5}" destId="{494068BA-560B-4AD3-A41C-F3D984F6E3A2}" srcOrd="2" destOrd="0" presId="urn:microsoft.com/office/officeart/2008/layout/VerticalAccentList"/>
    <dgm:cxn modelId="{E014B97E-26DF-49B7-89A8-8F9C641BCD1A}" type="presParOf" srcId="{104094CB-8222-42FB-B17D-811427DBB2C5}" destId="{CEA4B74C-73A5-4836-BEC1-C695B10FF5A2}" srcOrd="3" destOrd="0" presId="urn:microsoft.com/office/officeart/2008/layout/VerticalAccentList"/>
    <dgm:cxn modelId="{76AFD0F2-E96E-4754-B9EE-F67ADE5C6F5B}" type="presParOf" srcId="{CEA4B74C-73A5-4836-BEC1-C695B10FF5A2}" destId="{7E58AF95-78EB-493E-8F8E-6C30D79C29F3}" srcOrd="0" destOrd="0" presId="urn:microsoft.com/office/officeart/2008/layout/VerticalAccentList"/>
    <dgm:cxn modelId="{208C760D-E76E-4C08-A9CB-F82C6E60A09A}" type="presParOf" srcId="{104094CB-8222-42FB-B17D-811427DBB2C5}" destId="{349B3EFB-D999-4363-82FB-48865D083B01}" srcOrd="4" destOrd="0" presId="urn:microsoft.com/office/officeart/2008/layout/VerticalAccentList"/>
    <dgm:cxn modelId="{5C332885-1C29-4907-A146-04586FD1F1BA}" type="presParOf" srcId="{349B3EFB-D999-4363-82FB-48865D083B01}" destId="{B4AC1B90-FEB7-44A1-A13C-2E1024D144B3}" srcOrd="0" destOrd="0" presId="urn:microsoft.com/office/officeart/2008/layout/VerticalAccentList"/>
    <dgm:cxn modelId="{3B125E13-30B5-49BF-9CBB-3F92143039C7}" type="presParOf" srcId="{349B3EFB-D999-4363-82FB-48865D083B01}" destId="{4065E0B1-B94F-4534-AAC1-65B0DBA2F4BE}" srcOrd="1" destOrd="0" presId="urn:microsoft.com/office/officeart/2008/layout/VerticalAccentList"/>
    <dgm:cxn modelId="{58E148BA-D1D5-40C5-A6B0-864ACC7D3D45}" type="presParOf" srcId="{349B3EFB-D999-4363-82FB-48865D083B01}" destId="{41CE8136-0C4C-46DF-8124-0A6185586050}" srcOrd="2" destOrd="0" presId="urn:microsoft.com/office/officeart/2008/layout/VerticalAccentList"/>
    <dgm:cxn modelId="{F1390D13-BD98-4425-B1E0-E6A16FE47F58}" type="presParOf" srcId="{349B3EFB-D999-4363-82FB-48865D083B01}" destId="{E79D05FE-0976-4832-8114-758446459CA8}" srcOrd="3" destOrd="0" presId="urn:microsoft.com/office/officeart/2008/layout/VerticalAccentList"/>
    <dgm:cxn modelId="{460D5B8B-91B3-4B65-8AE5-11F8915A893D}" type="presParOf" srcId="{349B3EFB-D999-4363-82FB-48865D083B01}" destId="{10F7FCBA-8ADC-4D7A-97D4-C0C45D096895}" srcOrd="4" destOrd="0" presId="urn:microsoft.com/office/officeart/2008/layout/VerticalAccentList"/>
    <dgm:cxn modelId="{2B120F78-058B-486D-A23A-2AF202914A7E}" type="presParOf" srcId="{349B3EFB-D999-4363-82FB-48865D083B01}" destId="{E3FD437F-BFC7-4487-882E-FA393B26FFAB}" srcOrd="5" destOrd="0" presId="urn:microsoft.com/office/officeart/2008/layout/VerticalAccentList"/>
    <dgm:cxn modelId="{22387398-B702-4122-992F-D96AF00A5B41}" type="presParOf" srcId="{349B3EFB-D999-4363-82FB-48865D083B01}" destId="{1180CDCF-5D2E-4C0F-ABFE-619E1C80671E}" srcOrd="6" destOrd="0" presId="urn:microsoft.com/office/officeart/2008/layout/VerticalAccentList"/>
    <dgm:cxn modelId="{22960FC7-890B-4024-9B97-2B64C05B3F7A}" type="presParOf" srcId="{104094CB-8222-42FB-B17D-811427DBB2C5}" destId="{95899E70-7D00-4C8B-B0CC-5155C639CBF4}" srcOrd="5" destOrd="0" presId="urn:microsoft.com/office/officeart/2008/layout/VerticalAccentList"/>
    <dgm:cxn modelId="{32D9C5A6-AB68-40E2-9576-DCAFC409C40E}" type="presParOf" srcId="{104094CB-8222-42FB-B17D-811427DBB2C5}" destId="{944669F5-70FE-456C-B327-D0BCD6A7DBB0}" srcOrd="6" destOrd="0" presId="urn:microsoft.com/office/officeart/2008/layout/VerticalAccentList"/>
    <dgm:cxn modelId="{97DAA4DE-C4D8-446A-9B8D-AEC2ED0C4819}" type="presParOf" srcId="{944669F5-70FE-456C-B327-D0BCD6A7DBB0}" destId="{1C2B5A13-1A5D-4CBB-B50D-BD8E24E4B579}" srcOrd="0" destOrd="0" presId="urn:microsoft.com/office/officeart/2008/layout/VerticalAccentList"/>
    <dgm:cxn modelId="{36A9B585-7025-483E-A33E-5FEA388661CC}" type="presParOf" srcId="{104094CB-8222-42FB-B17D-811427DBB2C5}" destId="{1404F536-7269-4725-8A18-92839AB4BA6D}" srcOrd="7" destOrd="0" presId="urn:microsoft.com/office/officeart/2008/layout/VerticalAccentList"/>
    <dgm:cxn modelId="{2284F676-34B5-4616-A8AB-613B8BD580F0}" type="presParOf" srcId="{1404F536-7269-4725-8A18-92839AB4BA6D}" destId="{6BB3737C-6DC8-4DA8-AAEB-306E3C117A76}" srcOrd="0" destOrd="0" presId="urn:microsoft.com/office/officeart/2008/layout/VerticalAccentList"/>
    <dgm:cxn modelId="{21378983-835D-4E62-BC62-42E34D7BE5EF}" type="presParOf" srcId="{1404F536-7269-4725-8A18-92839AB4BA6D}" destId="{AAB61489-D9E4-48FB-8B88-A0434BA2D1AE}" srcOrd="1" destOrd="0" presId="urn:microsoft.com/office/officeart/2008/layout/VerticalAccentList"/>
    <dgm:cxn modelId="{6F34F472-946D-41F1-9C25-1AEC5DFFE123}" type="presParOf" srcId="{1404F536-7269-4725-8A18-92839AB4BA6D}" destId="{98A217C5-E8C5-49B1-86E7-51456783A30F}" srcOrd="2" destOrd="0" presId="urn:microsoft.com/office/officeart/2008/layout/VerticalAccentList"/>
    <dgm:cxn modelId="{F77C9E6B-D0DB-4F5F-B8BE-01AC07659A23}" type="presParOf" srcId="{1404F536-7269-4725-8A18-92839AB4BA6D}" destId="{6BCF4AE4-8BA3-4FD1-9638-B6B7476E39F5}" srcOrd="3" destOrd="0" presId="urn:microsoft.com/office/officeart/2008/layout/VerticalAccentList"/>
    <dgm:cxn modelId="{261809FE-3024-4F3F-874D-6A5E125D2B49}" type="presParOf" srcId="{1404F536-7269-4725-8A18-92839AB4BA6D}" destId="{B3BB4B31-646E-4C49-8E3F-22B171F86EB7}" srcOrd="4" destOrd="0" presId="urn:microsoft.com/office/officeart/2008/layout/VerticalAccentList"/>
    <dgm:cxn modelId="{901E2D2E-4822-452B-B1AC-62C72673122B}" type="presParOf" srcId="{1404F536-7269-4725-8A18-92839AB4BA6D}" destId="{8A80282A-4B8B-4DB9-9982-56978AAE92C6}" srcOrd="5" destOrd="0" presId="urn:microsoft.com/office/officeart/2008/layout/VerticalAccentList"/>
    <dgm:cxn modelId="{1F681D63-A6F7-4A4D-9A29-6047724797FF}" type="presParOf" srcId="{1404F536-7269-4725-8A18-92839AB4BA6D}" destId="{96BF1DD3-8A05-489A-930F-F647BE9B202E}" srcOrd="6" destOrd="0" presId="urn:microsoft.com/office/officeart/2008/layout/VerticalAccentList"/>
    <dgm:cxn modelId="{EF1F02C5-7DB0-4C1B-AFD4-3DFEC20C331E}" type="presParOf" srcId="{104094CB-8222-42FB-B17D-811427DBB2C5}" destId="{74CA2D82-B24F-4B1E-9208-B1DAD49EEFA7}" srcOrd="8" destOrd="0" presId="urn:microsoft.com/office/officeart/2008/layout/VerticalAccentList"/>
    <dgm:cxn modelId="{D9333D02-6794-49DD-9596-D8399836B4D5}" type="presParOf" srcId="{104094CB-8222-42FB-B17D-811427DBB2C5}" destId="{825156C5-FE54-4659-819C-B050E1411B13}" srcOrd="9" destOrd="0" presId="urn:microsoft.com/office/officeart/2008/layout/VerticalAccentList"/>
    <dgm:cxn modelId="{13CAC904-5317-4B0D-9AE7-F4715C7D82C7}" type="presParOf" srcId="{825156C5-FE54-4659-819C-B050E1411B13}" destId="{EDB7CFB3-987F-4806-8575-1BB0F3C4381E}" srcOrd="0" destOrd="0" presId="urn:microsoft.com/office/officeart/2008/layout/VerticalAccentList"/>
    <dgm:cxn modelId="{1E6DA87B-6DFA-4F20-B20E-608C5F5AB2C4}" type="presParOf" srcId="{104094CB-8222-42FB-B17D-811427DBB2C5}" destId="{0211A54F-B09D-4865-BD69-EF9938CF333B}" srcOrd="10" destOrd="0" presId="urn:microsoft.com/office/officeart/2008/layout/VerticalAccentList"/>
    <dgm:cxn modelId="{64EF5964-05F3-4D4B-9A30-29EF92689C91}" type="presParOf" srcId="{0211A54F-B09D-4865-BD69-EF9938CF333B}" destId="{BF778B02-AB5A-48C2-B3BB-3460CCF637FE}" srcOrd="0" destOrd="0" presId="urn:microsoft.com/office/officeart/2008/layout/VerticalAccentList"/>
    <dgm:cxn modelId="{1E6402C5-4736-41F6-B5EA-843FA1ED8ECC}" type="presParOf" srcId="{0211A54F-B09D-4865-BD69-EF9938CF333B}" destId="{27D5396D-7F0C-4CAE-A448-4BCC7A4D35B1}" srcOrd="1" destOrd="0" presId="urn:microsoft.com/office/officeart/2008/layout/VerticalAccentList"/>
    <dgm:cxn modelId="{EE055BED-D0A3-4621-BBC4-8C9E8FE429E7}" type="presParOf" srcId="{0211A54F-B09D-4865-BD69-EF9938CF333B}" destId="{AD91F977-4DC5-49A3-8FAC-01F2D5907E30}" srcOrd="2" destOrd="0" presId="urn:microsoft.com/office/officeart/2008/layout/VerticalAccentList"/>
    <dgm:cxn modelId="{1CED482E-0836-49A0-9603-AE368C36E8D0}" type="presParOf" srcId="{0211A54F-B09D-4865-BD69-EF9938CF333B}" destId="{66278738-C228-4C5B-8AAC-4AA883E288F0}" srcOrd="3" destOrd="0" presId="urn:microsoft.com/office/officeart/2008/layout/VerticalAccentList"/>
    <dgm:cxn modelId="{5DA767EB-74EA-405D-A365-E9EC0E930A94}" type="presParOf" srcId="{0211A54F-B09D-4865-BD69-EF9938CF333B}" destId="{325B2BD4-34F1-4CEF-9758-7FCDB43FFD23}" srcOrd="4" destOrd="0" presId="urn:microsoft.com/office/officeart/2008/layout/VerticalAccentList"/>
    <dgm:cxn modelId="{3900C4B9-1932-429E-A2BA-594BFD607B3E}" type="presParOf" srcId="{0211A54F-B09D-4865-BD69-EF9938CF333B}" destId="{A56344C4-9697-47AE-85CC-AEA3132F535F}" srcOrd="5" destOrd="0" presId="urn:microsoft.com/office/officeart/2008/layout/VerticalAccentList"/>
    <dgm:cxn modelId="{3ED6E39C-0DFF-45F2-B2D7-7FCBC0543EFE}" type="presParOf" srcId="{0211A54F-B09D-4865-BD69-EF9938CF333B}" destId="{78B410C5-4841-43A7-B0D9-AF73A32114CC}" srcOrd="6" destOrd="0" presId="urn:microsoft.com/office/officeart/2008/layout/VerticalAccentList"/>
    <dgm:cxn modelId="{AE6A2E66-D1E4-4A1F-B100-CB618E8326AF}" type="presParOf" srcId="{104094CB-8222-42FB-B17D-811427DBB2C5}" destId="{5E403C7F-71D4-4016-8C36-ABC3E7A6A354}" srcOrd="11" destOrd="0" presId="urn:microsoft.com/office/officeart/2008/layout/VerticalAccentList"/>
    <dgm:cxn modelId="{D74BB014-3A2F-4E5B-8D34-ED882E60A30A}" type="presParOf" srcId="{104094CB-8222-42FB-B17D-811427DBB2C5}" destId="{2C5BC8C8-5393-41C5-9F01-C5D23314160A}" srcOrd="12" destOrd="0" presId="urn:microsoft.com/office/officeart/2008/layout/VerticalAccentList"/>
    <dgm:cxn modelId="{4A70122E-9961-4FEC-9B0E-E7D73A8B3A76}" type="presParOf" srcId="{2C5BC8C8-5393-41C5-9F01-C5D23314160A}" destId="{E347D475-3523-4F37-AA0C-591455F2F0B1}" srcOrd="0" destOrd="0" presId="urn:microsoft.com/office/officeart/2008/layout/VerticalAccentList"/>
    <dgm:cxn modelId="{F64ECDC0-26F0-49D3-A0A3-C0D19266C874}" type="presParOf" srcId="{104094CB-8222-42FB-B17D-811427DBB2C5}" destId="{AA5515C5-2940-4701-8961-F3C8467F2350}" srcOrd="13" destOrd="0" presId="urn:microsoft.com/office/officeart/2008/layout/VerticalAccentList"/>
    <dgm:cxn modelId="{8646DD6A-1480-43DB-85E7-E13089EC3891}" type="presParOf" srcId="{AA5515C5-2940-4701-8961-F3C8467F2350}" destId="{BA259766-C466-4364-A2C2-94FCF420DA0B}" srcOrd="0" destOrd="0" presId="urn:microsoft.com/office/officeart/2008/layout/VerticalAccentList"/>
    <dgm:cxn modelId="{16BFC72E-A817-4FF5-A881-405A79859B99}" type="presParOf" srcId="{AA5515C5-2940-4701-8961-F3C8467F2350}" destId="{79799370-7063-441C-BF4F-1623D1F9C637}" srcOrd="1" destOrd="0" presId="urn:microsoft.com/office/officeart/2008/layout/VerticalAccentList"/>
    <dgm:cxn modelId="{A7A15729-5056-4D1A-8D4D-87E1871AF69C}" type="presParOf" srcId="{AA5515C5-2940-4701-8961-F3C8467F2350}" destId="{58EE45E5-7EAA-491E-A6B0-53CCB9CC28BF}" srcOrd="2" destOrd="0" presId="urn:microsoft.com/office/officeart/2008/layout/VerticalAccentList"/>
    <dgm:cxn modelId="{2E4E70BA-3DB6-46B2-8A2D-8C7BD7AB8F19}" type="presParOf" srcId="{AA5515C5-2940-4701-8961-F3C8467F2350}" destId="{3C4E6136-1EE6-4E91-9D66-4B424F4EA624}" srcOrd="3" destOrd="0" presId="urn:microsoft.com/office/officeart/2008/layout/VerticalAccentList"/>
    <dgm:cxn modelId="{93DE4E2C-CD72-4D99-9845-088C2630739D}" type="presParOf" srcId="{AA5515C5-2940-4701-8961-F3C8467F2350}" destId="{3255BCF4-2E59-44D8-9CFA-5DCE12D45723}" srcOrd="4" destOrd="0" presId="urn:microsoft.com/office/officeart/2008/layout/VerticalAccentList"/>
    <dgm:cxn modelId="{0B276C21-C6AD-4A16-A648-D3E33BBF7A2B}" type="presParOf" srcId="{AA5515C5-2940-4701-8961-F3C8467F2350}" destId="{4E0DD93E-09CD-41B0-BF98-9178C2BB0EC6}" srcOrd="5" destOrd="0" presId="urn:microsoft.com/office/officeart/2008/layout/VerticalAccentList"/>
    <dgm:cxn modelId="{209B023D-39BC-432C-9746-63CEA4DF238A}" type="presParOf" srcId="{AA5515C5-2940-4701-8961-F3C8467F2350}" destId="{697547CE-6CF7-4C8C-BFF0-DF70A7BC4942}"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2</a:t>
            </a:fld>
            <a:endParaRPr lang="en-US" altLang="en-US"/>
          </a:p>
        </p:txBody>
      </p:sp>
    </p:spTree>
    <p:extLst>
      <p:ext uri="{BB962C8B-B14F-4D97-AF65-F5344CB8AC3E}">
        <p14:creationId xmlns:p14="http://schemas.microsoft.com/office/powerpoint/2010/main" val="9184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smtClean="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Cấu trúc dữ liệu và giửi thuật</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Cấu trúc dữ liệu và giửi thuật</a:t>
            </a:r>
            <a:endParaRPr lang="en-US" altLang="en-US"/>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smtClean="0"/>
              <a:t>Cấu trúc dữ liệu và giửi thuật</a:t>
            </a:r>
            <a:endParaRPr lang="en-US" altLang="en-US"/>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emf"/><Relationship Id="rId5" Type="http://schemas.openxmlformats.org/officeDocument/2006/relationships/oleObject" Target="../embeddings/oleObject14.bin"/><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17.bin"/><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4191000" y="3441854"/>
            <a:ext cx="4724400" cy="158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IV</a:t>
            </a:r>
            <a:endParaRPr lang="en-US" altLang="en-US" sz="3200" dirty="0" smtClean="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DANH SÁCH </a:t>
            </a:r>
          </a:p>
          <a:p>
            <a:pPr algn="ctr"/>
            <a:r>
              <a:rPr lang="en-US" altLang="en-US"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LIÊN KẾT</a:t>
            </a:r>
            <a:endPar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VD: DSLK đơn trong bộ nhớ</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grpSp>
        <p:nvGrpSpPr>
          <p:cNvPr id="9" name="Group 63"/>
          <p:cNvGrpSpPr>
            <a:grpSpLocks/>
          </p:cNvGrpSpPr>
          <p:nvPr/>
        </p:nvGrpSpPr>
        <p:grpSpPr bwMode="auto">
          <a:xfrm>
            <a:off x="641186" y="1447800"/>
            <a:ext cx="7488238" cy="1831975"/>
            <a:chOff x="716" y="663"/>
            <a:chExt cx="4717" cy="1154"/>
          </a:xfrm>
        </p:grpSpPr>
        <p:grpSp>
          <p:nvGrpSpPr>
            <p:cNvPr id="10" name="Group 4"/>
            <p:cNvGrpSpPr>
              <a:grpSpLocks/>
            </p:cNvGrpSpPr>
            <p:nvPr/>
          </p:nvGrpSpPr>
          <p:grpSpPr bwMode="auto">
            <a:xfrm>
              <a:off x="1017" y="1143"/>
              <a:ext cx="4416" cy="674"/>
              <a:chOff x="864" y="1966"/>
              <a:chExt cx="4416" cy="674"/>
            </a:xfrm>
          </p:grpSpPr>
          <p:sp>
            <p:nvSpPr>
              <p:cNvPr id="19" name="Rectangle 5"/>
              <p:cNvSpPr>
                <a:spLocks noChangeArrowheads="1"/>
              </p:cNvSpPr>
              <p:nvPr/>
            </p:nvSpPr>
            <p:spPr bwMode="auto">
              <a:xfrm>
                <a:off x="134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4f</a:t>
                </a:r>
              </a:p>
            </p:txBody>
          </p:sp>
          <p:sp>
            <p:nvSpPr>
              <p:cNvPr id="20" name="Rectangle 6"/>
              <p:cNvSpPr>
                <a:spLocks noChangeArrowheads="1"/>
              </p:cNvSpPr>
              <p:nvPr/>
            </p:nvSpPr>
            <p:spPr bwMode="auto">
              <a:xfrm>
                <a:off x="864"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a:t>
                </a:r>
              </a:p>
            </p:txBody>
          </p:sp>
          <p:sp>
            <p:nvSpPr>
              <p:cNvPr id="21" name="Line 7"/>
              <p:cNvSpPr>
                <a:spLocks noChangeShapeType="1"/>
              </p:cNvSpPr>
              <p:nvPr/>
            </p:nvSpPr>
            <p:spPr bwMode="auto">
              <a:xfrm>
                <a:off x="864"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
              <p:cNvSpPr>
                <a:spLocks noChangeShapeType="1"/>
              </p:cNvSpPr>
              <p:nvPr/>
            </p:nvSpPr>
            <p:spPr bwMode="auto">
              <a:xfrm>
                <a:off x="864"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9"/>
              <p:cNvSpPr>
                <a:spLocks noChangeShapeType="1"/>
              </p:cNvSpPr>
              <p:nvPr/>
            </p:nvSpPr>
            <p:spPr bwMode="auto">
              <a:xfrm>
                <a:off x="86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10"/>
              <p:cNvSpPr>
                <a:spLocks noChangeShapeType="1"/>
              </p:cNvSpPr>
              <p:nvPr/>
            </p:nvSpPr>
            <p:spPr bwMode="auto">
              <a:xfrm>
                <a:off x="1344"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11"/>
              <p:cNvSpPr>
                <a:spLocks noChangeShapeType="1"/>
              </p:cNvSpPr>
              <p:nvPr/>
            </p:nvSpPr>
            <p:spPr bwMode="auto">
              <a:xfrm>
                <a:off x="182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12"/>
              <p:cNvSpPr txBox="1">
                <a:spLocks noChangeArrowheads="1"/>
              </p:cNvSpPr>
              <p:nvPr/>
            </p:nvSpPr>
            <p:spPr bwMode="auto">
              <a:xfrm>
                <a:off x="912"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3f</a:t>
                </a:r>
              </a:p>
            </p:txBody>
          </p:sp>
          <p:sp>
            <p:nvSpPr>
              <p:cNvPr id="27" name="Rectangle 13"/>
              <p:cNvSpPr>
                <a:spLocks noChangeArrowheads="1"/>
              </p:cNvSpPr>
              <p:nvPr/>
            </p:nvSpPr>
            <p:spPr bwMode="auto">
              <a:xfrm>
                <a:off x="4560" y="2304"/>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NULL</a:t>
                </a:r>
              </a:p>
            </p:txBody>
          </p:sp>
          <p:sp>
            <p:nvSpPr>
              <p:cNvPr id="28" name="Rectangle 14"/>
              <p:cNvSpPr>
                <a:spLocks noChangeArrowheads="1"/>
              </p:cNvSpPr>
              <p:nvPr/>
            </p:nvSpPr>
            <p:spPr bwMode="auto">
              <a:xfrm>
                <a:off x="4128" y="2304"/>
                <a:ext cx="432"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6</a:t>
                </a:r>
              </a:p>
            </p:txBody>
          </p:sp>
          <p:sp>
            <p:nvSpPr>
              <p:cNvPr id="29" name="Line 15"/>
              <p:cNvSpPr>
                <a:spLocks noChangeShapeType="1"/>
              </p:cNvSpPr>
              <p:nvPr/>
            </p:nvSpPr>
            <p:spPr bwMode="auto">
              <a:xfrm>
                <a:off x="4128" y="2304"/>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16"/>
              <p:cNvSpPr>
                <a:spLocks noChangeShapeType="1"/>
              </p:cNvSpPr>
              <p:nvPr/>
            </p:nvSpPr>
            <p:spPr bwMode="auto">
              <a:xfrm>
                <a:off x="4128" y="2640"/>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17"/>
              <p:cNvSpPr>
                <a:spLocks noChangeShapeType="1"/>
              </p:cNvSpPr>
              <p:nvPr/>
            </p:nvSpPr>
            <p:spPr bwMode="auto">
              <a:xfrm>
                <a:off x="4128"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18"/>
              <p:cNvSpPr>
                <a:spLocks noChangeShapeType="1"/>
              </p:cNvSpPr>
              <p:nvPr/>
            </p:nvSpPr>
            <p:spPr bwMode="auto">
              <a:xfrm>
                <a:off x="4560"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19"/>
              <p:cNvSpPr>
                <a:spLocks noChangeShapeType="1"/>
              </p:cNvSpPr>
              <p:nvPr/>
            </p:nvSpPr>
            <p:spPr bwMode="auto">
              <a:xfrm>
                <a:off x="5280"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Rectangle 20"/>
              <p:cNvSpPr>
                <a:spLocks noChangeArrowheads="1"/>
              </p:cNvSpPr>
              <p:nvPr/>
            </p:nvSpPr>
            <p:spPr bwMode="auto">
              <a:xfrm>
                <a:off x="297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5f</a:t>
                </a:r>
              </a:p>
            </p:txBody>
          </p:sp>
          <p:sp>
            <p:nvSpPr>
              <p:cNvPr id="35" name="Rectangle 21"/>
              <p:cNvSpPr>
                <a:spLocks noChangeArrowheads="1"/>
              </p:cNvSpPr>
              <p:nvPr/>
            </p:nvSpPr>
            <p:spPr bwMode="auto">
              <a:xfrm>
                <a:off x="2496"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7</a:t>
                </a:r>
              </a:p>
            </p:txBody>
          </p:sp>
          <p:sp>
            <p:nvSpPr>
              <p:cNvPr id="36" name="Line 22"/>
              <p:cNvSpPr>
                <a:spLocks noChangeShapeType="1"/>
              </p:cNvSpPr>
              <p:nvPr/>
            </p:nvSpPr>
            <p:spPr bwMode="auto">
              <a:xfrm>
                <a:off x="2496"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23"/>
              <p:cNvSpPr>
                <a:spLocks noChangeShapeType="1"/>
              </p:cNvSpPr>
              <p:nvPr/>
            </p:nvSpPr>
            <p:spPr bwMode="auto">
              <a:xfrm>
                <a:off x="2496"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24"/>
              <p:cNvSpPr>
                <a:spLocks noChangeShapeType="1"/>
              </p:cNvSpPr>
              <p:nvPr/>
            </p:nvSpPr>
            <p:spPr bwMode="auto">
              <a:xfrm>
                <a:off x="249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25"/>
              <p:cNvSpPr>
                <a:spLocks noChangeShapeType="1"/>
              </p:cNvSpPr>
              <p:nvPr/>
            </p:nvSpPr>
            <p:spPr bwMode="auto">
              <a:xfrm>
                <a:off x="2976"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26"/>
              <p:cNvSpPr>
                <a:spLocks noChangeShapeType="1"/>
              </p:cNvSpPr>
              <p:nvPr/>
            </p:nvSpPr>
            <p:spPr bwMode="auto">
              <a:xfrm>
                <a:off x="345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Text Box 27"/>
              <p:cNvSpPr txBox="1">
                <a:spLocks noChangeArrowheads="1"/>
              </p:cNvSpPr>
              <p:nvPr/>
            </p:nvSpPr>
            <p:spPr bwMode="auto">
              <a:xfrm>
                <a:off x="2496" y="196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4f</a:t>
                </a:r>
              </a:p>
            </p:txBody>
          </p:sp>
          <p:sp>
            <p:nvSpPr>
              <p:cNvPr id="42" name="Text Box 28"/>
              <p:cNvSpPr txBox="1">
                <a:spLocks noChangeArrowheads="1"/>
              </p:cNvSpPr>
              <p:nvPr/>
            </p:nvSpPr>
            <p:spPr bwMode="auto">
              <a:xfrm>
                <a:off x="4128"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5f</a:t>
                </a:r>
              </a:p>
            </p:txBody>
          </p:sp>
          <p:sp>
            <p:nvSpPr>
              <p:cNvPr id="43" name="Line 29"/>
              <p:cNvSpPr>
                <a:spLocks noChangeShapeType="1"/>
              </p:cNvSpPr>
              <p:nvPr/>
            </p:nvSpPr>
            <p:spPr bwMode="auto">
              <a:xfrm>
                <a:off x="1824" y="2496"/>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Line 30"/>
              <p:cNvSpPr>
                <a:spLocks noChangeShapeType="1"/>
              </p:cNvSpPr>
              <p:nvPr/>
            </p:nvSpPr>
            <p:spPr bwMode="auto">
              <a:xfrm>
                <a:off x="3456" y="2487"/>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 name="Text Box 58"/>
            <p:cNvSpPr txBox="1">
              <a:spLocks noChangeArrowheads="1"/>
            </p:cNvSpPr>
            <p:nvPr/>
          </p:nvSpPr>
          <p:spPr bwMode="auto">
            <a:xfrm>
              <a:off x="716" y="663"/>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smtClean="0">
                  <a:latin typeface="Tahoma" panose="020B0604030504040204" pitchFamily="34" charset="0"/>
                </a:rPr>
                <a:t>dau</a:t>
              </a:r>
              <a:endParaRPr lang="en-US" altLang="en-US" sz="2000" b="1">
                <a:latin typeface="Tahoma" panose="020B0604030504040204" pitchFamily="34" charset="0"/>
              </a:endParaRPr>
            </a:p>
          </p:txBody>
        </p:sp>
        <p:sp>
          <p:nvSpPr>
            <p:cNvPr id="12" name="Text Box 59"/>
            <p:cNvSpPr txBox="1">
              <a:spLocks noChangeArrowheads="1"/>
            </p:cNvSpPr>
            <p:nvPr/>
          </p:nvSpPr>
          <p:spPr bwMode="auto">
            <a:xfrm>
              <a:off x="4056" y="711"/>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smtClean="0">
                  <a:latin typeface="Tahoma" panose="020B0604030504040204" pitchFamily="34" charset="0"/>
                </a:rPr>
                <a:t>cuoi</a:t>
              </a:r>
              <a:endParaRPr lang="en-US" altLang="en-US" sz="2000" b="1">
                <a:latin typeface="Tahoma" panose="020B0604030504040204" pitchFamily="34" charset="0"/>
              </a:endParaRPr>
            </a:p>
          </p:txBody>
        </p:sp>
        <p:sp>
          <p:nvSpPr>
            <p:cNvPr id="13" name="Line 60"/>
            <p:cNvSpPr>
              <a:spLocks noChangeShapeType="1"/>
            </p:cNvSpPr>
            <p:nvPr/>
          </p:nvSpPr>
          <p:spPr bwMode="auto">
            <a:xfrm>
              <a:off x="1176" y="807"/>
              <a:ext cx="0" cy="43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61"/>
            <p:cNvSpPr>
              <a:spLocks noChangeShapeType="1"/>
            </p:cNvSpPr>
            <p:nvPr/>
          </p:nvSpPr>
          <p:spPr bwMode="auto">
            <a:xfrm>
              <a:off x="4526" y="855"/>
              <a:ext cx="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Text Box 62"/>
          <p:cNvSpPr txBox="1">
            <a:spLocks noChangeArrowheads="1"/>
          </p:cNvSpPr>
          <p:nvPr/>
        </p:nvSpPr>
        <p:spPr bwMode="auto">
          <a:xfrm>
            <a:off x="914400" y="3798888"/>
            <a:ext cx="74995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a:latin typeface="Times New Roman" panose="02020603050405020304" pitchFamily="18" charset="0"/>
                <a:cs typeface="Times New Roman" panose="02020603050405020304" pitchFamily="18" charset="0"/>
              </a:rPr>
              <a:t>Trong ví dụ trên thành phần dữ liệu là 1 số nguyên </a:t>
            </a:r>
          </a:p>
        </p:txBody>
      </p:sp>
    </p:spTree>
    <p:extLst>
      <p:ext uri="{BB962C8B-B14F-4D97-AF65-F5344CB8AC3E}">
        <p14:creationId xmlns:p14="http://schemas.microsoft.com/office/powerpoint/2010/main" val="174474669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Các giải thuật trên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
        <p:nvSpPr>
          <p:cNvPr id="46" name="Rectangle 3"/>
          <p:cNvSpPr txBox="1">
            <a:spLocks noChangeArrowheads="1"/>
          </p:cNvSpPr>
          <p:nvPr/>
        </p:nvSpPr>
        <p:spPr bwMode="auto">
          <a:xfrm>
            <a:off x="468198" y="1096962"/>
            <a:ext cx="82296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80808"/>
                </a:solidFill>
                <a:effectLst/>
                <a:uLnTx/>
                <a:uFillTx/>
                <a:latin typeface="Times New Roman" panose="02020603050405020304" pitchFamily="18" charset="0"/>
                <a:cs typeface="Times New Roman" panose="02020603050405020304" pitchFamily="18" charset="0"/>
              </a:rPr>
              <a:t>Tạo một danh sách liên kết đơn rỗng</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80808"/>
                </a:solidFill>
                <a:effectLst/>
                <a:uLnTx/>
                <a:uFillTx/>
                <a:latin typeface="Times New Roman" panose="02020603050405020304" pitchFamily="18" charset="0"/>
                <a:cs typeface="Times New Roman" panose="02020603050405020304" pitchFamily="18" charset="0"/>
              </a:rPr>
              <a:t>Tạo một</a:t>
            </a:r>
            <a:r>
              <a:rPr kumimoji="0" lang="en-US" altLang="en-US" sz="2800" b="0" i="0" u="none" strike="noStrike" kern="1200" cap="none" spc="0" normalizeH="0" noProof="0" smtClean="0">
                <a:ln>
                  <a:noFill/>
                </a:ln>
                <a:solidFill>
                  <a:srgbClr val="080808"/>
                </a:solidFill>
                <a:effectLst/>
                <a:uLnTx/>
                <a:uFillTx/>
                <a:latin typeface="Times New Roman" panose="02020603050405020304" pitchFamily="18" charset="0"/>
                <a:cs typeface="Times New Roman" panose="02020603050405020304" pitchFamily="18" charset="0"/>
              </a:rPr>
              <a:t> phần tử mới </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80808"/>
                </a:solidFill>
                <a:effectLst/>
                <a:uLnTx/>
                <a:uFillTx/>
                <a:latin typeface="Times New Roman" panose="02020603050405020304" pitchFamily="18" charset="0"/>
                <a:cs typeface="Times New Roman" panose="02020603050405020304" pitchFamily="18" charset="0"/>
              </a:rPr>
              <a:t>Thêm một phần tử vào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80808"/>
                </a:solidFill>
                <a:effectLst/>
                <a:uLnTx/>
                <a:uFillTx/>
                <a:latin typeface="Times New Roman" panose="02020603050405020304" pitchFamily="18" charset="0"/>
                <a:cs typeface="Times New Roman" panose="02020603050405020304" pitchFamily="18" charset="0"/>
              </a:rPr>
              <a:t>Hủy một phần tử trong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80808"/>
                </a:solidFill>
                <a:effectLst/>
                <a:uLnTx/>
                <a:uFillTx/>
                <a:latin typeface="Times New Roman" panose="02020603050405020304" pitchFamily="18" charset="0"/>
                <a:cs typeface="Times New Roman" panose="02020603050405020304" pitchFamily="18" charset="0"/>
              </a:rPr>
              <a:t>Duy</a:t>
            </a:r>
            <a:r>
              <a:rPr kumimoji="0" lang="en-US" altLang="en-US" sz="28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ệt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smtClean="0">
                <a:ln>
                  <a:noFill/>
                </a:ln>
                <a:solidFill>
                  <a:srgbClr val="000000"/>
                </a:solidFill>
                <a:effectLst/>
                <a:uLnTx/>
                <a:uFillTx/>
                <a:latin typeface="Times New Roman" panose="02020603050405020304" pitchFamily="18" charset="0"/>
                <a:cs typeface="Times New Roman" panose="02020603050405020304" pitchFamily="18" charset="0"/>
              </a:rPr>
              <a:t>Sắp xếp danh sách liên kết đơn</a:t>
            </a:r>
          </a:p>
        </p:txBody>
      </p:sp>
    </p:spTree>
    <p:extLst>
      <p:ext uri="{BB962C8B-B14F-4D97-AF65-F5344CB8AC3E}">
        <p14:creationId xmlns:p14="http://schemas.microsoft.com/office/powerpoint/2010/main" val="10056541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Khởi tạo DSLK đơn rỗng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
        <p:nvSpPr>
          <p:cNvPr id="5" name="Rectangle 3"/>
          <p:cNvSpPr txBox="1">
            <a:spLocks noChangeArrowheads="1"/>
          </p:cNvSpPr>
          <p:nvPr/>
        </p:nvSpPr>
        <p:spPr bwMode="gray">
          <a:xfrm>
            <a:off x="533400" y="1135063"/>
            <a:ext cx="8353425"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altLang="en-US" sz="2800" smtClean="0">
                <a:latin typeface="Times New Roman" panose="02020603050405020304" pitchFamily="18" charset="0"/>
                <a:cs typeface="Times New Roman" panose="02020603050405020304" pitchFamily="18" charset="0"/>
              </a:rPr>
              <a:t>Địa chỉ của nút đầu tiên và nút cuối cùng đều không có :</a:t>
            </a:r>
            <a:r>
              <a:rPr lang="en-US" altLang="en-US" sz="2800" b="1" smtClean="0">
                <a:latin typeface="Times New Roman" panose="02020603050405020304" pitchFamily="18" charset="0"/>
                <a:cs typeface="Times New Roman" panose="02020603050405020304" pitchFamily="18" charset="0"/>
              </a:rPr>
              <a:t>	</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smtClean="0">
                <a:latin typeface="Times New Roman" panose="02020603050405020304" pitchFamily="18" charset="0"/>
                <a:cs typeface="Times New Roman" panose="02020603050405020304" pitchFamily="18" charset="0"/>
              </a:rPr>
              <a:t>void  </a:t>
            </a:r>
            <a:r>
              <a:rPr lang="en-US" altLang="en-US" sz="2800" i="1" smtClean="0">
                <a:latin typeface="Times New Roman" panose="02020603050405020304" pitchFamily="18" charset="0"/>
                <a:cs typeface="Times New Roman" panose="02020603050405020304" pitchFamily="18" charset="0"/>
              </a:rPr>
              <a:t>CreateList</a:t>
            </a:r>
            <a:r>
              <a:rPr lang="en-US" altLang="en-US" sz="2800" b="1" i="1" smtClean="0">
                <a:solidFill>
                  <a:srgbClr val="FF0000"/>
                </a:solidFill>
                <a:latin typeface="Times New Roman" panose="02020603050405020304" pitchFamily="18" charset="0"/>
                <a:cs typeface="Times New Roman" panose="02020603050405020304" pitchFamily="18" charset="0"/>
              </a:rPr>
              <a:t>(</a:t>
            </a:r>
            <a:r>
              <a:rPr lang="en-US" altLang="en-US" sz="2800" i="1" smtClean="0">
                <a:latin typeface="Times New Roman" panose="02020603050405020304" pitchFamily="18" charset="0"/>
                <a:cs typeface="Times New Roman" panose="02020603050405020304" pitchFamily="18" charset="0"/>
              </a:rPr>
              <a:t>DanhSach</a:t>
            </a:r>
            <a:r>
              <a:rPr lang="en-US" altLang="en-US" sz="2800" b="1" i="1" smtClean="0">
                <a:latin typeface="Times New Roman" panose="02020603050405020304" pitchFamily="18" charset="0"/>
                <a:cs typeface="Times New Roman" panose="02020603050405020304" pitchFamily="18" charset="0"/>
              </a:rPr>
              <a:t>  </a:t>
            </a:r>
            <a:r>
              <a:rPr lang="en-US" altLang="en-US" sz="2800" b="1" i="1" smtClean="0">
                <a:solidFill>
                  <a:srgbClr val="FF0000"/>
                </a:solidFill>
                <a:latin typeface="Times New Roman" panose="02020603050405020304" pitchFamily="18" charset="0"/>
                <a:cs typeface="Times New Roman" panose="02020603050405020304" pitchFamily="18" charset="0"/>
              </a:rPr>
              <a:t>&amp;</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smtClean="0">
                <a:latin typeface="Times New Roman" panose="02020603050405020304" pitchFamily="18" charset="0"/>
                <a:cs typeface="Times New Roman" panose="02020603050405020304" pitchFamily="18" charset="0"/>
              </a:rPr>
              <a:t>	</a:t>
            </a:r>
            <a:r>
              <a:rPr lang="en-US" altLang="en-US" sz="2800" b="1" i="1" smtClean="0">
                <a:solidFill>
                  <a:srgbClr val="FF0000"/>
                </a:solidFill>
                <a:latin typeface="Times New Roman" panose="02020603050405020304" pitchFamily="18" charset="0"/>
                <a:cs typeface="Times New Roman" panose="02020603050405020304" pitchFamily="18" charset="0"/>
              </a:rPr>
              <a:t>{</a:t>
            </a:r>
            <a:endParaRPr lang="en-US" altLang="en-US" sz="2800" b="1" i="1">
              <a:solidFill>
                <a:srgbClr val="FF0000"/>
              </a:solidFill>
              <a:latin typeface="Times New Roman" panose="02020603050405020304" pitchFamily="18" charset="0"/>
              <a:cs typeface="Times New Roman" panose="02020603050405020304" pitchFamily="18" charset="0"/>
            </a:endParaRP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DSSV</a:t>
            </a:r>
            <a:r>
              <a:rPr lang="en-US" altLang="en-US" sz="2800" b="1" i="1" smtClean="0">
                <a:solidFill>
                  <a:srgbClr val="FF0000"/>
                </a:solidFill>
                <a:latin typeface="Times New Roman" panose="02020603050405020304" pitchFamily="18" charset="0"/>
                <a:cs typeface="Times New Roman" panose="02020603050405020304" pitchFamily="18" charset="0"/>
              </a:rPr>
              <a:t>.</a:t>
            </a:r>
            <a:r>
              <a:rPr lang="en-US" altLang="en-US" sz="2800" i="1" smtClean="0">
                <a:latin typeface="Times New Roman" panose="02020603050405020304" pitchFamily="18" charset="0"/>
                <a:cs typeface="Times New Roman" panose="02020603050405020304" pitchFamily="18" charset="0"/>
              </a:rPr>
              <a:t>dau</a:t>
            </a:r>
            <a:r>
              <a:rPr lang="en-US" altLang="en-US" sz="2800" b="1" i="1" smtClean="0">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cuoi</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NULL</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smtClean="0">
                <a:latin typeface="Times New Roman" panose="02020603050405020304" pitchFamily="18" charset="0"/>
                <a:cs typeface="Times New Roman" panose="02020603050405020304" pitchFamily="18" charset="0"/>
              </a:rPr>
              <a:t>	</a:t>
            </a:r>
            <a:r>
              <a:rPr lang="en-US" altLang="en-US" sz="2800" b="1" i="1" smtClean="0">
                <a:solidFill>
                  <a:srgbClr val="FF0000"/>
                </a:solidFill>
                <a:latin typeface="Times New Roman" panose="02020603050405020304" pitchFamily="18" charset="0"/>
                <a:cs typeface="Times New Roman" panose="02020603050405020304" pitchFamily="18" charset="0"/>
              </a:rPr>
              <a:t>}</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5140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Để tạo phần tử mới </a:t>
            </a:r>
            <a:r>
              <a:rPr lang="en-US" sz="2800" smtClean="0">
                <a:latin typeface="Times New Roman" panose="02020603050405020304" pitchFamily="18" charset="0"/>
                <a:cs typeface="Times New Roman" panose="02020603050405020304" pitchFamily="18" charset="0"/>
              </a:rPr>
              <a:t>ta </a:t>
            </a:r>
            <a:r>
              <a:rPr lang="en-US" sz="2800">
                <a:latin typeface="Times New Roman" panose="02020603050405020304" pitchFamily="18" charset="0"/>
                <a:cs typeface="Times New Roman" panose="02020603050405020304" pitchFamily="18" charset="0"/>
              </a:rPr>
              <a:t>thực hiện theo các bước sau đây:</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D</a:t>
            </a:r>
            <a:r>
              <a:rPr lang="en-US" sz="2800" i="1" smtClean="0">
                <a:latin typeface="Times New Roman" panose="02020603050405020304" pitchFamily="18" charset="0"/>
                <a:cs typeface="Times New Roman" panose="02020603050405020304" pitchFamily="18" charset="0"/>
              </a:rPr>
              <a:t>ùng </a:t>
            </a:r>
            <a:r>
              <a:rPr lang="en-US" sz="2800" i="1">
                <a:latin typeface="Times New Roman" panose="02020603050405020304" pitchFamily="18" charset="0"/>
                <a:cs typeface="Times New Roman" panose="02020603050405020304" pitchFamily="18" charset="0"/>
              </a:rPr>
              <a:t>toán tử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xin cấp phát một vùng nhớ đủ chứa một phần tử của danh sách.</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N</a:t>
            </a:r>
            <a:r>
              <a:rPr lang="en-US" sz="2800" i="1" smtClean="0">
                <a:latin typeface="Times New Roman" panose="02020603050405020304" pitchFamily="18" charset="0"/>
                <a:cs typeface="Times New Roman" panose="02020603050405020304" pitchFamily="18" charset="0"/>
              </a:rPr>
              <a:t>hập </a:t>
            </a:r>
            <a:r>
              <a:rPr lang="en-US" sz="2800" i="1">
                <a:latin typeface="Times New Roman" panose="02020603050405020304" pitchFamily="18" charset="0"/>
                <a:cs typeface="Times New Roman" panose="02020603050405020304" pitchFamily="18" charset="0"/>
              </a:rPr>
              <a:t>thông tin cần lưu trữ vào phần tử mới. Con trỏ </a:t>
            </a:r>
            <a:r>
              <a:rPr lang="en-US" sz="2800" i="1" smtClean="0">
                <a:latin typeface="Times New Roman" panose="02020603050405020304" pitchFamily="18" charset="0"/>
                <a:cs typeface="Times New Roman" panose="02020603050405020304" pitchFamily="18" charset="0"/>
              </a:rPr>
              <a:t>tiếp </a:t>
            </a:r>
            <a:r>
              <a:rPr lang="en-US" sz="2800" i="1">
                <a:latin typeface="Times New Roman" panose="02020603050405020304" pitchFamily="18" charset="0"/>
                <a:cs typeface="Times New Roman" panose="02020603050405020304" pitchFamily="18" charset="0"/>
              </a:rPr>
              <a:t>được đặt bằng NULL.</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G</a:t>
            </a:r>
            <a:r>
              <a:rPr lang="en-US" sz="2800" i="1" smtClean="0">
                <a:latin typeface="Times New Roman" panose="02020603050405020304" pitchFamily="18" charset="0"/>
                <a:cs typeface="Times New Roman" panose="02020603050405020304" pitchFamily="18" charset="0"/>
              </a:rPr>
              <a:t>ắn </a:t>
            </a:r>
            <a:r>
              <a:rPr lang="en-US" sz="2800" i="1">
                <a:latin typeface="Times New Roman" panose="02020603050405020304" pitchFamily="18" charset="0"/>
                <a:cs typeface="Times New Roman" panose="02020603050405020304" pitchFamily="18" charset="0"/>
              </a:rPr>
              <a:t>phần tử vừa tạo được vào danh sách. </a:t>
            </a:r>
          </a:p>
        </p:txBody>
      </p:sp>
    </p:spTree>
    <p:extLst>
      <p:ext uri="{BB962C8B-B14F-4D97-AF65-F5344CB8AC3E}">
        <p14:creationId xmlns:p14="http://schemas.microsoft.com/office/powerpoint/2010/main" val="20595577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a:latin typeface="Times New Roman" panose="02020603050405020304" pitchFamily="18" charset="0"/>
                <a:cs typeface="Times New Roman" panose="02020603050405020304" pitchFamily="18" charset="0"/>
              </a:rPr>
              <a:t>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CreateNode</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SinhVien </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cout</a:t>
            </a:r>
            <a:r>
              <a:rPr lang="en-US" sz="2800" i="1" smtClean="0">
                <a:solidFill>
                  <a:srgbClr val="EC2C06"/>
                </a:solidFill>
                <a:latin typeface="Times New Roman" panose="02020603050405020304" pitchFamily="18" charset="0"/>
                <a:cs typeface="Times New Roman" panose="02020603050405020304" pitchFamily="18" charset="0"/>
              </a:rPr>
              <a:t>&lt;&lt;</a:t>
            </a:r>
            <a:r>
              <a:rPr lang="en-US" sz="2800" i="1" smtClean="0">
                <a:solidFill>
                  <a:srgbClr val="1548EB"/>
                </a:solidFill>
                <a:latin typeface="Times New Roman" panose="02020603050405020304" pitchFamily="18" charset="0"/>
                <a:cs typeface="Times New Roman" panose="02020603050405020304" pitchFamily="18" charset="0"/>
              </a:rPr>
              <a:t>"Nhap </a:t>
            </a:r>
            <a:r>
              <a:rPr lang="en-US" sz="2800" i="1">
                <a:solidFill>
                  <a:srgbClr val="1548EB"/>
                </a:solidFill>
                <a:latin typeface="Times New Roman" panose="02020603050405020304" pitchFamily="18" charset="0"/>
                <a:cs typeface="Times New Roman" panose="02020603050405020304" pitchFamily="18" charset="0"/>
              </a:rPr>
              <a:t>Ho Ten: </a:t>
            </a:r>
            <a:r>
              <a:rPr lang="en-US" sz="2800" i="1" smtClean="0">
                <a:solidFill>
                  <a:srgbClr val="1548EB"/>
                </a:solidFill>
                <a:latin typeface="Times New Roman" panose="02020603050405020304" pitchFamily="18" charset="0"/>
                <a:cs typeface="Times New Roman" panose="02020603050405020304" pitchFamily="18" charset="0"/>
              </a:rPr>
              <a:t>"</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a:t>
            </a:r>
            <a:endParaRPr lang="en-US" sz="2800" i="1">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cin</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ignore</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solidFill>
                  <a:srgbClr val="7030A0"/>
                </a:solidFill>
                <a:latin typeface="Times New Roman" panose="02020603050405020304" pitchFamily="18" charset="0"/>
                <a:cs typeface="Times New Roman" panose="02020603050405020304" pitchFamily="18" charset="0"/>
              </a:rPr>
              <a:t>1</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cin</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getline</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smtClean="0">
                <a:latin typeface="Times New Roman" panose="02020603050405020304" pitchFamily="18" charset="0"/>
                <a:cs typeface="Times New Roman" panose="02020603050405020304" pitchFamily="18" charset="0"/>
              </a:rPr>
              <a:t>HoTen</a:t>
            </a:r>
            <a:r>
              <a:rPr lang="en-US" sz="2800" i="1" smtClean="0">
                <a:solidFill>
                  <a:srgbClr val="EC2C06"/>
                </a:solidFill>
                <a:latin typeface="Times New Roman" panose="02020603050405020304" pitchFamily="18" charset="0"/>
                <a:cs typeface="Times New Roman" panose="02020603050405020304" pitchFamily="18" charset="0"/>
              </a:rPr>
              <a:t>,</a:t>
            </a:r>
            <a:r>
              <a:rPr lang="en-US" sz="2800" i="1" smtClean="0">
                <a:solidFill>
                  <a:srgbClr val="7030A0"/>
                </a:solidFill>
                <a:latin typeface="Times New Roman" panose="02020603050405020304" pitchFamily="18" charset="0"/>
                <a:cs typeface="Times New Roman" panose="02020603050405020304" pitchFamily="18" charset="0"/>
              </a:rPr>
              <a:t>33</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cout</a:t>
            </a:r>
            <a:r>
              <a:rPr lang="en-US" sz="2800" i="1" smtClean="0">
                <a:solidFill>
                  <a:srgbClr val="EC2C06"/>
                </a:solidFill>
                <a:latin typeface="Times New Roman" panose="02020603050405020304" pitchFamily="18" charset="0"/>
                <a:cs typeface="Times New Roman" panose="02020603050405020304" pitchFamily="18" charset="0"/>
              </a:rPr>
              <a:t>&lt;&lt;</a:t>
            </a:r>
            <a:r>
              <a:rPr lang="en-US" sz="2800" i="1" smtClean="0">
                <a:solidFill>
                  <a:srgbClr val="1548EB"/>
                </a:solidFill>
                <a:latin typeface="Times New Roman" panose="02020603050405020304" pitchFamily="18" charset="0"/>
                <a:cs typeface="Times New Roman" panose="02020603050405020304" pitchFamily="18" charset="0"/>
              </a:rPr>
              <a:t>"Nhap </a:t>
            </a:r>
            <a:r>
              <a:rPr lang="en-US" sz="2800" i="1">
                <a:solidFill>
                  <a:srgbClr val="1548EB"/>
                </a:solidFill>
                <a:latin typeface="Times New Roman" panose="02020603050405020304" pitchFamily="18" charset="0"/>
                <a:cs typeface="Times New Roman" panose="02020603050405020304" pitchFamily="18" charset="0"/>
              </a:rPr>
              <a:t>nam sinh: </a:t>
            </a:r>
            <a:r>
              <a:rPr lang="en-US" sz="2800" i="1" smtClean="0">
                <a:solidFill>
                  <a:srgbClr val="1548EB"/>
                </a:solidFill>
                <a:latin typeface="Times New Roman" panose="02020603050405020304" pitchFamily="18" charset="0"/>
                <a:cs typeface="Times New Roman" panose="02020603050405020304" pitchFamily="18" charset="0"/>
              </a:rPr>
              <a:t>"</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cin</a:t>
            </a:r>
            <a:r>
              <a:rPr lang="en-US" sz="2800" i="1" smtClean="0">
                <a:solidFill>
                  <a:srgbClr val="EC2C06"/>
                </a:solidFill>
                <a:latin typeface="Times New Roman" panose="02020603050405020304" pitchFamily="18" charset="0"/>
                <a:cs typeface="Times New Roman" panose="02020603050405020304" pitchFamily="18" charset="0"/>
              </a:rPr>
              <a:t>&gt;&gt;</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smtClean="0">
                <a:latin typeface="Times New Roman" panose="02020603050405020304" pitchFamily="18" charset="0"/>
                <a:cs typeface="Times New Roman" panose="02020603050405020304" pitchFamily="18" charset="0"/>
              </a:rPr>
              <a:t>NamSinh</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smtClean="0">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32831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danh sách</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smtClean="0">
                <a:latin typeface="Times New Roman" panose="02020603050405020304" pitchFamily="18" charset="0"/>
                <a:cs typeface="Times New Roman" panose="02020603050405020304" pitchFamily="18" charset="0"/>
              </a:rPr>
              <a:t>Có 3 trường hợp:</a:t>
            </a:r>
          </a:p>
          <a:p>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Thêm phần tử vào đầu DSLK</a:t>
            </a:r>
          </a:p>
          <a:p>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Thêm phần tử vào cuối DSLK</a:t>
            </a:r>
          </a:p>
          <a:p>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Thêm phần tử vào sau một phần tử của DSLK</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8003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smtClean="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smtClean="0">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smtClean="0">
                <a:latin typeface="Times New Roman" panose="02020603050405020304" pitchFamily="18" charset="0"/>
                <a:cs typeface="Times New Roman" panose="02020603050405020304" pitchFamily="18" charset="0"/>
              </a:rPr>
              <a:t> Nếu DSLK rỗng thì gán phần tử đầu và cuối của DSLK bằng chính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Nếu DSLK khác rỗng thì cho con trỏ tiếp của nút mới trỏ đến phần tử đầu tiên của DSLK sau đó cho con trỏ đầu của DSLK trỏ vào nút mới tạo.</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04114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chendau</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endParaRPr lang="en-US" sz="2800" i="1" smtClean="0">
              <a:latin typeface="Times New Roman" panose="02020603050405020304" pitchFamily="18" charset="0"/>
              <a:cs typeface="Times New Roman" panose="02020603050405020304" pitchFamily="18" charset="0"/>
            </a:endParaRP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r>
              <a:rPr lang="en-US" sz="2800" b="1" i="1" smtClean="0">
                <a:solidFill>
                  <a:srgbClr val="FF0000"/>
                </a:solidFill>
                <a:latin typeface="Times New Roman" panose="02020603050405020304" pitchFamily="18" charset="0"/>
                <a:cs typeface="Times New Roman" panose="02020603050405020304" pitchFamily="18" charset="0"/>
              </a:rPr>
              <a:t>{</a:t>
            </a:r>
            <a:endParaRPr lang="en-US" sz="2800" b="1"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dau</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cuoi</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endParaRPr lang="en-US" sz="2800" i="1" smtClean="0">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	x</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b="1"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275330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83066576"/>
              </p:ext>
            </p:extLst>
          </p:nvPr>
        </p:nvGraphicFramePr>
        <p:xfrm>
          <a:off x="685799" y="3352800"/>
          <a:ext cx="7464019" cy="1529367"/>
        </p:xfrm>
        <a:graphic>
          <a:graphicData uri="http://schemas.openxmlformats.org/presentationml/2006/ole">
            <mc:AlternateContent xmlns:mc="http://schemas.openxmlformats.org/markup-compatibility/2006">
              <mc:Choice xmlns:v="urn:schemas-microsoft-com:vml" Requires="v">
                <p:oleObj spid="_x0000_s3088" name="Visio" r:id="rId3" imgW="12885647" imgH="2643946" progId="Visio.Drawing.15">
                  <p:embed/>
                </p:oleObj>
              </mc:Choice>
              <mc:Fallback>
                <p:oleObj name="Visio" r:id="rId3" imgW="12885647" imgH="26439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3352800"/>
                        <a:ext cx="7464019" cy="1529367"/>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03350105"/>
              </p:ext>
            </p:extLst>
          </p:nvPr>
        </p:nvGraphicFramePr>
        <p:xfrm>
          <a:off x="685799" y="5099822"/>
          <a:ext cx="7464019" cy="1529577"/>
        </p:xfrm>
        <a:graphic>
          <a:graphicData uri="http://schemas.openxmlformats.org/presentationml/2006/ole">
            <mc:AlternateContent xmlns:mc="http://schemas.openxmlformats.org/markup-compatibility/2006">
              <mc:Choice xmlns:v="urn:schemas-microsoft-com:vml" Requires="v">
                <p:oleObj spid="_x0000_s3089" name="Visio" r:id="rId5" imgW="12885647" imgH="2643946" progId="Visio.Drawing.15">
                  <p:embed/>
                </p:oleObj>
              </mc:Choice>
              <mc:Fallback>
                <p:oleObj name="Visio" r:id="rId5" imgW="12885647" imgH="2643946"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99" y="5099822"/>
                        <a:ext cx="7464019" cy="1529577"/>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13222007"/>
              </p:ext>
            </p:extLst>
          </p:nvPr>
        </p:nvGraphicFramePr>
        <p:xfrm>
          <a:off x="1672430" y="1096962"/>
          <a:ext cx="6195327" cy="2103438"/>
        </p:xfrm>
        <a:graphic>
          <a:graphicData uri="http://schemas.openxmlformats.org/presentationml/2006/ole">
            <mc:AlternateContent xmlns:mc="http://schemas.openxmlformats.org/markup-compatibility/2006">
              <mc:Choice xmlns:v="urn:schemas-microsoft-com:vml" Requires="v">
                <p:oleObj spid="_x0000_s3090" name="Visio" r:id="rId7" imgW="11056847" imgH="3726263" progId="Visio.Drawing.15">
                  <p:embed/>
                </p:oleObj>
              </mc:Choice>
              <mc:Fallback>
                <p:oleObj name="Visio" r:id="rId7" imgW="11056847" imgH="3726263"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430" y="1096962"/>
                        <a:ext cx="6195327" cy="2103438"/>
                      </a:xfrm>
                      <a:prstGeom prst="rect">
                        <a:avLst/>
                      </a:prstGeom>
                      <a:noFill/>
                    </p:spPr>
                  </p:pic>
                </p:oleObj>
              </mc:Fallback>
            </mc:AlternateContent>
          </a:graphicData>
        </a:graphic>
      </p:graphicFrame>
    </p:spTree>
    <p:extLst>
      <p:ext uri="{BB962C8B-B14F-4D97-AF65-F5344CB8AC3E}">
        <p14:creationId xmlns:p14="http://schemas.microsoft.com/office/powerpoint/2010/main" val="363796767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smtClean="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smtClean="0">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Nếu DSLK rỗng thì gán phần tử đầu và cuối của DSLK bằng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Nếu DSLK khác rỗng:</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Cho con trỏ tiếp của phần tử cuối của DSLK trỏ đến nút mới tạo.</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Gán phần tử cuối của DSLK bằng nút mới tạo hoặc cho con trỏ tiếp của nút mới bằng NULL.</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705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03288" y="198438"/>
            <a:ext cx="6302375" cy="1066627"/>
          </a:xfrm>
        </p:spPr>
        <p:txBody>
          <a:bodyPr/>
          <a:lstStyle/>
          <a:p>
            <a:r>
              <a:rPr lang="en-US" altLang="en-US" sz="3200" dirty="0" smtClean="0">
                <a:latin typeface="Times New Roman" panose="02020603050405020304" pitchFamily="18" charset="0"/>
                <a:cs typeface="Times New Roman" panose="02020603050405020304" pitchFamily="18" charset="0"/>
              </a:rPr>
              <a:t>Nội dung chính</a:t>
            </a:r>
            <a:endParaRPr lang="en-US" alt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5EFD47E-C029-4974-8E90-7A6D993626E2}" type="slidenum">
              <a:rPr lang="en-US" altLang="en-US" smtClean="0"/>
              <a:pPr/>
              <a:t>2</a:t>
            </a:fld>
            <a:endParaRPr lang="en-US" altLang="en-US"/>
          </a:p>
        </p:txBody>
      </p:sp>
      <p:graphicFrame>
        <p:nvGraphicFramePr>
          <p:cNvPr id="6" name="Diagram 5"/>
          <p:cNvGraphicFramePr/>
          <p:nvPr>
            <p:extLst>
              <p:ext uri="{D42A27DB-BD31-4B8C-83A1-F6EECF244321}">
                <p14:modId xmlns:p14="http://schemas.microsoft.com/office/powerpoint/2010/main" val="829547395"/>
              </p:ext>
            </p:extLst>
          </p:nvPr>
        </p:nvGraphicFramePr>
        <p:xfrm>
          <a:off x="1371600" y="1265065"/>
          <a:ext cx="64627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chencuoi</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endParaRPr lang="en-US" sz="2800" i="1" smtClean="0">
              <a:latin typeface="Times New Roman" panose="02020603050405020304" pitchFamily="18" charset="0"/>
              <a:cs typeface="Times New Roman" panose="02020603050405020304" pitchFamily="18" charset="0"/>
            </a:endParaRP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r>
              <a:rPr lang="en-US" sz="2800" b="1" i="1" smtClean="0">
                <a:solidFill>
                  <a:srgbClr val="FF0000"/>
                </a:solidFill>
                <a:latin typeface="Times New Roman" panose="02020603050405020304" pitchFamily="18" charset="0"/>
                <a:cs typeface="Times New Roman" panose="02020603050405020304" pitchFamily="18" charset="0"/>
              </a:rPr>
              <a:t>{</a:t>
            </a:r>
            <a:endParaRPr lang="en-US" sz="2800" b="1"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dau</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 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cuoi</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smtClean="0">
                <a:latin typeface="Times New Roman" panose="02020603050405020304" pitchFamily="18" charset="0"/>
                <a:cs typeface="Times New Roman" panose="02020603050405020304" pitchFamily="18" charset="0"/>
              </a:rPr>
              <a:t>		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cuoi</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b="1" i="1">
                <a:solidFill>
                  <a:srgbClr val="FF0000"/>
                </a:solidFill>
                <a:latin typeface="Times New Roman" panose="02020603050405020304" pitchFamily="18" charset="0"/>
                <a:cs typeface="Times New Roman" panose="02020603050405020304" pitchFamily="18" charset="0"/>
              </a:rPr>
              <a:t>&gt;</a:t>
            </a:r>
            <a:r>
              <a:rPr lang="en-US" sz="2800" i="1" smtClean="0">
                <a:latin typeface="Times New Roman" panose="02020603050405020304" pitchFamily="18" charset="0"/>
                <a:cs typeface="Times New Roman" panose="02020603050405020304" pitchFamily="18" charset="0"/>
              </a:rPr>
              <a:t>tiep</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smtClean="0">
                <a:solidFill>
                  <a:srgbClr val="FF0000"/>
                </a:solidFill>
                <a:latin typeface="Times New Roman" panose="02020603050405020304" pitchFamily="18" charset="0"/>
                <a:cs typeface="Times New Roman" panose="02020603050405020304" pitchFamily="18" charset="0"/>
              </a:rPr>
              <a:t>;</a:t>
            </a:r>
            <a:endParaRPr lang="en-US" sz="2800" b="1" i="1">
              <a:solidFill>
                <a:srgbClr val="FF0000"/>
              </a:solidFill>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DSSV</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cuoi</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12705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993925379"/>
              </p:ext>
            </p:extLst>
          </p:nvPr>
        </p:nvGraphicFramePr>
        <p:xfrm>
          <a:off x="904875" y="1176331"/>
          <a:ext cx="4960938" cy="1684338"/>
        </p:xfrm>
        <a:graphic>
          <a:graphicData uri="http://schemas.openxmlformats.org/presentationml/2006/ole">
            <mc:AlternateContent xmlns:mc="http://schemas.openxmlformats.org/markup-compatibility/2006">
              <mc:Choice xmlns:v="urn:schemas-microsoft-com:vml" Requires="v">
                <p:oleObj spid="_x0000_s4112" name="Visio" r:id="rId3" imgW="11056847" imgH="3726263" progId="Visio.Drawing.15">
                  <p:embed/>
                </p:oleObj>
              </mc:Choice>
              <mc:Fallback>
                <p:oleObj name="Visio" r:id="rId3" imgW="11056847" imgH="372626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1176331"/>
                        <a:ext cx="4960938" cy="168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29439240"/>
              </p:ext>
            </p:extLst>
          </p:nvPr>
        </p:nvGraphicFramePr>
        <p:xfrm>
          <a:off x="1036637" y="3105145"/>
          <a:ext cx="6180138" cy="1303338"/>
        </p:xfrm>
        <a:graphic>
          <a:graphicData uri="http://schemas.openxmlformats.org/presentationml/2006/ole">
            <mc:AlternateContent xmlns:mc="http://schemas.openxmlformats.org/markup-compatibility/2006">
              <mc:Choice xmlns:v="urn:schemas-microsoft-com:vml" Requires="v">
                <p:oleObj spid="_x0000_s4113" name="Visio" r:id="rId5" imgW="12542715" imgH="2643946" progId="Visio.Drawing.15">
                  <p:embed/>
                </p:oleObj>
              </mc:Choice>
              <mc:Fallback>
                <p:oleObj name="Visio" r:id="rId5" imgW="12542715" imgH="2643946"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7" y="3105145"/>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04775328"/>
              </p:ext>
            </p:extLst>
          </p:nvPr>
        </p:nvGraphicFramePr>
        <p:xfrm>
          <a:off x="1036637" y="4706936"/>
          <a:ext cx="6180138" cy="1303338"/>
        </p:xfrm>
        <a:graphic>
          <a:graphicData uri="http://schemas.openxmlformats.org/presentationml/2006/ole">
            <mc:AlternateContent xmlns:mc="http://schemas.openxmlformats.org/markup-compatibility/2006">
              <mc:Choice xmlns:v="urn:schemas-microsoft-com:vml" Requires="v">
                <p:oleObj spid="_x0000_s4114" name="Visio" r:id="rId7" imgW="12542715" imgH="2643946" progId="Visio.Drawing.15">
                  <p:embed/>
                </p:oleObj>
              </mc:Choice>
              <mc:Fallback>
                <p:oleObj name="Visio" r:id="rId7" imgW="12542715" imgH="2643946"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637" y="4706936"/>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39317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smtClean="0">
                <a:latin typeface="Times New Roman" panose="02020603050405020304" pitchFamily="18" charset="0"/>
                <a:cs typeface="Times New Roman" panose="02020603050405020304" pitchFamily="18" charset="0"/>
              </a:rPr>
              <a:t>Các bước thực hiện như sau:</a:t>
            </a:r>
          </a:p>
          <a:p>
            <a:r>
              <a:rPr lang="en-US" sz="2800">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Tạo </a:t>
            </a:r>
            <a:r>
              <a:rPr lang="en-US" sz="2800" i="1">
                <a:latin typeface="Times New Roman" panose="02020603050405020304" pitchFamily="18" charset="0"/>
                <a:cs typeface="Times New Roman" panose="02020603050405020304" pitchFamily="18" charset="0"/>
              </a:rPr>
              <a:t>và cấp phát bộ nhớ cho 1 nút </a:t>
            </a:r>
            <a:r>
              <a:rPr lang="en-US" sz="2800" i="1" smtClean="0">
                <a:latin typeface="Times New Roman" panose="02020603050405020304" pitchFamily="18" charset="0"/>
                <a:cs typeface="Times New Roman" panose="02020603050405020304" pitchFamily="18" charset="0"/>
              </a:rPr>
              <a:t>mới cần thêm.</a:t>
            </a:r>
            <a:endParaRPr lang="en-US" sz="2800" smtClean="0">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Nếu tìm thấy nút q:</a:t>
            </a:r>
          </a:p>
          <a:p>
            <a:pPr marL="857250">
              <a:buClr>
                <a:srgbClr val="1548EB"/>
              </a:buClr>
              <a:buFont typeface="Arial" panose="020B0604020202020204" pitchFamily="34" charset="0"/>
              <a:buChar char="•"/>
            </a:pPr>
            <a:r>
              <a:rPr lang="en-US" sz="2800" i="1" smtClean="0">
                <a:latin typeface="Times New Roman" panose="02020603050405020304" pitchFamily="18" charset="0"/>
                <a:cs typeface="Times New Roman" panose="02020603050405020304" pitchFamily="18" charset="0"/>
              </a:rPr>
              <a:t> Cho con trỏ tiếp của nút mới trỏ đến nút kế của q.</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Cho con trỏ tiếp của q trỏ vào nút mới.</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Trường hợp q là nút cuối thì gán phần tử cuối của DSLK bằng nút mới thêm</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Nếu không tìm thấy nút q thì chèn nút mới vào đầu DSLK.</a:t>
            </a:r>
          </a:p>
        </p:txBody>
      </p:sp>
    </p:spTree>
    <p:extLst>
      <p:ext uri="{BB962C8B-B14F-4D97-AF65-F5344CB8AC3E}">
        <p14:creationId xmlns:p14="http://schemas.microsoft.com/office/powerpoint/2010/main" val="9589346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b="1" i="1">
                <a:latin typeface="Times New Roman" panose="02020603050405020304" pitchFamily="18" charset="0"/>
                <a:cs typeface="Times New Roman" panose="02020603050405020304" pitchFamily="18" charset="0"/>
              </a:rPr>
              <a:t>void</a:t>
            </a:r>
            <a:r>
              <a:rPr lang="en-US" sz="2300" i="1">
                <a:latin typeface="Times New Roman" panose="02020603050405020304" pitchFamily="18" charset="0"/>
                <a:cs typeface="Times New Roman" panose="02020603050405020304" pitchFamily="18" charset="0"/>
              </a:rPr>
              <a:t> InsertAfterQ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DanhSach </a:t>
            </a:r>
            <a:r>
              <a:rPr lang="en-US" sz="2300" b="1" i="1">
                <a:solidFill>
                  <a:srgbClr val="FF0000"/>
                </a:solidFill>
                <a:latin typeface="Times New Roman" panose="02020603050405020304" pitchFamily="18" charset="0"/>
                <a:cs typeface="Times New Roman" panose="02020603050405020304" pitchFamily="18" charset="0"/>
              </a:rPr>
              <a:t>&amp;</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p>
          <a:p>
            <a:pPr marL="0" indent="0">
              <a:buNone/>
            </a:pPr>
            <a:r>
              <a:rPr lang="en-US" sz="2300" b="1" i="1" smtClean="0">
                <a:solidFill>
                  <a:srgbClr val="FF0000"/>
                </a:solidFill>
                <a:latin typeface="Times New Roman" panose="02020603050405020304" pitchFamily="18" charset="0"/>
                <a:cs typeface="Times New Roman" panose="02020603050405020304" pitchFamily="18" charset="0"/>
              </a:rPr>
              <a:t>{</a:t>
            </a:r>
            <a:endParaRPr lang="en-US" sz="2300" b="1" i="1">
              <a:solidFill>
                <a:srgbClr val="FF0000"/>
              </a:solidFill>
              <a:latin typeface="Times New Roman" panose="02020603050405020304" pitchFamily="18" charset="0"/>
              <a:cs typeface="Times New Roman" panose="02020603050405020304" pitchFamily="18" charset="0"/>
            </a:endParaRP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NULL</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Data</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cuoi</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a:t>
            </a:r>
          </a:p>
          <a:p>
            <a:pPr marL="0" indent="0">
              <a:buNone/>
            </a:pPr>
            <a:r>
              <a:rPr lang="en-US" sz="2300" i="1">
                <a:latin typeface="Times New Roman" panose="02020603050405020304" pitchFamily="18" charset="0"/>
                <a:cs typeface="Times New Roman" panose="02020603050405020304" pitchFamily="18" charset="0"/>
              </a:rPr>
              <a:t>		</a:t>
            </a:r>
            <a:r>
              <a:rPr lang="en-US" sz="2300" i="1" smtClean="0">
                <a:latin typeface="Times New Roman" panose="02020603050405020304" pitchFamily="18" charset="0"/>
                <a:cs typeface="Times New Roman" panose="02020603050405020304" pitchFamily="18" charset="0"/>
              </a:rPr>
              <a:t>DSSV</a:t>
            </a:r>
            <a:r>
              <a:rPr lang="en-US" sz="2300" b="1" i="1" smtClean="0">
                <a:solidFill>
                  <a:srgbClr val="FF0000"/>
                </a:solidFill>
                <a:latin typeface="Times New Roman" panose="02020603050405020304" pitchFamily="18" charset="0"/>
                <a:cs typeface="Times New Roman" panose="02020603050405020304" pitchFamily="18" charset="0"/>
              </a:rPr>
              <a:t>.</a:t>
            </a:r>
            <a:r>
              <a:rPr lang="en-US" sz="2300" i="1" smtClean="0">
                <a:latin typeface="Times New Roman" panose="02020603050405020304" pitchFamily="18" charset="0"/>
                <a:cs typeface="Times New Roman" panose="02020603050405020304" pitchFamily="18" charset="0"/>
              </a:rPr>
              <a:t>cuoi</a:t>
            </a:r>
            <a:r>
              <a:rPr lang="en-US" sz="2300" b="1" i="1" smtClean="0">
                <a:solidFill>
                  <a:srgbClr val="FF0000"/>
                </a:solidFill>
                <a:latin typeface="Times New Roman" panose="02020603050405020304" pitchFamily="18" charset="0"/>
                <a:cs typeface="Times New Roman" panose="02020603050405020304" pitchFamily="18" charset="0"/>
              </a:rPr>
              <a:t>=</a:t>
            </a:r>
            <a:r>
              <a:rPr lang="en-US" sz="2300" i="1" smtClean="0">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else</a:t>
            </a:r>
          </a:p>
          <a:p>
            <a:pPr marL="0" indent="0">
              <a:buNone/>
            </a:pPr>
            <a:r>
              <a:rPr lang="en-US" sz="2300" i="1">
                <a:latin typeface="Times New Roman" panose="02020603050405020304" pitchFamily="18" charset="0"/>
                <a:cs typeface="Times New Roman" panose="02020603050405020304" pitchFamily="18" charset="0"/>
              </a:rPr>
              <a:t>		chendau</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smtClean="0">
                <a:solidFill>
                  <a:srgbClr val="FF0000"/>
                </a:solidFill>
                <a:latin typeface="Times New Roman" panose="02020603050405020304" pitchFamily="18" charset="0"/>
                <a:cs typeface="Times New Roman" panose="02020603050405020304" pitchFamily="18" charset="0"/>
              </a:rPr>
              <a:t>, </a:t>
            </a:r>
            <a:r>
              <a:rPr lang="en-US" sz="2300" i="1" smtClean="0">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r>
              <a:rPr lang="en-US" sz="2300" i="1">
                <a:solidFill>
                  <a:srgbClr val="1548EB"/>
                </a:solidFill>
                <a:latin typeface="Times New Roman" panose="02020603050405020304" pitchFamily="18" charset="0"/>
                <a:cs typeface="Times New Roman" panose="02020603050405020304" pitchFamily="18" charset="0"/>
              </a:rPr>
              <a:t>//Them Data vao dau danh sach</a:t>
            </a:r>
          </a:p>
          <a:p>
            <a:pPr marL="0" indent="0">
              <a:buNone/>
            </a:pPr>
            <a:r>
              <a:rPr lang="en-US" sz="23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583182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901356055"/>
              </p:ext>
            </p:extLst>
          </p:nvPr>
        </p:nvGraphicFramePr>
        <p:xfrm>
          <a:off x="762000" y="990600"/>
          <a:ext cx="6096000" cy="2065818"/>
        </p:xfrm>
        <a:graphic>
          <a:graphicData uri="http://schemas.openxmlformats.org/presentationml/2006/ole">
            <mc:AlternateContent xmlns:mc="http://schemas.openxmlformats.org/markup-compatibility/2006">
              <mc:Choice xmlns:v="urn:schemas-microsoft-com:vml" Requires="v">
                <p:oleObj spid="_x0000_s5138" name="Visio" r:id="rId3" imgW="11056847" imgH="3726263" progId="Visio.Drawing.15">
                  <p:embed/>
                </p:oleObj>
              </mc:Choice>
              <mc:Fallback>
                <p:oleObj name="Visio" r:id="rId3" imgW="11056847" imgH="3726263"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6096000" cy="2065818"/>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10490140"/>
              </p:ext>
            </p:extLst>
          </p:nvPr>
        </p:nvGraphicFramePr>
        <p:xfrm>
          <a:off x="945356" y="3084993"/>
          <a:ext cx="6271419" cy="1581505"/>
        </p:xfrm>
        <a:graphic>
          <a:graphicData uri="http://schemas.openxmlformats.org/presentationml/2006/ole">
            <mc:AlternateContent xmlns:mc="http://schemas.openxmlformats.org/markup-compatibility/2006">
              <mc:Choice xmlns:v="urn:schemas-microsoft-com:vml" Requires="v">
                <p:oleObj spid="_x0000_s5139" name="Visio" r:id="rId5" imgW="10774615" imgH="2712775" progId="Visio.Drawing.15">
                  <p:embed/>
                </p:oleObj>
              </mc:Choice>
              <mc:Fallback>
                <p:oleObj name="Visio" r:id="rId5" imgW="10774615" imgH="2712775"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356" y="3084993"/>
                        <a:ext cx="6271419" cy="1581505"/>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41312527"/>
              </p:ext>
            </p:extLst>
          </p:nvPr>
        </p:nvGraphicFramePr>
        <p:xfrm>
          <a:off x="904874" y="4905375"/>
          <a:ext cx="7198043" cy="1571625"/>
        </p:xfrm>
        <a:graphic>
          <a:graphicData uri="http://schemas.openxmlformats.org/presentationml/2006/ole">
            <mc:AlternateContent xmlns:mc="http://schemas.openxmlformats.org/markup-compatibility/2006">
              <mc:Choice xmlns:v="urn:schemas-microsoft-com:vml" Requires="v">
                <p:oleObj spid="_x0000_s5140" name="Visio" r:id="rId7" imgW="12542715" imgH="2712775" progId="Visio.Drawing.15">
                  <p:embed/>
                </p:oleObj>
              </mc:Choice>
              <mc:Fallback>
                <p:oleObj name="Visio" r:id="rId7" imgW="12542715" imgH="2712775" progId="Visio.Drawing.15">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4" y="4905375"/>
                        <a:ext cx="7198043" cy="1571625"/>
                      </a:xfrm>
                      <a:prstGeom prst="rect">
                        <a:avLst/>
                      </a:prstGeom>
                      <a:noFill/>
                    </p:spPr>
                  </p:pic>
                </p:oleObj>
              </mc:Fallback>
            </mc:AlternateContent>
          </a:graphicData>
        </a:graphic>
      </p:graphicFrame>
    </p:spTree>
    <p:extLst>
      <p:ext uri="{BB962C8B-B14F-4D97-AF65-F5344CB8AC3E}">
        <p14:creationId xmlns:p14="http://schemas.microsoft.com/office/powerpoint/2010/main" val="20001230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Duyệt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Ta sử dụng 1 biến con trỏ tạm dạng nút trỏ vào phần tử đầu của DSLK. Từ vị trí này, theo liên kết giữa các nút ta sẽ thực hiện việc duyệt qua từng phần tử trong DSLK.</a:t>
            </a:r>
          </a:p>
          <a:p>
            <a:pPr>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Trong quá trình duyệt, tại mỗi nút ta có thể thực hiện các thao tác như:  </a:t>
            </a:r>
          </a:p>
          <a:p>
            <a:pPr marL="744538">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Lấy thông tin phần tử</a:t>
            </a:r>
          </a:p>
          <a:p>
            <a:pPr marL="744538">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Sửa thông tin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So sánh phần tử</a:t>
            </a:r>
          </a:p>
          <a:p>
            <a:pPr marL="744538">
              <a:buFont typeface="Arial" panose="020B0604020202020204" pitchFamily="34" charset="0"/>
              <a:buChar char="•"/>
            </a:pPr>
            <a:r>
              <a:rPr lang="en-US" sz="2400" smtClean="0">
                <a:latin typeface="Times New Roman" panose="02020603050405020304" pitchFamily="18" charset="0"/>
                <a:cs typeface="Times New Roman" panose="02020603050405020304" pitchFamily="18" charset="0"/>
              </a:rPr>
              <a:t>Xóa phần tử…</a:t>
            </a: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13375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381000"/>
            <a:ext cx="4648200" cy="715962"/>
          </a:xfrm>
        </p:spPr>
        <p:txBody>
          <a:bodyPr/>
          <a:lstStyle/>
          <a:p>
            <a:r>
              <a:rPr lang="en-US" sz="3200">
                <a:latin typeface="Times New Roman" panose="02020603050405020304" pitchFamily="18" charset="0"/>
                <a:cs typeface="Times New Roman" panose="02020603050405020304" pitchFamily="18" charset="0"/>
              </a:rPr>
              <a:t>D</a:t>
            </a:r>
            <a:r>
              <a:rPr lang="en-US" sz="3200" smtClean="0">
                <a:latin typeface="Times New Roman" panose="02020603050405020304" pitchFamily="18" charset="0"/>
                <a:cs typeface="Times New Roman" panose="02020603050405020304" pitchFamily="18" charset="0"/>
              </a:rPr>
              <a:t>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071922761"/>
              </p:ext>
            </p:extLst>
          </p:nvPr>
        </p:nvGraphicFramePr>
        <p:xfrm>
          <a:off x="457200" y="1905000"/>
          <a:ext cx="7857407" cy="2514600"/>
        </p:xfrm>
        <a:graphic>
          <a:graphicData uri="http://schemas.openxmlformats.org/presentationml/2006/ole">
            <mc:AlternateContent xmlns:mc="http://schemas.openxmlformats.org/markup-compatibility/2006">
              <mc:Choice xmlns:v="urn:schemas-microsoft-com:vml" Requires="v">
                <p:oleObj spid="_x0000_s6150" name="Visio" r:id="rId3" imgW="11628055" imgH="3726263" progId="Visio.Drawing.15">
                  <p:embed/>
                </p:oleObj>
              </mc:Choice>
              <mc:Fallback>
                <p:oleObj name="Visio" r:id="rId3" imgW="11628055" imgH="372626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7857407" cy="2514600"/>
                      </a:xfrm>
                      <a:prstGeom prst="rect">
                        <a:avLst/>
                      </a:prstGeom>
                      <a:noFill/>
                    </p:spPr>
                  </p:pic>
                </p:oleObj>
              </mc:Fallback>
            </mc:AlternateContent>
          </a:graphicData>
        </a:graphic>
      </p:graphicFrame>
    </p:spTree>
    <p:extLst>
      <p:ext uri="{BB962C8B-B14F-4D97-AF65-F5344CB8AC3E}">
        <p14:creationId xmlns:p14="http://schemas.microsoft.com/office/powerpoint/2010/main" val="214135930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Hàm in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output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solidFill>
                  <a:srgbClr val="1548EB"/>
                </a:solidFill>
                <a:latin typeface="Times New Roman" panose="02020603050405020304" pitchFamily="18" charset="0"/>
                <a:cs typeface="Times New Roman" panose="02020603050405020304" pitchFamily="18" charset="0"/>
              </a:rPr>
              <a:t>//Hàm in ra DSLK</a:t>
            </a:r>
            <a:endParaRPr lang="en-US" sz="2200" i="1">
              <a:solidFill>
                <a:srgbClr val="1548EB"/>
              </a:solidFill>
              <a:latin typeface="Times New Roman" panose="02020603050405020304" pitchFamily="18" charset="0"/>
              <a:cs typeface="Times New Roman" panose="02020603050405020304" pitchFamily="18" charset="0"/>
            </a:endParaRP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int 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cout</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n</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smtClean="0">
                <a:solidFill>
                  <a:srgbClr val="FF0000"/>
                </a:solidFill>
                <a:latin typeface="Times New Roman" panose="02020603050405020304" pitchFamily="18" charset="0"/>
                <a:cs typeface="Times New Roman" panose="02020603050405020304" pitchFamily="18" charset="0"/>
              </a:rPr>
              <a:t>;</a:t>
            </a:r>
            <a:endParaRPr lang="en-US" sz="2200" i="1">
              <a:solidFill>
                <a:srgbClr val="FF0000"/>
              </a:solidFill>
              <a:latin typeface="Times New Roman" panose="02020603050405020304" pitchFamily="18" charset="0"/>
              <a:cs typeface="Times New Roman" panose="02020603050405020304" pitchFamily="18" charset="0"/>
            </a:endParaRP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Danh Sach cac phan tu cua DSLK:\n"</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STT\tHo Va Ten\tNam Sinh"</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smtClean="0">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	cout</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latin typeface="Times New Roman" panose="02020603050405020304" pitchFamily="18" charset="0"/>
                <a:cs typeface="Times New Roman" panose="02020603050405020304" pitchFamily="18" charset="0"/>
              </a:rPr>
              <a:t>endl</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latin typeface="Times New Roman" panose="02020603050405020304" pitchFamily="18" charset="0"/>
                <a:cs typeface="Times New Roman" panose="02020603050405020304" pitchFamily="18" charset="0"/>
              </a:rPr>
              <a:t>i</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solidFill>
                  <a:srgbClr val="1548EB"/>
                </a:solidFill>
                <a:latin typeface="Times New Roman" panose="02020603050405020304" pitchFamily="18" charset="0"/>
                <a:cs typeface="Times New Roman" panose="02020603050405020304" pitchFamily="18" charset="0"/>
              </a:rPr>
              <a:t>“\t”</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latin typeface="Times New Roman" panose="02020603050405020304" pitchFamily="18" charset="0"/>
                <a:cs typeface="Times New Roman" panose="02020603050405020304" pitchFamily="18" charset="0"/>
              </a:rPr>
              <a:t>data</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smtClean="0">
                <a:latin typeface="Times New Roman" panose="02020603050405020304" pitchFamily="18" charset="0"/>
                <a:cs typeface="Times New Roman" panose="02020603050405020304" pitchFamily="18" charset="0"/>
              </a:rPr>
              <a:t>HoTen</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solidFill>
                  <a:srgbClr val="1548EB"/>
                </a:solidFill>
                <a:latin typeface="Times New Roman" panose="02020603050405020304" pitchFamily="18" charset="0"/>
                <a:cs typeface="Times New Roman" panose="02020603050405020304" pitchFamily="18" charset="0"/>
              </a:rPr>
              <a:t>“\t”</a:t>
            </a:r>
            <a:r>
              <a:rPr lang="en-US" sz="2200" i="1" smtClean="0">
                <a:solidFill>
                  <a:srgbClr val="FF0000"/>
                </a:solidFill>
                <a:latin typeface="Times New Roman" panose="02020603050405020304" pitchFamily="18" charset="0"/>
                <a:cs typeface="Times New Roman" panose="02020603050405020304" pitchFamily="18" charset="0"/>
              </a:rPr>
              <a:t>&lt;&lt;</a:t>
            </a:r>
            <a:r>
              <a:rPr lang="en-US" sz="2200" i="1" smtClean="0">
                <a:latin typeface="Times New Roman" panose="02020603050405020304" pitchFamily="18" charset="0"/>
                <a:cs typeface="Times New Roman" panose="02020603050405020304" pitchFamily="18" charset="0"/>
              </a:rPr>
              <a:t>data</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smtClean="0">
                <a:latin typeface="Times New Roman" panose="02020603050405020304" pitchFamily="18" charset="0"/>
                <a:cs typeface="Times New Roman" panose="02020603050405020304" pitchFamily="18" charset="0"/>
              </a:rPr>
              <a:t>NamSinh</a:t>
            </a:r>
            <a:r>
              <a:rPr lang="en-US" sz="2200" i="1" smtClean="0">
                <a:solidFill>
                  <a:srgbClr val="FF0000"/>
                </a:solidFill>
                <a:latin typeface="Times New Roman" panose="02020603050405020304" pitchFamily="18" charset="0"/>
                <a:cs typeface="Times New Roman" panose="02020603050405020304" pitchFamily="18" charset="0"/>
              </a:rPr>
              <a:t>;</a:t>
            </a:r>
            <a:endParaRPr lang="en-US" sz="2200" i="1">
              <a:solidFill>
                <a:srgbClr val="FF0000"/>
              </a:solidFill>
              <a:latin typeface="Times New Roman" panose="02020603050405020304" pitchFamily="18" charset="0"/>
              <a:cs typeface="Times New Roman" panose="02020603050405020304" pitchFamily="18" charset="0"/>
            </a:endParaRPr>
          </a:p>
          <a:p>
            <a:pPr marL="0" indent="0">
              <a:buNone/>
            </a:pPr>
            <a:r>
              <a:rPr lang="en-US" sz="2200" i="1">
                <a:latin typeface="Times New Roman" panose="02020603050405020304" pitchFamily="18" charset="0"/>
                <a:cs typeface="Times New Roman" panose="02020603050405020304" pitchFamily="18" charset="0"/>
              </a:rPr>
              <a:t>		i</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 data</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data</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4838070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smtClean="0">
                <a:latin typeface="Times New Roman" panose="02020603050405020304" pitchFamily="18" charset="0"/>
                <a:cs typeface="Times New Roman" panose="02020603050405020304" pitchFamily="18" charset="0"/>
              </a:rPr>
              <a:t>Để xóa một nút p ra khỏi DSLK đơn ta làm như sau:</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Tìm nút q  liền trước nút p.</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Nếu tìm thấy q, cho q liên kết với nút liền sau của p rồi giải phóng bộ nhớ đã cấp cho p.</a:t>
            </a:r>
          </a:p>
          <a:p>
            <a:pPr>
              <a:buFont typeface="Wingdings" panose="05000000000000000000" pitchFamily="2" charset="2"/>
              <a:buChar char="Ø"/>
            </a:pPr>
            <a:r>
              <a:rPr lang="en-US" sz="2800" smtClean="0">
                <a:latin typeface="Times New Roman" panose="02020603050405020304" pitchFamily="18" charset="0"/>
                <a:cs typeface="Times New Roman" panose="02020603050405020304" pitchFamily="18" charset="0"/>
              </a:rPr>
              <a:t>Nếu không tìm </a:t>
            </a:r>
            <a:r>
              <a:rPr lang="en-US" sz="2800">
                <a:latin typeface="Times New Roman" panose="02020603050405020304" pitchFamily="18" charset="0"/>
                <a:cs typeface="Times New Roman" panose="02020603050405020304" pitchFamily="18" charset="0"/>
              </a:rPr>
              <a:t>thấy</a:t>
            </a:r>
            <a:r>
              <a:rPr lang="en-US" sz="2800" smtClean="0">
                <a:latin typeface="Times New Roman" panose="02020603050405020304" pitchFamily="18" charset="0"/>
                <a:cs typeface="Times New Roman" panose="02020603050405020304" pitchFamily="18" charset="0"/>
              </a:rPr>
              <a:t> q, tức p là nút đầu tiên, khi đó ta chỉ việc thay đổi nút đầu tiên của DSLK thành nút đứng liền sau p rồi thu hồi bộ nhớ của p.</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3117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Xóa phần tử P đầu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016548755"/>
              </p:ext>
            </p:extLst>
          </p:nvPr>
        </p:nvGraphicFramePr>
        <p:xfrm>
          <a:off x="914399" y="1245304"/>
          <a:ext cx="7321243" cy="1345496"/>
        </p:xfrm>
        <a:graphic>
          <a:graphicData uri="http://schemas.openxmlformats.org/presentationml/2006/ole">
            <mc:AlternateContent xmlns:mc="http://schemas.openxmlformats.org/markup-compatibility/2006">
              <mc:Choice xmlns:v="urn:schemas-microsoft-com:vml" Requires="v">
                <p:oleObj spid="_x0000_s7181" name="Visio" r:id="rId3" imgW="11856850" imgH="2217503" progId="Visio.Drawing.15">
                  <p:embed/>
                </p:oleObj>
              </mc:Choice>
              <mc:Fallback>
                <p:oleObj name="Visio" r:id="rId3" imgW="11856850" imgH="221750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245304"/>
                        <a:ext cx="7321243" cy="1345496"/>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27870080"/>
              </p:ext>
            </p:extLst>
          </p:nvPr>
        </p:nvGraphicFramePr>
        <p:xfrm>
          <a:off x="838200" y="3094690"/>
          <a:ext cx="7397443" cy="1377800"/>
        </p:xfrm>
        <a:graphic>
          <a:graphicData uri="http://schemas.openxmlformats.org/presentationml/2006/ole">
            <mc:AlternateContent xmlns:mc="http://schemas.openxmlformats.org/markup-compatibility/2006">
              <mc:Choice xmlns:v="urn:schemas-microsoft-com:vml" Requires="v">
                <p:oleObj spid="_x0000_s7182" name="Visio" r:id="rId5" imgW="11856850" imgH="2217503" progId="Visio.Drawing.15">
                  <p:embed/>
                </p:oleObj>
              </mc:Choice>
              <mc:Fallback>
                <p:oleObj name="Visio" r:id="rId5" imgW="11856850" imgH="2217503"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94690"/>
                        <a:ext cx="7397443" cy="1377800"/>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55043580"/>
              </p:ext>
            </p:extLst>
          </p:nvPr>
        </p:nvGraphicFramePr>
        <p:xfrm>
          <a:off x="685800" y="4887913"/>
          <a:ext cx="7549843" cy="1406525"/>
        </p:xfrm>
        <a:graphic>
          <a:graphicData uri="http://schemas.openxmlformats.org/presentationml/2006/ole">
            <mc:AlternateContent xmlns:mc="http://schemas.openxmlformats.org/markup-compatibility/2006">
              <mc:Choice xmlns:v="urn:schemas-microsoft-com:vml" Requires="v">
                <p:oleObj spid="_x0000_s7183" name="Visio" r:id="rId7" imgW="11856850" imgH="2217503" progId="Visio.Drawing.15">
                  <p:embed/>
                </p:oleObj>
              </mc:Choice>
              <mc:Fallback>
                <p:oleObj name="Visio" r:id="rId7" imgW="11856850" imgH="2217503"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887913"/>
                        <a:ext cx="7549843" cy="1406525"/>
                      </a:xfrm>
                      <a:prstGeom prst="rect">
                        <a:avLst/>
                      </a:prstGeom>
                      <a:noFill/>
                    </p:spPr>
                  </p:pic>
                </p:oleObj>
              </mc:Fallback>
            </mc:AlternateContent>
          </a:graphicData>
        </a:graphic>
      </p:graphicFrame>
    </p:spTree>
    <p:extLst>
      <p:ext uri="{BB962C8B-B14F-4D97-AF65-F5344CB8AC3E}">
        <p14:creationId xmlns:p14="http://schemas.microsoft.com/office/powerpoint/2010/main" val="2967075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a:t>
            </a:r>
            <a:r>
              <a:rPr lang="en-US" altLang="en-US" sz="3200" smtClean="0">
                <a:latin typeface="Times New Roman" panose="02020603050405020304" pitchFamily="18" charset="0"/>
                <a:cs typeface="Times New Roman" panose="02020603050405020304" pitchFamily="18" charset="0"/>
              </a:rPr>
              <a:t>.1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Biến tĩnh</a:t>
            </a:r>
            <a:r>
              <a:rPr lang="en-US" sz="2800">
                <a:latin typeface="Times New Roman" panose="02020603050405020304" pitchFamily="18" charset="0"/>
                <a:cs typeface="Times New Roman" panose="02020603050405020304" pitchFamily="18" charset="0"/>
              </a:rPr>
              <a:t>: </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biến được khai báo tường minh, có tên gọi, tồn tại trong phạm vi khai báo.</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Biến tĩnh có kích thước không đổi =&gt; không tận dụng hiệu quả bộ nhớ.</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0472761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Xóa phần tử P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3952158019"/>
              </p:ext>
            </p:extLst>
          </p:nvPr>
        </p:nvGraphicFramePr>
        <p:xfrm>
          <a:off x="838200" y="1043780"/>
          <a:ext cx="6364855" cy="1623219"/>
        </p:xfrm>
        <a:graphic>
          <a:graphicData uri="http://schemas.openxmlformats.org/presentationml/2006/ole">
            <mc:AlternateContent xmlns:mc="http://schemas.openxmlformats.org/markup-compatibility/2006">
              <mc:Choice xmlns:v="urn:schemas-microsoft-com:vml" Requires="v">
                <p:oleObj spid="_x0000_s8205" name="Visio" r:id="rId3" imgW="10774615" imgH="2743200" progId="Visio.Drawing.15">
                  <p:embed/>
                </p:oleObj>
              </mc:Choice>
              <mc:Fallback>
                <p:oleObj name="Visio" r:id="rId3" imgW="10774615" imgH="27432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43780"/>
                        <a:ext cx="6364855" cy="1623219"/>
                      </a:xfrm>
                      <a:prstGeom prst="rect">
                        <a:avLst/>
                      </a:prstGeom>
                      <a:no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00247336"/>
              </p:ext>
            </p:extLst>
          </p:nvPr>
        </p:nvGraphicFramePr>
        <p:xfrm>
          <a:off x="828675" y="2743197"/>
          <a:ext cx="6374380" cy="1784344"/>
        </p:xfrm>
        <a:graphic>
          <a:graphicData uri="http://schemas.openxmlformats.org/presentationml/2006/ole">
            <mc:AlternateContent xmlns:mc="http://schemas.openxmlformats.org/markup-compatibility/2006">
              <mc:Choice xmlns:v="urn:schemas-microsoft-com:vml" Requires="v">
                <p:oleObj spid="_x0000_s8206" name="Visio" r:id="rId5" imgW="10774615" imgH="3010039" progId="Visio.Drawing.15">
                  <p:embed/>
                </p:oleObj>
              </mc:Choice>
              <mc:Fallback>
                <p:oleObj name="Visio" r:id="rId5" imgW="10774615" imgH="3010039"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2743197"/>
                        <a:ext cx="6374380" cy="1784344"/>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45297890"/>
              </p:ext>
            </p:extLst>
          </p:nvPr>
        </p:nvGraphicFramePr>
        <p:xfrm>
          <a:off x="762000" y="4594214"/>
          <a:ext cx="6612095" cy="1689111"/>
        </p:xfrm>
        <a:graphic>
          <a:graphicData uri="http://schemas.openxmlformats.org/presentationml/2006/ole">
            <mc:AlternateContent xmlns:mc="http://schemas.openxmlformats.org/markup-compatibility/2006">
              <mc:Choice xmlns:v="urn:schemas-microsoft-com:vml" Requires="v">
                <p:oleObj spid="_x0000_s8207" name="Visio" r:id="rId7" imgW="10774615" imgH="2743200" progId="Visio.Drawing.15">
                  <p:embed/>
                </p:oleObj>
              </mc:Choice>
              <mc:Fallback>
                <p:oleObj name="Visio" r:id="rId7" imgW="10774615" imgH="2743200" progId="Visio.Drawing.1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594214"/>
                        <a:ext cx="6612095" cy="1689111"/>
                      </a:xfrm>
                      <a:prstGeom prst="rect">
                        <a:avLst/>
                      </a:prstGeom>
                      <a:noFill/>
                    </p:spPr>
                  </p:pic>
                </p:oleObj>
              </mc:Fallback>
            </mc:AlternateContent>
          </a:graphicData>
        </a:graphic>
      </p:graphicFrame>
    </p:spTree>
    <p:extLst>
      <p:ext uri="{BB962C8B-B14F-4D97-AF65-F5344CB8AC3E}">
        <p14:creationId xmlns:p14="http://schemas.microsoft.com/office/powerpoint/2010/main" val="38703391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Hàm 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int</a:t>
            </a:r>
            <a:r>
              <a:rPr lang="en-US" sz="2200" i="1">
                <a:latin typeface="Times New Roman" panose="02020603050405020304" pitchFamily="18" charset="0"/>
                <a:cs typeface="Times New Roman" panose="02020603050405020304" pitchFamily="18" charset="0"/>
              </a:rPr>
              <a:t> RemoveX</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DSSV</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smtClean="0">
                <a:latin typeface="Times New Roman" panose="02020603050405020304" pitchFamily="18" charset="0"/>
                <a:cs typeface="Times New Roman" panose="02020603050405020304" pitchFamily="18" charset="0"/>
              </a:rPr>
              <a:t>dau </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x</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b="1" i="1" smtClean="0">
                <a:latin typeface="Times New Roman" panose="02020603050405020304" pitchFamily="18" charset="0"/>
                <a:cs typeface="Times New Roman" panose="02020603050405020304" pitchFamily="18" charset="0"/>
              </a:rPr>
              <a:t>return</a:t>
            </a:r>
            <a:r>
              <a:rPr lang="en-US" sz="2200" i="1" smtClean="0">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Xoa thanh cong</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smtClean="0">
                <a:solidFill>
                  <a:srgbClr val="FF0000"/>
                </a:solidFill>
                <a:latin typeface="Times New Roman" panose="02020603050405020304" pitchFamily="18" charset="0"/>
                <a:cs typeface="Times New Roman" panose="02020603050405020304" pitchFamily="18" charset="0"/>
              </a:rPr>
              <a:t>)&amp;&amp;(</a:t>
            </a:r>
            <a:r>
              <a:rPr lang="en-US" sz="2200" i="1">
                <a:latin typeface="Times New Roman" panose="02020603050405020304" pitchFamily="18" charset="0"/>
                <a:cs typeface="Times New Roman" panose="02020603050405020304" pitchFamily="18" charset="0"/>
              </a:rPr>
              <a:t>p </a:t>
            </a:r>
            <a:r>
              <a:rPr lang="en-US" sz="2200" i="1" smtClean="0">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Tim p lien truoc x</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0</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khong tim thay phan tu co khoa bang x</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else</a:t>
            </a: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smtClean="0">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smtClean="0">
                <a:solidFill>
                  <a:srgbClr val="FF0000"/>
                </a:solidFill>
                <a:latin typeface="Times New Roman" panose="02020603050405020304" pitchFamily="18" charset="0"/>
                <a:cs typeface="Times New Roman" panose="02020603050405020304" pitchFamily="18" charset="0"/>
              </a:rPr>
              <a:t>; </a:t>
            </a:r>
            <a:r>
              <a:rPr lang="en-US" sz="2200" i="1" smtClean="0">
                <a:solidFill>
                  <a:srgbClr val="1548EB"/>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Xoa thanh </a:t>
            </a:r>
            <a:r>
              <a:rPr lang="en-US" sz="2200" i="1" smtClean="0">
                <a:solidFill>
                  <a:srgbClr val="1548EB"/>
                </a:solidFill>
                <a:latin typeface="Times New Roman" panose="02020603050405020304" pitchFamily="18" charset="0"/>
                <a:cs typeface="Times New Roman" panose="02020603050405020304" pitchFamily="18" charset="0"/>
              </a:rPr>
              <a:t>cong</a:t>
            </a:r>
            <a:endParaRPr lang="en-US" sz="2200" i="1">
              <a:solidFill>
                <a:srgbClr val="1548EB"/>
              </a:solidFill>
              <a:latin typeface="Times New Roman" panose="02020603050405020304" pitchFamily="18" charset="0"/>
              <a:cs typeface="Times New Roman" panose="02020603050405020304" pitchFamily="18" charset="0"/>
            </a:endParaRP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smtClean="0">
                <a:solidFill>
                  <a:srgbClr val="FF0000"/>
                </a:solidFill>
                <a:latin typeface="Times New Roman" panose="02020603050405020304" pitchFamily="18" charset="0"/>
                <a:cs typeface="Times New Roman" panose="02020603050405020304" pitchFamily="18" charset="0"/>
              </a:rPr>
              <a:t>}</a:t>
            </a:r>
            <a:endParaRPr lang="en-US" sz="22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8851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smtClean="0">
                <a:latin typeface="Times New Roman" panose="02020603050405020304" pitchFamily="18" charset="0"/>
                <a:cs typeface="Times New Roman" panose="02020603050405020304" pitchFamily="18" charset="0"/>
              </a:rPr>
              <a:t>Có 2 cách tiếp cận:</a:t>
            </a:r>
          </a:p>
          <a:p>
            <a:pPr marL="0" indent="0">
              <a:buNone/>
            </a:pPr>
            <a:r>
              <a:rPr lang="en-US" sz="2400" b="1" smtClean="0">
                <a:latin typeface="Times New Roman" panose="02020603050405020304" pitchFamily="18" charset="0"/>
                <a:cs typeface="Times New Roman" panose="02020603050405020304" pitchFamily="18" charset="0"/>
              </a:rPr>
              <a:t>Cách 1: </a:t>
            </a:r>
            <a:r>
              <a:rPr lang="en-US" sz="2400" smtClean="0">
                <a:latin typeface="Times New Roman" panose="02020603050405020304" pitchFamily="18" charset="0"/>
                <a:cs typeface="Times New Roman" panose="02020603050405020304" pitchFamily="18" charset="0"/>
              </a:rPr>
              <a:t>Thay đổi thành phần dữ liệu của các nút.</a:t>
            </a:r>
          </a:p>
          <a:p>
            <a:pPr>
              <a:buFont typeface="Wingdings" panose="05000000000000000000" pitchFamily="2" charset="2"/>
              <a:buChar char="§"/>
            </a:pPr>
            <a:r>
              <a:rPr lang="vi-VN" sz="2400" smtClean="0">
                <a:latin typeface="Times New Roman" panose="02020603050405020304" pitchFamily="18" charset="0"/>
                <a:cs typeface="Times New Roman" panose="02020603050405020304" pitchFamily="18" charset="0"/>
              </a:rPr>
              <a:t>Ưu</a:t>
            </a:r>
            <a:r>
              <a:rPr lang="en-US" sz="2400" smtClean="0">
                <a:latin typeface="Times New Roman" panose="02020603050405020304" pitchFamily="18" charset="0"/>
                <a:cs typeface="Times New Roman" panose="02020603050405020304" pitchFamily="18" charset="0"/>
              </a:rPr>
              <a:t> điểm</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Cài đặt đơn giản, tương tự như sắp xếp </a:t>
            </a:r>
            <a:r>
              <a:rPr lang="vi-VN" sz="2400" smtClean="0">
                <a:latin typeface="Times New Roman" panose="02020603050405020304" pitchFamily="18" charset="0"/>
                <a:cs typeface="Times New Roman" panose="02020603050405020304" pitchFamily="18" charset="0"/>
              </a:rPr>
              <a:t>mảng</a:t>
            </a:r>
            <a:r>
              <a:rPr lang="en-US" sz="2400" smtClean="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smtClean="0">
                <a:latin typeface="Times New Roman" panose="02020603050405020304" pitchFamily="18" charset="0"/>
                <a:cs typeface="Times New Roman" panose="02020603050405020304" pitchFamily="18" charset="0"/>
              </a:rPr>
              <a:t>Nhược</a:t>
            </a:r>
            <a:r>
              <a:rPr lang="en-US" sz="2400" smtClean="0">
                <a:latin typeface="Times New Roman" panose="02020603050405020304" pitchFamily="18" charset="0"/>
                <a:cs typeface="Times New Roman" panose="02020603050405020304" pitchFamily="18" charset="0"/>
              </a:rPr>
              <a:t> điểm</a:t>
            </a:r>
            <a:r>
              <a:rPr lang="vi-VN" sz="2400" smtClean="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Đòi hỏi thêm vùng nhớ khi hoán vị nội dung của 2 phần tử -&gt; chỉ phù hợp với những </a:t>
            </a:r>
            <a:r>
              <a:rPr lang="en-US" sz="2400" i="1" smtClean="0">
                <a:latin typeface="Times New Roman" panose="02020603050405020304" pitchFamily="18" charset="0"/>
                <a:cs typeface="Times New Roman" panose="02020603050405020304" pitchFamily="18" charset="0"/>
              </a:rPr>
              <a:t>DSLK</a:t>
            </a:r>
            <a:r>
              <a:rPr lang="vi-VN" sz="2400" i="1" smtClean="0">
                <a:latin typeface="Times New Roman" panose="02020603050405020304" pitchFamily="18" charset="0"/>
                <a:cs typeface="Times New Roman" panose="02020603050405020304" pitchFamily="18" charset="0"/>
              </a:rPr>
              <a:t> </a:t>
            </a:r>
            <a:r>
              <a:rPr lang="vi-VN" sz="2400" i="1">
                <a:latin typeface="Times New Roman" panose="02020603050405020304" pitchFamily="18" charset="0"/>
                <a:cs typeface="Times New Roman" panose="02020603050405020304" pitchFamily="18" charset="0"/>
              </a:rPr>
              <a:t>có kích thước </a:t>
            </a:r>
            <a:r>
              <a:rPr lang="en-US" sz="2400" i="1" smtClean="0">
                <a:latin typeface="Times New Roman" panose="02020603050405020304" pitchFamily="18" charset="0"/>
                <a:cs typeface="Times New Roman" panose="02020603050405020304" pitchFamily="18" charset="0"/>
              </a:rPr>
              <a:t>dữ liệu</a:t>
            </a:r>
            <a:r>
              <a:rPr lang="vi-VN" sz="2400" i="1" smtClean="0">
                <a:latin typeface="Times New Roman" panose="02020603050405020304" pitchFamily="18" charset="0"/>
                <a:cs typeface="Times New Roman" panose="02020603050405020304" pitchFamily="18" charset="0"/>
              </a:rPr>
              <a:t> nhỏ</a:t>
            </a:r>
            <a:r>
              <a:rPr lang="en-US" sz="2400" i="1" smtClean="0">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Khi kích thước </a:t>
            </a:r>
            <a:r>
              <a:rPr lang="vi-VN" sz="2400" i="1" smtClean="0">
                <a:latin typeface="Times New Roman" panose="02020603050405020304" pitchFamily="18" charset="0"/>
                <a:cs typeface="Times New Roman" panose="02020603050405020304" pitchFamily="18" charset="0"/>
              </a:rPr>
              <a:t>dữ liệu </a:t>
            </a:r>
            <a:r>
              <a:rPr lang="vi-VN" sz="2400" i="1">
                <a:latin typeface="Times New Roman" panose="02020603050405020304" pitchFamily="18" charset="0"/>
                <a:cs typeface="Times New Roman" panose="02020603050405020304" pitchFamily="18" charset="0"/>
              </a:rPr>
              <a:t>lớn </a:t>
            </a:r>
            <a:r>
              <a:rPr lang="en-US" sz="2400" i="1" smtClean="0">
                <a:latin typeface="Times New Roman" panose="02020603050405020304" pitchFamily="18" charset="0"/>
                <a:cs typeface="Times New Roman" panose="02020603050405020304" pitchFamily="18" charset="0"/>
              </a:rPr>
              <a:t>thì </a:t>
            </a:r>
            <a:r>
              <a:rPr lang="vi-VN" sz="2400" i="1" smtClean="0">
                <a:latin typeface="Times New Roman" panose="02020603050405020304" pitchFamily="18" charset="0"/>
                <a:cs typeface="Times New Roman" panose="02020603050405020304" pitchFamily="18" charset="0"/>
              </a:rPr>
              <a:t>chi </a:t>
            </a:r>
            <a:r>
              <a:rPr lang="vi-VN" sz="2400" i="1">
                <a:latin typeface="Times New Roman" panose="02020603050405020304" pitchFamily="18" charset="0"/>
                <a:cs typeface="Times New Roman" panose="02020603050405020304" pitchFamily="18" charset="0"/>
              </a:rPr>
              <a:t>phí cho việc hoán vị thành </a:t>
            </a:r>
            <a:r>
              <a:rPr lang="vi-VN" sz="2400" i="1" smtClean="0">
                <a:latin typeface="Times New Roman" panose="02020603050405020304" pitchFamily="18" charset="0"/>
                <a:cs typeface="Times New Roman" panose="02020603050405020304" pitchFamily="18" charset="0"/>
              </a:rPr>
              <a:t>phần</a:t>
            </a:r>
            <a:r>
              <a:rPr lang="en-US" sz="2400" i="1" smtClean="0">
                <a:latin typeface="Times New Roman" panose="02020603050405020304" pitchFamily="18" charset="0"/>
                <a:cs typeface="Times New Roman" panose="02020603050405020304" pitchFamily="18" charset="0"/>
              </a:rPr>
              <a:t> dữ liệu cũng</a:t>
            </a:r>
            <a:r>
              <a:rPr lang="vi-VN" sz="2400" i="1" smtClean="0">
                <a:latin typeface="Times New Roman" panose="02020603050405020304" pitchFamily="18" charset="0"/>
                <a:cs typeface="Times New Roman" panose="02020603050405020304" pitchFamily="18" charset="0"/>
              </a:rPr>
              <a:t> lớn</a:t>
            </a:r>
            <a:r>
              <a:rPr lang="en-US" sz="2400" i="1" smtClean="0">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Làm cho thao tác sắp xếp </a:t>
            </a:r>
            <a:r>
              <a:rPr lang="vi-VN" sz="2400" i="1" smtClean="0">
                <a:latin typeface="Times New Roman" panose="02020603050405020304" pitchFamily="18" charset="0"/>
                <a:cs typeface="Times New Roman" panose="02020603050405020304" pitchFamily="18" charset="0"/>
              </a:rPr>
              <a:t>chậm</a:t>
            </a:r>
            <a:r>
              <a:rPr lang="en-US" sz="2400" i="1" smtClean="0">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smtClean="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6655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smtClean="0">
                <a:latin typeface="Times New Roman" panose="02020603050405020304" pitchFamily="18" charset="0"/>
                <a:cs typeface="Times New Roman" panose="02020603050405020304" pitchFamily="18" charset="0"/>
              </a:rPr>
              <a:t>Cách 2:</a:t>
            </a:r>
            <a:r>
              <a:rPr lang="en-US" sz="2400" smtClean="0">
                <a:latin typeface="Times New Roman" panose="02020603050405020304" pitchFamily="18" charset="0"/>
                <a:cs typeface="Times New Roman" panose="02020603050405020304" pitchFamily="18" charset="0"/>
              </a:rPr>
              <a:t> Thay đổi thành phần con trỏ tiếp theo trong nút (</a:t>
            </a:r>
            <a:r>
              <a:rPr lang="en-US" altLang="en-US" sz="2400">
                <a:latin typeface="Times New Roman" panose="02020603050405020304" pitchFamily="18" charset="0"/>
                <a:cs typeface="Times New Roman" panose="02020603050405020304" pitchFamily="18" charset="0"/>
              </a:rPr>
              <a:t>thay đổi trình tự móc nối của các phần tử sao cho tạo lập nên được thứ tự mong </a:t>
            </a:r>
            <a:r>
              <a:rPr lang="en-US" altLang="en-US" sz="2400" smtClean="0">
                <a:latin typeface="Times New Roman" panose="02020603050405020304" pitchFamily="18" charset="0"/>
                <a:cs typeface="Times New Roman" panose="02020603050405020304" pitchFamily="18" charset="0"/>
              </a:rPr>
              <a:t>muốn).</a:t>
            </a:r>
          </a:p>
          <a:p>
            <a:pPr>
              <a:buFont typeface="Wingdings" panose="05000000000000000000" pitchFamily="2" charset="2"/>
              <a:buChar char="§"/>
            </a:pPr>
            <a:r>
              <a:rPr lang="vi-VN" sz="2400" smtClean="0">
                <a:latin typeface="Times New Roman" panose="02020603050405020304" pitchFamily="18" charset="0"/>
                <a:cs typeface="Times New Roman" panose="02020603050405020304" pitchFamily="18" charset="0"/>
              </a:rPr>
              <a:t>Ưu</a:t>
            </a:r>
            <a:r>
              <a:rPr lang="en-US" sz="2400" smtClean="0">
                <a:latin typeface="Times New Roman" panose="02020603050405020304" pitchFamily="18" charset="0"/>
                <a:cs typeface="Times New Roman" panose="02020603050405020304" pitchFamily="18" charset="0"/>
              </a:rPr>
              <a:t> điểm</a:t>
            </a:r>
            <a:r>
              <a:rPr lang="vi-VN" sz="2400" smtClean="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Kích thước của trường này không thay đổi, do đó không phụ thuộc vào kích thước bản chất dữ liệu lưu tại mỗi nút. </a:t>
            </a: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Thao tác sắp xếp </a:t>
            </a:r>
            <a:r>
              <a:rPr lang="vi-VN" sz="2400" i="1" smtClean="0">
                <a:latin typeface="Times New Roman" panose="02020603050405020304" pitchFamily="18" charset="0"/>
                <a:cs typeface="Times New Roman" panose="02020603050405020304" pitchFamily="18" charset="0"/>
              </a:rPr>
              <a:t>nhanh</a:t>
            </a:r>
            <a:r>
              <a:rPr lang="en-US" sz="2400" i="1" smtClean="0">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smtClean="0">
                <a:latin typeface="Times New Roman" panose="02020603050405020304" pitchFamily="18" charset="0"/>
                <a:cs typeface="Times New Roman" panose="02020603050405020304" pitchFamily="18" charset="0"/>
              </a:rPr>
              <a:t>Nhược</a:t>
            </a:r>
            <a:r>
              <a:rPr lang="en-US" sz="2400" smtClean="0">
                <a:latin typeface="Times New Roman" panose="02020603050405020304" pitchFamily="18" charset="0"/>
                <a:cs typeface="Times New Roman" panose="02020603050405020304" pitchFamily="18" charset="0"/>
              </a:rPr>
              <a:t> điểm</a:t>
            </a:r>
            <a:r>
              <a:rPr lang="vi-VN" sz="2400" smtClean="0">
                <a:latin typeface="Times New Roman" panose="02020603050405020304" pitchFamily="18" charset="0"/>
                <a:cs typeface="Times New Roman" panose="02020603050405020304" pitchFamily="18" charset="0"/>
              </a:rPr>
              <a:t>: </a:t>
            </a:r>
            <a:r>
              <a:rPr lang="vi-VN" sz="2400" i="1">
                <a:latin typeface="Times New Roman" panose="02020603050405020304" pitchFamily="18" charset="0"/>
                <a:cs typeface="Times New Roman" panose="02020603050405020304" pitchFamily="18" charset="0"/>
              </a:rPr>
              <a:t>Cài đặt phức </a:t>
            </a:r>
            <a:r>
              <a:rPr lang="vi-VN" sz="2400" i="1" smtClean="0">
                <a:latin typeface="Times New Roman" panose="02020603050405020304" pitchFamily="18" charset="0"/>
                <a:cs typeface="Times New Roman" panose="02020603050405020304" pitchFamily="18" charset="0"/>
              </a:rPr>
              <a:t>tạp</a:t>
            </a:r>
            <a:r>
              <a:rPr lang="en-US" sz="2400" i="1" smtClean="0">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smtClean="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27402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a:latin typeface="Times New Roman" panose="02020603050405020304" pitchFamily="18" charset="0"/>
                <a:cs typeface="Times New Roman" panose="02020603050405020304" pitchFamily="18" charset="0"/>
              </a:rPr>
              <a:t>Các thuật toán sắp xếp hiệu quả trên </a:t>
            </a:r>
            <a:r>
              <a:rPr lang="en-US" altLang="en-US" sz="2400" b="1" smtClean="0">
                <a:latin typeface="Times New Roman" panose="02020603050405020304" pitchFamily="18" charset="0"/>
                <a:cs typeface="Times New Roman" panose="02020603050405020304" pitchFamily="18" charset="0"/>
              </a:rPr>
              <a:t>DSLK:</a:t>
            </a:r>
          </a:p>
          <a:p>
            <a:pPr marL="0" indent="0">
              <a:buNone/>
            </a:pPr>
            <a:r>
              <a:rPr lang="vi-VN" sz="2400" i="1">
                <a:latin typeface="Times New Roman" panose="02020603050405020304" pitchFamily="18" charset="0"/>
                <a:cs typeface="Times New Roman" panose="02020603050405020304" pitchFamily="18" charset="0"/>
              </a:rPr>
              <a:t>Các thuật toán sắp xếp </a:t>
            </a:r>
            <a:r>
              <a:rPr lang="en-US" sz="2400" i="1" smtClean="0">
                <a:latin typeface="Times New Roman" panose="02020603050405020304" pitchFamily="18" charset="0"/>
                <a:cs typeface="Times New Roman" panose="02020603050405020304" pitchFamily="18" charset="0"/>
              </a:rPr>
              <a:t>DSLK </a:t>
            </a:r>
            <a:r>
              <a:rPr lang="vi-VN" sz="2400" i="1" smtClean="0">
                <a:latin typeface="Times New Roman" panose="02020603050405020304" pitchFamily="18" charset="0"/>
                <a:cs typeface="Times New Roman" panose="02020603050405020304" pitchFamily="18" charset="0"/>
              </a:rPr>
              <a:t>bằng các</a:t>
            </a:r>
            <a:r>
              <a:rPr lang="en-US" sz="2400" i="1" smtClean="0">
                <a:latin typeface="Times New Roman" panose="02020603050405020304" pitchFamily="18" charset="0"/>
                <a:cs typeface="Times New Roman" panose="02020603050405020304" pitchFamily="18" charset="0"/>
              </a:rPr>
              <a:t>h</a:t>
            </a:r>
            <a:r>
              <a:rPr lang="vi-VN" sz="2400" i="1" smtClean="0">
                <a:latin typeface="Times New Roman" panose="02020603050405020304" pitchFamily="18" charset="0"/>
                <a:cs typeface="Times New Roman" panose="02020603050405020304" pitchFamily="18" charset="0"/>
              </a:rPr>
              <a:t> </a:t>
            </a:r>
            <a:r>
              <a:rPr lang="vi-VN" sz="2400" i="1">
                <a:latin typeface="Times New Roman" panose="02020603050405020304" pitchFamily="18" charset="0"/>
                <a:cs typeface="Times New Roman" panose="02020603050405020304" pitchFamily="18" charset="0"/>
              </a:rPr>
              <a:t>thay đổi </a:t>
            </a:r>
            <a:r>
              <a:rPr lang="vi-VN" sz="2400" i="1" smtClean="0">
                <a:latin typeface="Times New Roman" panose="02020603050405020304" pitchFamily="18" charset="0"/>
                <a:cs typeface="Times New Roman" panose="02020603050405020304" pitchFamily="18" charset="0"/>
              </a:rPr>
              <a:t>thành </a:t>
            </a:r>
            <a:r>
              <a:rPr lang="vi-VN" sz="2400" i="1">
                <a:latin typeface="Times New Roman" panose="02020603050405020304" pitchFamily="18" charset="0"/>
                <a:cs typeface="Times New Roman" panose="02020603050405020304" pitchFamily="18" charset="0"/>
              </a:rPr>
              <a:t>phần liên </a:t>
            </a:r>
            <a:r>
              <a:rPr lang="vi-VN" sz="2400" i="1" smtClean="0">
                <a:latin typeface="Times New Roman" panose="02020603050405020304" pitchFamily="18" charset="0"/>
                <a:cs typeface="Times New Roman" panose="02020603050405020304" pitchFamily="18" charset="0"/>
              </a:rPr>
              <a:t>kết </a:t>
            </a:r>
            <a:r>
              <a:rPr lang="vi-VN" sz="2400" i="1">
                <a:latin typeface="Times New Roman" panose="02020603050405020304" pitchFamily="18" charset="0"/>
                <a:cs typeface="Times New Roman" panose="02020603050405020304" pitchFamily="18" charset="0"/>
              </a:rPr>
              <a:t>có hiệu quả cao như:</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Quick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Merge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Radix Sort</a:t>
            </a:r>
          </a:p>
          <a:p>
            <a:pPr marL="0" indent="0">
              <a:buNone/>
            </a:pPr>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3008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Các CT đặc biệt của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Stack</a:t>
            </a:r>
            <a:r>
              <a:rPr lang="en-US" altLang="en-US" sz="2800">
                <a:latin typeface="Times New Roman" panose="02020603050405020304" pitchFamily="18" charset="0"/>
                <a:cs typeface="Times New Roman" panose="02020603050405020304" pitchFamily="18" charset="0"/>
              </a:rPr>
              <a:t> (ngăn xếp): </a:t>
            </a:r>
            <a:r>
              <a:rPr lang="en-US" altLang="en-US" sz="2800" smtClean="0">
                <a:latin typeface="Times New Roman" panose="02020603050405020304" pitchFamily="18" charset="0"/>
                <a:cs typeface="Times New Roman" panose="02020603050405020304" pitchFamily="18" charset="0"/>
              </a:rPr>
              <a:t>Là một </a:t>
            </a:r>
            <a:r>
              <a:rPr lang="en-US" altLang="en-US" sz="2800">
                <a:latin typeface="Times New Roman" panose="02020603050405020304" pitchFamily="18" charset="0"/>
                <a:cs typeface="Times New Roman" panose="02020603050405020304" pitchFamily="18" charset="0"/>
              </a:rPr>
              <a:t>danh sách mà ta giới hạn việc thêm vào hoặc loại bỏ một phần tử chỉ thực hiện tại một đầu của danh sách, đầu này gọi là đỉnh (TOP) của ngăn </a:t>
            </a:r>
            <a:r>
              <a:rPr lang="en-US" altLang="en-US" sz="2800" smtClean="0">
                <a:latin typeface="Times New Roman" panose="02020603050405020304" pitchFamily="18" charset="0"/>
                <a:cs typeface="Times New Roman" panose="02020603050405020304" pitchFamily="18" charset="0"/>
              </a:rPr>
              <a:t>xếp. Chính vì nguyên tắc này mà ngăn xếp còn được gọi là kiểu dữ liệu có nguyên tắc LIFO (Last In First Out – Vào sau ra trước)</a:t>
            </a:r>
            <a:endParaRPr lang="en-US" altLang="en-US" sz="280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Queue</a:t>
            </a:r>
            <a:r>
              <a:rPr lang="en-US" altLang="en-US" sz="2800">
                <a:latin typeface="Times New Roman" panose="02020603050405020304" pitchFamily="18" charset="0"/>
                <a:cs typeface="Times New Roman" panose="02020603050405020304" pitchFamily="18" charset="0"/>
              </a:rPr>
              <a:t> (hàng đợi): </a:t>
            </a:r>
            <a:r>
              <a:rPr lang="en-US" altLang="en-US" sz="2800" smtClean="0">
                <a:latin typeface="Times New Roman" panose="02020603050405020304" pitchFamily="18" charset="0"/>
                <a:cs typeface="Times New Roman" panose="02020603050405020304" pitchFamily="18" charset="0"/>
              </a:rPr>
              <a:t>Là danh sách </a:t>
            </a:r>
            <a:r>
              <a:rPr lang="en-US" altLang="en-US" sz="2800">
                <a:latin typeface="Times New Roman" panose="02020603050405020304" pitchFamily="18" charset="0"/>
                <a:cs typeface="Times New Roman" panose="02020603050405020304" pitchFamily="18" charset="0"/>
              </a:rPr>
              <a:t>làm việc theo cơ chế FIFO (First In First Out), tức việc thêm 1 đối tượng vào hàng đợi hay lấy 1 đối tượng ra khỏi hàng đợi thực hiện theo cơ chế “vào trước ra trước”.</a:t>
            </a:r>
          </a:p>
          <a:p>
            <a:pPr>
              <a:buFont typeface="Wingdings" panose="05000000000000000000" pitchFamily="2" charset="2"/>
              <a:buChar char="§"/>
            </a:pP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984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Các thao tác trên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smtClean="0">
                <a:latin typeface="Times New Roman" panose="02020603050405020304" pitchFamily="18" charset="0"/>
                <a:cs typeface="Times New Roman" panose="02020603050405020304" pitchFamily="18" charset="0"/>
              </a:rPr>
              <a:t>Thêm đối tượng vào stack.</a:t>
            </a:r>
          </a:p>
          <a:p>
            <a:pPr>
              <a:lnSpc>
                <a:spcPct val="120000"/>
              </a:lnSpc>
              <a:buFont typeface="Wingdings" panose="05000000000000000000" pitchFamily="2" charset="2"/>
              <a:buChar char="§"/>
            </a:pPr>
            <a:r>
              <a:rPr lang="en-US" altLang="en-US" sz="2800" smtClean="0">
                <a:latin typeface="Times New Roman" panose="02020603050405020304" pitchFamily="18" charset="0"/>
                <a:cs typeface="Times New Roman" panose="02020603050405020304" pitchFamily="18" charset="0"/>
              </a:rPr>
              <a:t>Lấy đối tượng từ stack.</a:t>
            </a:r>
          </a:p>
          <a:p>
            <a:pPr>
              <a:lnSpc>
                <a:spcPct val="120000"/>
              </a:lnSpc>
              <a:buFont typeface="Wingdings" panose="05000000000000000000" pitchFamily="2" charset="2"/>
              <a:buChar char="§"/>
            </a:pPr>
            <a:r>
              <a:rPr lang="en-US" altLang="en-US" sz="2800" smtClean="0">
                <a:latin typeface="Times New Roman" panose="02020603050405020304" pitchFamily="18" charset="0"/>
                <a:cs typeface="Times New Roman" panose="02020603050405020304" pitchFamily="18" charset="0"/>
              </a:rPr>
              <a:t>Kiểm tra stack rỗng hay không?</a:t>
            </a:r>
            <a:endParaRPr lang="en-US" altLang="en-US" sz="28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Lấy giá trị phần tử đỉnh của stack mà không hủy nó.</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6943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Để cài đặt ngăn xếp bằng mảng, ta sử dụng mảng một chiều S để biểu biễn ngăn xếp. </a:t>
            </a:r>
          </a:p>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Thiết lập phần tử đầu tiên của mảng S[0] làm đáy ngăn xếp.Các phần tử tiếp theo được đưa vào ngăn xếp sẽ lần lượt được lưu tại các vị trí S[1], S[2],… </a:t>
            </a:r>
          </a:p>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Nếu hiện tại ngăn xếp có n phần tử thì S]n-1] sẽ là phần tử mới nhất được đưa vào ngăn xếp (đỉnh).</a:t>
            </a:r>
          </a:p>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Để lưu trữ đỉnh hiên tại của ngăn xếp, ta sử dụng một biến top lưu chỉ số của đỉnh (ở đây top=n-1)</a:t>
            </a:r>
          </a:p>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Khi ngăn xếp chưa có phần tử nào ta quy ước top = -1</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8577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Cấu trúc của Stack:</a:t>
            </a:r>
          </a:p>
          <a:p>
            <a:pPr marL="400050" lvl="1" indent="0">
              <a:buNone/>
            </a:pPr>
            <a:r>
              <a:rPr lang="en-US" sz="2400" b="1" i="1">
                <a:latin typeface="Times New Roman" panose="02020603050405020304" pitchFamily="18" charset="0"/>
                <a:cs typeface="Times New Roman" panose="02020603050405020304" pitchFamily="18" charset="0"/>
              </a:rPr>
              <a:t>const int </a:t>
            </a:r>
            <a:r>
              <a:rPr lang="en-US" sz="2400" i="1">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1000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latin typeface="Times New Roman" panose="02020603050405020304" pitchFamily="18" charset="0"/>
                <a:cs typeface="Times New Roman" panose="02020603050405020304" pitchFamily="18" charset="0"/>
              </a:rPr>
              <a:t>typedef</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struct</a:t>
            </a:r>
            <a:r>
              <a:rPr lang="en-US" sz="2400" i="1">
                <a:latin typeface="Times New Roman" panose="02020603050405020304" pitchFamily="18" charset="0"/>
                <a:cs typeface="Times New Roman" panose="02020603050405020304" pitchFamily="18" charset="0"/>
              </a:rPr>
              <a:t> tagStack</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S</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a:t>
            </a:r>
            <a:r>
              <a:rPr lang="en-US" sz="24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Khởi tạo Stack:</a:t>
            </a: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smtClean="0">
                <a:latin typeface="Times New Roman" panose="02020603050405020304" pitchFamily="18" charset="0"/>
                <a:cs typeface="Times New Roman" panose="02020603050405020304" pitchFamily="18" charset="0"/>
              </a:rPr>
              <a:t>st</a:t>
            </a:r>
            <a:r>
              <a:rPr lang="en-US" sz="2400" i="1" smtClean="0">
                <a:solidFill>
                  <a:srgbClr val="FF0000"/>
                </a:solidFill>
                <a:latin typeface="Times New Roman" panose="02020603050405020304" pitchFamily="18" charset="0"/>
                <a:cs typeface="Times New Roman" panose="02020603050405020304" pitchFamily="18" charset="0"/>
              </a:rPr>
              <a:t>)</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st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top </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853226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Kiểm tra ngăn xếp rỗng:</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return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smtClean="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Kiểm tra ngăn xếp đầy:</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smtClean="0">
                <a:latin typeface="Times New Roman" panose="02020603050405020304" pitchFamily="18" charset="0"/>
                <a:cs typeface="Times New Roman" panose="02020603050405020304" pitchFamily="18" charset="0"/>
              </a:rPr>
              <a:t>max-1</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return</a:t>
            </a:r>
            <a:r>
              <a:rPr lang="en-US" sz="2400" i="1" smtClean="0">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77073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smtClean="0">
                <a:latin typeface="Times New Roman" panose="02020603050405020304" pitchFamily="18" charset="0"/>
                <a:cs typeface="Times New Roman" panose="02020603050405020304" pitchFamily="18" charset="0"/>
              </a:rPr>
              <a:t>Biến </a:t>
            </a:r>
            <a:r>
              <a:rPr lang="en-US" sz="2800" b="1">
                <a:latin typeface="Times New Roman" panose="02020603050405020304" pitchFamily="18" charset="0"/>
                <a:cs typeface="Times New Roman" panose="02020603050405020304" pitchFamily="18" charset="0"/>
              </a:rPr>
              <a:t>động</a:t>
            </a:r>
            <a:r>
              <a:rPr lang="en-US" sz="2800">
                <a:latin typeface="Times New Roman" panose="02020603050405020304" pitchFamily="18" charset="0"/>
                <a:cs typeface="Times New Roman" panose="02020603050405020304" pitchFamily="18" charset="0"/>
              </a:rPr>
              <a:t>: </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Là biến không được khai báo tường minh, không có tên </a:t>
            </a:r>
            <a:r>
              <a:rPr lang="en-US" sz="2800" smtClean="0">
                <a:latin typeface="Times New Roman" panose="02020603050405020304" pitchFamily="18" charset="0"/>
                <a:cs typeface="Times New Roman" panose="02020603050405020304" pitchFamily="18" charset="0"/>
              </a:rPr>
              <a:t>gọi</a:t>
            </a:r>
            <a:r>
              <a:rPr lang="en-US" sz="2800">
                <a:latin typeface="Times New Roman" panose="02020603050405020304" pitchFamily="18" charset="0"/>
                <a:cs typeface="Times New Roman" panose="02020603050405020304" pitchFamily="18" charset="0"/>
              </a:rPr>
              <a:t>,</a:t>
            </a:r>
            <a:r>
              <a:rPr lang="en-US" sz="2800"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có thể xin khi cần, giải phóng khi sử dụng xong.</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Biến động linh động về kích thước =&gt; tận dụng hiệu quả bộ nhớ.</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Để thao tác với biến động, ta lưu địa chỉ của nó bằng biến con trỏ =&gt; truy xuất biến động thông qua biến con trỏ.</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234347519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Thêm một phần tử x vào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0</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//Nếu Stack chưa Full</a:t>
            </a:r>
            <a:endParaRPr lang="en-US" sz="2400" i="1" smtClean="0">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//Tăng đỉnh lên 1</a:t>
            </a:r>
            <a:endParaRPr lang="en-US" sz="2400" i="1" smtClean="0">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st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S</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st</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//Gán giá trị x cho đỉnh</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 //Thêm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//Thêm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984109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Lấy một phần tử x ra khỏi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b="1" i="1">
                <a:solidFill>
                  <a:srgbClr val="7030A0"/>
                </a:solidFill>
                <a:latin typeface="Times New Roman" panose="02020603050405020304" pitchFamily="18" charset="0"/>
                <a:cs typeface="Times New Roman" panose="02020603050405020304" pitchFamily="18" charset="0"/>
              </a:rPr>
              <a:t>0</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//Nếu Stack khác rỗng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//Lấy giá trị đỉnh cho vào x</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 Đỉnh giảm đi 1</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1</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//Lấy ra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0</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//Lấy ra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4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51681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Cài đặt hàm main():</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tv</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5</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a:t>
            </a:r>
            <a:endParaRPr lang="en-US" sz="2400" b="1" i="1" smtClean="0">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duoc tu Stack la: %d"</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//x=5</a:t>
            </a:r>
            <a:endParaRPr lang="en-US" sz="2400" i="1">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4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95861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smtClean="0">
                <a:latin typeface="Times New Roman" panose="02020603050405020304" pitchFamily="18" charset="0"/>
                <a:cs typeface="Times New Roman" panose="02020603050405020304" pitchFamily="18" charset="0"/>
              </a:rPr>
              <a:t>Theo tính chất của DSLK đơn, việc bổ sung và loại bỏ 1 phần tử thực hiện đơn giản và nhanh nhất khi phần tử đó nằm đầu danh sách. Do vậy, ta sẽ chọn cách lưu trữ của ngăn xếp theo thứ tự: </a:t>
            </a:r>
          </a:p>
          <a:p>
            <a:pPr>
              <a:buFontTx/>
              <a:buChar char="-"/>
            </a:pPr>
            <a:r>
              <a:rPr lang="en-US" sz="2400" i="1" smtClean="0">
                <a:latin typeface="Times New Roman" panose="02020603050405020304" pitchFamily="18" charset="0"/>
                <a:cs typeface="Times New Roman" panose="02020603050405020304" pitchFamily="18" charset="0"/>
              </a:rPr>
              <a:t>Phần tử đầu danh sách là đỉnh của stack.</a:t>
            </a:r>
          </a:p>
          <a:p>
            <a:pPr>
              <a:buFontTx/>
              <a:buChar char="-"/>
            </a:pPr>
            <a:r>
              <a:rPr lang="en-US" sz="2400" i="1" smtClean="0">
                <a:latin typeface="Times New Roman" panose="02020603050405020304" pitchFamily="18" charset="0"/>
                <a:cs typeface="Times New Roman" panose="02020603050405020304" pitchFamily="18" charset="0"/>
              </a:rPr>
              <a:t>Phần tử cuối danh sách là đáy của ngăn xếp.</a:t>
            </a:r>
          </a:p>
          <a:p>
            <a:pPr>
              <a:buFontTx/>
              <a:buChar char="-"/>
            </a:pPr>
            <a:r>
              <a:rPr lang="en-US" sz="2400" i="1" smtClean="0">
                <a:latin typeface="Times New Roman" panose="02020603050405020304" pitchFamily="18" charset="0"/>
                <a:cs typeface="Times New Roman" panose="02020603050405020304" pitchFamily="18" charset="0"/>
              </a:rPr>
              <a:t>Để bổ sung 1 phần tử mới vào stack ta thêm nó vào đầu danh sách.</a:t>
            </a:r>
          </a:p>
          <a:p>
            <a:pPr>
              <a:buFontTx/>
              <a:buChar char="-"/>
            </a:pPr>
            <a:r>
              <a:rPr lang="en-US" sz="2400" i="1" smtClean="0">
                <a:latin typeface="Times New Roman" panose="02020603050405020304" pitchFamily="18" charset="0"/>
                <a:cs typeface="Times New Roman" panose="02020603050405020304" pitchFamily="18" charset="0"/>
              </a:rPr>
              <a:t>Để lấy 1 phần tử ra khỏi ngăn xếp ta lấy giá trị nút đầu tiên và loại nó ra khỏi danh sách.</a:t>
            </a:r>
          </a:p>
        </p:txBody>
      </p:sp>
      <p:pic>
        <p:nvPicPr>
          <p:cNvPr id="3" name="Picture 2"/>
          <p:cNvPicPr>
            <a:picLocks noChangeAspect="1"/>
          </p:cNvPicPr>
          <p:nvPr/>
        </p:nvPicPr>
        <p:blipFill>
          <a:blip r:embed="rId2"/>
          <a:stretch>
            <a:fillRect/>
          </a:stretch>
        </p:blipFill>
        <p:spPr>
          <a:xfrm>
            <a:off x="1200150" y="4953000"/>
            <a:ext cx="6724650" cy="1208794"/>
          </a:xfrm>
          <a:prstGeom prst="rect">
            <a:avLst/>
          </a:prstGeom>
        </p:spPr>
      </p:pic>
    </p:spTree>
    <p:extLst>
      <p:ext uri="{BB962C8B-B14F-4D97-AF65-F5344CB8AC3E}">
        <p14:creationId xmlns:p14="http://schemas.microsoft.com/office/powerpoint/2010/main" val="309062705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Khai báo : </a:t>
            </a:r>
          </a:p>
          <a:p>
            <a:pPr marL="0" indent="0">
              <a:buNone/>
            </a:pPr>
            <a:r>
              <a:rPr lang="en-US" sz="2400" b="1" i="1" smtClean="0">
                <a:latin typeface="Times New Roman" panose="02020603050405020304" pitchFamily="18" charset="0"/>
                <a:cs typeface="Times New Roman" panose="02020603050405020304" pitchFamily="18" charset="0"/>
              </a:rPr>
              <a:t>    	 typedef struct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node</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int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item</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struct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node </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next</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smtClean="0">
                <a:solidFill>
                  <a:srgbClr val="FF0000"/>
                </a:solidFill>
                <a:latin typeface="Times New Roman" panose="02020603050405020304" pitchFamily="18" charset="0"/>
                <a:cs typeface="Times New Roman" panose="02020603050405020304" pitchFamily="18" charset="0"/>
              </a:rPr>
              <a:t>	} </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stacknode</a:t>
            </a:r>
            <a:r>
              <a:rPr lang="en-US" sz="2400" b="1" i="1" smtClean="0">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smtClean="0">
                <a:solidFill>
                  <a:srgbClr val="FF0000"/>
                </a:solidFill>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typedef </a:t>
            </a:r>
            <a:r>
              <a:rPr lang="en-US" sz="2400" b="1" i="1">
                <a:latin typeface="Times New Roman" panose="02020603050405020304" pitchFamily="18" charset="0"/>
                <a:cs typeface="Times New Roman" panose="02020603050405020304" pitchFamily="18" charset="0"/>
              </a:rPr>
              <a:t>struct </a:t>
            </a:r>
            <a:r>
              <a:rPr lang="en-US" sz="2400" i="1">
                <a:latin typeface="Times New Roman" panose="02020603050405020304" pitchFamily="18" charset="0"/>
                <a:cs typeface="Times New Roman" panose="02020603050405020304" pitchFamily="18" charset="0"/>
              </a:rPr>
              <a:t>Stack</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stacknode </a:t>
            </a:r>
            <a:r>
              <a:rPr lang="en-US" sz="2400" i="1">
                <a:latin typeface="Times New Roman" panose="02020603050405020304" pitchFamily="18" charset="0"/>
                <a:cs typeface="Times New Roman" panose="02020603050405020304" pitchFamily="18" charset="0"/>
              </a:rPr>
              <a:t>top</a:t>
            </a:r>
            <a:r>
              <a:rPr lang="en-US" sz="24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400" b="1" i="1">
                <a:solidFill>
                  <a:srgbClr val="FF0000"/>
                </a:solidFill>
                <a:latin typeface="Times New Roman" panose="02020603050405020304" pitchFamily="18" charset="0"/>
                <a:cs typeface="Times New Roman" panose="02020603050405020304" pitchFamily="18" charset="0"/>
              </a:rPr>
              <a:t>	</a:t>
            </a:r>
            <a:r>
              <a:rPr lang="en-US" sz="2400" b="1" i="1" smtClean="0">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a:t>
            </a:r>
            <a:r>
              <a:rPr lang="en-US" sz="2400" b="1" i="1" smtClean="0">
                <a:solidFill>
                  <a:srgbClr val="FF0000"/>
                </a:solidFill>
                <a:latin typeface="Times New Roman" panose="02020603050405020304" pitchFamily="18" charset="0"/>
                <a:cs typeface="Times New Roman" panose="02020603050405020304" pitchFamily="18" charset="0"/>
              </a:rPr>
              <a:t>;</a:t>
            </a: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Khởi tạo</a:t>
            </a:r>
            <a:r>
              <a:rPr lang="en-US" sz="2400" b="1" smtClean="0">
                <a:latin typeface="Times New Roman" panose="02020603050405020304" pitchFamily="18" charset="0"/>
                <a:cs typeface="Times New Roman" panose="02020603050405020304" pitchFamily="18" charset="0"/>
              </a:rPr>
              <a:t>:</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b="1"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endParaRPr lang="en-US" sz="2400" b="1"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26082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Kiểm tra stack rỗng : </a:t>
            </a:r>
          </a:p>
          <a:p>
            <a:pPr marL="0" indent="0">
              <a:buNone/>
            </a:pPr>
            <a:r>
              <a:rPr lang="en-US" sz="2400" b="1" i="1">
                <a:latin typeface="Times New Roman" panose="02020603050405020304" pitchFamily="18" charset="0"/>
                <a:cs typeface="Times New Roman" panose="02020603050405020304" pitchFamily="18" charset="0"/>
              </a:rPr>
              <a:t>    	 int </a:t>
            </a:r>
            <a:r>
              <a:rPr lang="en-US" sz="2400" i="1">
                <a:latin typeface="Times New Roman" panose="02020603050405020304" pitchFamily="18" charset="0"/>
                <a:cs typeface="Times New Roman" panose="02020603050405020304" pitchFamily="18" charset="0"/>
              </a:rPr>
              <a:t>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Thêm phần tử vào stack:</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smtClean="0">
                <a:latin typeface="Times New Roman" panose="02020603050405020304" pitchFamily="18" charset="0"/>
                <a:cs typeface="Times New Roman" panose="02020603050405020304" pitchFamily="18" charset="0"/>
              </a:rPr>
              <a:t>	void </a:t>
            </a:r>
            <a:r>
              <a:rPr lang="en-US" sz="2400" i="1">
                <a:latin typeface="Times New Roman" panose="02020603050405020304" pitchFamily="18" charset="0"/>
                <a:cs typeface="Times New Roman" panose="02020603050405020304" pitchFamily="18" charset="0"/>
              </a:rPr>
              <a:t>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stacknode 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smtClean="0">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a:t>
            </a:r>
            <a:endParaRPr lang="en-US" sz="2400" b="1"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28179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Lấy phần tử ra khỏi stack: </a:t>
            </a:r>
          </a:p>
          <a:p>
            <a:pPr marL="0" indent="0">
              <a:buNone/>
            </a:pPr>
            <a:r>
              <a:rPr lang="en-US" sz="2400" b="1" i="1">
                <a:latin typeface="Times New Roman" panose="02020603050405020304" pitchFamily="18" charset="0"/>
                <a:cs typeface="Times New Roman" panose="02020603050405020304" pitchFamily="18" charset="0"/>
              </a:rPr>
              <a:t>    	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stacknode </a:t>
            </a:r>
            <a:r>
              <a:rPr lang="en-US" sz="2400" i="1">
                <a:latin typeface="Times New Roman" panose="02020603050405020304" pitchFamily="18" charset="0"/>
                <a:cs typeface="Times New Roman" panose="02020603050405020304" pitchFamily="18" charset="0"/>
              </a:rPr>
              <a:t>p</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int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if</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CheckEmpty</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"\nDanh sach rong"</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else</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x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s</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top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delete</a:t>
            </a:r>
            <a:r>
              <a:rPr lang="en-US" sz="2400" i="1" smtClean="0">
                <a:latin typeface="Times New Roman" panose="02020603050405020304" pitchFamily="18" charset="0"/>
                <a:cs typeface="Times New Roman" panose="02020603050405020304" pitchFamily="18" charset="0"/>
              </a:rPr>
              <a:t> p</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return</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smtClean="0">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094603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Hàm main(): </a:t>
            </a:r>
          </a:p>
          <a:p>
            <a:pPr marL="0" indent="0">
              <a:buNone/>
            </a:pPr>
            <a:r>
              <a:rPr lang="en-US" sz="2400" b="1" i="1">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int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stack 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smtClean="0">
                <a:solidFill>
                  <a:srgbClr val="FF0000"/>
                </a:solidFill>
                <a:latin typeface="Times New Roman" panose="02020603050405020304" pitchFamily="18" charset="0"/>
                <a:cs typeface="Times New Roman" panose="02020603050405020304" pitchFamily="18" charset="0"/>
              </a:rPr>
              <a:t>&lt;</a:t>
            </a:r>
            <a:r>
              <a:rPr lang="en-US" sz="2400" i="1" smtClean="0">
                <a:latin typeface="Times New Roman" panose="02020603050405020304" pitchFamily="18" charset="0"/>
                <a:cs typeface="Times New Roman" panose="02020603050405020304" pitchFamily="18" charset="0"/>
              </a:rPr>
              <a:t>22</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"Phan tu lay ra duoc: %d</a:t>
            </a:r>
            <a:r>
              <a:rPr lang="en-US" sz="2400" i="1" smtClean="0">
                <a:solidFill>
                  <a:srgbClr val="1548EB"/>
                </a:solidFill>
                <a:latin typeface="Times New Roman" panose="02020603050405020304" pitchFamily="18" charset="0"/>
                <a:cs typeface="Times New Roman" panose="02020603050405020304" pitchFamily="18" charset="0"/>
              </a:rPr>
              <a: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4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70404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Một số ứng dụng của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Đảo ngược xâu kí tự.</a:t>
            </a:r>
          </a:p>
          <a:p>
            <a:pPr>
              <a:buClr>
                <a:srgbClr val="000000"/>
              </a:buCl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Tính giá trị biểu thức dạng hậu tố (postfix).</a:t>
            </a:r>
          </a:p>
          <a:p>
            <a:pPr>
              <a:buClr>
                <a:srgbClr val="000000"/>
              </a:buCl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Chuyển một biểu thức dạng trung tố sang hậu tố (infix to postfix).</a:t>
            </a:r>
          </a:p>
          <a:p>
            <a:pPr>
              <a:buClr>
                <a:srgbClr val="000000"/>
              </a:buCl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Khử đệ quy lui</a:t>
            </a:r>
          </a:p>
          <a:p>
            <a:pPr>
              <a:buClr>
                <a:srgbClr val="000000"/>
              </a:buCl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65961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Các thao tác trên hàng đợi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Thêm đối tượng vào cuối hàng đợi.</a:t>
            </a:r>
          </a:p>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Lấy đối tượng từ đầu hàng đợi.</a:t>
            </a:r>
          </a:p>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Kiểm tra hàm đợi có rỗng hay Không?</a:t>
            </a:r>
          </a:p>
          <a:p>
            <a:pPr>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Lấy giá trị của phần tử đầu của hàng đợi mà không hủy nó.</a:t>
            </a:r>
          </a:p>
        </p:txBody>
      </p:sp>
    </p:spTree>
    <p:extLst>
      <p:ext uri="{BB962C8B-B14F-4D97-AF65-F5344CB8AC3E}">
        <p14:creationId xmlns:p14="http://schemas.microsoft.com/office/powerpoint/2010/main" val="25277209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smtClean="0">
                <a:latin typeface="Times New Roman" panose="02020603050405020304" pitchFamily="18" charset="0"/>
                <a:cs typeface="Times New Roman" panose="02020603050405020304" pitchFamily="18" charset="0"/>
              </a:rPr>
              <a:t>Cấu trúc tự trỏ</a:t>
            </a:r>
            <a:r>
              <a:rPr lang="en-US" sz="2800" smtClean="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lvl="0"/>
            <a:r>
              <a:rPr lang="en-US" sz="2800" smtClean="0">
                <a:latin typeface="Times New Roman" panose="02020603050405020304" pitchFamily="18" charset="0"/>
                <a:cs typeface="Times New Roman" panose="02020603050405020304" pitchFamily="18" charset="0"/>
              </a:rPr>
              <a:t>Là kiểu cấu trúc mà bên trong nó có 1 thành phần con trỏ trỏ tới 1 biến dạng cấu trúc đang được định nghĩa.</a:t>
            </a:r>
          </a:p>
          <a:p>
            <a:pPr lvl="0"/>
            <a:r>
              <a:rPr lang="en-US" sz="2800" b="1" smtClean="0">
                <a:solidFill>
                  <a:srgbClr val="FF0000"/>
                </a:solidFill>
                <a:latin typeface="Times New Roman" panose="02020603050405020304" pitchFamily="18" charset="0"/>
                <a:cs typeface="Times New Roman" panose="02020603050405020304" pitchFamily="18" charset="0"/>
              </a:rPr>
              <a:t>Ví Dụ</a:t>
            </a:r>
            <a:r>
              <a:rPr lang="en-US" sz="2800" smtClean="0">
                <a:latin typeface="Times New Roman" panose="02020603050405020304" pitchFamily="18" charset="0"/>
                <a:cs typeface="Times New Roman" panose="02020603050405020304" pitchFamily="18" charset="0"/>
              </a:rPr>
              <a:t>:</a:t>
            </a:r>
          </a:p>
          <a:p>
            <a:r>
              <a:rPr lang="en-US" b="1" i="1" smtClean="0"/>
              <a:t>	</a:t>
            </a:r>
            <a:r>
              <a:rPr lang="en-US" sz="2800" b="1" i="1" smtClean="0">
                <a:latin typeface="Times New Roman" panose="02020603050405020304" pitchFamily="18" charset="0"/>
                <a:cs typeface="Times New Roman" panose="02020603050405020304" pitchFamily="18" charset="0"/>
              </a:rPr>
              <a:t>struct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sinhvien</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char</a:t>
            </a:r>
            <a:r>
              <a:rPr lang="en-US" sz="2800" i="1">
                <a:latin typeface="Times New Roman" panose="02020603050405020304" pitchFamily="18" charset="0"/>
                <a:cs typeface="Times New Roman" panose="02020603050405020304" pitchFamily="18" charset="0"/>
              </a:rPr>
              <a:t> Hoten</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33</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MSSV</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sinhvien </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5</a:t>
            </a:fld>
            <a:endParaRPr lang="en-US" altLang="en-US"/>
          </a:p>
        </p:txBody>
      </p:sp>
    </p:spTree>
    <p:extLst>
      <p:ext uri="{BB962C8B-B14F-4D97-AF65-F5344CB8AC3E}">
        <p14:creationId xmlns:p14="http://schemas.microsoft.com/office/powerpoint/2010/main" val="166327115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Cấu trúc dữ liệu của hàng đợi:</a:t>
            </a:r>
          </a:p>
          <a:p>
            <a:pPr marL="0" indent="0">
              <a:buNone/>
            </a:pPr>
            <a:r>
              <a:rPr lang="en-US" sz="2800" b="1" i="1" smtClean="0">
                <a:latin typeface="Times New Roman" panose="02020603050405020304" pitchFamily="18" charset="0"/>
                <a:cs typeface="Times New Roman" panose="02020603050405020304" pitchFamily="18" charset="0"/>
              </a:rPr>
              <a:t>const </a:t>
            </a:r>
            <a:r>
              <a:rPr lang="en-US" sz="2800" b="1" i="1">
                <a:latin typeface="Times New Roman" panose="02020603050405020304" pitchFamily="18" charset="0"/>
                <a:cs typeface="Times New Roman" panose="02020603050405020304" pitchFamily="18" charset="0"/>
              </a:rPr>
              <a:t>int </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100</a:t>
            </a:r>
            <a:r>
              <a:rPr lang="en-US" sz="2800" i="1" smtClean="0">
                <a:latin typeface="Times New Roman" panose="02020603050405020304" pitchFamily="18" charset="0"/>
                <a:cs typeface="Times New Roman" panose="02020603050405020304" pitchFamily="18" charset="0"/>
              </a:rPr>
              <a:t>;</a:t>
            </a:r>
          </a:p>
          <a:p>
            <a:pPr marL="0" indent="0">
              <a:buNone/>
            </a:pPr>
            <a:r>
              <a:rPr lang="en-US" sz="2800" i="1" smtClean="0">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typedef </a:t>
            </a:r>
            <a:r>
              <a:rPr lang="en-US" sz="2800" b="1" i="1">
                <a:latin typeface="Times New Roman" panose="02020603050405020304" pitchFamily="18" charset="0"/>
                <a:cs typeface="Times New Roman" panose="02020603050405020304" pitchFamily="18" charset="0"/>
              </a:rPr>
              <a:t>struct </a:t>
            </a:r>
            <a:r>
              <a:rPr lang="en-US" sz="2800" i="1">
                <a:latin typeface="Times New Roman" panose="02020603050405020304" pitchFamily="18" charset="0"/>
                <a:cs typeface="Times New Roman" panose="02020603050405020304" pitchFamily="18" charset="0"/>
              </a:rPr>
              <a:t>tagQueue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int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int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Front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dau trong Queue</a:t>
            </a:r>
          </a:p>
          <a:p>
            <a:pPr marL="0" indent="0">
              <a:buNone/>
            </a:pPr>
            <a:r>
              <a:rPr lang="en-US" sz="2800" i="1">
                <a:latin typeface="Times New Roman" panose="02020603050405020304" pitchFamily="18" charset="0"/>
                <a:cs typeface="Times New Roman" panose="02020603050405020304" pitchFamily="18" charset="0"/>
              </a:rPr>
              <a:t>	</a:t>
            </a:r>
            <a:r>
              <a:rPr lang="en-US" sz="2800" b="1" i="1" smtClean="0">
                <a:latin typeface="Times New Roman" panose="02020603050405020304" pitchFamily="18" charset="0"/>
                <a:cs typeface="Times New Roman" panose="02020603050405020304" pitchFamily="18" charset="0"/>
              </a:rPr>
              <a:t>int</a:t>
            </a:r>
            <a:r>
              <a:rPr lang="en-US" sz="2800" i="1" smtClean="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Rear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cuoi trong 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endParaRPr lang="en-US" sz="2800" i="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26799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 </a:t>
            </a:r>
            <a:r>
              <a:rPr lang="en-US" sz="2800" i="1">
                <a:latin typeface="Times New Roman" panose="02020603050405020304" pitchFamily="18" charset="0"/>
                <a:cs typeface="Times New Roman" panose="02020603050405020304" pitchFamily="18" charset="0"/>
              </a:rPr>
              <a:t>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q</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Front </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solidFill>
                  <a:srgbClr val="7030A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q</a:t>
            </a:r>
            <a:r>
              <a:rPr lang="en-US" sz="2800"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Rear </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solidFill>
                  <a:srgbClr val="7030A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endParaRPr lang="en-US" sz="28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3954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52</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Lấy một phần tử từ Queue</a:t>
            </a:r>
            <a:r>
              <a:rPr lang="en-US" sz="2800" smtClean="0">
                <a:latin typeface="Times New Roman" panose="02020603050405020304" pitchFamily="18" charset="0"/>
                <a:cs typeface="Times New Roman" panose="02020603050405020304" pitchFamily="18" charset="0"/>
              </a:rPr>
              <a:t>:</a:t>
            </a:r>
          </a:p>
          <a:p>
            <a:pPr marL="0" indent="0">
              <a:buNone/>
            </a:pP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DeQueue</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Queue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smtClean="0">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//Queue khong rong</a:t>
            </a:r>
          </a:p>
          <a:p>
            <a:pPr marL="0" indent="0">
              <a:buNone/>
            </a:pPr>
            <a:r>
              <a:rPr lang="en-US" sz="2600" i="1">
                <a:latin typeface="Times New Roman" panose="02020603050405020304" pitchFamily="18" charset="0"/>
                <a:cs typeface="Times New Roman" panose="02020603050405020304" pitchFamily="18" charset="0"/>
              </a:rPr>
              <a:t>	</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x</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a</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//Lay ra phan tu dau tien </a:t>
            </a:r>
            <a:r>
              <a:rPr lang="en-US" sz="2600" i="1">
                <a:latin typeface="Times New Roman" panose="02020603050405020304" pitchFamily="18" charset="0"/>
                <a:cs typeface="Times New Roman" panose="02020603050405020304" pitchFamily="18" charset="0"/>
              </a:rPr>
              <a:t>		</a:t>
            </a:r>
            <a:r>
              <a:rPr lang="en-US" sz="2600" i="1" smtClean="0">
                <a:latin typeface="Times New Roman" panose="02020603050405020304" pitchFamily="18" charset="0"/>
                <a:cs typeface="Times New Roman" panose="02020603050405020304" pitchFamily="18" charset="0"/>
              </a:rPr>
              <a:t>	q</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Front</a:t>
            </a:r>
            <a:r>
              <a:rPr lang="en-US" sz="26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smtClean="0">
                <a:solidFill>
                  <a:srgbClr val="FF0000"/>
                </a:solidFill>
                <a:latin typeface="Times New Roman" panose="02020603050405020304" pitchFamily="18" charset="0"/>
                <a:cs typeface="Times New Roman" panose="02020603050405020304" pitchFamily="18" charset="0"/>
              </a:rPr>
              <a:t>		</a:t>
            </a:r>
            <a:r>
              <a:rPr lang="en-US" sz="2600" i="1" smtClean="0">
                <a:solidFill>
                  <a:srgbClr val="0070C0"/>
                </a:solidFill>
                <a:latin typeface="Times New Roman" panose="02020603050405020304" pitchFamily="18" charset="0"/>
                <a:cs typeface="Times New Roman" panose="02020603050405020304" pitchFamily="18" charset="0"/>
              </a:rPr>
              <a:t>//Nếu Queue ban đầu chỉ có 1 phần tử, sau đó</a:t>
            </a:r>
          </a:p>
          <a:p>
            <a:pPr marL="0" indent="0">
              <a:buNone/>
            </a:pPr>
            <a:r>
              <a:rPr lang="en-US" sz="2600" i="1">
                <a:latin typeface="Times New Roman" panose="02020603050405020304" pitchFamily="18" charset="0"/>
                <a:cs typeface="Times New Roman" panose="02020603050405020304" pitchFamily="18" charset="0"/>
              </a:rPr>
              <a:t>		</a:t>
            </a:r>
            <a:r>
              <a:rPr lang="en-US" sz="2600" b="1" i="1" smtClean="0">
                <a:latin typeface="Times New Roman" panose="02020603050405020304" pitchFamily="18" charset="0"/>
                <a:cs typeface="Times New Roman" panose="02020603050405020304" pitchFamily="18" charset="0"/>
              </a:rPr>
              <a:t>if</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q</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Front</a:t>
            </a:r>
            <a:r>
              <a:rPr lang="en-US" sz="2600" i="1" smtClean="0">
                <a:solidFill>
                  <a:srgbClr val="FF0000"/>
                </a:solidFill>
                <a:latin typeface="Times New Roman" panose="02020603050405020304" pitchFamily="18" charset="0"/>
                <a:cs typeface="Times New Roman" panose="02020603050405020304" pitchFamily="18" charset="0"/>
              </a:rPr>
              <a:t>&gt;</a:t>
            </a:r>
            <a:r>
              <a:rPr lang="en-US" sz="2600" i="1" smtClean="0">
                <a:latin typeface="Times New Roman" panose="02020603050405020304" pitchFamily="18" charset="0"/>
                <a:cs typeface="Times New Roman" panose="02020603050405020304" pitchFamily="18" charset="0"/>
              </a:rPr>
              <a:t>q</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Rear</a:t>
            </a:r>
            <a:r>
              <a:rPr lang="en-US" sz="26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i="1" smtClean="0">
                <a:latin typeface="Times New Roman" panose="02020603050405020304" pitchFamily="18" charset="0"/>
                <a:cs typeface="Times New Roman" panose="02020603050405020304" pitchFamily="18" charset="0"/>
              </a:rPr>
              <a:t>	q</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Rear</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600" i="1" smtClean="0">
                <a:latin typeface="Times New Roman" panose="02020603050405020304" pitchFamily="18"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return</a:t>
            </a:r>
            <a:r>
              <a:rPr lang="en-US" sz="2600" i="1">
                <a:latin typeface="Times New Roman" panose="02020603050405020304" pitchFamily="18" charset="0"/>
                <a:cs typeface="Times New Roman" panose="02020603050405020304" pitchFamily="18" charset="0"/>
              </a:rPr>
              <a:t> </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else </a:t>
            </a:r>
            <a:r>
              <a:rPr lang="en-US" sz="2600" b="1" i="1" smtClean="0">
                <a:latin typeface="Times New Roman" panose="02020603050405020304" pitchFamily="18" charset="0"/>
                <a:cs typeface="Times New Roman" panose="02020603050405020304" pitchFamily="18" charset="0"/>
              </a:rPr>
              <a:t>return </a:t>
            </a:r>
            <a:r>
              <a:rPr lang="en-US" sz="2600" i="1">
                <a:solidFill>
                  <a:srgbClr val="7030A0"/>
                </a:solidFill>
                <a:latin typeface="Times New Roman" panose="02020603050405020304" pitchFamily="18" charset="0"/>
                <a:cs typeface="Times New Roman" panose="02020603050405020304" pitchFamily="18" charset="0"/>
              </a:rPr>
              <a:t>0</a:t>
            </a:r>
            <a:r>
              <a:rPr lang="en-US" sz="2600" i="1" smtClean="0">
                <a:solidFill>
                  <a:srgbClr val="FF0000"/>
                </a:solidFill>
                <a:latin typeface="Times New Roman" panose="02020603050405020304" pitchFamily="18" charset="0"/>
                <a:cs typeface="Times New Roman" panose="02020603050405020304" pitchFamily="18" charset="0"/>
              </a:rPr>
              <a:t>;</a:t>
            </a:r>
            <a:r>
              <a:rPr lang="en-US" sz="2600" i="1" smtClean="0">
                <a:latin typeface="Times New Roman" panose="02020603050405020304" pitchFamily="18" charset="0"/>
                <a:cs typeface="Times New Roman" panose="02020603050405020304" pitchFamily="18" charset="0"/>
              </a:rPr>
              <a:t> </a:t>
            </a:r>
            <a:r>
              <a:rPr lang="en-US" sz="2600" i="1" smtClean="0">
                <a:solidFill>
                  <a:srgbClr val="0070C0"/>
                </a:solidFill>
                <a:latin typeface="Times New Roman" panose="02020603050405020304" pitchFamily="18" charset="0"/>
                <a:cs typeface="Times New Roman" panose="02020603050405020304" pitchFamily="18" charset="0"/>
              </a:rPr>
              <a:t>// Queue rong</a:t>
            </a:r>
          </a:p>
          <a:p>
            <a:pPr marL="0" indent="0">
              <a:buNone/>
            </a:pPr>
            <a:r>
              <a:rPr lang="en-US" sz="2600" i="1"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368750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53</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Thêm vào Queue 1 phần tử: </a:t>
            </a:r>
            <a:endParaRPr lang="en-US" sz="2400" b="1" i="1" smtClean="0">
              <a:latin typeface="Times New Roman" panose="02020603050405020304" pitchFamily="18" charset="0"/>
              <a:cs typeface="Times New Roman" panose="02020603050405020304" pitchFamily="18" charset="0"/>
            </a:endParaRPr>
          </a:p>
          <a:p>
            <a:pPr marL="0" indent="0">
              <a:buNone/>
            </a:pPr>
            <a:r>
              <a:rPr lang="en-US" sz="1800" b="1" i="1" smtClean="0">
                <a:latin typeface="Times New Roman" panose="02020603050405020304" pitchFamily="18" charset="0"/>
                <a:cs typeface="Times New Roman" panose="02020603050405020304" pitchFamily="18" charset="0"/>
              </a:rPr>
              <a:t>int</a:t>
            </a:r>
            <a:r>
              <a:rPr lang="en-US" sz="1800" i="1" smtClean="0">
                <a:latin typeface="Times New Roman" panose="02020603050405020304" pitchFamily="18" charset="0"/>
                <a:cs typeface="Times New Roman" panose="02020603050405020304" pitchFamily="18" charset="0"/>
              </a:rPr>
              <a:t> EnQueue</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Queue </a:t>
            </a:r>
            <a:r>
              <a:rPr lang="en-US" sz="1800" i="1" smtClean="0">
                <a:solidFill>
                  <a:srgbClr val="FF0000"/>
                </a:solidFill>
                <a:latin typeface="Times New Roman" panose="02020603050405020304" pitchFamily="18" charset="0"/>
                <a:cs typeface="Times New Roman" panose="02020603050405020304" pitchFamily="18" charset="0"/>
              </a:rPr>
              <a:t>&amp;</a:t>
            </a:r>
            <a:r>
              <a:rPr lang="en-US" sz="1800" i="1" smtClean="0">
                <a:latin typeface="Times New Roman" panose="02020603050405020304" pitchFamily="18" charset="0"/>
                <a:cs typeface="Times New Roman" panose="02020603050405020304" pitchFamily="18" charset="0"/>
              </a:rPr>
              <a:t>q</a:t>
            </a:r>
            <a:r>
              <a:rPr lang="en-US" sz="1800" i="1" smtClean="0">
                <a:solidFill>
                  <a:srgbClr val="FF0000"/>
                </a:solidFill>
                <a:latin typeface="Times New Roman" panose="02020603050405020304" pitchFamily="18" charset="0"/>
                <a:cs typeface="Times New Roman" panose="02020603050405020304" pitchFamily="18" charset="0"/>
              </a:rPr>
              <a:t>, </a:t>
            </a:r>
            <a:r>
              <a:rPr lang="en-US" sz="1800" b="1" i="1" smtClean="0">
                <a:latin typeface="Times New Roman" panose="02020603050405020304" pitchFamily="18" charset="0"/>
                <a:cs typeface="Times New Roman" panose="02020603050405020304" pitchFamily="18" charset="0"/>
              </a:rPr>
              <a:t>int</a:t>
            </a:r>
            <a:r>
              <a:rPr lang="en-US" sz="1800" i="1" smtClean="0">
                <a:latin typeface="Times New Roman" panose="02020603050405020304" pitchFamily="18" charset="0"/>
                <a:cs typeface="Times New Roman" panose="02020603050405020304" pitchFamily="18" charset="0"/>
              </a:rPr>
              <a:t> x</a:t>
            </a:r>
            <a:r>
              <a:rPr lang="en-US" sz="1800" i="1"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i</a:t>
            </a:r>
            <a:r>
              <a:rPr lang="en-US" sz="1800" i="1" smtClean="0">
                <a:solidFill>
                  <a:srgbClr val="FF0000"/>
                </a:solidFill>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f</a:t>
            </a:r>
            <a:r>
              <a:rPr lang="en-US" sz="1800" i="1" smtClean="0">
                <a:solidFill>
                  <a:srgbClr val="FF0000"/>
                </a:solidFill>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max</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 </a:t>
            </a:r>
            <a:r>
              <a:rPr lang="en-US" sz="1800" b="1" i="1" smtClean="0">
                <a:latin typeface="Times New Roman" panose="02020603050405020304" pitchFamily="18" charset="0"/>
                <a:cs typeface="Times New Roman" panose="02020603050405020304" pitchFamily="18" charset="0"/>
              </a:rPr>
              <a:t>return</a:t>
            </a:r>
            <a:r>
              <a:rPr lang="en-US" sz="1800" i="1" smtClean="0">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0</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 </a:t>
            </a:r>
            <a:r>
              <a:rPr lang="en-US" sz="1800" i="1" smtClean="0">
                <a:solidFill>
                  <a:srgbClr val="1548EB"/>
                </a:solidFill>
                <a:latin typeface="Times New Roman" panose="02020603050405020304" pitchFamily="18" charset="0"/>
                <a:cs typeface="Times New Roman" panose="02020603050405020304" pitchFamily="18" charset="0"/>
              </a:rPr>
              <a:t>//Queue  đầy thực sự</a:t>
            </a:r>
            <a:endParaRPr lang="en-US" sz="1800" i="1">
              <a:solidFill>
                <a:srgbClr val="1548EB"/>
              </a:solidFill>
              <a:latin typeface="Times New Roman" panose="02020603050405020304" pitchFamily="18" charset="0"/>
              <a:cs typeface="Times New Roman" panose="02020603050405020304" pitchFamily="18" charset="0"/>
            </a:endParaRP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else</a:t>
            </a:r>
          </a:p>
          <a:p>
            <a:pPr marL="0" indent="0">
              <a:buNone/>
            </a:pPr>
            <a:r>
              <a:rPr lang="en-US" sz="1800" i="1">
                <a:latin typeface="Times New Roman" panose="02020603050405020304" pitchFamily="18" charset="0"/>
                <a:cs typeface="Times New Roman" panose="02020603050405020304" pitchFamily="18" charset="0"/>
              </a:rPr>
              <a:t>	</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smtClean="0">
                <a:solidFill>
                  <a:srgbClr val="FF0000"/>
                </a:solidFill>
                <a:latin typeface="Times New Roman" panose="02020603050405020304" pitchFamily="18" charset="0"/>
                <a:cs typeface="Times New Roman" panose="02020603050405020304" pitchFamily="18" charset="0"/>
              </a:rPr>
              <a:t>) </a:t>
            </a:r>
            <a:r>
              <a:rPr lang="en-US" sz="1800" i="1" smtClean="0">
                <a:solidFill>
                  <a:srgbClr val="1548EB"/>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Queue rong</a:t>
            </a:r>
          </a:p>
          <a:p>
            <a:pPr marL="0" indent="0">
              <a:buNone/>
            </a:pPr>
            <a:r>
              <a:rPr lang="en-US" sz="1800" i="1">
                <a:latin typeface="Times New Roman" panose="02020603050405020304" pitchFamily="18" charset="0"/>
                <a:cs typeface="Times New Roman" panose="02020603050405020304" pitchFamily="18" charset="0"/>
              </a:rPr>
              <a:t>		</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max</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1</a:t>
            </a:r>
            <a:r>
              <a:rPr lang="en-US" sz="1800" i="1" smtClean="0">
                <a:solidFill>
                  <a:srgbClr val="FF0000"/>
                </a:solidFill>
                <a:latin typeface="Times New Roman" panose="02020603050405020304" pitchFamily="18" charset="0"/>
                <a:cs typeface="Times New Roman" panose="02020603050405020304" pitchFamily="18" charset="0"/>
              </a:rPr>
              <a:t>) </a:t>
            </a:r>
            <a:r>
              <a:rPr lang="en-US" sz="1800" i="1" smtClean="0">
                <a:solidFill>
                  <a:srgbClr val="1548EB"/>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Queue </a:t>
            </a:r>
            <a:r>
              <a:rPr lang="en-US" sz="1800" i="1" smtClean="0">
                <a:solidFill>
                  <a:srgbClr val="1548EB"/>
                </a:solidFill>
                <a:latin typeface="Times New Roman" panose="02020603050405020304" pitchFamily="18" charset="0"/>
                <a:cs typeface="Times New Roman" panose="02020603050405020304" pitchFamily="18" charset="0"/>
              </a:rPr>
              <a:t>day tam thoi</a:t>
            </a:r>
            <a:endParaRPr lang="en-US" sz="1800" i="1">
              <a:solidFill>
                <a:srgbClr val="1548EB"/>
              </a:solidFill>
              <a:latin typeface="Times New Roman" panose="02020603050405020304" pitchFamily="18" charset="0"/>
              <a:cs typeface="Times New Roman" panose="02020603050405020304" pitchFamily="18" charset="0"/>
            </a:endParaRPr>
          </a:p>
          <a:p>
            <a:pPr marL="0" indent="0">
              <a:buNone/>
            </a:pPr>
            <a:r>
              <a:rPr lang="en-US" sz="1800" i="1">
                <a:latin typeface="Times New Roman" panose="02020603050405020304" pitchFamily="18" charset="0"/>
                <a:cs typeface="Times New Roman" panose="02020603050405020304" pitchFamily="18" charset="0"/>
              </a:rPr>
              <a:t>		</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for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&lt;=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q</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a</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i</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//Reset lai cac chi so </a:t>
            </a:r>
            <a:r>
              <a:rPr lang="en-US" sz="1800" i="1" smtClean="0">
                <a:solidFill>
                  <a:srgbClr val="1548EB"/>
                </a:solidFill>
                <a:latin typeface="Times New Roman" panose="02020603050405020304" pitchFamily="18" charset="0"/>
                <a:cs typeface="Times New Roman" panose="02020603050405020304" pitchFamily="18" charset="0"/>
              </a:rPr>
              <a:t>mang </a:t>
            </a:r>
            <a:r>
              <a:rPr lang="en-US" sz="1800" i="1">
                <a:solidFill>
                  <a:srgbClr val="1548EB"/>
                </a:solidFill>
                <a:latin typeface="Times New Roman" panose="02020603050405020304" pitchFamily="18" charset="0"/>
                <a:cs typeface="Times New Roman" panose="02020603050405020304" pitchFamily="18" charset="0"/>
              </a:rPr>
              <a:t>a</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endParaRPr lang="en-US" sz="1800" i="1" smtClean="0">
              <a:latin typeface="Times New Roman" panose="02020603050405020304" pitchFamily="18" charset="0"/>
              <a:cs typeface="Times New Roman" panose="02020603050405020304" pitchFamily="18" charset="0"/>
            </a:endParaRPr>
          </a:p>
          <a:p>
            <a:pPr marL="0" indent="0">
              <a:buNone/>
            </a:pPr>
            <a:r>
              <a:rPr lang="en-US" sz="1800" i="1">
                <a:latin typeface="Times New Roman" panose="02020603050405020304" pitchFamily="18" charset="0"/>
                <a:cs typeface="Times New Roman" panose="02020603050405020304" pitchFamily="18" charset="0"/>
              </a:rPr>
              <a:t>	</a:t>
            </a:r>
            <a:r>
              <a:rPr lang="en-US" sz="1800" i="1" smtClean="0">
                <a:latin typeface="Times New Roman" panose="02020603050405020304" pitchFamily="18" charset="0"/>
                <a:cs typeface="Times New Roman" panose="02020603050405020304" pitchFamily="18" charset="0"/>
              </a:rPr>
              <a:t>	q</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Rear</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 q</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a</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q</a:t>
            </a:r>
            <a:r>
              <a:rPr lang="en-US" sz="1800" i="1" smtClean="0">
                <a:solidFill>
                  <a:srgbClr val="FF0000"/>
                </a:solidFill>
                <a:latin typeface="Times New Roman" panose="02020603050405020304" pitchFamily="18" charset="0"/>
                <a:cs typeface="Times New Roman" panose="02020603050405020304" pitchFamily="18" charset="0"/>
              </a:rPr>
              <a:t>.</a:t>
            </a:r>
            <a:r>
              <a:rPr lang="en-US" sz="1800" i="1" smtClean="0">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x</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//Them phan tu moi vao cuoi</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return</a:t>
            </a:r>
            <a:r>
              <a:rPr lang="en-US" sz="1800" i="1">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solidFill>
                  <a:srgbClr val="FF0000"/>
                </a:solidFill>
                <a:latin typeface="Times New Roman" panose="02020603050405020304" pitchFamily="18" charset="0"/>
                <a:cs typeface="Times New Roman" panose="02020603050405020304" pitchFamily="18" charset="0"/>
              </a:rPr>
              <a:t>}</a:t>
            </a:r>
            <a:endParaRPr lang="en-US" sz="18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1062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54</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Cài đặt hàm chính: </a:t>
            </a:r>
            <a:endParaRPr lang="en-US" sz="2800" b="1" i="1" smtClean="0">
              <a:latin typeface="Times New Roman" panose="02020603050405020304" pitchFamily="18" charset="0"/>
              <a:cs typeface="Times New Roman" panose="02020603050405020304" pitchFamily="18" charset="0"/>
            </a:endParaRP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Queue 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20</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EnQueue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ra khoi hang doi la: %d</a:t>
            </a:r>
            <a:r>
              <a:rPr lang="en-US" sz="2400" i="1" smtClean="0">
                <a:solidFill>
                  <a:srgbClr val="1548EB"/>
                </a:solidFill>
                <a:latin typeface="Times New Roman" panose="02020603050405020304" pitchFamily="18" charset="0"/>
                <a:cs typeface="Times New Roman" panose="02020603050405020304" pitchFamily="18" charset="0"/>
              </a:rPr>
              <a:t>"</a:t>
            </a:r>
            <a:r>
              <a:rPr lang="en-US" sz="2400" i="1" smtClean="0">
                <a:solidFill>
                  <a:srgbClr val="FF0000"/>
                </a:solidFill>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4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84816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55</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Để cài đặt hàng đợi bằng DSLK, ta cũng sử dụng 1 DSLK đơn với 2 con trỏ </a:t>
            </a:r>
            <a:r>
              <a:rPr lang="en-US" sz="2800" b="1" i="1" smtClean="0">
                <a:latin typeface="Times New Roman" panose="02020603050405020304" pitchFamily="18" charset="0"/>
                <a:cs typeface="Times New Roman" panose="02020603050405020304" pitchFamily="18" charset="0"/>
              </a:rPr>
              <a:t>*dau </a:t>
            </a:r>
            <a:r>
              <a:rPr lang="en-US" sz="2800" i="1" smtClean="0">
                <a:latin typeface="Times New Roman" panose="02020603050405020304" pitchFamily="18" charset="0"/>
                <a:cs typeface="Times New Roman" panose="02020603050405020304" pitchFamily="18" charset="0"/>
              </a:rPr>
              <a:t>và </a:t>
            </a:r>
            <a:r>
              <a:rPr lang="en-US" sz="2800" b="1" i="1" smtClean="0">
                <a:latin typeface="Times New Roman" panose="02020603050405020304" pitchFamily="18" charset="0"/>
                <a:cs typeface="Times New Roman" panose="02020603050405020304" pitchFamily="18" charset="0"/>
              </a:rPr>
              <a:t>*cuoi</a:t>
            </a:r>
            <a:r>
              <a:rPr lang="en-US" sz="2800" i="1" smtClean="0">
                <a:latin typeface="Times New Roman" panose="02020603050405020304" pitchFamily="18" charset="0"/>
                <a:cs typeface="Times New Roman" panose="02020603050405020304" pitchFamily="18" charset="0"/>
              </a:rPr>
              <a:t> để lưu trữ nút đầu và cuối của danh sách.</a:t>
            </a:r>
          </a:p>
          <a:p>
            <a:pPr>
              <a:buFont typeface="Wingdings" panose="05000000000000000000" pitchFamily="2" charset="2"/>
              <a:buChar char="§"/>
            </a:pPr>
            <a:r>
              <a:rPr lang="en-US" sz="2800" i="1" smtClean="0">
                <a:latin typeface="Times New Roman" panose="02020603050405020304" pitchFamily="18" charset="0"/>
                <a:cs typeface="Times New Roman" panose="02020603050405020304" pitchFamily="18" charset="0"/>
              </a:rPr>
              <a:t>Các thao tác thêm vào và lấy ra ta sẽ thực hiện theo thứ tự ở cuối (thêm vào) và đầu (lấy ra) của danh sách.</a:t>
            </a:r>
          </a:p>
        </p:txBody>
      </p:sp>
      <p:pic>
        <p:nvPicPr>
          <p:cNvPr id="3" name="Picture 2"/>
          <p:cNvPicPr>
            <a:picLocks noChangeAspect="1"/>
          </p:cNvPicPr>
          <p:nvPr/>
        </p:nvPicPr>
        <p:blipFill>
          <a:blip r:embed="rId2"/>
          <a:stretch>
            <a:fillRect/>
          </a:stretch>
        </p:blipFill>
        <p:spPr>
          <a:xfrm>
            <a:off x="457200" y="4028945"/>
            <a:ext cx="8229600" cy="1680693"/>
          </a:xfrm>
          <a:prstGeom prst="rect">
            <a:avLst/>
          </a:prstGeom>
        </p:spPr>
      </p:pic>
    </p:spTree>
    <p:extLst>
      <p:ext uri="{BB962C8B-B14F-4D97-AF65-F5344CB8AC3E}">
        <p14:creationId xmlns:p14="http://schemas.microsoft.com/office/powerpoint/2010/main" val="4025114976"/>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56</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Khai báo hàng đợi:</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a:t>
            </a:r>
            <a:r>
              <a:rPr lang="en-US" sz="2800" i="1" smtClean="0">
                <a:solidFill>
                  <a:srgbClr val="1548EB"/>
                </a:solidFill>
                <a:latin typeface="Times New Roman" panose="02020603050405020304" pitchFamily="18" charset="0"/>
                <a:cs typeface="Times New Roman" panose="02020603050405020304" pitchFamily="18" charset="0"/>
              </a:rPr>
              <a:t>báo cấu trúc của nút</a:t>
            </a:r>
            <a:endParaRPr lang="en-US" sz="2800" i="1">
              <a:solidFill>
                <a:srgbClr val="1548EB"/>
              </a:solidFill>
              <a:latin typeface="Times New Roman" panose="02020603050405020304" pitchFamily="18" charset="0"/>
              <a:cs typeface="Times New Roman" panose="02020603050405020304" pitchFamily="18" charset="0"/>
            </a:endParaRP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item</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a:t>
            </a:r>
            <a:r>
              <a:rPr lang="en-US" sz="2800" i="1" smtClean="0">
                <a:solidFill>
                  <a:srgbClr val="1548EB"/>
                </a:solidFill>
                <a:latin typeface="Times New Roman" panose="02020603050405020304" pitchFamily="18" charset="0"/>
                <a:cs typeface="Times New Roman" panose="02020603050405020304" pitchFamily="18" charset="0"/>
              </a:rPr>
              <a:t>báo hàng đợi</a:t>
            </a:r>
            <a:endParaRPr lang="en-US" sz="2800" i="1">
              <a:solidFill>
                <a:srgbClr val="1548EB"/>
              </a:solidFill>
              <a:latin typeface="Times New Roman" panose="02020603050405020304" pitchFamily="18" charset="0"/>
              <a:cs typeface="Times New Roman" panose="02020603050405020304" pitchFamily="18" charset="0"/>
            </a:endParaRP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Queue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endParaRPr lang="en-US" sz="2800"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8380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57</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CreateQueue</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b="1"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q</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dau </a:t>
            </a:r>
            <a:r>
              <a:rPr lang="en-US" sz="2800" b="1"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q</a:t>
            </a:r>
            <a:r>
              <a:rPr lang="en-US" sz="2800" b="1" i="1" smtClean="0">
                <a:solidFill>
                  <a:srgbClr val="FF0000"/>
                </a:solidFill>
                <a:latin typeface="Times New Roman" panose="02020603050405020304" pitchFamily="18" charset="0"/>
                <a:cs typeface="Times New Roman" panose="02020603050405020304" pitchFamily="18" charset="0"/>
              </a:rPr>
              <a:t>.</a:t>
            </a:r>
            <a:r>
              <a:rPr lang="en-US" sz="2800" i="1" smtClean="0">
                <a:latin typeface="Times New Roman" panose="02020603050405020304" pitchFamily="18" charset="0"/>
                <a:cs typeface="Times New Roman" panose="02020603050405020304" pitchFamily="18" charset="0"/>
              </a:rPr>
              <a:t>cuoi </a:t>
            </a:r>
            <a:r>
              <a:rPr lang="en-US" sz="2800" b="1"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endParaRPr lang="en-US" sz="2800" b="1" i="1"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7609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58</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Thêm phần tử vào hang đợi:</a:t>
            </a:r>
          </a:p>
          <a:p>
            <a:pPr marL="0"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PutQueue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int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data</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NULL</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//Tạo nút mới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 Hàng đợi rỗng</a:t>
            </a:r>
            <a:endParaRPr lang="en-US" sz="2400" i="1">
              <a:solidFill>
                <a:srgbClr val="1548EB"/>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i="1" smtClean="0">
                <a:solidFill>
                  <a:srgbClr val="1548EB"/>
                </a:solidFill>
                <a:latin typeface="Times New Roman" panose="02020603050405020304" pitchFamily="18" charset="0"/>
                <a:cs typeface="Times New Roman" panose="02020603050405020304" pitchFamily="18" charset="0"/>
              </a:rPr>
              <a:t>//Thêm nút vừa tạo vào cuối hàng đợi</a:t>
            </a:r>
            <a:endParaRPr lang="en-US" sz="2400" i="1">
              <a:solidFill>
                <a:srgbClr val="1548EB"/>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latin typeface="Times New Roman" panose="02020603050405020304" pitchFamily="18" charset="0"/>
                <a:cs typeface="Times New Roman" panose="02020603050405020304" pitchFamily="18" charset="0"/>
              </a:rPr>
              <a:t>q</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cuoi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	}		</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03154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59</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Lấy phần tử khỏi hàng đợi:</a:t>
            </a: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GetQueue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Gia_Tri_Lay</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NULL</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b="1" i="1" smtClean="0">
                <a:latin typeface="Times New Roman" panose="02020603050405020304" pitchFamily="18" charset="0"/>
                <a:cs typeface="Times New Roman" panose="02020603050405020304" pitchFamily="18" charset="0"/>
              </a:rPr>
              <a:t>return</a:t>
            </a:r>
            <a:r>
              <a:rPr lang="en-US" sz="2400" i="1" smtClean="0">
                <a:latin typeface="Times New Roman" panose="02020603050405020304" pitchFamily="18" charset="0"/>
                <a:cs typeface="Times New Roman" panose="02020603050405020304" pitchFamily="18" charset="0"/>
              </a:rPr>
              <a:t> 0</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//Lấy thất bại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p>
          <a:p>
            <a:pPr marL="0" indent="0">
              <a:buNone/>
            </a:pPr>
            <a:r>
              <a:rPr lang="en-US" sz="2400" i="1">
                <a:latin typeface="Times New Roman" panose="02020603050405020304" pitchFamily="18" charset="0"/>
                <a:cs typeface="Times New Roman" panose="02020603050405020304" pitchFamily="18" charset="0"/>
              </a:rPr>
              <a:t>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Gia_Tri_Lay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	</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delete</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//Thu hoi bo nho cua nut moi lay</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smtClean="0">
                <a:solidFill>
                  <a:srgbClr val="FF0000"/>
                </a:solidFill>
                <a:latin typeface="Times New Roman" panose="02020603050405020304" pitchFamily="18" charset="0"/>
                <a:cs typeface="Times New Roman" panose="02020603050405020304" pitchFamily="18" charset="0"/>
              </a:rPr>
              <a:t>;</a:t>
            </a:r>
            <a:r>
              <a:rPr lang="en-US" sz="2400" i="1" smtClean="0">
                <a:solidFill>
                  <a:srgbClr val="1548EB"/>
                </a:solidFill>
                <a:latin typeface="Times New Roman" panose="02020603050405020304" pitchFamily="18" charset="0"/>
                <a:cs typeface="Times New Roman" panose="02020603050405020304" pitchFamily="18" charset="0"/>
              </a:rPr>
              <a:t>//Lấy thành công</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785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smtClean="0">
                <a:latin typeface="Times New Roman" panose="02020603050405020304" pitchFamily="18" charset="0"/>
                <a:cs typeface="Times New Roman" panose="02020603050405020304" pitchFamily="18" charset="0"/>
              </a:rPr>
              <a:t>Cấu trúc dữ liệu kiểu danh sách</a:t>
            </a:r>
            <a:r>
              <a:rPr lang="en-US" sz="2800" smtClean="0">
                <a:latin typeface="Times New Roman" panose="02020603050405020304" pitchFamily="18" charset="0"/>
                <a:cs typeface="Times New Roman" panose="02020603050405020304" pitchFamily="18" charset="0"/>
              </a:rPr>
              <a:t>: </a:t>
            </a:r>
          </a:p>
          <a:p>
            <a:r>
              <a:rPr lang="en-US" sz="2800" smtClean="0">
                <a:latin typeface="Times New Roman" panose="02020603050405020304" pitchFamily="18" charset="0"/>
                <a:cs typeface="Times New Roman" panose="02020603050405020304" pitchFamily="18" charset="0"/>
              </a:rPr>
              <a:t>Là một kiểu dữ liệu có dạng tuyến tính bao gồm các phần tử có cùng kiểu dữ liệu:</a:t>
            </a:r>
          </a:p>
          <a:p>
            <a:pPr marL="971550" indent="-457200">
              <a:buFont typeface="Wingdings" panose="05000000000000000000" pitchFamily="2" charset="2"/>
              <a:buChar char="Ø"/>
            </a:pPr>
            <a:r>
              <a:rPr lang="en-US" sz="2800" i="1" smtClean="0">
                <a:solidFill>
                  <a:srgbClr val="1548EB"/>
                </a:solidFill>
                <a:latin typeface="Times New Roman" panose="02020603050405020304" pitchFamily="18" charset="0"/>
                <a:cs typeface="Times New Roman" panose="02020603050405020304" pitchFamily="18" charset="0"/>
              </a:rPr>
              <a:t>Mảng</a:t>
            </a:r>
            <a:r>
              <a:rPr lang="en-US" sz="2800" i="1" smtClean="0">
                <a:latin typeface="Times New Roman" panose="02020603050405020304" pitchFamily="18" charset="0"/>
                <a:cs typeface="Times New Roman" panose="02020603050405020304" pitchFamily="18" charset="0"/>
              </a:rPr>
              <a:t>: Liên kết ngầm.</a:t>
            </a:r>
          </a:p>
          <a:p>
            <a:pPr marL="971550" indent="-457200">
              <a:buFont typeface="Wingdings" panose="05000000000000000000" pitchFamily="2" charset="2"/>
              <a:buChar char="Ø"/>
            </a:pPr>
            <a:r>
              <a:rPr lang="en-US" sz="2800" i="1" smtClean="0">
                <a:solidFill>
                  <a:srgbClr val="1548EB"/>
                </a:solidFill>
                <a:latin typeface="Times New Roman" panose="02020603050405020304" pitchFamily="18" charset="0"/>
                <a:cs typeface="Times New Roman" panose="02020603050405020304" pitchFamily="18" charset="0"/>
              </a:rPr>
              <a:t>Danh sách liên kết</a:t>
            </a:r>
            <a:r>
              <a:rPr lang="en-US" sz="2800" i="1" smtClean="0">
                <a:latin typeface="Times New Roman" panose="02020603050405020304" pitchFamily="18" charset="0"/>
                <a:cs typeface="Times New Roman" panose="02020603050405020304" pitchFamily="18" charset="0"/>
              </a:rPr>
              <a:t>: Liên kết tường minh.</a:t>
            </a: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6</a:t>
            </a:fld>
            <a:endParaRPr lang="en-US" altLang="en-US"/>
          </a:p>
        </p:txBody>
      </p:sp>
    </p:spTree>
    <p:extLst>
      <p:ext uri="{BB962C8B-B14F-4D97-AF65-F5344CB8AC3E}">
        <p14:creationId xmlns:p14="http://schemas.microsoft.com/office/powerpoint/2010/main" val="131591085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smtClean="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60</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smtClean="0">
                <a:latin typeface="Times New Roman" panose="02020603050405020304" pitchFamily="18" charset="0"/>
                <a:cs typeface="Times New Roman" panose="02020603050405020304" pitchFamily="18" charset="0"/>
              </a:rPr>
              <a:t>Cài đặt hàm main():</a:t>
            </a:r>
          </a:p>
          <a:p>
            <a:pPr marL="0" indent="0">
              <a:buNone/>
            </a:pP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main</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Queue 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for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&lt;=</a:t>
            </a:r>
            <a:r>
              <a:rPr lang="en-US" sz="2800" i="1">
                <a:latin typeface="Times New Roman" panose="02020603050405020304" pitchFamily="18" charset="0"/>
                <a:cs typeface="Times New Roman" panose="02020603050405020304" pitchFamily="18" charset="0"/>
              </a:rPr>
              <a:t>10</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PutQueue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GetQueue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printf</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1548EB"/>
                </a:solidFill>
                <a:latin typeface="Times New Roman" panose="02020603050405020304" pitchFamily="18" charset="0"/>
                <a:cs typeface="Times New Roman" panose="02020603050405020304" pitchFamily="18" charset="0"/>
              </a:rPr>
              <a:t>"Gia tri lay ra khoi hang doi: %d</a:t>
            </a:r>
            <a:r>
              <a:rPr lang="en-US" sz="2800" i="1" smtClean="0">
                <a:solidFill>
                  <a:srgbClr val="1548EB"/>
                </a:solidFill>
                <a:latin typeface="Times New Roman" panose="02020603050405020304" pitchFamily="18" charset="0"/>
                <a:cs typeface="Times New Roman" panose="02020603050405020304" pitchFamily="18" charset="0"/>
              </a:rPr>
              <a:t>"</a:t>
            </a:r>
            <a:r>
              <a:rPr lang="en-US" sz="2800" i="1" smtClean="0">
                <a:solidFill>
                  <a:srgbClr val="FF0000"/>
                </a:solidFill>
                <a:latin typeface="Times New Roman" panose="02020603050405020304" pitchFamily="18" charset="0"/>
                <a:cs typeface="Times New Roman" panose="02020603050405020304" pitchFamily="18" charset="0"/>
              </a:rPr>
              <a:t>, </a:t>
            </a:r>
            <a:r>
              <a:rPr lang="en-US" sz="2800" i="1" smtClean="0">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99407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smtClean="0">
                <a:latin typeface="Times New Roman" panose="02020603050405020304" pitchFamily="18" charset="0"/>
                <a:cs typeface="Times New Roman" panose="02020603050405020304" pitchFamily="18" charset="0"/>
              </a:rPr>
              <a:t>3.4 Một số CTDL dạng DSLK khác</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Danh sách liên kết vòng: </a:t>
            </a:r>
            <a:r>
              <a:rPr lang="en-US" sz="2400" i="1" smtClean="0">
                <a:latin typeface="Times New Roman" panose="02020603050405020304" pitchFamily="18" charset="0"/>
                <a:cs typeface="Times New Roman" panose="02020603050405020304" pitchFamily="18" charset="0"/>
              </a:rPr>
              <a:t>Nút cuối liên kết với nút đầu tiên</a:t>
            </a:r>
            <a:r>
              <a:rPr lang="en-US" sz="2400" b="1"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smtClean="0">
                <a:latin typeface="Times New Roman" panose="02020603050405020304" pitchFamily="18" charset="0"/>
                <a:cs typeface="Times New Roman" panose="02020603050405020304" pitchFamily="18" charset="0"/>
              </a:rPr>
              <a:t>Danh sách liên kết kép: </a:t>
            </a:r>
            <a:r>
              <a:rPr lang="en-US" sz="2400" smtClean="0">
                <a:latin typeface="Times New Roman" panose="02020603050405020304" pitchFamily="18" charset="0"/>
                <a:cs typeface="Times New Roman" panose="02020603050405020304" pitchFamily="18" charset="0"/>
              </a:rPr>
              <a:t>Mỗi nút sẽ liên kết với nút trước và nút sau nó </a:t>
            </a:r>
            <a:endParaRPr lang="vi-VN"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28712" y="1905000"/>
            <a:ext cx="6962775" cy="1114425"/>
          </a:xfrm>
          <a:prstGeom prst="rect">
            <a:avLst/>
          </a:prstGeom>
        </p:spPr>
      </p:pic>
      <p:pic>
        <p:nvPicPr>
          <p:cNvPr id="5" name="Picture 4"/>
          <p:cNvPicPr>
            <a:picLocks noChangeAspect="1"/>
          </p:cNvPicPr>
          <p:nvPr/>
        </p:nvPicPr>
        <p:blipFill>
          <a:blip r:embed="rId3"/>
          <a:stretch>
            <a:fillRect/>
          </a:stretch>
        </p:blipFill>
        <p:spPr>
          <a:xfrm>
            <a:off x="685800" y="5046682"/>
            <a:ext cx="8001000" cy="592118"/>
          </a:xfrm>
          <a:prstGeom prst="rect">
            <a:avLst/>
          </a:prstGeom>
        </p:spPr>
      </p:pic>
    </p:spTree>
    <p:extLst>
      <p:ext uri="{BB962C8B-B14F-4D97-AF65-F5344CB8AC3E}">
        <p14:creationId xmlns:p14="http://schemas.microsoft.com/office/powerpoint/2010/main" val="198305762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dirty="0" err="1" smtClean="0">
                <a:latin typeface="Times New Roman" panose="02020603050405020304" pitchFamily="18" charset="0"/>
                <a:cs typeface="Times New Roman" panose="02020603050405020304" pitchFamily="18" charset="0"/>
              </a:rPr>
              <a:t>Bài</a:t>
            </a:r>
            <a:r>
              <a:rPr lang="en-US" sz="2400" b="1" u="sng" dirty="0" smtClean="0">
                <a:latin typeface="Times New Roman" panose="02020603050405020304" pitchFamily="18" charset="0"/>
                <a:cs typeface="Times New Roman" panose="02020603050405020304" pitchFamily="18" charset="0"/>
              </a:rPr>
              <a:t> 1</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Sử </a:t>
            </a:r>
            <a:r>
              <a:rPr lang="vi-VN" sz="2400" dirty="0">
                <a:latin typeface="Times New Roman" panose="02020603050405020304" pitchFamily="18" charset="0"/>
                <a:cs typeface="Times New Roman" panose="02020603050405020304" pitchFamily="18" charset="0"/>
              </a:rPr>
              <a:t>dụng kiểu dữ liệu danh sách liên kết đơn, viết chương trình quản lý danh sách sinh viên, thông tin mỗi sinh viên bao gồm: mã số, họ tên, năm sinh, điểm TB. Thực hiện các yêu cầu sau:</a:t>
            </a:r>
          </a:p>
          <a:p>
            <a:pPr marL="0" indent="0">
              <a:buNone/>
            </a:pPr>
            <a:r>
              <a:rPr lang="vi-VN" sz="2400" dirty="0">
                <a:latin typeface="Times New Roman" panose="02020603050405020304" pitchFamily="18" charset="0"/>
                <a:cs typeface="Times New Roman" panose="02020603050405020304" pitchFamily="18" charset="0"/>
              </a:rPr>
              <a:t>- Khai báo, khởi tạo, và nhập danh sách.</a:t>
            </a:r>
          </a:p>
          <a:p>
            <a:pPr marL="0" indent="0">
              <a:buNone/>
            </a:pPr>
            <a:r>
              <a:rPr lang="vi-VN" sz="2400" dirty="0">
                <a:latin typeface="Times New Roman" panose="02020603050405020304" pitchFamily="18" charset="0"/>
                <a:cs typeface="Times New Roman" panose="02020603050405020304" pitchFamily="18" charset="0"/>
              </a:rPr>
              <a:t>- Duyệt và in danh sách.</a:t>
            </a:r>
          </a:p>
          <a:p>
            <a:pPr marL="0" indent="0">
              <a:buNone/>
            </a:pPr>
            <a:r>
              <a:rPr lang="vi-VN" sz="2400" dirty="0">
                <a:latin typeface="Times New Roman" panose="02020603050405020304" pitchFamily="18" charset="0"/>
                <a:cs typeface="Times New Roman" panose="02020603050405020304" pitchFamily="18" charset="0"/>
              </a:rPr>
              <a:t>- Sắp xếp danh sách theo thứ tự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Tìm kiếm một sinh viên theo họ tên. </a:t>
            </a:r>
          </a:p>
          <a:p>
            <a:pPr marL="0" indent="0">
              <a:buNone/>
            </a:pPr>
            <a:r>
              <a:rPr lang="vi-VN" sz="2400" dirty="0">
                <a:latin typeface="Times New Roman" panose="02020603050405020304" pitchFamily="18" charset="0"/>
                <a:cs typeface="Times New Roman" panose="02020603050405020304" pitchFamily="18" charset="0"/>
              </a:rPr>
              <a:t>- Chèn thêm một sinh viên mới vào danh sách sao cho vẫn duy trì thứ tự </a:t>
            </a:r>
            <a:r>
              <a:rPr lang="en-US" sz="2400" dirty="0" err="1" smtClean="0">
                <a:latin typeface="Times New Roman" panose="02020603050405020304" pitchFamily="18" charset="0"/>
                <a:cs typeface="Times New Roman" panose="02020603050405020304" pitchFamily="18" charset="0"/>
              </a:rPr>
              <a:t>mã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vi-VN" sz="2400" dirty="0" smtClean="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Xóa một sinh viên có mã sinh viên chỉ định.</a:t>
            </a:r>
          </a:p>
          <a:p>
            <a:pPr marL="0" indent="0">
              <a:buNone/>
            </a:pPr>
            <a:r>
              <a:rPr lang="vi-VN" sz="2400" dirty="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62</a:t>
            </a:fld>
            <a:endParaRPr lang="en-US" altLang="en-US"/>
          </a:p>
        </p:txBody>
      </p:sp>
    </p:spTree>
    <p:extLst>
      <p:ext uri="{BB962C8B-B14F-4D97-AF65-F5344CB8AC3E}">
        <p14:creationId xmlns:p14="http://schemas.microsoft.com/office/powerpoint/2010/main" val="74201664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smtClean="0">
                <a:latin typeface="Times New Roman" panose="02020603050405020304" pitchFamily="18" charset="0"/>
                <a:cs typeface="Times New Roman" panose="02020603050405020304" pitchFamily="18" charset="0"/>
              </a:rPr>
              <a:t>Bài 2</a:t>
            </a:r>
            <a:r>
              <a:rPr lang="en-US"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	Xây dựng cấu trúc dữ liệu stack cài đặt bằng danh sách liên kết để đổi số hệ 10 sang các hệ cơ số khác, yêu cầu:  </a:t>
            </a:r>
          </a:p>
          <a:p>
            <a:pPr marL="0" indent="0">
              <a:buNone/>
            </a:pPr>
            <a:r>
              <a:rPr lang="vi-VN" sz="2400">
                <a:latin typeface="Times New Roman" panose="02020603050405020304" pitchFamily="18" charset="0"/>
                <a:cs typeface="Times New Roman" panose="02020603050405020304" pitchFamily="18" charset="0"/>
              </a:rPr>
              <a:t>- Khai báo và khởi tạo stack.</a:t>
            </a:r>
          </a:p>
          <a:p>
            <a:pPr marL="0" indent="0">
              <a:buNone/>
            </a:pPr>
            <a:r>
              <a:rPr lang="vi-VN" sz="2400">
                <a:latin typeface="Times New Roman" panose="02020603050405020304" pitchFamily="18" charset="0"/>
                <a:cs typeface="Times New Roman" panose="02020603050405020304" pitchFamily="18" charset="0"/>
              </a:rPr>
              <a:t>- Cài đặt các hàm cần thiết (push, pop, isEmpty,..) </a:t>
            </a:r>
          </a:p>
          <a:p>
            <a:pPr marL="0" indent="0">
              <a:buNone/>
            </a:pPr>
            <a:r>
              <a:rPr lang="vi-VN" sz="2400">
                <a:latin typeface="Times New Roman" panose="02020603050405020304" pitchFamily="18" charset="0"/>
                <a:cs typeface="Times New Roman" panose="02020603050405020304" pitchFamily="18" charset="0"/>
              </a:rPr>
              <a:t>- Với một số </a:t>
            </a:r>
            <a:r>
              <a:rPr lang="vi-VN" sz="2400" smtClean="0">
                <a:latin typeface="Times New Roman" panose="02020603050405020304" pitchFamily="18" charset="0"/>
                <a:cs typeface="Times New Roman" panose="02020603050405020304" pitchFamily="18" charset="0"/>
              </a:rPr>
              <a:t>nguyên </a:t>
            </a:r>
            <a:r>
              <a:rPr lang="vi-VN" sz="2400">
                <a:latin typeface="Times New Roman" panose="02020603050405020304" pitchFamily="18" charset="0"/>
                <a:cs typeface="Times New Roman" panose="02020603050405020304" pitchFamily="18" charset="0"/>
              </a:rPr>
              <a:t>n và cơ số a (a có trị từ 2 đến 10, hoặc 16), hãy xây dựng chuỗi kết quả là số n ở hệ cơ số a. </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63</a:t>
            </a:fld>
            <a:endParaRPr lang="en-US" altLang="en-US"/>
          </a:p>
        </p:txBody>
      </p:sp>
    </p:spTree>
    <p:extLst>
      <p:ext uri="{BB962C8B-B14F-4D97-AF65-F5344CB8AC3E}">
        <p14:creationId xmlns:p14="http://schemas.microsoft.com/office/powerpoint/2010/main" val="327758144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smtClean="0">
                <a:latin typeface="Times New Roman" panose="02020603050405020304" pitchFamily="18" charset="0"/>
                <a:cs typeface="Times New Roman" panose="02020603050405020304" pitchFamily="18" charset="0"/>
              </a:rPr>
              <a:t>Bài 3</a:t>
            </a:r>
            <a:r>
              <a:rPr lang="en-US" sz="2200" smtClean="0">
                <a:latin typeface="Times New Roman" panose="02020603050405020304" pitchFamily="18" charset="0"/>
                <a:cs typeface="Times New Roman" panose="02020603050405020304" pitchFamily="18" charset="0"/>
              </a:rPr>
              <a:t>: Bài toán di chuyển toa tàu (hình dưới): Các toa được đánh số từ 1 đến n, đường di chuyển có thể là các vạch đỏ. Ta cần di chuyển các toa từ A -&gt; C sao cho tại C các toa tàu được sắp xếp các thứ tự mới nào đó. Hãy nhập vào thứ tự tại C cần có, cho biết có cách chuyển không ? Nếu có, hãy trình bày cách chuyển.</a:t>
            </a:r>
          </a:p>
          <a:p>
            <a:pPr marL="0" indent="0">
              <a:buNone/>
            </a:pPr>
            <a:r>
              <a:rPr lang="en-US" sz="2200" smtClean="0">
                <a:latin typeface="Times New Roman" panose="02020603050405020304" pitchFamily="18" charset="0"/>
                <a:cs typeface="Times New Roman" panose="02020603050405020304" pitchFamily="18" charset="0"/>
              </a:rPr>
              <a:t>Ví dụ: n = 4 và thứ tự cần có (1, 4, 3, 2)</a:t>
            </a:r>
          </a:p>
          <a:p>
            <a:pPr marL="457200" indent="-457200">
              <a:buAutoNum type="arabicParenR"/>
            </a:pPr>
            <a:r>
              <a:rPr lang="en-US" sz="2200" smtClean="0">
                <a:latin typeface="Times New Roman" panose="02020603050405020304" pitchFamily="18" charset="0"/>
                <a:cs typeface="Times New Roman" panose="02020603050405020304" pitchFamily="18" charset="0"/>
              </a:rPr>
              <a:t>A-&gt;C</a:t>
            </a:r>
          </a:p>
          <a:p>
            <a:pPr marL="457200" indent="-457200">
              <a:buAutoNum type="arabicParenR"/>
            </a:pPr>
            <a:r>
              <a:rPr lang="en-US" sz="2200" smtClean="0">
                <a:latin typeface="Times New Roman" panose="02020603050405020304" pitchFamily="18" charset="0"/>
                <a:cs typeface="Times New Roman" panose="02020603050405020304" pitchFamily="18" charset="0"/>
              </a:rPr>
              <a:t>A-&gt;B</a:t>
            </a:r>
          </a:p>
          <a:p>
            <a:pPr marL="457200" indent="-457200">
              <a:buAutoNum type="arabicParenR"/>
            </a:pPr>
            <a:r>
              <a:rPr lang="en-US" sz="2200" smtClean="0">
                <a:latin typeface="Times New Roman" panose="02020603050405020304" pitchFamily="18" charset="0"/>
                <a:cs typeface="Times New Roman" panose="02020603050405020304" pitchFamily="18" charset="0"/>
              </a:rPr>
              <a:t>A-&gt;B</a:t>
            </a:r>
          </a:p>
          <a:p>
            <a:pPr marL="457200" indent="-457200">
              <a:buAutoNum type="arabicParenR"/>
            </a:pPr>
            <a:r>
              <a:rPr lang="en-US" sz="2200" smtClean="0">
                <a:latin typeface="Times New Roman" panose="02020603050405020304" pitchFamily="18" charset="0"/>
                <a:cs typeface="Times New Roman" panose="02020603050405020304" pitchFamily="18" charset="0"/>
              </a:rPr>
              <a:t>A-&gt;C</a:t>
            </a:r>
          </a:p>
          <a:p>
            <a:pPr marL="457200" indent="-457200">
              <a:buAutoNum type="arabicParenR"/>
            </a:pPr>
            <a:r>
              <a:rPr lang="en-US" sz="2200" smtClean="0">
                <a:latin typeface="Times New Roman" panose="02020603050405020304" pitchFamily="18" charset="0"/>
                <a:cs typeface="Times New Roman" panose="02020603050405020304" pitchFamily="18" charset="0"/>
              </a:rPr>
              <a:t>B-&gt;C</a:t>
            </a:r>
          </a:p>
          <a:p>
            <a:pPr marL="457200" indent="-457200">
              <a:buAutoNum type="arabicParenR"/>
            </a:pPr>
            <a:r>
              <a:rPr lang="en-US" sz="2200" smtClean="0">
                <a:latin typeface="Times New Roman" panose="02020603050405020304" pitchFamily="18" charset="0"/>
                <a:cs typeface="Times New Roman" panose="02020603050405020304" pitchFamily="18" charset="0"/>
              </a:rPr>
              <a:t>B-&gt;C</a:t>
            </a: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64</a:t>
            </a:fld>
            <a:endParaRPr lang="en-US" altLang="en-US"/>
          </a:p>
        </p:txBody>
      </p:sp>
      <p:pic>
        <p:nvPicPr>
          <p:cNvPr id="6" name="Picture 5"/>
          <p:cNvPicPr>
            <a:picLocks noChangeAspect="1"/>
          </p:cNvPicPr>
          <p:nvPr/>
        </p:nvPicPr>
        <p:blipFill>
          <a:blip r:embed="rId2"/>
          <a:stretch>
            <a:fillRect/>
          </a:stretch>
        </p:blipFill>
        <p:spPr>
          <a:xfrm>
            <a:off x="1766888" y="3429000"/>
            <a:ext cx="7072312" cy="2225172"/>
          </a:xfrm>
          <a:prstGeom prst="rect">
            <a:avLst/>
          </a:prstGeom>
        </p:spPr>
      </p:pic>
    </p:spTree>
    <p:extLst>
      <p:ext uri="{BB962C8B-B14F-4D97-AF65-F5344CB8AC3E}">
        <p14:creationId xmlns:p14="http://schemas.microsoft.com/office/powerpoint/2010/main" val="125250454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smtClean="0">
                <a:latin typeface="Times New Roman" panose="02020603050405020304" pitchFamily="18" charset="0"/>
                <a:cs typeface="Times New Roman" panose="02020603050405020304" pitchFamily="18" charset="0"/>
              </a:rPr>
              <a:t>Bài 4</a:t>
            </a:r>
            <a:r>
              <a:rPr lang="en-US" sz="2200" smtClean="0">
                <a:latin typeface="Times New Roman" panose="02020603050405020304" pitchFamily="18" charset="0"/>
                <a:cs typeface="Times New Roman" panose="02020603050405020304" pitchFamily="18" charset="0"/>
              </a:rPr>
              <a:t>: Tương tự yêu cầu bài 3 nhưng với hình bên dưới:</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65</a:t>
            </a:fld>
            <a:endParaRPr lang="en-US" altLang="en-US"/>
          </a:p>
        </p:txBody>
      </p:sp>
      <p:pic>
        <p:nvPicPr>
          <p:cNvPr id="5" name="Picture 4"/>
          <p:cNvPicPr>
            <a:picLocks noChangeAspect="1"/>
          </p:cNvPicPr>
          <p:nvPr/>
        </p:nvPicPr>
        <p:blipFill>
          <a:blip r:embed="rId2"/>
          <a:stretch>
            <a:fillRect/>
          </a:stretch>
        </p:blipFill>
        <p:spPr>
          <a:xfrm>
            <a:off x="457199" y="2057400"/>
            <a:ext cx="8143875" cy="1580413"/>
          </a:xfrm>
          <a:prstGeom prst="rect">
            <a:avLst/>
          </a:prstGeom>
        </p:spPr>
      </p:pic>
    </p:spTree>
    <p:extLst>
      <p:ext uri="{BB962C8B-B14F-4D97-AF65-F5344CB8AC3E}">
        <p14:creationId xmlns:p14="http://schemas.microsoft.com/office/powerpoint/2010/main" val="162280821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200" b="1" u="sng" smtClean="0">
                <a:latin typeface="Times New Roman" panose="02020603050405020304" pitchFamily="18" charset="0"/>
                <a:cs typeface="Times New Roman" panose="02020603050405020304" pitchFamily="18" charset="0"/>
              </a:rPr>
              <a:t>Bài 5</a:t>
            </a:r>
            <a:r>
              <a:rPr lang="en-US" sz="2200" smtClean="0">
                <a:latin typeface="Times New Roman" panose="02020603050405020304" pitchFamily="18" charset="0"/>
                <a:cs typeface="Times New Roman" panose="02020603050405020304" pitchFamily="18" charset="0"/>
              </a:rPr>
              <a:t>: </a:t>
            </a:r>
            <a:r>
              <a:rPr lang="vi-VN" sz="2200" smtClean="0">
                <a:latin typeface="Times New Roman" panose="02020603050405020304" pitchFamily="18" charset="0"/>
                <a:cs typeface="Times New Roman" panose="02020603050405020304" pitchFamily="18" charset="0"/>
              </a:rPr>
              <a:t>Xây </a:t>
            </a:r>
            <a:r>
              <a:rPr lang="vi-VN" sz="2200">
                <a:latin typeface="Times New Roman" panose="02020603050405020304" pitchFamily="18" charset="0"/>
                <a:cs typeface="Times New Roman" panose="02020603050405020304" pitchFamily="18" charset="0"/>
              </a:rPr>
              <a:t>dựng CTDL queue cài đặt bằng DSLK để mô phỏng qui trình cho thuê máy ở  một phòng NET với các yêu cầu:</a:t>
            </a:r>
          </a:p>
          <a:p>
            <a:pPr marL="0" indent="0">
              <a:buNone/>
            </a:pPr>
            <a:r>
              <a:rPr lang="vi-VN" sz="2200">
                <a:latin typeface="Times New Roman" panose="02020603050405020304" pitchFamily="18" charset="0"/>
                <a:cs typeface="Times New Roman" panose="02020603050405020304" pitchFamily="18" charset="0"/>
              </a:rPr>
              <a:t>- Danh sách các máy trống A – Dùng kiểu queue, mỗi nút chứa số máy;</a:t>
            </a:r>
          </a:p>
          <a:p>
            <a:pPr marL="0" indent="0">
              <a:buNone/>
            </a:pPr>
            <a:r>
              <a:rPr lang="vi-VN" sz="2200">
                <a:latin typeface="Times New Roman" panose="02020603050405020304" pitchFamily="18" charset="0"/>
                <a:cs typeface="Times New Roman" panose="02020603050405020304" pitchFamily="18" charset="0"/>
              </a:rPr>
              <a:t>- Danh sách khách đang chờ nhận máy Q – Dùng kiểu queue, mỗi nút chứa họ tên người thuê.</a:t>
            </a:r>
          </a:p>
          <a:p>
            <a:pPr marL="0" indent="0">
              <a:buNone/>
            </a:pPr>
            <a:r>
              <a:rPr lang="vi-VN" sz="2200">
                <a:latin typeface="Times New Roman" panose="02020603050405020304" pitchFamily="18" charset="0"/>
                <a:cs typeface="Times New Roman" panose="02020603050405020304" pitchFamily="18" charset="0"/>
              </a:rPr>
              <a:t>- Danh sách khách đang thuê máy H - Dùng kiểu DSLK đơn, mỗi nút có họ tên khách, giờ bắt đầu thuê máy, số máy. </a:t>
            </a:r>
          </a:p>
          <a:p>
            <a:pPr marL="0" indent="0">
              <a:buNone/>
            </a:pPr>
            <a:r>
              <a:rPr lang="vi-VN" sz="2200">
                <a:latin typeface="Times New Roman" panose="02020603050405020304" pitchFamily="18" charset="0"/>
                <a:cs typeface="Times New Roman" panose="02020603050405020304" pitchFamily="18" charset="0"/>
              </a:rPr>
              <a:t>- Các chức năng cần phải có:</a:t>
            </a:r>
          </a:p>
          <a:p>
            <a:pPr>
              <a:buFont typeface="Wingdings" panose="05000000000000000000" pitchFamily="2" charset="2"/>
              <a:buChar char="Ø"/>
            </a:pPr>
            <a:r>
              <a:rPr lang="vi-VN" sz="2200" smtClean="0">
                <a:latin typeface="Times New Roman" panose="02020603050405020304" pitchFamily="18" charset="0"/>
                <a:cs typeface="Times New Roman" panose="02020603050405020304" pitchFamily="18" charset="0"/>
              </a:rPr>
              <a:t>Đăng </a:t>
            </a:r>
            <a:r>
              <a:rPr lang="vi-VN" sz="2200">
                <a:latin typeface="Times New Roman" panose="02020603050405020304" pitchFamily="18" charset="0"/>
                <a:cs typeface="Times New Roman" panose="02020603050405020304" pitchFamily="18" charset="0"/>
              </a:rPr>
              <a:t>ký thuê máy: Còn máy trong A thì thêm khách vào H và lấy máy vừa cho thuê ra khỏi queue A. Nếu A trống thì thêm khách vào queue Q.</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Trả máy: Thêm máy trả vào queue A, bỏ người đó khỏi danh sách thuê H. </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Phục vụ: Kiểm tra A và Q để phục vụ và cập nhật lại A, Q, H.</a:t>
            </a:r>
          </a:p>
          <a:p>
            <a:pPr marL="0" indent="0">
              <a:buNone/>
            </a:pP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66</a:t>
            </a:fld>
            <a:endParaRPr lang="en-US" altLang="en-US"/>
          </a:p>
        </p:txBody>
      </p:sp>
    </p:spTree>
    <p:extLst>
      <p:ext uri="{BB962C8B-B14F-4D97-AF65-F5344CB8AC3E}">
        <p14:creationId xmlns:p14="http://schemas.microsoft.com/office/powerpoint/2010/main" val="81917297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smtClean="0">
                <a:latin typeface="Times New Roman" panose="02020603050405020304" pitchFamily="18" charset="0"/>
                <a:cs typeface="Times New Roman" panose="02020603050405020304" pitchFamily="18" charset="0"/>
              </a:rPr>
              <a:t>Bài tập Chương 3</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smtClean="0">
                <a:latin typeface="Times New Roman" panose="02020603050405020304" pitchFamily="18" charset="0"/>
                <a:cs typeface="Times New Roman" panose="02020603050405020304" pitchFamily="18" charset="0"/>
              </a:rPr>
              <a:t>Bài 6</a:t>
            </a:r>
            <a:r>
              <a:rPr lang="en-US" sz="2400"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Sử </a:t>
            </a:r>
            <a:r>
              <a:rPr lang="vi-VN" sz="2400">
                <a:latin typeface="Times New Roman" panose="02020603050405020304" pitchFamily="18" charset="0"/>
                <a:cs typeface="Times New Roman" panose="02020603050405020304" pitchFamily="18" charset="0"/>
              </a:rPr>
              <a:t>dụng kiểu dữ liệu danh sách liên kết đôi vòng, viết chương trình quản lý các chuyến bay của một công ty hàng không, mỗi chuyến bay gồm: mã chuyến, ngày, giờ khởi hành, điểm đến. Thực hiện các yêu cầu sau:</a:t>
            </a:r>
          </a:p>
          <a:p>
            <a:pPr marL="0" indent="0">
              <a:buNone/>
            </a:pPr>
            <a:r>
              <a:rPr lang="vi-VN" sz="2400">
                <a:latin typeface="Times New Roman" panose="02020603050405020304" pitchFamily="18" charset="0"/>
                <a:cs typeface="Times New Roman" panose="02020603050405020304" pitchFamily="18" charset="0"/>
              </a:rPr>
              <a:t>- Khai báo và khởi tạo danh sách list.</a:t>
            </a:r>
          </a:p>
          <a:p>
            <a:pPr marL="0" indent="0">
              <a:buNone/>
            </a:pPr>
            <a:r>
              <a:rPr lang="vi-VN" sz="2400">
                <a:latin typeface="Times New Roman" panose="02020603050405020304" pitchFamily="18" charset="0"/>
                <a:cs typeface="Times New Roman" panose="02020603050405020304" pitchFamily="18" charset="0"/>
              </a:rPr>
              <a:t>- Nhập danh sách bằng cách thêm vào list ở vị trí phù hợp để danh sách có thứ tự tăng của mã chuyến. </a:t>
            </a:r>
          </a:p>
          <a:p>
            <a:pPr marL="0" indent="0">
              <a:buNone/>
            </a:pPr>
            <a:r>
              <a:rPr lang="vi-VN" sz="2400">
                <a:latin typeface="Times New Roman" panose="02020603050405020304" pitchFamily="18" charset="0"/>
                <a:cs typeface="Times New Roman" panose="02020603050405020304" pitchFamily="18" charset="0"/>
              </a:rPr>
              <a:t>- Hãy in tất cả các chuyến bay khởi hành trong ngày chỉ định. </a:t>
            </a:r>
          </a:p>
          <a:p>
            <a:pPr marL="0" indent="0">
              <a:buNone/>
            </a:pPr>
            <a:r>
              <a:rPr lang="vi-VN" sz="240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67</a:t>
            </a:fld>
            <a:endParaRPr lang="en-US" altLang="en-US"/>
          </a:p>
        </p:txBody>
      </p:sp>
    </p:spTree>
    <p:extLst>
      <p:ext uri="{BB962C8B-B14F-4D97-AF65-F5344CB8AC3E}">
        <p14:creationId xmlns:p14="http://schemas.microsoft.com/office/powerpoint/2010/main" val="62056576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68</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4.2 </a:t>
            </a:r>
            <a:r>
              <a:rPr lang="en-US" sz="3200" dirty="0" smtClean="0">
                <a:latin typeface="Times New Roman" panose="02020603050405020304" pitchFamily="18" charset="0"/>
                <a:cs typeface="Times New Roman" panose="02020603050405020304" pitchFamily="18" charset="0"/>
              </a:rPr>
              <a:t>Danh sách liên kết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graphicFrame>
        <p:nvGraphicFramePr>
          <p:cNvPr id="8" name="Object 7"/>
          <p:cNvGraphicFramePr>
            <a:graphicFrameLocks noChangeAspect="1"/>
          </p:cNvGraphicFramePr>
          <p:nvPr>
            <p:extLst>
              <p:ext uri="{D42A27DB-BD31-4B8C-83A1-F6EECF244321}">
                <p14:modId xmlns:p14="http://schemas.microsoft.com/office/powerpoint/2010/main" val="113090565"/>
              </p:ext>
            </p:extLst>
          </p:nvPr>
        </p:nvGraphicFramePr>
        <p:xfrm>
          <a:off x="762000" y="2590800"/>
          <a:ext cx="7829219" cy="1565272"/>
        </p:xfrm>
        <a:graphic>
          <a:graphicData uri="http://schemas.openxmlformats.org/presentationml/2006/ole">
            <mc:AlternateContent xmlns:mc="http://schemas.openxmlformats.org/markup-compatibility/2006">
              <mc:Choice xmlns:v="urn:schemas-microsoft-com:vml" Requires="v">
                <p:oleObj spid="_x0000_s1030" name="Visio" r:id="rId3" imgW="10744005" imgH="2148674" progId="Visio.Drawing.15">
                  <p:embed/>
                </p:oleObj>
              </mc:Choice>
              <mc:Fallback>
                <p:oleObj name="Visio" r:id="rId3" imgW="10744005" imgH="214867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7829219" cy="1565272"/>
                      </a:xfrm>
                      <a:prstGeom prst="rect">
                        <a:avLst/>
                      </a:prstGeom>
                      <a:noFill/>
                    </p:spPr>
                  </p:pic>
                </p:oleObj>
              </mc:Fallback>
            </mc:AlternateContent>
          </a:graphicData>
        </a:graphic>
      </p:graphicFrame>
    </p:spTree>
    <p:extLst>
      <p:ext uri="{BB962C8B-B14F-4D97-AF65-F5344CB8AC3E}">
        <p14:creationId xmlns:p14="http://schemas.microsoft.com/office/powerpoint/2010/main" val="197460123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477000" cy="563562"/>
          </a:xfrm>
          <a:solidFill>
            <a:srgbClr val="FFFFFF"/>
          </a:solidFill>
        </p:spPr>
        <p:txBody>
          <a:bodyPr/>
          <a:lstStyle/>
          <a:p>
            <a:r>
              <a:rPr lang="en-US" sz="3200" smtClean="0">
                <a:latin typeface="Times New Roman" panose="02020603050405020304" pitchFamily="18" charset="0"/>
                <a:cs typeface="Times New Roman" panose="02020603050405020304" pitchFamily="18" charset="0"/>
              </a:rPr>
              <a:t>Thành phần DL của 1 phần tử (Nút)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79" y="1096962"/>
            <a:ext cx="8321842" cy="2773363"/>
          </a:xfrm>
        </p:spPr>
        <p:txBody>
          <a:bodyPr/>
          <a:lstStyle/>
          <a:p>
            <a:pPr marL="0" indent="0" algn="just">
              <a:lnSpc>
                <a:spcPct val="90000"/>
              </a:lnSpc>
              <a:spcBef>
                <a:spcPct val="40000"/>
              </a:spcBef>
              <a:buNone/>
            </a:pPr>
            <a:r>
              <a:rPr lang="en-US" sz="2400" smtClean="0">
                <a:latin typeface="Times New Roman" panose="02020603050405020304" pitchFamily="18" charset="0"/>
                <a:cs typeface="Times New Roman" panose="02020603050405020304" pitchFamily="18" charset="0"/>
              </a:rPr>
              <a:t>Mỗi </a:t>
            </a:r>
            <a:r>
              <a:rPr lang="en-US" sz="2400" dirty="0">
                <a:latin typeface="Times New Roman" panose="02020603050405020304" pitchFamily="18" charset="0"/>
                <a:cs typeface="Times New Roman" panose="02020603050405020304" pitchFamily="18" charset="0"/>
              </a:rPr>
              <a:t>phần tử trong danh sách liên kết đơn là một cấu trúc có hai thành </a:t>
            </a:r>
            <a:r>
              <a:rPr lang="en-US" sz="2400" dirty="0" smtClean="0">
                <a:latin typeface="Times New Roman" panose="02020603050405020304" pitchFamily="18" charset="0"/>
                <a:cs typeface="Times New Roman" panose="02020603050405020304" pitchFamily="18" charset="0"/>
              </a:rPr>
              <a:t>phần:</a:t>
            </a:r>
            <a:endParaRPr lang="en-US" sz="2400" dirty="0">
              <a:latin typeface="Times New Roman" panose="02020603050405020304" pitchFamily="18" charset="0"/>
              <a:cs typeface="Times New Roman" panose="02020603050405020304" pitchFamily="18" charset="0"/>
            </a:endParaRP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dữ liệu</a:t>
            </a:r>
            <a:r>
              <a:rPr lang="en-US" sz="2400" dirty="0">
                <a:latin typeface="Times New Roman" panose="02020603050405020304" pitchFamily="18" charset="0"/>
                <a:cs typeface="Times New Roman" panose="02020603050405020304" pitchFamily="18" charset="0"/>
              </a:rPr>
              <a:t>: Lưu trữ thông tin về bản thân phần </a:t>
            </a:r>
            <a:r>
              <a:rPr lang="en-US" sz="2400" dirty="0" smtClean="0">
                <a:latin typeface="Times New Roman" panose="02020603050405020304" pitchFamily="18" charset="0"/>
                <a:cs typeface="Times New Roman" panose="02020603050405020304" pitchFamily="18" charset="0"/>
              </a:rPr>
              <a:t>tử;</a:t>
            </a:r>
            <a:endParaRPr lang="en-US" sz="2400" dirty="0">
              <a:latin typeface="Times New Roman" panose="02020603050405020304" pitchFamily="18" charset="0"/>
              <a:cs typeface="Times New Roman" panose="02020603050405020304" pitchFamily="18" charset="0"/>
            </a:endParaRP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liên kết</a:t>
            </a:r>
            <a:r>
              <a:rPr lang="en-US" sz="2400" dirty="0">
                <a:latin typeface="Times New Roman" panose="02020603050405020304" pitchFamily="18" charset="0"/>
                <a:cs typeface="Times New Roman" panose="02020603050405020304" pitchFamily="18" charset="0"/>
              </a:rPr>
              <a:t>: Lưu địa chỉ phần tử đứng sau trong danh sách hoặc bằng NULL nếu là phần tử cuối danh sách.</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4205085663"/>
              </p:ext>
            </p:extLst>
          </p:nvPr>
        </p:nvGraphicFramePr>
        <p:xfrm>
          <a:off x="1433954" y="3784599"/>
          <a:ext cx="6123692" cy="1603375"/>
        </p:xfrm>
        <a:graphic>
          <a:graphicData uri="http://schemas.openxmlformats.org/presentationml/2006/ole">
            <mc:AlternateContent xmlns:mc="http://schemas.openxmlformats.org/markup-compatibility/2006">
              <mc:Choice xmlns:v="urn:schemas-microsoft-com:vml" Requires="v">
                <p:oleObj spid="_x0000_s2055" name="Visio" r:id="rId3" imgW="5227515" imgH="1356138" progId="Visio.Drawing.15">
                  <p:embed/>
                </p:oleObj>
              </mc:Choice>
              <mc:Fallback>
                <p:oleObj name="Visio" r:id="rId3" imgW="5227515" imgH="135613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54" y="3784599"/>
                        <a:ext cx="6123692" cy="1603375"/>
                      </a:xfrm>
                      <a:prstGeom prst="rect">
                        <a:avLst/>
                      </a:prstGeom>
                      <a:noFill/>
                    </p:spPr>
                  </p:pic>
                </p:oleObj>
              </mc:Fallback>
            </mc:AlternateContent>
          </a:graphicData>
        </a:graphic>
      </p:graphicFrame>
    </p:spTree>
    <p:extLst>
      <p:ext uri="{BB962C8B-B14F-4D97-AF65-F5344CB8AC3E}">
        <p14:creationId xmlns:p14="http://schemas.microsoft.com/office/powerpoint/2010/main" val="39409485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smtClean="0">
                <a:latin typeface="Times New Roman" panose="02020603050405020304" pitchFamily="18" charset="0"/>
                <a:cs typeface="Times New Roman" panose="02020603050405020304" pitchFamily="18" charset="0"/>
              </a:rPr>
              <a:t>CTDL của DSLK đơn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158" y="1066800"/>
            <a:ext cx="8321842" cy="5105399"/>
          </a:xfrm>
        </p:spPr>
        <p:txBody>
          <a:bodyPr/>
          <a:lstStyle/>
          <a:p>
            <a:pPr>
              <a:buFont typeface="Wingdings" panose="05000000000000000000" pitchFamily="2" charset="2"/>
              <a:buChar char="Ø"/>
            </a:pPr>
            <a:r>
              <a:rPr lang="en-US" altLang="en-US" sz="2400" b="1">
                <a:solidFill>
                  <a:srgbClr val="1548EB"/>
                </a:solidFill>
                <a:latin typeface="Times New Roman" panose="02020603050405020304" pitchFamily="18" charset="0"/>
                <a:cs typeface="Times New Roman" panose="02020603050405020304" pitchFamily="18" charset="0"/>
              </a:rPr>
              <a:t>Cấu trúc dữ liệu của 1 nút trong </a:t>
            </a:r>
            <a:r>
              <a:rPr lang="en-US" altLang="en-US" sz="2400" b="1" smtClean="0">
                <a:solidFill>
                  <a:srgbClr val="1548EB"/>
                </a:solidFill>
                <a:latin typeface="Times New Roman" panose="02020603050405020304" pitchFamily="18" charset="0"/>
                <a:cs typeface="Times New Roman" panose="02020603050405020304" pitchFamily="18" charset="0"/>
              </a:rPr>
              <a:t>DSLK </a:t>
            </a:r>
            <a:r>
              <a:rPr lang="en-US" altLang="en-US" sz="2400" b="1">
                <a:solidFill>
                  <a:srgbClr val="1548EB"/>
                </a:solidFill>
                <a:latin typeface="Times New Roman" panose="02020603050405020304" pitchFamily="18" charset="0"/>
                <a:cs typeface="Times New Roman" panose="02020603050405020304" pitchFamily="18" charset="0"/>
              </a:rPr>
              <a:t>đơn</a:t>
            </a:r>
          </a:p>
          <a:p>
            <a:pPr lvl="1">
              <a:buFontTx/>
              <a:buNone/>
            </a:pPr>
            <a:r>
              <a:rPr lang="en-US" altLang="en-US" sz="2400" b="1" i="1" smtClean="0">
                <a:solidFill>
                  <a:srgbClr val="000000"/>
                </a:solidFill>
                <a:latin typeface="Times New Roman" panose="02020603050405020304" pitchFamily="18" charset="0"/>
                <a:cs typeface="Times New Roman" panose="02020603050405020304" pitchFamily="18" charset="0"/>
              </a:rPr>
              <a:t>struct </a:t>
            </a:r>
            <a:r>
              <a:rPr lang="en-US" altLang="en-US" sz="2400" i="1">
                <a:solidFill>
                  <a:srgbClr val="000000"/>
                </a:solidFill>
                <a:latin typeface="Times New Roman" panose="02020603050405020304" pitchFamily="18" charset="0"/>
                <a:cs typeface="Times New Roman" panose="02020603050405020304" pitchFamily="18" charset="0"/>
              </a:rPr>
              <a:t>SinhVien</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smtClean="0">
                <a:solidFill>
                  <a:srgbClr val="0000FF"/>
                </a:solidFill>
                <a:latin typeface="Times New Roman" panose="02020603050405020304" pitchFamily="18" charset="0"/>
                <a:cs typeface="Times New Roman" panose="02020603050405020304" pitchFamily="18" charset="0"/>
              </a:rPr>
              <a:t>	</a:t>
            </a:r>
            <a:r>
              <a:rPr lang="en-US" altLang="en-US" sz="2400" b="1" i="1" smtClean="0">
                <a:latin typeface="Times New Roman" panose="02020603050405020304" pitchFamily="18" charset="0"/>
                <a:cs typeface="Times New Roman" panose="02020603050405020304" pitchFamily="18" charset="0"/>
              </a:rPr>
              <a:t>char</a:t>
            </a:r>
            <a:r>
              <a:rPr lang="en-US" altLang="en-US" sz="2400" i="1" smtClean="0">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HoTen</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solidFill>
                  <a:srgbClr val="0000FF"/>
                </a:solidFill>
                <a:latin typeface="Times New Roman" panose="02020603050405020304" pitchFamily="18" charset="0"/>
                <a:cs typeface="Times New Roman" panose="02020603050405020304" pitchFamily="18" charset="0"/>
              </a:rPr>
              <a:t>30</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smtClean="0">
                <a:solidFill>
                  <a:srgbClr val="0000FF"/>
                </a:solidFill>
                <a:latin typeface="Times New Roman" panose="02020603050405020304" pitchFamily="18" charset="0"/>
                <a:cs typeface="Times New Roman" panose="02020603050405020304" pitchFamily="18" charset="0"/>
              </a:rPr>
              <a:t>	</a:t>
            </a:r>
            <a:r>
              <a:rPr lang="en-US" altLang="en-US" sz="2400" b="1" i="1" smtClean="0">
                <a:latin typeface="Times New Roman" panose="02020603050405020304" pitchFamily="18" charset="0"/>
                <a:cs typeface="Times New Roman" panose="02020603050405020304" pitchFamily="18" charset="0"/>
              </a:rPr>
              <a:t>int</a:t>
            </a:r>
            <a:r>
              <a:rPr lang="en-US" altLang="en-US" sz="2400" b="1" i="1" smtClean="0">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NamSinh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smtClean="0">
                <a:solidFill>
                  <a:srgbClr val="0000FF"/>
                </a:solidFill>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SinhVien</a:t>
            </a:r>
            <a:r>
              <a:rPr lang="en-US" altLang="en-US" sz="2400" i="1" smtClean="0">
                <a:solidFill>
                  <a:srgbClr val="0000FF"/>
                </a:solidFill>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tiep</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smtClean="0">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smtClean="0">
                <a:latin typeface="Times New Roman" panose="02020603050405020304" pitchFamily="18" charset="0"/>
                <a:cs typeface="Times New Roman" panose="02020603050405020304" pitchFamily="18" charset="0"/>
              </a:rPr>
              <a:t>SinhVien SV</a:t>
            </a:r>
            <a:r>
              <a:rPr lang="en-US" altLang="en-US" sz="2400" b="1" i="1" smtClean="0">
                <a:solidFill>
                  <a:srgbClr val="FF0000"/>
                </a:solidFill>
                <a:latin typeface="Times New Roman" panose="02020603050405020304" pitchFamily="18" charset="0"/>
                <a:cs typeface="Times New Roman" panose="02020603050405020304" pitchFamily="18" charset="0"/>
              </a:rPr>
              <a:t>;</a:t>
            </a:r>
          </a:p>
          <a:p>
            <a:pPr marL="285750" lvl="1">
              <a:buClr>
                <a:srgbClr val="1548EB"/>
              </a:buClr>
              <a:buFont typeface="Wingdings" panose="05000000000000000000" pitchFamily="2" charset="2"/>
              <a:buChar char="Ø"/>
            </a:pPr>
            <a:r>
              <a:rPr lang="en-US" altLang="en-US" sz="2400" smtClean="0">
                <a:solidFill>
                  <a:srgbClr val="080808"/>
                </a:solidFill>
                <a:latin typeface="Times New Roman" panose="02020603050405020304" pitchFamily="18" charset="0"/>
                <a:cs typeface="Times New Roman" panose="02020603050405020304" pitchFamily="18" charset="0"/>
              </a:rPr>
              <a:t> </a:t>
            </a:r>
            <a:r>
              <a:rPr lang="en-US" altLang="en-US" sz="2400" b="1" smtClean="0">
                <a:solidFill>
                  <a:srgbClr val="1548EB"/>
                </a:solidFill>
                <a:latin typeface="Times New Roman" panose="02020603050405020304" pitchFamily="18" charset="0"/>
                <a:cs typeface="Times New Roman" panose="02020603050405020304" pitchFamily="18" charset="0"/>
              </a:rPr>
              <a:t>Cấu </a:t>
            </a:r>
            <a:r>
              <a:rPr lang="en-US" altLang="en-US" sz="2400" b="1">
                <a:solidFill>
                  <a:srgbClr val="1548EB"/>
                </a:solidFill>
                <a:latin typeface="Times New Roman" panose="02020603050405020304" pitchFamily="18" charset="0"/>
                <a:cs typeface="Times New Roman" panose="02020603050405020304" pitchFamily="18" charset="0"/>
              </a:rPr>
              <a:t>trúc dữ liệu của DSLK đơn</a:t>
            </a:r>
          </a:p>
          <a:p>
            <a:pPr lvl="1">
              <a:buFontTx/>
              <a:buNone/>
            </a:pPr>
            <a:r>
              <a:rPr lang="en-US" altLang="en-US" sz="2400" b="1" i="1" smtClean="0">
                <a:latin typeface="Times New Roman" panose="02020603050405020304" pitchFamily="18" charset="0"/>
                <a:cs typeface="Times New Roman" panose="02020603050405020304" pitchFamily="18" charset="0"/>
              </a:rPr>
              <a:t>typedef struct </a:t>
            </a:r>
            <a:r>
              <a:rPr lang="en-US" altLang="en-US" sz="2400" i="1">
                <a:latin typeface="Times New Roman" panose="02020603050405020304" pitchFamily="18" charset="0"/>
                <a:cs typeface="Times New Roman" panose="02020603050405020304" pitchFamily="18" charset="0"/>
              </a:rPr>
              <a:t>DanhSach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b="1" i="1" smtClean="0">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SinhVien</a:t>
            </a:r>
            <a:r>
              <a:rPr lang="en-US" altLang="en-US" sz="2400" b="1" i="1" smtClean="0">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dau</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b="1" i="1" smtClean="0">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SinhVien</a:t>
            </a:r>
            <a:r>
              <a:rPr lang="en-US" altLang="en-US" sz="2400" b="1" i="1" smtClean="0">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cuoi</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smtClean="0">
                <a:solidFill>
                  <a:srgbClr val="FF0000"/>
                </a:solidFill>
                <a:latin typeface="Times New Roman" panose="02020603050405020304" pitchFamily="18" charset="0"/>
                <a:cs typeface="Times New Roman" panose="02020603050405020304" pitchFamily="18" charset="0"/>
              </a:rPr>
              <a:t>}</a:t>
            </a:r>
            <a:r>
              <a:rPr lang="en-US" altLang="en-US" sz="2400" i="1" smtClean="0">
                <a:latin typeface="Times New Roman" panose="02020603050405020304" pitchFamily="18" charset="0"/>
                <a:cs typeface="Times New Roman" panose="02020603050405020304" pitchFamily="18" charset="0"/>
              </a:rPr>
              <a:t>DSSV</a:t>
            </a:r>
            <a:r>
              <a:rPr lang="en-US" altLang="en-US" sz="2400" b="1" i="1" smtClean="0">
                <a:solidFill>
                  <a:srgbClr val="FF0000"/>
                </a:solidFill>
                <a:latin typeface="Times New Roman" panose="02020603050405020304" pitchFamily="18" charset="0"/>
                <a:cs typeface="Times New Roman" panose="02020603050405020304" pitchFamily="18" charset="0"/>
              </a:rPr>
              <a:t>;</a:t>
            </a:r>
          </a:p>
          <a:p>
            <a:pPr lvl="1">
              <a:buFontTx/>
              <a:buNone/>
            </a:pPr>
            <a:endParaRPr lang="en-US" altLang="en-US" sz="2400" b="1" i="1">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Tree>
    <p:extLst>
      <p:ext uri="{BB962C8B-B14F-4D97-AF65-F5344CB8AC3E}">
        <p14:creationId xmlns:p14="http://schemas.microsoft.com/office/powerpoint/2010/main" val="14251301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3632</TotalTime>
  <Words>2958</Words>
  <Application>Microsoft Office PowerPoint</Application>
  <PresentationFormat>On-screen Show (4:3)</PresentationFormat>
  <Paragraphs>604</Paragraphs>
  <Slides>68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5" baseType="lpstr">
      <vt:lpstr>Arial</vt:lpstr>
      <vt:lpstr>Arial Black</vt:lpstr>
      <vt:lpstr>Tahoma</vt:lpstr>
      <vt:lpstr>Times New Roman</vt:lpstr>
      <vt:lpstr>Wingdings</vt:lpstr>
      <vt:lpstr>Default Design</vt:lpstr>
      <vt:lpstr>Visio</vt:lpstr>
      <vt:lpstr>PowerPoint Presentation</vt:lpstr>
      <vt:lpstr>Nội dung chính</vt:lpstr>
      <vt:lpstr>4.1 Giới thiệu tổng quan</vt:lpstr>
      <vt:lpstr>4.1 Giới thiệu tổng quan</vt:lpstr>
      <vt:lpstr>4.1 Giới thiệu tổng quan</vt:lpstr>
      <vt:lpstr>4.1 Giới thiệu tổng quan</vt:lpstr>
      <vt:lpstr>4.2 Danh sách liên kết đơn</vt:lpstr>
      <vt:lpstr>Thành phần DL của 1 phần tử (Nút)</vt:lpstr>
      <vt:lpstr>CTDL của DSLK đơn</vt:lpstr>
      <vt:lpstr>VD: DSLK đơn trong bộ nhớ</vt:lpstr>
      <vt:lpstr>Các giải thuật trên DSLK đơn</vt:lpstr>
      <vt:lpstr>Khởi tạo DSLK đơn rỗng</vt:lpstr>
      <vt:lpstr>Tạo một phần tử mới</vt:lpstr>
      <vt:lpstr>Tạo một phần tử mới</vt:lpstr>
      <vt:lpstr>Thêm phần tử vào danh sách</vt:lpstr>
      <vt:lpstr>Thêm phần tử vào đầu DSLK</vt:lpstr>
      <vt:lpstr>Thêm phần tử vào đầu DSLK</vt:lpstr>
      <vt:lpstr>Thêm phần tử vào đầu DSLK</vt:lpstr>
      <vt:lpstr>Thêm phần tử vào cuối DSLK</vt:lpstr>
      <vt:lpstr>Thêm phần tử vào cuối DSLK</vt:lpstr>
      <vt:lpstr>Thêm phần tử vào cuối DSLK</vt:lpstr>
      <vt:lpstr>Thêm phần tử vào sau nút q</vt:lpstr>
      <vt:lpstr>Thêm phần tử vào sau nút q</vt:lpstr>
      <vt:lpstr>Thêm phần tử vào sau nút q</vt:lpstr>
      <vt:lpstr>Duyệt DSLK đơn</vt:lpstr>
      <vt:lpstr>Duyệt DSLK đơn</vt:lpstr>
      <vt:lpstr>Hàm in DSLK đơn</vt:lpstr>
      <vt:lpstr>Xóa phần tử khỏi DSLK đơn</vt:lpstr>
      <vt:lpstr>Xóa phần tử P đầu DSLK đơn</vt:lpstr>
      <vt:lpstr>Xóa phần tử P sau nút Q</vt:lpstr>
      <vt:lpstr>Hàm xóa phần tử khỏi DSLK đơn</vt:lpstr>
      <vt:lpstr>Sắp xếp DSLK đơn</vt:lpstr>
      <vt:lpstr>Sắp xếp DSLK đơn</vt:lpstr>
      <vt:lpstr>Sắp xếp DSLK đơn</vt:lpstr>
      <vt:lpstr>Các CT đặc biệt của DSLK đơn</vt:lpstr>
      <vt:lpstr>Các thao tác trên ngăn xếp</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DSLK đơn</vt:lpstr>
      <vt:lpstr>Cài đặt stack bằng DSLK đơn</vt:lpstr>
      <vt:lpstr>Cài đặt stack bằng DSLK đơn</vt:lpstr>
      <vt:lpstr>Cài đặt stack bằng DSLK đơn</vt:lpstr>
      <vt:lpstr>Cài đặt stack bằng DSLK đơn</vt:lpstr>
      <vt:lpstr>Một số ứng dụng của ngăn xếp</vt:lpstr>
      <vt:lpstr>Các thao tác trên hàng đợi</vt:lpstr>
      <vt:lpstr>Cài đặt Queue bằng mảng 1 chiều</vt:lpstr>
      <vt:lpstr>Cài đặt Queue bằng mảng 1 chiều</vt:lpstr>
      <vt:lpstr>Cài đặt Queue bằng mảng 1 chiều</vt:lpstr>
      <vt:lpstr>Cài đặt Queue bằng mảng 1 chiều</vt:lpstr>
      <vt:lpstr>Cài đặt Queue bằng mảng 1 chiều</vt:lpstr>
      <vt:lpstr>Cài đặt Queue bằng DSLK</vt:lpstr>
      <vt:lpstr>Cài đặt Queue bằng DSLK</vt:lpstr>
      <vt:lpstr>Cài đặt Queue bằng DSLK</vt:lpstr>
      <vt:lpstr>Cài đặt Queue bằng DSLK</vt:lpstr>
      <vt:lpstr>Cài đặt Queue bằng DSLK</vt:lpstr>
      <vt:lpstr>Cài đặt Queue bằng DSLK</vt:lpstr>
      <vt:lpstr>3.4 Một số CTDL dạng DSLK khác</vt:lpstr>
      <vt:lpstr>Bài tập Chương 3</vt:lpstr>
      <vt:lpstr>Bài tập Chương 3</vt:lpstr>
      <vt:lpstr>Bài tập Chương 3</vt:lpstr>
      <vt:lpstr>Bài tập Chương 3</vt:lpstr>
      <vt:lpstr>Bài tập Chương 3</vt:lpstr>
      <vt:lpstr>Bài tập Chương 3</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Bui Van Thuong</cp:lastModifiedBy>
  <cp:revision>123</cp:revision>
  <dcterms:created xsi:type="dcterms:W3CDTF">2014-09-19T04:24:28Z</dcterms:created>
  <dcterms:modified xsi:type="dcterms:W3CDTF">2015-10-26T03:24:16Z</dcterms:modified>
</cp:coreProperties>
</file>