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89" r:id="rId2"/>
  </p:sldMasterIdLst>
  <p:notesMasterIdLst>
    <p:notesMasterId r:id="rId37"/>
  </p:notesMasterIdLst>
  <p:sldIdLst>
    <p:sldId id="419" r:id="rId3"/>
    <p:sldId id="429" r:id="rId4"/>
    <p:sldId id="422" r:id="rId5"/>
    <p:sldId id="294" r:id="rId6"/>
    <p:sldId id="423" r:id="rId7"/>
    <p:sldId id="431" r:id="rId8"/>
    <p:sldId id="322" r:id="rId9"/>
    <p:sldId id="432" r:id="rId10"/>
    <p:sldId id="433" r:id="rId11"/>
    <p:sldId id="434" r:id="rId12"/>
    <p:sldId id="435" r:id="rId13"/>
    <p:sldId id="436" r:id="rId14"/>
    <p:sldId id="424" r:id="rId15"/>
    <p:sldId id="437" r:id="rId16"/>
    <p:sldId id="425" r:id="rId17"/>
    <p:sldId id="323" r:id="rId18"/>
    <p:sldId id="430" r:id="rId19"/>
    <p:sldId id="447" r:id="rId20"/>
    <p:sldId id="439" r:id="rId21"/>
    <p:sldId id="443" r:id="rId22"/>
    <p:sldId id="438" r:id="rId23"/>
    <p:sldId id="444" r:id="rId24"/>
    <p:sldId id="440" r:id="rId25"/>
    <p:sldId id="441" r:id="rId26"/>
    <p:sldId id="426" r:id="rId27"/>
    <p:sldId id="445" r:id="rId28"/>
    <p:sldId id="446" r:id="rId29"/>
    <p:sldId id="288" r:id="rId30"/>
    <p:sldId id="448" r:id="rId31"/>
    <p:sldId id="450" r:id="rId32"/>
    <p:sldId id="449" r:id="rId33"/>
    <p:sldId id="338" r:id="rId34"/>
    <p:sldId id="279" r:id="rId35"/>
    <p:sldId id="428" r:id="rId3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A68"/>
    <a:srgbClr val="0E6254"/>
    <a:srgbClr val="99DFAB"/>
    <a:srgbClr val="28967B"/>
    <a:srgbClr val="5AC8AD"/>
    <a:srgbClr val="409486"/>
    <a:srgbClr val="32BB99"/>
    <a:srgbClr val="189E79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项目完成比例</c:v>
                </c:pt>
              </c:strCache>
            </c:strRef>
          </c:tx>
          <c:dPt>
            <c:idx val="0"/>
            <c:bubble3D val="0"/>
            <c:spPr>
              <a:solidFill>
                <a:srgbClr val="5AC8A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28967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99DFA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状态：完成</c:v>
                </c:pt>
                <c:pt idx="1">
                  <c:v>状态：延迟</c:v>
                </c:pt>
                <c:pt idx="2">
                  <c:v>状态：将来任务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27</c:v>
                </c:pt>
                <c:pt idx="2">
                  <c:v>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43A6534E-9829-4DA7-8997-BDABBA1F14BB}" type="datetimeFigureOut">
              <a:rPr lang="zh-CN" altLang="en-US"/>
              <a:pPr>
                <a:defRPr/>
              </a:pPr>
              <a:t>2017/4/25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3DF2E19B-0DF7-4E60-A314-76B714F104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02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0AA1E929-BD49-4A7D-8529-90EFF48A7D3E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749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0AA1E929-BD49-4A7D-8529-90EFF48A7D3E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17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46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4A208D7-3F05-4CB3-A373-021A10A67854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18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9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4A208D7-3F05-4CB3-A373-021A10A67854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19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507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4A208D7-3F05-4CB3-A373-021A10A67854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20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778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4A208D7-3F05-4CB3-A373-021A10A67854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21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125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4A208D7-3F05-4CB3-A373-021A10A67854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22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938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4A208D7-3F05-4CB3-A373-021A10A67854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23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98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4A208D7-3F05-4CB3-A373-021A10A67854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24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510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994A995-1C66-41D9-AF3F-4ECD110D9D34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28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955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B8D77D8-1DC4-4360-ADF7-1DBDFD4A475F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29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404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0EE00DE-3284-4A3A-9A99-AD597CBA255C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669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B8D77D8-1DC4-4360-ADF7-1DBDFD4A475F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30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91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B8D77D8-1DC4-4360-ADF7-1DBDFD4A475F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31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111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1A8750E8-DFCE-429E-BE42-481C2D2AE204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32</a:t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982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CBAD154-AC4B-4DF2-9DF9-D6C0BAC65A60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33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967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0EE00DE-3284-4A3A-9A99-AD597CBA255C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28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0EE00DE-3284-4A3A-9A99-AD597CBA255C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462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0EE00DE-3284-4A3A-9A99-AD597CBA255C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62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0EE00DE-3284-4A3A-9A99-AD597CBA255C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10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739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0EE00DE-3284-4A3A-9A99-AD597CBA255C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11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367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0EE00DE-3284-4A3A-9A99-AD597CBA255C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12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029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4A208D7-3F05-4CB3-A373-021A10A67854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16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261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21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9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3AA66-9B0E-47E7-A130-0C5EF6C95FC1}" type="datetimeFigureOut">
              <a:rPr lang="zh-CN" altLang="en-US"/>
              <a:pPr>
                <a:defRPr/>
              </a:pPr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EDCF5-1C94-426F-B835-FDC676BBCF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884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A3FDE-B569-4AA3-820A-5A49B8C88D58}" type="datetimeFigureOut">
              <a:rPr lang="zh-CN" altLang="en-US"/>
              <a:pPr>
                <a:defRPr/>
              </a:pPr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2824B-8320-4EF3-A230-1AC3307F25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43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160B2-1563-4999-B5BA-EA7ADE6890A9}" type="datetimeFigureOut">
              <a:rPr lang="zh-CN" altLang="en-US"/>
              <a:pPr>
                <a:defRPr/>
              </a:pPr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B71C2-B821-43E2-83E9-48452CF9D0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60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EC612-B208-4568-BA60-3155DCC94A71}" type="datetimeFigureOut">
              <a:rPr lang="zh-CN" altLang="en-US"/>
              <a:pPr>
                <a:defRPr/>
              </a:pPr>
              <a:t>2017/4/25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CB44D-8775-42A8-B5A7-713CDF460A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0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FCA09-4BEC-4925-A93E-BB28AC32D812}" type="datetimeFigureOut">
              <a:rPr lang="zh-CN" altLang="en-US"/>
              <a:pPr>
                <a:defRPr/>
              </a:pPr>
              <a:t>2017/4/25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77DAA-D790-4A51-A6E0-D8B4EEB2E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7215A-3896-4C62-A864-B2FCA0760C50}" type="datetimeFigureOut">
              <a:rPr lang="zh-CN" altLang="en-US"/>
              <a:pPr>
                <a:defRPr/>
              </a:pPr>
              <a:t>2017/4/25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3F36B-0A27-435B-966B-A7C16254BF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847A1-FA7F-4306-94F8-D15107924221}" type="datetimeFigureOut">
              <a:rPr lang="zh-CN" altLang="en-US"/>
              <a:pPr>
                <a:defRPr/>
              </a:pPr>
              <a:t>2017/4/25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5EA16-29A1-4FD4-A9D9-2E1A1696D2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77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C90CD-C438-47BC-9BF0-4E53A99A65D4}" type="datetimeFigureOut">
              <a:rPr lang="zh-CN" altLang="en-US"/>
              <a:pPr>
                <a:defRPr/>
              </a:pPr>
              <a:t>2017/4/25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51FB8-BD73-4EA7-8435-B29FC0DD06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9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62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70822-A86D-40E2-9F70-E3CCBBF20B2A}" type="datetimeFigureOut">
              <a:rPr lang="zh-CN" altLang="en-US"/>
              <a:pPr>
                <a:defRPr/>
              </a:pPr>
              <a:t>2017/4/25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D55D7-D99D-40C8-B201-22EF39AD53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908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003F5-BA0B-4ED9-A243-1EF084D49650}" type="datetimeFigureOut">
              <a:rPr lang="zh-CN" altLang="en-US"/>
              <a:pPr>
                <a:defRPr/>
              </a:pPr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4603C-7764-453A-BABA-FC9E35482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88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61386-1FC6-4211-B39D-F57BD85616C4}" type="datetimeFigureOut">
              <a:rPr lang="zh-CN" altLang="en-US"/>
              <a:pPr>
                <a:defRPr/>
              </a:pPr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1EF00-C12A-468E-8CC7-89BEFD37FC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2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390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6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8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51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44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970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848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4B299AE-3DC7-45DD-B47A-18AB808AE5C9}" type="datetimeFigureOut">
              <a:rPr lang="zh-CN" altLang="en-US"/>
              <a:pPr>
                <a:defRPr/>
              </a:pPr>
              <a:t>2017/4/25</a:t>
            </a:fld>
            <a:endParaRPr lang="zh-CN" altLang="en-US"/>
          </a:p>
        </p:txBody>
      </p:sp>
      <p:sp>
        <p:nvSpPr>
          <p:cNvPr id="205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2380E31-AE08-4ABD-B989-BB2D3F2C9A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5577">
            <a:off x="1255239" y="499051"/>
            <a:ext cx="9051259" cy="537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6"/>
          <p:cNvSpPr txBox="1">
            <a:spLocks noChangeArrowheads="1"/>
          </p:cNvSpPr>
          <p:nvPr/>
        </p:nvSpPr>
        <p:spPr bwMode="auto">
          <a:xfrm>
            <a:off x="1695354" y="2071299"/>
            <a:ext cx="817102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9600" dirty="0" err="1" smtClean="0">
                <a:solidFill>
                  <a:schemeClr val="bg1"/>
                </a:solidFill>
                <a:latin typeface="Impact" panose="020B0806030902050204" pitchFamily="34" charset="0"/>
              </a:rPr>
              <a:t>YourEyes</a:t>
            </a:r>
            <a:endParaRPr lang="zh-CN" alt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76" name="文本框 24"/>
          <p:cNvSpPr txBox="1">
            <a:spLocks noChangeArrowheads="1"/>
          </p:cNvSpPr>
          <p:nvPr/>
        </p:nvSpPr>
        <p:spPr bwMode="auto">
          <a:xfrm>
            <a:off x="4434527" y="4791027"/>
            <a:ext cx="26926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第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6</a:t>
            </a:r>
            <a:r>
              <a:rPr lang="zh-CN" altLang="en-US" sz="20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组：刘佳艺   薛明峰</a:t>
            </a:r>
            <a:endParaRPr lang="zh-CN" altLang="en-US" sz="2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77" name="文本框 26"/>
          <p:cNvSpPr txBox="1">
            <a:spLocks noChangeArrowheads="1"/>
          </p:cNvSpPr>
          <p:nvPr/>
        </p:nvSpPr>
        <p:spPr bwMode="auto">
          <a:xfrm>
            <a:off x="3942352" y="3871431"/>
            <a:ext cx="36770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dist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软件需求分析与设计报告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文本框 46"/>
          <p:cNvSpPr txBox="1">
            <a:spLocks noChangeArrowheads="1"/>
          </p:cNvSpPr>
          <p:nvPr/>
        </p:nvSpPr>
        <p:spPr bwMode="auto">
          <a:xfrm>
            <a:off x="1316559" y="474026"/>
            <a:ext cx="34465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序列图 </a:t>
            </a:r>
            <a:r>
              <a:rPr lang="en-US" altLang="zh-CN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&amp; 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协作图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553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95" y="531248"/>
            <a:ext cx="5273675" cy="29749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8" name="文本框 46"/>
          <p:cNvSpPr txBox="1">
            <a:spLocks noChangeArrowheads="1"/>
          </p:cNvSpPr>
          <p:nvPr/>
        </p:nvSpPr>
        <p:spPr bwMode="auto">
          <a:xfrm>
            <a:off x="661729" y="1546163"/>
            <a:ext cx="60373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32BB99"/>
                </a:solidFill>
                <a:latin typeface="微软雅黑" panose="020B0503020204020204" pitchFamily="34" charset="-122"/>
              </a:rPr>
              <a:t>针对</a:t>
            </a:r>
            <a:r>
              <a:rPr lang="zh-CN" altLang="en-US" sz="2400" b="1" dirty="0" smtClean="0">
                <a:solidFill>
                  <a:srgbClr val="32BB99"/>
                </a:solidFill>
                <a:latin typeface="微软雅黑" panose="020B0503020204020204" pitchFamily="34" charset="-122"/>
              </a:rPr>
              <a:t>每个用例</a:t>
            </a:r>
            <a:endParaRPr lang="en-US" altLang="zh-CN" sz="2400" b="1" dirty="0" smtClean="0">
              <a:solidFill>
                <a:srgbClr val="32BB99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28967B"/>
                </a:solidFill>
                <a:latin typeface="微软雅黑" panose="020B0503020204020204" pitchFamily="34" charset="-122"/>
              </a:rPr>
              <a:t>分析了</a:t>
            </a:r>
            <a:r>
              <a:rPr lang="en-US" altLang="zh-CN" sz="2400" b="1" dirty="0">
                <a:solidFill>
                  <a:srgbClr val="28967B"/>
                </a:solidFill>
                <a:latin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28967B"/>
                </a:solidFill>
                <a:latin typeface="微软雅黑" panose="020B0503020204020204" pitchFamily="34" charset="-122"/>
              </a:rPr>
              <a:t>-5</a:t>
            </a:r>
            <a:r>
              <a:rPr lang="zh-CN" altLang="en-US" sz="2400" b="1" dirty="0" smtClean="0">
                <a:solidFill>
                  <a:srgbClr val="28967B"/>
                </a:solidFill>
                <a:latin typeface="微软雅黑" panose="020B0503020204020204" pitchFamily="34" charset="-122"/>
              </a:rPr>
              <a:t>种可能出现的情况</a:t>
            </a:r>
            <a:endParaRPr lang="zh-CN" altLang="en-US" sz="2000" b="1" dirty="0">
              <a:solidFill>
                <a:srgbClr val="28967B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文本框 46"/>
          <p:cNvSpPr txBox="1">
            <a:spLocks noChangeArrowheads="1"/>
          </p:cNvSpPr>
          <p:nvPr/>
        </p:nvSpPr>
        <p:spPr bwMode="auto">
          <a:xfrm>
            <a:off x="8312769" y="4794864"/>
            <a:ext cx="289204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2BB99"/>
                </a:solidFill>
                <a:latin typeface="微软雅黑" panose="020B0503020204020204" pitchFamily="34" charset="-122"/>
              </a:rPr>
              <a:t>总计：</a:t>
            </a:r>
            <a:r>
              <a:rPr lang="en-US" altLang="zh-CN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36</a:t>
            </a:r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张序列图</a:t>
            </a:r>
            <a:endParaRPr lang="en-US" altLang="zh-CN" sz="2400" b="1" dirty="0" smtClean="0">
              <a:solidFill>
                <a:srgbClr val="117A68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36</a:t>
            </a:r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张协作图</a:t>
            </a:r>
            <a:endParaRPr lang="zh-CN" altLang="en-US" sz="20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29" y="3066077"/>
            <a:ext cx="6886575" cy="3457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00747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文本框 46"/>
          <p:cNvSpPr txBox="1">
            <a:spLocks noChangeArrowheads="1"/>
          </p:cNvSpPr>
          <p:nvPr/>
        </p:nvSpPr>
        <p:spPr bwMode="auto">
          <a:xfrm>
            <a:off x="1316558" y="474026"/>
            <a:ext cx="4197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行为分析</a:t>
            </a:r>
            <a:r>
              <a:rPr lang="en-US" altLang="zh-CN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系统状态图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656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1111912"/>
            <a:ext cx="9191781" cy="57649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10370287" y="5059993"/>
            <a:ext cx="384175" cy="309562"/>
          </a:xfrm>
          <a:custGeom>
            <a:avLst/>
            <a:gdLst>
              <a:gd name="T0" fmla="*/ 370695 w 57"/>
              <a:gd name="T1" fmla="*/ 181699 h 46"/>
              <a:gd name="T2" fmla="*/ 363955 w 57"/>
              <a:gd name="T3" fmla="*/ 181699 h 46"/>
              <a:gd name="T4" fmla="*/ 363955 w 57"/>
              <a:gd name="T5" fmla="*/ 181699 h 46"/>
              <a:gd name="T6" fmla="*/ 357215 w 57"/>
              <a:gd name="T7" fmla="*/ 181699 h 46"/>
              <a:gd name="T8" fmla="*/ 188718 w 57"/>
              <a:gd name="T9" fmla="*/ 40378 h 46"/>
              <a:gd name="T10" fmla="*/ 26960 w 57"/>
              <a:gd name="T11" fmla="*/ 181699 h 46"/>
              <a:gd name="T12" fmla="*/ 20220 w 57"/>
              <a:gd name="T13" fmla="*/ 181699 h 46"/>
              <a:gd name="T14" fmla="*/ 13480 w 57"/>
              <a:gd name="T15" fmla="*/ 181699 h 46"/>
              <a:gd name="T16" fmla="*/ 0 w 57"/>
              <a:gd name="T17" fmla="*/ 161511 h 46"/>
              <a:gd name="T18" fmla="*/ 0 w 57"/>
              <a:gd name="T19" fmla="*/ 154781 h 46"/>
              <a:gd name="T20" fmla="*/ 175238 w 57"/>
              <a:gd name="T21" fmla="*/ 6730 h 46"/>
              <a:gd name="T22" fmla="*/ 208937 w 57"/>
              <a:gd name="T23" fmla="*/ 6730 h 46"/>
              <a:gd name="T24" fmla="*/ 269596 w 57"/>
              <a:gd name="T25" fmla="*/ 53837 h 46"/>
              <a:gd name="T26" fmla="*/ 269596 w 57"/>
              <a:gd name="T27" fmla="*/ 6730 h 46"/>
              <a:gd name="T28" fmla="*/ 276336 w 57"/>
              <a:gd name="T29" fmla="*/ 0 h 46"/>
              <a:gd name="T30" fmla="*/ 323516 w 57"/>
              <a:gd name="T31" fmla="*/ 0 h 46"/>
              <a:gd name="T32" fmla="*/ 330256 w 57"/>
              <a:gd name="T33" fmla="*/ 6730 h 46"/>
              <a:gd name="T34" fmla="*/ 330256 w 57"/>
              <a:gd name="T35" fmla="*/ 107674 h 46"/>
              <a:gd name="T36" fmla="*/ 384175 w 57"/>
              <a:gd name="T37" fmla="*/ 154781 h 46"/>
              <a:gd name="T38" fmla="*/ 384175 w 57"/>
              <a:gd name="T39" fmla="*/ 161511 h 46"/>
              <a:gd name="T40" fmla="*/ 370695 w 57"/>
              <a:gd name="T41" fmla="*/ 181699 h 46"/>
              <a:gd name="T42" fmla="*/ 330256 w 57"/>
              <a:gd name="T43" fmla="*/ 296103 h 46"/>
              <a:gd name="T44" fmla="*/ 316776 w 57"/>
              <a:gd name="T45" fmla="*/ 309562 h 46"/>
              <a:gd name="T46" fmla="*/ 222417 w 57"/>
              <a:gd name="T47" fmla="*/ 309562 h 46"/>
              <a:gd name="T48" fmla="*/ 222417 w 57"/>
              <a:gd name="T49" fmla="*/ 215347 h 46"/>
              <a:gd name="T50" fmla="*/ 161758 w 57"/>
              <a:gd name="T51" fmla="*/ 215347 h 46"/>
              <a:gd name="T52" fmla="*/ 161758 w 57"/>
              <a:gd name="T53" fmla="*/ 309562 h 46"/>
              <a:gd name="T54" fmla="*/ 67399 w 57"/>
              <a:gd name="T55" fmla="*/ 309562 h 46"/>
              <a:gd name="T56" fmla="*/ 53919 w 57"/>
              <a:gd name="T57" fmla="*/ 296103 h 46"/>
              <a:gd name="T58" fmla="*/ 53919 w 57"/>
              <a:gd name="T59" fmla="*/ 181699 h 46"/>
              <a:gd name="T60" fmla="*/ 53919 w 57"/>
              <a:gd name="T61" fmla="*/ 174970 h 46"/>
              <a:gd name="T62" fmla="*/ 188718 w 57"/>
              <a:gd name="T63" fmla="*/ 60566 h 46"/>
              <a:gd name="T64" fmla="*/ 330256 w 57"/>
              <a:gd name="T65" fmla="*/ 174970 h 46"/>
              <a:gd name="T66" fmla="*/ 330256 w 57"/>
              <a:gd name="T67" fmla="*/ 181699 h 46"/>
              <a:gd name="T68" fmla="*/ 330256 w 57"/>
              <a:gd name="T69" fmla="*/ 296103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031105" y="5782013"/>
            <a:ext cx="2911522" cy="461665"/>
          </a:xfrm>
          <a:prstGeom prst="rect">
            <a:avLst/>
          </a:prstGeom>
          <a:solidFill>
            <a:srgbClr val="5AC8AD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盲人端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467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文本框 46"/>
          <p:cNvSpPr txBox="1">
            <a:spLocks noChangeArrowheads="1"/>
          </p:cNvSpPr>
          <p:nvPr/>
        </p:nvSpPr>
        <p:spPr bwMode="auto">
          <a:xfrm>
            <a:off x="1316558" y="474026"/>
            <a:ext cx="4374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行为分析</a:t>
            </a:r>
            <a:r>
              <a:rPr lang="en-US" altLang="zh-CN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系统状态图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758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74" y="1111911"/>
            <a:ext cx="10651840" cy="57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0031105" y="5782013"/>
            <a:ext cx="2911522" cy="461665"/>
          </a:xfrm>
          <a:prstGeom prst="rect">
            <a:avLst/>
          </a:prstGeom>
          <a:solidFill>
            <a:srgbClr val="5AC8AD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志愿者</a:t>
            </a:r>
            <a:r>
              <a:rPr lang="zh-CN" altLang="en-US" sz="2400" dirty="0" smtClean="0">
                <a:solidFill>
                  <a:schemeClr val="bg1"/>
                </a:solidFill>
              </a:rPr>
              <a:t>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005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3"/>
          <p:cNvSpPr txBox="1">
            <a:spLocks noChangeArrowheads="1"/>
          </p:cNvSpPr>
          <p:nvPr/>
        </p:nvSpPr>
        <p:spPr bwMode="auto">
          <a:xfrm>
            <a:off x="2473953" y="4368066"/>
            <a:ext cx="70504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软件需求规格说明书介绍</a:t>
            </a:r>
            <a:endParaRPr lang="zh-CN" altLang="en-US" sz="48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6627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2663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8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6629" name="文本框 19"/>
          <p:cNvSpPr txBox="1">
            <a:spLocks noChangeArrowheads="1"/>
          </p:cNvSpPr>
          <p:nvPr/>
        </p:nvSpPr>
        <p:spPr bwMode="auto">
          <a:xfrm>
            <a:off x="4591275" y="5199063"/>
            <a:ext cx="2815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SRS INTRODUCTION</a:t>
            </a:r>
            <a:endParaRPr lang="zh-CN" altLang="en-US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761571" y="1566709"/>
            <a:ext cx="4056063" cy="1627637"/>
            <a:chOff x="1622472" y="2283371"/>
            <a:chExt cx="4056063" cy="1627637"/>
          </a:xfrm>
        </p:grpSpPr>
        <p:sp>
          <p:nvSpPr>
            <p:cNvPr id="2" name="稻壳儿小白白(http://dwz.cn/Wu2UP)"/>
            <p:cNvSpPr>
              <a:spLocks noChangeArrowheads="1"/>
            </p:cNvSpPr>
            <p:nvPr/>
          </p:nvSpPr>
          <p:spPr bwMode="auto">
            <a:xfrm>
              <a:off x="2535285" y="2384971"/>
              <a:ext cx="3143250" cy="1526037"/>
            </a:xfrm>
            <a:prstGeom prst="rect">
              <a:avLst/>
            </a:prstGeom>
            <a:noFill/>
            <a:ln w="9525">
              <a:solidFill>
                <a:srgbClr val="ADBACA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682" tIns="60841" rIns="121682" bIns="60841"/>
            <a:lstStyle>
              <a:lvl1pPr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" name="稻壳儿小白白(http://dwz.cn/Wu2UP)"/>
            <p:cNvSpPr>
              <a:spLocks noChangeArrowheads="1"/>
            </p:cNvSpPr>
            <p:nvPr/>
          </p:nvSpPr>
          <p:spPr bwMode="auto">
            <a:xfrm>
              <a:off x="1622472" y="2283371"/>
              <a:ext cx="1217613" cy="1216025"/>
            </a:xfrm>
            <a:prstGeom prst="ellipse">
              <a:avLst/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>
              <a:lvl1pPr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" name="稻壳儿小白白(http://dwz.cn/Wu2UP)"/>
            <p:cNvSpPr>
              <a:spLocks noEditPoints="1"/>
            </p:cNvSpPr>
            <p:nvPr/>
          </p:nvSpPr>
          <p:spPr bwMode="auto">
            <a:xfrm>
              <a:off x="1960610" y="2637383"/>
              <a:ext cx="541337" cy="506413"/>
            </a:xfrm>
            <a:custGeom>
              <a:avLst/>
              <a:gdLst>
                <a:gd name="T0" fmla="*/ 541337 w 77"/>
                <a:gd name="T1" fmla="*/ 112536 h 72"/>
                <a:gd name="T2" fmla="*/ 541337 w 77"/>
                <a:gd name="T3" fmla="*/ 147704 h 72"/>
                <a:gd name="T4" fmla="*/ 506185 w 77"/>
                <a:gd name="T5" fmla="*/ 147704 h 72"/>
                <a:gd name="T6" fmla="*/ 485094 w 77"/>
                <a:gd name="T7" fmla="*/ 161771 h 72"/>
                <a:gd name="T8" fmla="*/ 56243 w 77"/>
                <a:gd name="T9" fmla="*/ 161771 h 72"/>
                <a:gd name="T10" fmla="*/ 35152 w 77"/>
                <a:gd name="T11" fmla="*/ 147704 h 72"/>
                <a:gd name="T12" fmla="*/ 0 w 77"/>
                <a:gd name="T13" fmla="*/ 147704 h 72"/>
                <a:gd name="T14" fmla="*/ 0 w 77"/>
                <a:gd name="T15" fmla="*/ 112536 h 72"/>
                <a:gd name="T16" fmla="*/ 267153 w 77"/>
                <a:gd name="T17" fmla="*/ 0 h 72"/>
                <a:gd name="T18" fmla="*/ 541337 w 77"/>
                <a:gd name="T19" fmla="*/ 112536 h 72"/>
                <a:gd name="T20" fmla="*/ 541337 w 77"/>
                <a:gd name="T21" fmla="*/ 471245 h 72"/>
                <a:gd name="T22" fmla="*/ 541337 w 77"/>
                <a:gd name="T23" fmla="*/ 506413 h 72"/>
                <a:gd name="T24" fmla="*/ 0 w 77"/>
                <a:gd name="T25" fmla="*/ 506413 h 72"/>
                <a:gd name="T26" fmla="*/ 0 w 77"/>
                <a:gd name="T27" fmla="*/ 471245 h 72"/>
                <a:gd name="T28" fmla="*/ 21091 w 77"/>
                <a:gd name="T29" fmla="*/ 457178 h 72"/>
                <a:gd name="T30" fmla="*/ 520246 w 77"/>
                <a:gd name="T31" fmla="*/ 457178 h 72"/>
                <a:gd name="T32" fmla="*/ 541337 w 77"/>
                <a:gd name="T33" fmla="*/ 471245 h 72"/>
                <a:gd name="T34" fmla="*/ 140607 w 77"/>
                <a:gd name="T35" fmla="*/ 182871 h 72"/>
                <a:gd name="T36" fmla="*/ 140607 w 77"/>
                <a:gd name="T37" fmla="*/ 400910 h 72"/>
                <a:gd name="T38" fmla="*/ 175759 w 77"/>
                <a:gd name="T39" fmla="*/ 400910 h 72"/>
                <a:gd name="T40" fmla="*/ 175759 w 77"/>
                <a:gd name="T41" fmla="*/ 182871 h 72"/>
                <a:gd name="T42" fmla="*/ 253093 w 77"/>
                <a:gd name="T43" fmla="*/ 182871 h 72"/>
                <a:gd name="T44" fmla="*/ 253093 w 77"/>
                <a:gd name="T45" fmla="*/ 400910 h 72"/>
                <a:gd name="T46" fmla="*/ 288244 w 77"/>
                <a:gd name="T47" fmla="*/ 400910 h 72"/>
                <a:gd name="T48" fmla="*/ 288244 w 77"/>
                <a:gd name="T49" fmla="*/ 182871 h 72"/>
                <a:gd name="T50" fmla="*/ 358548 w 77"/>
                <a:gd name="T51" fmla="*/ 182871 h 72"/>
                <a:gd name="T52" fmla="*/ 358548 w 77"/>
                <a:gd name="T53" fmla="*/ 400910 h 72"/>
                <a:gd name="T54" fmla="*/ 393700 w 77"/>
                <a:gd name="T55" fmla="*/ 400910 h 72"/>
                <a:gd name="T56" fmla="*/ 393700 w 77"/>
                <a:gd name="T57" fmla="*/ 182871 h 72"/>
                <a:gd name="T58" fmla="*/ 471033 w 77"/>
                <a:gd name="T59" fmla="*/ 182871 h 72"/>
                <a:gd name="T60" fmla="*/ 471033 w 77"/>
                <a:gd name="T61" fmla="*/ 400910 h 72"/>
                <a:gd name="T62" fmla="*/ 485094 w 77"/>
                <a:gd name="T63" fmla="*/ 400910 h 72"/>
                <a:gd name="T64" fmla="*/ 506185 w 77"/>
                <a:gd name="T65" fmla="*/ 414977 h 72"/>
                <a:gd name="T66" fmla="*/ 506185 w 77"/>
                <a:gd name="T67" fmla="*/ 436078 h 72"/>
                <a:gd name="T68" fmla="*/ 35152 w 77"/>
                <a:gd name="T69" fmla="*/ 436078 h 72"/>
                <a:gd name="T70" fmla="*/ 35152 w 77"/>
                <a:gd name="T71" fmla="*/ 414977 h 72"/>
                <a:gd name="T72" fmla="*/ 56243 w 77"/>
                <a:gd name="T73" fmla="*/ 400910 h 72"/>
                <a:gd name="T74" fmla="*/ 70304 w 77"/>
                <a:gd name="T75" fmla="*/ 400910 h 72"/>
                <a:gd name="T76" fmla="*/ 70304 w 77"/>
                <a:gd name="T77" fmla="*/ 182871 h 72"/>
                <a:gd name="T78" fmla="*/ 140607 w 77"/>
                <a:gd name="T79" fmla="*/ 182871 h 7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7" h="72">
                  <a:moveTo>
                    <a:pt x="77" y="16"/>
                  </a:moveTo>
                  <a:cubicBezTo>
                    <a:pt x="77" y="21"/>
                    <a:pt x="77" y="21"/>
                    <a:pt x="77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2"/>
                    <a:pt x="70" y="23"/>
                    <a:pt x="6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6" y="23"/>
                    <a:pt x="5" y="22"/>
                    <a:pt x="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77" y="16"/>
                  </a:lnTo>
                  <a:close/>
                  <a:moveTo>
                    <a:pt x="77" y="67"/>
                  </a:moveTo>
                  <a:cubicBezTo>
                    <a:pt x="77" y="72"/>
                    <a:pt x="77" y="72"/>
                    <a:pt x="77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1" y="65"/>
                    <a:pt x="3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7" y="66"/>
                    <a:pt x="77" y="67"/>
                  </a:cubicBezTo>
                  <a:close/>
                  <a:moveTo>
                    <a:pt x="20" y="26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70" y="57"/>
                    <a:pt x="72" y="58"/>
                    <a:pt x="72" y="59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8"/>
                    <a:pt x="6" y="57"/>
                    <a:pt x="8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2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  <p:sp>
          <p:nvSpPr>
            <p:cNvPr id="10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2868376" y="2595895"/>
              <a:ext cx="15788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400" b="1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参考标准</a:t>
              </a:r>
              <a:endParaRPr lang="en-US" altLang="zh-CN" sz="2400" b="1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3076338" y="3132168"/>
              <a:ext cx="2428875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软件需求说明书</a:t>
              </a:r>
              <a:endParaRPr lang="en-US" altLang="zh-CN" dirty="0" smtClean="0">
                <a:solidFill>
                  <a:srgbClr val="445469"/>
                </a:solidFill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GB856T—88</a:t>
              </a:r>
              <a:endParaRPr lang="en-US" altLang="zh-CN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763794" y="3941543"/>
            <a:ext cx="4209005" cy="1636579"/>
            <a:chOff x="6283372" y="2283371"/>
            <a:chExt cx="4209005" cy="1636579"/>
          </a:xfrm>
        </p:grpSpPr>
        <p:sp>
          <p:nvSpPr>
            <p:cNvPr id="3" name="稻壳儿小白白(http://dwz.cn/Wu2UP)"/>
            <p:cNvSpPr>
              <a:spLocks noChangeArrowheads="1"/>
            </p:cNvSpPr>
            <p:nvPr/>
          </p:nvSpPr>
          <p:spPr bwMode="auto">
            <a:xfrm>
              <a:off x="7196184" y="2384971"/>
              <a:ext cx="3296193" cy="1534979"/>
            </a:xfrm>
            <a:prstGeom prst="rect">
              <a:avLst/>
            </a:prstGeom>
            <a:noFill/>
            <a:ln w="9525">
              <a:solidFill>
                <a:srgbClr val="ADBACA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682" tIns="60841" rIns="121682" bIns="60841"/>
            <a:lstStyle>
              <a:lvl1pPr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" name="稻壳儿小白白(http://dwz.cn/Wu2UP)"/>
            <p:cNvSpPr>
              <a:spLocks noChangeArrowheads="1"/>
            </p:cNvSpPr>
            <p:nvPr/>
          </p:nvSpPr>
          <p:spPr bwMode="auto">
            <a:xfrm>
              <a:off x="6283372" y="2283371"/>
              <a:ext cx="1217613" cy="1216025"/>
            </a:xfrm>
            <a:prstGeom prst="ellipse">
              <a:avLst/>
            </a:prstGeom>
            <a:solidFill>
              <a:srgbClr val="409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>
              <a:lvl1pPr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稻壳儿小白白(http://dwz.cn/Wu2UP)"/>
            <p:cNvSpPr>
              <a:spLocks noEditPoints="1"/>
            </p:cNvSpPr>
            <p:nvPr/>
          </p:nvSpPr>
          <p:spPr bwMode="auto">
            <a:xfrm>
              <a:off x="6619922" y="2597696"/>
              <a:ext cx="544513" cy="585787"/>
            </a:xfrm>
            <a:custGeom>
              <a:avLst/>
              <a:gdLst>
                <a:gd name="T0" fmla="*/ 524713 w 55"/>
                <a:gd name="T1" fmla="*/ 327644 h 59"/>
                <a:gd name="T2" fmla="*/ 524713 w 55"/>
                <a:gd name="T3" fmla="*/ 357429 h 59"/>
                <a:gd name="T4" fmla="*/ 514812 w 55"/>
                <a:gd name="T5" fmla="*/ 407072 h 59"/>
                <a:gd name="T6" fmla="*/ 514812 w 55"/>
                <a:gd name="T7" fmla="*/ 417001 h 59"/>
                <a:gd name="T8" fmla="*/ 495012 w 55"/>
                <a:gd name="T9" fmla="*/ 486501 h 59"/>
                <a:gd name="T10" fmla="*/ 386109 w 55"/>
                <a:gd name="T11" fmla="*/ 585787 h 59"/>
                <a:gd name="T12" fmla="*/ 366309 w 55"/>
                <a:gd name="T13" fmla="*/ 585787 h 59"/>
                <a:gd name="T14" fmla="*/ 336608 w 55"/>
                <a:gd name="T15" fmla="*/ 585787 h 59"/>
                <a:gd name="T16" fmla="*/ 198005 w 55"/>
                <a:gd name="T17" fmla="*/ 556001 h 59"/>
                <a:gd name="T18" fmla="*/ 148504 w 55"/>
                <a:gd name="T19" fmla="*/ 546073 h 59"/>
                <a:gd name="T20" fmla="*/ 39601 w 55"/>
                <a:gd name="T21" fmla="*/ 546073 h 59"/>
                <a:gd name="T22" fmla="*/ 0 w 55"/>
                <a:gd name="T23" fmla="*/ 496430 h 59"/>
                <a:gd name="T24" fmla="*/ 0 w 55"/>
                <a:gd name="T25" fmla="*/ 268072 h 59"/>
                <a:gd name="T26" fmla="*/ 39601 w 55"/>
                <a:gd name="T27" fmla="*/ 228358 h 59"/>
                <a:gd name="T28" fmla="*/ 138603 w 55"/>
                <a:gd name="T29" fmla="*/ 228358 h 59"/>
                <a:gd name="T30" fmla="*/ 188104 w 55"/>
                <a:gd name="T31" fmla="*/ 168786 h 59"/>
                <a:gd name="T32" fmla="*/ 227705 w 55"/>
                <a:gd name="T33" fmla="*/ 129072 h 59"/>
                <a:gd name="T34" fmla="*/ 267306 w 55"/>
                <a:gd name="T35" fmla="*/ 9929 h 59"/>
                <a:gd name="T36" fmla="*/ 306907 w 55"/>
                <a:gd name="T37" fmla="*/ 0 h 59"/>
                <a:gd name="T38" fmla="*/ 396009 w 55"/>
                <a:gd name="T39" fmla="*/ 49643 h 59"/>
                <a:gd name="T40" fmla="*/ 405910 w 55"/>
                <a:gd name="T41" fmla="*/ 109215 h 59"/>
                <a:gd name="T42" fmla="*/ 386109 w 55"/>
                <a:gd name="T43" fmla="*/ 178715 h 59"/>
                <a:gd name="T44" fmla="*/ 445511 w 55"/>
                <a:gd name="T45" fmla="*/ 178715 h 59"/>
                <a:gd name="T46" fmla="*/ 544513 w 55"/>
                <a:gd name="T47" fmla="*/ 268072 h 59"/>
                <a:gd name="T48" fmla="*/ 524713 w 55"/>
                <a:gd name="T49" fmla="*/ 327644 h 59"/>
                <a:gd name="T50" fmla="*/ 69302 w 55"/>
                <a:gd name="T51" fmla="*/ 456715 h 59"/>
                <a:gd name="T52" fmla="*/ 39601 w 55"/>
                <a:gd name="T53" fmla="*/ 476572 h 59"/>
                <a:gd name="T54" fmla="*/ 69302 w 55"/>
                <a:gd name="T55" fmla="*/ 496430 h 59"/>
                <a:gd name="T56" fmla="*/ 89102 w 55"/>
                <a:gd name="T57" fmla="*/ 476572 h 59"/>
                <a:gd name="T58" fmla="*/ 69302 w 55"/>
                <a:gd name="T59" fmla="*/ 456715 h 59"/>
                <a:gd name="T60" fmla="*/ 445511 w 55"/>
                <a:gd name="T61" fmla="*/ 228358 h 59"/>
                <a:gd name="T62" fmla="*/ 326708 w 55"/>
                <a:gd name="T63" fmla="*/ 228358 h 59"/>
                <a:gd name="T64" fmla="*/ 356409 w 55"/>
                <a:gd name="T65" fmla="*/ 109215 h 59"/>
                <a:gd name="T66" fmla="*/ 306907 w 55"/>
                <a:gd name="T67" fmla="*/ 49643 h 59"/>
                <a:gd name="T68" fmla="*/ 257406 w 55"/>
                <a:gd name="T69" fmla="*/ 158857 h 59"/>
                <a:gd name="T70" fmla="*/ 227705 w 55"/>
                <a:gd name="T71" fmla="*/ 188643 h 59"/>
                <a:gd name="T72" fmla="*/ 148504 w 55"/>
                <a:gd name="T73" fmla="*/ 268072 h 59"/>
                <a:gd name="T74" fmla="*/ 128703 w 55"/>
                <a:gd name="T75" fmla="*/ 268072 h 59"/>
                <a:gd name="T76" fmla="*/ 128703 w 55"/>
                <a:gd name="T77" fmla="*/ 496430 h 59"/>
                <a:gd name="T78" fmla="*/ 148504 w 55"/>
                <a:gd name="T79" fmla="*/ 496430 h 59"/>
                <a:gd name="T80" fmla="*/ 217805 w 55"/>
                <a:gd name="T81" fmla="*/ 516287 h 59"/>
                <a:gd name="T82" fmla="*/ 336608 w 55"/>
                <a:gd name="T83" fmla="*/ 546073 h 59"/>
                <a:gd name="T84" fmla="*/ 376209 w 55"/>
                <a:gd name="T85" fmla="*/ 546073 h 59"/>
                <a:gd name="T86" fmla="*/ 445511 w 55"/>
                <a:gd name="T87" fmla="*/ 486501 h 59"/>
                <a:gd name="T88" fmla="*/ 445511 w 55"/>
                <a:gd name="T89" fmla="*/ 466644 h 59"/>
                <a:gd name="T90" fmla="*/ 465311 w 55"/>
                <a:gd name="T91" fmla="*/ 417001 h 59"/>
                <a:gd name="T92" fmla="*/ 465311 w 55"/>
                <a:gd name="T93" fmla="*/ 397144 h 59"/>
                <a:gd name="T94" fmla="*/ 485112 w 55"/>
                <a:gd name="T95" fmla="*/ 357429 h 59"/>
                <a:gd name="T96" fmla="*/ 465311 w 55"/>
                <a:gd name="T97" fmla="*/ 317715 h 59"/>
                <a:gd name="T98" fmla="*/ 495012 w 55"/>
                <a:gd name="T99" fmla="*/ 268072 h 59"/>
                <a:gd name="T100" fmla="*/ 445511 w 55"/>
                <a:gd name="T101" fmla="*/ 228358 h 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5" h="59">
                  <a:moveTo>
                    <a:pt x="53" y="33"/>
                  </a:moveTo>
                  <a:cubicBezTo>
                    <a:pt x="53" y="34"/>
                    <a:pt x="53" y="35"/>
                    <a:pt x="53" y="36"/>
                  </a:cubicBezTo>
                  <a:cubicBezTo>
                    <a:pt x="53" y="37"/>
                    <a:pt x="53" y="39"/>
                    <a:pt x="52" y="41"/>
                  </a:cubicBezTo>
                  <a:cubicBezTo>
                    <a:pt x="52" y="41"/>
                    <a:pt x="52" y="42"/>
                    <a:pt x="52" y="42"/>
                  </a:cubicBezTo>
                  <a:cubicBezTo>
                    <a:pt x="52" y="45"/>
                    <a:pt x="51" y="47"/>
                    <a:pt x="50" y="49"/>
                  </a:cubicBezTo>
                  <a:cubicBezTo>
                    <a:pt x="50" y="55"/>
                    <a:pt x="45" y="59"/>
                    <a:pt x="39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29" y="59"/>
                    <a:pt x="24" y="58"/>
                    <a:pt x="20" y="56"/>
                  </a:cubicBezTo>
                  <a:cubicBezTo>
                    <a:pt x="19" y="56"/>
                    <a:pt x="16" y="55"/>
                    <a:pt x="15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5"/>
                    <a:pt x="2" y="23"/>
                    <a:pt x="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6" y="22"/>
                    <a:pt x="18" y="19"/>
                    <a:pt x="19" y="17"/>
                  </a:cubicBezTo>
                  <a:cubicBezTo>
                    <a:pt x="20" y="16"/>
                    <a:pt x="21" y="14"/>
                    <a:pt x="23" y="13"/>
                  </a:cubicBezTo>
                  <a:cubicBezTo>
                    <a:pt x="25" y="10"/>
                    <a:pt x="24" y="5"/>
                    <a:pt x="27" y="1"/>
                  </a:cubicBezTo>
                  <a:cubicBezTo>
                    <a:pt x="28" y="0"/>
                    <a:pt x="29" y="0"/>
                    <a:pt x="31" y="0"/>
                  </a:cubicBezTo>
                  <a:cubicBezTo>
                    <a:pt x="34" y="0"/>
                    <a:pt x="38" y="1"/>
                    <a:pt x="40" y="5"/>
                  </a:cubicBezTo>
                  <a:cubicBezTo>
                    <a:pt x="41" y="7"/>
                    <a:pt x="41" y="9"/>
                    <a:pt x="41" y="11"/>
                  </a:cubicBezTo>
                  <a:cubicBezTo>
                    <a:pt x="41" y="14"/>
                    <a:pt x="40" y="16"/>
                    <a:pt x="39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50" y="18"/>
                    <a:pt x="55" y="22"/>
                    <a:pt x="55" y="27"/>
                  </a:cubicBezTo>
                  <a:cubicBezTo>
                    <a:pt x="55" y="29"/>
                    <a:pt x="54" y="31"/>
                    <a:pt x="53" y="33"/>
                  </a:cubicBezTo>
                  <a:close/>
                  <a:moveTo>
                    <a:pt x="7" y="46"/>
                  </a:moveTo>
                  <a:cubicBezTo>
                    <a:pt x="5" y="46"/>
                    <a:pt x="4" y="47"/>
                    <a:pt x="4" y="48"/>
                  </a:cubicBezTo>
                  <a:cubicBezTo>
                    <a:pt x="4" y="49"/>
                    <a:pt x="5" y="50"/>
                    <a:pt x="7" y="50"/>
                  </a:cubicBezTo>
                  <a:cubicBezTo>
                    <a:pt x="8" y="50"/>
                    <a:pt x="9" y="49"/>
                    <a:pt x="9" y="48"/>
                  </a:cubicBezTo>
                  <a:cubicBezTo>
                    <a:pt x="9" y="47"/>
                    <a:pt x="8" y="46"/>
                    <a:pt x="7" y="46"/>
                  </a:cubicBezTo>
                  <a:close/>
                  <a:moveTo>
                    <a:pt x="45" y="23"/>
                  </a:moveTo>
                  <a:cubicBezTo>
                    <a:pt x="33" y="23"/>
                    <a:pt x="33" y="23"/>
                    <a:pt x="33" y="23"/>
                  </a:cubicBezTo>
                  <a:cubicBezTo>
                    <a:pt x="33" y="19"/>
                    <a:pt x="36" y="16"/>
                    <a:pt x="36" y="11"/>
                  </a:cubicBezTo>
                  <a:cubicBezTo>
                    <a:pt x="36" y="7"/>
                    <a:pt x="36" y="5"/>
                    <a:pt x="31" y="5"/>
                  </a:cubicBezTo>
                  <a:cubicBezTo>
                    <a:pt x="28" y="7"/>
                    <a:pt x="30" y="12"/>
                    <a:pt x="26" y="16"/>
                  </a:cubicBezTo>
                  <a:cubicBezTo>
                    <a:pt x="25" y="17"/>
                    <a:pt x="24" y="18"/>
                    <a:pt x="23" y="19"/>
                  </a:cubicBezTo>
                  <a:cubicBezTo>
                    <a:pt x="22" y="21"/>
                    <a:pt x="17" y="27"/>
                    <a:pt x="1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7" y="50"/>
                    <a:pt x="20" y="52"/>
                    <a:pt x="22" y="52"/>
                  </a:cubicBezTo>
                  <a:cubicBezTo>
                    <a:pt x="26" y="54"/>
                    <a:pt x="30" y="55"/>
                    <a:pt x="34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42" y="55"/>
                    <a:pt x="45" y="53"/>
                    <a:pt x="45" y="49"/>
                  </a:cubicBezTo>
                  <a:cubicBezTo>
                    <a:pt x="45" y="48"/>
                    <a:pt x="45" y="47"/>
                    <a:pt x="45" y="47"/>
                  </a:cubicBezTo>
                  <a:cubicBezTo>
                    <a:pt x="47" y="46"/>
                    <a:pt x="47" y="44"/>
                    <a:pt x="47" y="42"/>
                  </a:cubicBezTo>
                  <a:cubicBezTo>
                    <a:pt x="47" y="41"/>
                    <a:pt x="47" y="41"/>
                    <a:pt x="47" y="40"/>
                  </a:cubicBezTo>
                  <a:cubicBezTo>
                    <a:pt x="48" y="39"/>
                    <a:pt x="49" y="37"/>
                    <a:pt x="49" y="36"/>
                  </a:cubicBezTo>
                  <a:cubicBezTo>
                    <a:pt x="49" y="34"/>
                    <a:pt x="48" y="33"/>
                    <a:pt x="47" y="32"/>
                  </a:cubicBezTo>
                  <a:cubicBezTo>
                    <a:pt x="49" y="32"/>
                    <a:pt x="50" y="29"/>
                    <a:pt x="50" y="27"/>
                  </a:cubicBezTo>
                  <a:cubicBezTo>
                    <a:pt x="50" y="25"/>
                    <a:pt x="48" y="23"/>
                    <a:pt x="45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  <p:sp>
          <p:nvSpPr>
            <p:cNvPr id="12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7569247" y="2530199"/>
              <a:ext cx="15525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400" b="1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组织方式</a:t>
              </a:r>
              <a:endParaRPr lang="en-US" altLang="zh-CN" sz="2400" b="1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3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7733268" y="2937768"/>
              <a:ext cx="2622632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分为引言、任务概述、需求规定、运行环境规定、需求模型图五个部分对需求进行阐述</a:t>
              </a:r>
              <a:endParaRPr lang="en-US" altLang="zh-CN" sz="14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79513" y="3880024"/>
            <a:ext cx="4056063" cy="1726904"/>
            <a:chOff x="1622472" y="3640683"/>
            <a:chExt cx="4056063" cy="1726904"/>
          </a:xfrm>
        </p:grpSpPr>
        <p:sp>
          <p:nvSpPr>
            <p:cNvPr id="20" name="稻壳儿小白白(http://dwz.cn/Wu2UP)"/>
            <p:cNvSpPr>
              <a:spLocks noChangeArrowheads="1"/>
            </p:cNvSpPr>
            <p:nvPr/>
          </p:nvSpPr>
          <p:spPr bwMode="auto">
            <a:xfrm>
              <a:off x="2535285" y="3810096"/>
              <a:ext cx="3143250" cy="1557491"/>
            </a:xfrm>
            <a:prstGeom prst="rect">
              <a:avLst/>
            </a:prstGeom>
            <a:noFill/>
            <a:ln w="9525">
              <a:solidFill>
                <a:srgbClr val="ADBACA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682" tIns="60841" rIns="121682" bIns="60841"/>
            <a:lstStyle>
              <a:lvl1pPr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稻壳儿小白白(http://dwz.cn/Wu2UP)"/>
            <p:cNvSpPr>
              <a:spLocks noChangeArrowheads="1"/>
            </p:cNvSpPr>
            <p:nvPr/>
          </p:nvSpPr>
          <p:spPr bwMode="auto">
            <a:xfrm>
              <a:off x="1622472" y="3640683"/>
              <a:ext cx="1217613" cy="1217613"/>
            </a:xfrm>
            <a:prstGeom prst="ellipse">
              <a:avLst/>
            </a:prstGeom>
            <a:solidFill>
              <a:srgbClr val="32B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>
              <a:lvl1pPr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稻壳儿小白白(http://dwz.cn/Wu2UP)"/>
            <p:cNvSpPr>
              <a:spLocks noEditPoints="1"/>
            </p:cNvSpPr>
            <p:nvPr/>
          </p:nvSpPr>
          <p:spPr bwMode="auto">
            <a:xfrm>
              <a:off x="1862185" y="4005808"/>
              <a:ext cx="736600" cy="487363"/>
            </a:xfrm>
            <a:custGeom>
              <a:avLst/>
              <a:gdLst>
                <a:gd name="T0" fmla="*/ 736600 w 77"/>
                <a:gd name="T1" fmla="*/ 410914 h 51"/>
                <a:gd name="T2" fmla="*/ 736600 w 77"/>
                <a:gd name="T3" fmla="*/ 449138 h 51"/>
                <a:gd name="T4" fmla="*/ 669636 w 77"/>
                <a:gd name="T5" fmla="*/ 487363 h 51"/>
                <a:gd name="T6" fmla="*/ 57397 w 77"/>
                <a:gd name="T7" fmla="*/ 487363 h 51"/>
                <a:gd name="T8" fmla="*/ 0 w 77"/>
                <a:gd name="T9" fmla="*/ 449138 h 51"/>
                <a:gd name="T10" fmla="*/ 0 w 77"/>
                <a:gd name="T11" fmla="*/ 410914 h 51"/>
                <a:gd name="T12" fmla="*/ 57397 w 77"/>
                <a:gd name="T13" fmla="*/ 410914 h 51"/>
                <a:gd name="T14" fmla="*/ 669636 w 77"/>
                <a:gd name="T15" fmla="*/ 410914 h 51"/>
                <a:gd name="T16" fmla="*/ 736600 w 77"/>
                <a:gd name="T17" fmla="*/ 410914 h 51"/>
                <a:gd name="T18" fmla="*/ 95662 w 77"/>
                <a:gd name="T19" fmla="*/ 324909 h 51"/>
                <a:gd name="T20" fmla="*/ 95662 w 77"/>
                <a:gd name="T21" fmla="*/ 57337 h 51"/>
                <a:gd name="T22" fmla="*/ 153060 w 77"/>
                <a:gd name="T23" fmla="*/ 0 h 51"/>
                <a:gd name="T24" fmla="*/ 573974 w 77"/>
                <a:gd name="T25" fmla="*/ 0 h 51"/>
                <a:gd name="T26" fmla="*/ 640938 w 77"/>
                <a:gd name="T27" fmla="*/ 57337 h 51"/>
                <a:gd name="T28" fmla="*/ 640938 w 77"/>
                <a:gd name="T29" fmla="*/ 324909 h 51"/>
                <a:gd name="T30" fmla="*/ 573974 w 77"/>
                <a:gd name="T31" fmla="*/ 391802 h 51"/>
                <a:gd name="T32" fmla="*/ 153060 w 77"/>
                <a:gd name="T33" fmla="*/ 391802 h 51"/>
                <a:gd name="T34" fmla="*/ 95662 w 77"/>
                <a:gd name="T35" fmla="*/ 324909 h 51"/>
                <a:gd name="T36" fmla="*/ 143494 w 77"/>
                <a:gd name="T37" fmla="*/ 324909 h 51"/>
                <a:gd name="T38" fmla="*/ 153060 w 77"/>
                <a:gd name="T39" fmla="*/ 344021 h 51"/>
                <a:gd name="T40" fmla="*/ 573974 w 77"/>
                <a:gd name="T41" fmla="*/ 344021 h 51"/>
                <a:gd name="T42" fmla="*/ 583540 w 77"/>
                <a:gd name="T43" fmla="*/ 324909 h 51"/>
                <a:gd name="T44" fmla="*/ 583540 w 77"/>
                <a:gd name="T45" fmla="*/ 57337 h 51"/>
                <a:gd name="T46" fmla="*/ 573974 w 77"/>
                <a:gd name="T47" fmla="*/ 47781 h 51"/>
                <a:gd name="T48" fmla="*/ 153060 w 77"/>
                <a:gd name="T49" fmla="*/ 47781 h 51"/>
                <a:gd name="T50" fmla="*/ 143494 w 77"/>
                <a:gd name="T51" fmla="*/ 57337 h 51"/>
                <a:gd name="T52" fmla="*/ 143494 w 77"/>
                <a:gd name="T53" fmla="*/ 324909 h 51"/>
                <a:gd name="T54" fmla="*/ 401782 w 77"/>
                <a:gd name="T55" fmla="*/ 449138 h 51"/>
                <a:gd name="T56" fmla="*/ 401782 w 77"/>
                <a:gd name="T57" fmla="*/ 439582 h 51"/>
                <a:gd name="T58" fmla="*/ 334818 w 77"/>
                <a:gd name="T59" fmla="*/ 439582 h 51"/>
                <a:gd name="T60" fmla="*/ 325252 w 77"/>
                <a:gd name="T61" fmla="*/ 449138 h 51"/>
                <a:gd name="T62" fmla="*/ 334818 w 77"/>
                <a:gd name="T63" fmla="*/ 449138 h 51"/>
                <a:gd name="T64" fmla="*/ 401782 w 77"/>
                <a:gd name="T65" fmla="*/ 449138 h 51"/>
                <a:gd name="T66" fmla="*/ 401782 w 77"/>
                <a:gd name="T67" fmla="*/ 449138 h 5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  <p:sp>
          <p:nvSpPr>
            <p:cNvPr id="14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2976800" y="4029858"/>
              <a:ext cx="127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400" b="1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版本说明</a:t>
              </a:r>
              <a:endParaRPr lang="en-US" altLang="zh-CN" sz="2400" b="1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3003597" y="4558935"/>
              <a:ext cx="2428875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版本</a:t>
              </a:r>
              <a:r>
                <a:rPr lang="en-US" altLang="zh-CN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1.0 </a:t>
              </a:r>
              <a:r>
                <a:rPr lang="zh-CN" altLang="en-US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：</a:t>
              </a:r>
              <a:r>
                <a:rPr lang="en-US" altLang="zh-CN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4</a:t>
              </a:r>
              <a:r>
                <a:rPr lang="zh-CN" altLang="en-US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月</a:t>
              </a:r>
              <a:r>
                <a:rPr lang="en-US" altLang="zh-CN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3</a:t>
              </a:r>
              <a:r>
                <a:rPr lang="zh-CN" altLang="en-US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日</a:t>
              </a:r>
              <a:endParaRPr lang="en-US" altLang="zh-CN" dirty="0" smtClean="0">
                <a:solidFill>
                  <a:srgbClr val="445469"/>
                </a:solidFill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版本</a:t>
              </a:r>
              <a:r>
                <a:rPr lang="en-US" altLang="zh-CN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2.0 </a:t>
              </a:r>
              <a:r>
                <a:rPr lang="zh-CN" altLang="en-US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：</a:t>
              </a:r>
              <a:r>
                <a:rPr lang="en-US" altLang="zh-CN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4</a:t>
              </a:r>
              <a:r>
                <a:rPr lang="zh-CN" altLang="en-US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月</a:t>
              </a:r>
              <a:r>
                <a:rPr lang="en-US" altLang="zh-CN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7</a:t>
              </a:r>
              <a:r>
                <a:rPr lang="zh-CN" altLang="en-US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日</a:t>
              </a:r>
              <a:endParaRPr lang="en-US" altLang="zh-CN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26" name="图片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框 46"/>
          <p:cNvSpPr txBox="1">
            <a:spLocks noChangeArrowheads="1"/>
          </p:cNvSpPr>
          <p:nvPr/>
        </p:nvSpPr>
        <p:spPr bwMode="auto">
          <a:xfrm>
            <a:off x="1316558" y="474026"/>
            <a:ext cx="4374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SRS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3"/>
          <p:cNvSpPr txBox="1">
            <a:spLocks noChangeArrowheads="1"/>
          </p:cNvSpPr>
          <p:nvPr/>
        </p:nvSpPr>
        <p:spPr bwMode="auto">
          <a:xfrm>
            <a:off x="3013229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软件设计与建模</a:t>
            </a:r>
            <a:endParaRPr lang="zh-CN" altLang="en-US" sz="48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6867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3687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8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6869" name="文本框 19"/>
          <p:cNvSpPr txBox="1">
            <a:spLocks noChangeArrowheads="1"/>
          </p:cNvSpPr>
          <p:nvPr/>
        </p:nvSpPr>
        <p:spPr bwMode="auto">
          <a:xfrm>
            <a:off x="4247995" y="5248275"/>
            <a:ext cx="33753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DESIGN AND MODELING</a:t>
            </a:r>
            <a:endParaRPr lang="zh-CN" altLang="en-US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稻壳儿小白白(http://dwz.cn/Wu2UP)"/>
          <p:cNvSpPr>
            <a:spLocks noChangeShapeType="1"/>
          </p:cNvSpPr>
          <p:nvPr/>
        </p:nvSpPr>
        <p:spPr bwMode="auto">
          <a:xfrm flipV="1">
            <a:off x="1533526" y="3571875"/>
            <a:ext cx="8731250" cy="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1267" name="稻壳儿小白白(http://dwz.cn/Wu2UP)"/>
          <p:cNvSpPr>
            <a:spLocks noChangeShapeType="1"/>
          </p:cNvSpPr>
          <p:nvPr/>
        </p:nvSpPr>
        <p:spPr bwMode="auto">
          <a:xfrm flipV="1">
            <a:off x="5885811" y="1774031"/>
            <a:ext cx="0" cy="3595688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1268" name="稻壳儿小白白(http://dwz.cn/Wu2UP)"/>
          <p:cNvSpPr>
            <a:spLocks noChangeArrowheads="1"/>
          </p:cNvSpPr>
          <p:nvPr/>
        </p:nvSpPr>
        <p:spPr bwMode="auto">
          <a:xfrm>
            <a:off x="1506538" y="20415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69" name="稻壳儿小白白(http://dwz.cn/Wu2UP)"/>
          <p:cNvSpPr>
            <a:spLocks noChangeArrowheads="1"/>
          </p:cNvSpPr>
          <p:nvPr/>
        </p:nvSpPr>
        <p:spPr bwMode="auto">
          <a:xfrm>
            <a:off x="6270625" y="2001838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0" name="稻壳儿小白白(http://dwz.cn/Wu2UP)"/>
          <p:cNvSpPr>
            <a:spLocks noChangeArrowheads="1"/>
          </p:cNvSpPr>
          <p:nvPr/>
        </p:nvSpPr>
        <p:spPr bwMode="auto">
          <a:xfrm>
            <a:off x="1506538" y="4163913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1" name="稻壳儿小白白(http://dwz.cn/Wu2UP)"/>
          <p:cNvSpPr>
            <a:spLocks noChangeArrowheads="1"/>
          </p:cNvSpPr>
          <p:nvPr/>
        </p:nvSpPr>
        <p:spPr bwMode="auto">
          <a:xfrm>
            <a:off x="6270625" y="42767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2" name="稻壳儿小白白(http://dwz.cn/Wu2UP)"/>
          <p:cNvSpPr>
            <a:spLocks/>
          </p:cNvSpPr>
          <p:nvPr/>
        </p:nvSpPr>
        <p:spPr bwMode="auto">
          <a:xfrm>
            <a:off x="1773238" y="4477684"/>
            <a:ext cx="347663" cy="349250"/>
          </a:xfrm>
          <a:custGeom>
            <a:avLst/>
            <a:gdLst>
              <a:gd name="T0" fmla="*/ 115888 w 288"/>
              <a:gd name="T1" fmla="*/ 0 h 288"/>
              <a:gd name="T2" fmla="*/ 173832 w 288"/>
              <a:gd name="T3" fmla="*/ 48507 h 288"/>
              <a:gd name="T4" fmla="*/ 231775 w 288"/>
              <a:gd name="T5" fmla="*/ 0 h 288"/>
              <a:gd name="T6" fmla="*/ 347663 w 288"/>
              <a:gd name="T7" fmla="*/ 43656 h 288"/>
              <a:gd name="T8" fmla="*/ 347663 w 288"/>
              <a:gd name="T9" fmla="*/ 130969 h 288"/>
              <a:gd name="T10" fmla="*/ 270405 w 288"/>
              <a:gd name="T11" fmla="*/ 109141 h 288"/>
              <a:gd name="T12" fmla="*/ 270405 w 288"/>
              <a:gd name="T13" fmla="*/ 349250 h 288"/>
              <a:gd name="T14" fmla="*/ 77258 w 288"/>
              <a:gd name="T15" fmla="*/ 349250 h 288"/>
              <a:gd name="T16" fmla="*/ 77258 w 288"/>
              <a:gd name="T17" fmla="*/ 109141 h 288"/>
              <a:gd name="T18" fmla="*/ 0 w 288"/>
              <a:gd name="T19" fmla="*/ 130969 h 288"/>
              <a:gd name="T20" fmla="*/ 0 w 288"/>
              <a:gd name="T21" fmla="*/ 43656 h 288"/>
              <a:gd name="T22" fmla="*/ 115888 w 2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8" h="288">
                <a:moveTo>
                  <a:pt x="96" y="0"/>
                </a:moveTo>
                <a:cubicBezTo>
                  <a:pt x="96" y="0"/>
                  <a:pt x="109" y="40"/>
                  <a:pt x="144" y="40"/>
                </a:cubicBezTo>
                <a:cubicBezTo>
                  <a:pt x="179" y="40"/>
                  <a:pt x="192" y="0"/>
                  <a:pt x="192" y="0"/>
                </a:cubicBezTo>
                <a:cubicBezTo>
                  <a:pt x="288" y="36"/>
                  <a:pt x="288" y="36"/>
                  <a:pt x="288" y="36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24" y="90"/>
                  <a:pt x="224" y="90"/>
                  <a:pt x="224" y="90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90"/>
                  <a:pt x="64" y="90"/>
                  <a:pt x="64" y="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36"/>
                  <a:pt x="0" y="36"/>
                  <a:pt x="0" y="36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稻壳儿小白白(http://dwz.cn/Wu2UP)"/>
          <p:cNvSpPr>
            <a:spLocks noEditPoints="1"/>
          </p:cNvSpPr>
          <p:nvPr/>
        </p:nvSpPr>
        <p:spPr bwMode="auto">
          <a:xfrm>
            <a:off x="6545263" y="2286000"/>
            <a:ext cx="365125" cy="341313"/>
          </a:xfrm>
          <a:custGeom>
            <a:avLst/>
            <a:gdLst>
              <a:gd name="T0" fmla="*/ 322669 w 301"/>
              <a:gd name="T1" fmla="*/ 232383 h 282"/>
              <a:gd name="T2" fmla="*/ 283851 w 301"/>
              <a:gd name="T3" fmla="*/ 83513 h 282"/>
              <a:gd name="T4" fmla="*/ 98256 w 301"/>
              <a:gd name="T5" fmla="*/ 43572 h 282"/>
              <a:gd name="T6" fmla="*/ 38817 w 301"/>
              <a:gd name="T7" fmla="*/ 3631 h 282"/>
              <a:gd name="T8" fmla="*/ 14556 w 301"/>
              <a:gd name="T9" fmla="*/ 15734 h 282"/>
              <a:gd name="T10" fmla="*/ 73995 w 301"/>
              <a:gd name="T11" fmla="*/ 68989 h 282"/>
              <a:gd name="T12" fmla="*/ 160121 w 301"/>
              <a:gd name="T13" fmla="*/ 301372 h 282"/>
              <a:gd name="T14" fmla="*/ 365125 w 301"/>
              <a:gd name="T15" fmla="*/ 314686 h 282"/>
              <a:gd name="T16" fmla="*/ 322669 w 301"/>
              <a:gd name="T17" fmla="*/ 232383 h 282"/>
              <a:gd name="T18" fmla="*/ 293556 w 301"/>
              <a:gd name="T19" fmla="*/ 280797 h 282"/>
              <a:gd name="T20" fmla="*/ 291130 w 301"/>
              <a:gd name="T21" fmla="*/ 282007 h 282"/>
              <a:gd name="T22" fmla="*/ 288703 w 301"/>
              <a:gd name="T23" fmla="*/ 280797 h 282"/>
              <a:gd name="T24" fmla="*/ 192873 w 301"/>
              <a:gd name="T25" fmla="*/ 167026 h 282"/>
              <a:gd name="T26" fmla="*/ 128582 w 301"/>
              <a:gd name="T27" fmla="*/ 90775 h 282"/>
              <a:gd name="T28" fmla="*/ 128582 w 301"/>
              <a:gd name="T29" fmla="*/ 85933 h 282"/>
              <a:gd name="T30" fmla="*/ 132221 w 301"/>
              <a:gd name="T31" fmla="*/ 85933 h 282"/>
              <a:gd name="T32" fmla="*/ 215921 w 301"/>
              <a:gd name="T33" fmla="*/ 147660 h 282"/>
              <a:gd name="T34" fmla="*/ 294769 w 301"/>
              <a:gd name="T35" fmla="*/ 277166 h 282"/>
              <a:gd name="T36" fmla="*/ 293556 w 301"/>
              <a:gd name="T37" fmla="*/ 280797 h 2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稻壳儿小白白(http://dwz.cn/Wu2UP)"/>
          <p:cNvSpPr>
            <a:spLocks noEditPoints="1"/>
          </p:cNvSpPr>
          <p:nvPr/>
        </p:nvSpPr>
        <p:spPr bwMode="auto">
          <a:xfrm>
            <a:off x="6564312" y="4539457"/>
            <a:ext cx="327025" cy="349250"/>
          </a:xfrm>
          <a:custGeom>
            <a:avLst/>
            <a:gdLst>
              <a:gd name="T0" fmla="*/ 305142 w 269"/>
              <a:gd name="T1" fmla="*/ 232833 h 288"/>
              <a:gd name="T2" fmla="*/ 284475 w 269"/>
              <a:gd name="T3" fmla="*/ 253449 h 288"/>
              <a:gd name="T4" fmla="*/ 284475 w 269"/>
              <a:gd name="T5" fmla="*/ 255874 h 288"/>
              <a:gd name="T6" fmla="*/ 244357 w 269"/>
              <a:gd name="T7" fmla="*/ 282553 h 288"/>
              <a:gd name="T8" fmla="*/ 194513 w 269"/>
              <a:gd name="T9" fmla="*/ 291042 h 288"/>
              <a:gd name="T10" fmla="*/ 179925 w 269"/>
              <a:gd name="T11" fmla="*/ 226770 h 288"/>
              <a:gd name="T12" fmla="*/ 177493 w 269"/>
              <a:gd name="T13" fmla="*/ 146734 h 288"/>
              <a:gd name="T14" fmla="*/ 234631 w 269"/>
              <a:gd name="T15" fmla="*/ 146734 h 288"/>
              <a:gd name="T16" fmla="*/ 256514 w 269"/>
              <a:gd name="T17" fmla="*/ 141883 h 288"/>
              <a:gd name="T18" fmla="*/ 269887 w 269"/>
              <a:gd name="T19" fmla="*/ 149159 h 288"/>
              <a:gd name="T20" fmla="*/ 286907 w 269"/>
              <a:gd name="T21" fmla="*/ 132181 h 288"/>
              <a:gd name="T22" fmla="*/ 269887 w 269"/>
              <a:gd name="T23" fmla="*/ 115204 h 288"/>
              <a:gd name="T24" fmla="*/ 255298 w 269"/>
              <a:gd name="T25" fmla="*/ 122480 h 288"/>
              <a:gd name="T26" fmla="*/ 176277 w 269"/>
              <a:gd name="T27" fmla="*/ 122480 h 288"/>
              <a:gd name="T28" fmla="*/ 175062 w 269"/>
              <a:gd name="T29" fmla="*/ 82462 h 288"/>
              <a:gd name="T30" fmla="*/ 205454 w 269"/>
              <a:gd name="T31" fmla="*/ 42444 h 288"/>
              <a:gd name="T32" fmla="*/ 162905 w 269"/>
              <a:gd name="T33" fmla="*/ 0 h 288"/>
              <a:gd name="T34" fmla="*/ 120355 w 269"/>
              <a:gd name="T35" fmla="*/ 42444 h 288"/>
              <a:gd name="T36" fmla="*/ 150748 w 269"/>
              <a:gd name="T37" fmla="*/ 82462 h 288"/>
              <a:gd name="T38" fmla="*/ 149532 w 269"/>
              <a:gd name="T39" fmla="*/ 122480 h 288"/>
              <a:gd name="T40" fmla="*/ 70511 w 269"/>
              <a:gd name="T41" fmla="*/ 122480 h 288"/>
              <a:gd name="T42" fmla="*/ 55922 w 269"/>
              <a:gd name="T43" fmla="*/ 115204 h 288"/>
              <a:gd name="T44" fmla="*/ 38903 w 269"/>
              <a:gd name="T45" fmla="*/ 132181 h 288"/>
              <a:gd name="T46" fmla="*/ 55922 w 269"/>
              <a:gd name="T47" fmla="*/ 149159 h 288"/>
              <a:gd name="T48" fmla="*/ 69295 w 269"/>
              <a:gd name="T49" fmla="*/ 141883 h 288"/>
              <a:gd name="T50" fmla="*/ 92394 w 269"/>
              <a:gd name="T51" fmla="*/ 146734 h 288"/>
              <a:gd name="T52" fmla="*/ 148316 w 269"/>
              <a:gd name="T53" fmla="*/ 146734 h 288"/>
              <a:gd name="T54" fmla="*/ 145885 w 269"/>
              <a:gd name="T55" fmla="*/ 226770 h 288"/>
              <a:gd name="T56" fmla="*/ 132512 w 269"/>
              <a:gd name="T57" fmla="*/ 289829 h 288"/>
              <a:gd name="T58" fmla="*/ 71727 w 269"/>
              <a:gd name="T59" fmla="*/ 275277 h 288"/>
              <a:gd name="T60" fmla="*/ 41334 w 269"/>
              <a:gd name="T61" fmla="*/ 257087 h 288"/>
              <a:gd name="T62" fmla="*/ 42550 w 269"/>
              <a:gd name="T63" fmla="*/ 253449 h 288"/>
              <a:gd name="T64" fmla="*/ 20667 w 269"/>
              <a:gd name="T65" fmla="*/ 232833 h 288"/>
              <a:gd name="T66" fmla="*/ 0 w 269"/>
              <a:gd name="T67" fmla="*/ 253449 h 288"/>
              <a:gd name="T68" fmla="*/ 20667 w 269"/>
              <a:gd name="T69" fmla="*/ 275277 h 288"/>
              <a:gd name="T70" fmla="*/ 25530 w 269"/>
              <a:gd name="T71" fmla="*/ 274064 h 288"/>
              <a:gd name="T72" fmla="*/ 58354 w 269"/>
              <a:gd name="T73" fmla="*/ 299530 h 288"/>
              <a:gd name="T74" fmla="*/ 124002 w 269"/>
              <a:gd name="T75" fmla="*/ 331060 h 288"/>
              <a:gd name="T76" fmla="*/ 164120 w 269"/>
              <a:gd name="T77" fmla="*/ 349250 h 288"/>
              <a:gd name="T78" fmla="*/ 201807 w 269"/>
              <a:gd name="T79" fmla="*/ 331060 h 288"/>
              <a:gd name="T80" fmla="*/ 267455 w 269"/>
              <a:gd name="T81" fmla="*/ 299530 h 288"/>
              <a:gd name="T82" fmla="*/ 300279 w 269"/>
              <a:gd name="T83" fmla="*/ 274064 h 288"/>
              <a:gd name="T84" fmla="*/ 305142 w 269"/>
              <a:gd name="T85" fmla="*/ 275277 h 288"/>
              <a:gd name="T86" fmla="*/ 327025 w 269"/>
              <a:gd name="T87" fmla="*/ 253449 h 288"/>
              <a:gd name="T88" fmla="*/ 305142 w 269"/>
              <a:gd name="T89" fmla="*/ 232833 h 288"/>
              <a:gd name="T90" fmla="*/ 139806 w 269"/>
              <a:gd name="T91" fmla="*/ 42444 h 288"/>
              <a:gd name="T92" fmla="*/ 162905 w 269"/>
              <a:gd name="T93" fmla="*/ 19403 h 288"/>
              <a:gd name="T94" fmla="*/ 184787 w 269"/>
              <a:gd name="T95" fmla="*/ 42444 h 288"/>
              <a:gd name="T96" fmla="*/ 162905 w 269"/>
              <a:gd name="T97" fmla="*/ 64272 h 288"/>
              <a:gd name="T98" fmla="*/ 139806 w 269"/>
              <a:gd name="T99" fmla="*/ 42444 h 28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75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2322513"/>
            <a:ext cx="34766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稻壳儿小白白(http://dwz.cn/Wu2UP)"/>
          <p:cNvSpPr>
            <a:spLocks noChangeArrowheads="1"/>
          </p:cNvSpPr>
          <p:nvPr/>
        </p:nvSpPr>
        <p:spPr bwMode="auto">
          <a:xfrm>
            <a:off x="2687638" y="2623939"/>
            <a:ext cx="284321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第</a:t>
            </a:r>
            <a:r>
              <a:rPr lang="en-US" altLang="zh-CN" dirty="0" smtClean="0">
                <a:solidFill>
                  <a:srgbClr val="445469"/>
                </a:solidFill>
                <a:sym typeface="Arial" panose="020B0604020202020204" pitchFamily="34" charset="0"/>
              </a:rPr>
              <a:t>7</a:t>
            </a: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周</a:t>
            </a:r>
            <a:r>
              <a:rPr lang="en-US" altLang="zh-CN" dirty="0" smtClean="0">
                <a:solidFill>
                  <a:srgbClr val="445469"/>
                </a:solidFill>
                <a:sym typeface="Arial" panose="020B0604020202020204" pitchFamily="34" charset="0"/>
              </a:rPr>
              <a:t>——</a:t>
            </a: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第</a:t>
            </a:r>
            <a:r>
              <a:rPr lang="en-US" altLang="zh-CN" dirty="0" smtClean="0">
                <a:solidFill>
                  <a:srgbClr val="445469"/>
                </a:solidFill>
                <a:sym typeface="Arial" panose="020B0604020202020204" pitchFamily="34" charset="0"/>
              </a:rPr>
              <a:t>9</a:t>
            </a: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周</a:t>
            </a:r>
            <a:endParaRPr lang="en-US" altLang="zh-CN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7" name="稻壳儿小白白(http://dwz.cn/Wu2UP)"/>
          <p:cNvSpPr txBox="1">
            <a:spLocks noChangeArrowheads="1"/>
          </p:cNvSpPr>
          <p:nvPr/>
        </p:nvSpPr>
        <p:spPr bwMode="auto">
          <a:xfrm>
            <a:off x="2676525" y="2148879"/>
            <a:ext cx="1293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sym typeface="Arial" panose="020B0604020202020204" pitchFamily="34" charset="0"/>
              </a:rPr>
              <a:t>任务阶段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8" name="稻壳儿小白白(http://dwz.cn/Wu2UP)"/>
          <p:cNvSpPr>
            <a:spLocks noChangeArrowheads="1"/>
          </p:cNvSpPr>
          <p:nvPr/>
        </p:nvSpPr>
        <p:spPr bwMode="auto">
          <a:xfrm>
            <a:off x="7421563" y="2448785"/>
            <a:ext cx="2843212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界面设计：</a:t>
            </a:r>
            <a:r>
              <a:rPr lang="en-US" altLang="zh-CN" dirty="0" smtClean="0">
                <a:solidFill>
                  <a:srgbClr val="445469"/>
                </a:solidFill>
                <a:sym typeface="Arial" panose="020B0604020202020204" pitchFamily="34" charset="0"/>
              </a:rPr>
              <a:t>Photoshop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445469"/>
                </a:solidFill>
                <a:sym typeface="Arial" panose="020B0604020202020204" pitchFamily="34" charset="0"/>
              </a:rPr>
              <a:t>数据库</a:t>
            </a: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设计：</a:t>
            </a:r>
            <a:r>
              <a:rPr lang="en-US" altLang="zh-CN" dirty="0" smtClean="0">
                <a:solidFill>
                  <a:srgbClr val="445469"/>
                </a:solidFill>
                <a:sym typeface="Arial" panose="020B0604020202020204" pitchFamily="34" charset="0"/>
              </a:rPr>
              <a:t>MySQL</a:t>
            </a:r>
            <a:endParaRPr lang="en-US" altLang="zh-CN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9" name="稻壳儿小白白(http://dwz.cn/Wu2UP)"/>
          <p:cNvSpPr txBox="1">
            <a:spLocks noChangeArrowheads="1"/>
          </p:cNvSpPr>
          <p:nvPr/>
        </p:nvSpPr>
        <p:spPr bwMode="auto">
          <a:xfrm>
            <a:off x="7421563" y="2041525"/>
            <a:ext cx="1293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设计工具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0" name="稻壳儿小白白(http://dwz.cn/Wu2UP)"/>
          <p:cNvSpPr>
            <a:spLocks noChangeArrowheads="1"/>
          </p:cNvSpPr>
          <p:nvPr/>
        </p:nvSpPr>
        <p:spPr bwMode="auto">
          <a:xfrm>
            <a:off x="2651920" y="4802188"/>
            <a:ext cx="284321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445469"/>
                </a:solidFill>
                <a:sym typeface="Arial" panose="020B0604020202020204" pitchFamily="34" charset="0"/>
              </a:rPr>
              <a:t>Rational Rose 2007</a:t>
            </a:r>
            <a:endParaRPr lang="en-US" altLang="zh-CN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1" name="稻壳儿小白白(http://dwz.cn/Wu2UP)"/>
          <p:cNvSpPr txBox="1">
            <a:spLocks noChangeArrowheads="1"/>
          </p:cNvSpPr>
          <p:nvPr/>
        </p:nvSpPr>
        <p:spPr bwMode="auto">
          <a:xfrm>
            <a:off x="2657737" y="4358581"/>
            <a:ext cx="1293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sym typeface="Arial" panose="020B0604020202020204" pitchFamily="34" charset="0"/>
              </a:rPr>
              <a:t>建模工具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2" name="稻壳儿小白白(http://dwz.cn/Wu2UP)"/>
          <p:cNvSpPr>
            <a:spLocks noChangeArrowheads="1"/>
          </p:cNvSpPr>
          <p:nvPr/>
        </p:nvSpPr>
        <p:spPr bwMode="auto">
          <a:xfrm>
            <a:off x="7421563" y="4482149"/>
            <a:ext cx="28432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软件设计说明文档</a:t>
            </a:r>
            <a:endParaRPr lang="en-US" altLang="zh-CN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系统设计模型</a:t>
            </a:r>
            <a:endParaRPr lang="en-US" altLang="zh-CN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445469"/>
                </a:solidFill>
                <a:sym typeface="Arial" panose="020B0604020202020204" pitchFamily="34" charset="0"/>
              </a:rPr>
              <a:t>UI</a:t>
            </a: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设计样例</a:t>
            </a:r>
            <a:endParaRPr lang="en-US" altLang="zh-CN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3" name="稻壳儿小白白(http://dwz.cn/Wu2UP)"/>
          <p:cNvSpPr txBox="1">
            <a:spLocks noChangeArrowheads="1"/>
          </p:cNvSpPr>
          <p:nvPr/>
        </p:nvSpPr>
        <p:spPr bwMode="auto">
          <a:xfrm>
            <a:off x="7421563" y="4010025"/>
            <a:ext cx="1293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阶段成果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23" name="图片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46"/>
          <p:cNvSpPr txBox="1">
            <a:spLocks noChangeArrowheads="1"/>
          </p:cNvSpPr>
          <p:nvPr/>
        </p:nvSpPr>
        <p:spPr bwMode="auto">
          <a:xfrm>
            <a:off x="1316558" y="474026"/>
            <a:ext cx="4374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软件设计与建模</a:t>
            </a:r>
          </a:p>
        </p:txBody>
      </p:sp>
      <p:sp>
        <p:nvSpPr>
          <p:cNvPr id="25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animBg="1"/>
      <p:bldP spid="11268" grpId="0" animBg="1"/>
      <p:bldP spid="11269" grpId="0" animBg="1"/>
      <p:bldP spid="11270" grpId="0" animBg="1"/>
      <p:bldP spid="11271" grpId="0" animBg="1"/>
      <p:bldP spid="11272" grpId="0" animBg="1"/>
      <p:bldP spid="11273" grpId="0" animBg="1"/>
      <p:bldP spid="11274" grpId="0" animBg="1"/>
      <p:bldP spid="11276" grpId="0"/>
      <p:bldP spid="11277" grpId="0"/>
      <p:bldP spid="11278" grpId="0"/>
      <p:bldP spid="11279" grpId="0"/>
      <p:bldP spid="11280" grpId="0"/>
      <p:bldP spid="11281" grpId="0"/>
      <p:bldP spid="11282" grpId="0"/>
      <p:bldP spid="112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7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8" name="文本框 46"/>
          <p:cNvSpPr txBox="1">
            <a:spLocks noChangeArrowheads="1"/>
          </p:cNvSpPr>
          <p:nvPr/>
        </p:nvSpPr>
        <p:spPr bwMode="auto">
          <a:xfrm>
            <a:off x="1316559" y="474026"/>
            <a:ext cx="27225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系统</a:t>
            </a:r>
            <a:r>
              <a:rPr lang="zh-CN" altLang="en-US" sz="2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框架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9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41089" y="791346"/>
            <a:ext cx="2368296" cy="795528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00711" y="2418978"/>
            <a:ext cx="1682496" cy="704088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盲人端</a:t>
            </a:r>
          </a:p>
        </p:txBody>
      </p:sp>
      <p:sp>
        <p:nvSpPr>
          <p:cNvPr id="19" name="矩形 18"/>
          <p:cNvSpPr/>
          <p:nvPr/>
        </p:nvSpPr>
        <p:spPr>
          <a:xfrm>
            <a:off x="5179887" y="2431325"/>
            <a:ext cx="1682496" cy="704088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志愿者端</a:t>
            </a:r>
          </a:p>
        </p:txBody>
      </p:sp>
      <p:sp>
        <p:nvSpPr>
          <p:cNvPr id="20" name="矩形 19"/>
          <p:cNvSpPr/>
          <p:nvPr/>
        </p:nvSpPr>
        <p:spPr>
          <a:xfrm>
            <a:off x="8697570" y="2418976"/>
            <a:ext cx="1682496" cy="704088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</a:p>
        </p:txBody>
      </p:sp>
      <p:sp>
        <p:nvSpPr>
          <p:cNvPr id="21" name="矩形 20"/>
          <p:cNvSpPr/>
          <p:nvPr/>
        </p:nvSpPr>
        <p:spPr>
          <a:xfrm>
            <a:off x="4470757" y="3651329"/>
            <a:ext cx="1152144" cy="482147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身份管理</a:t>
            </a:r>
          </a:p>
        </p:txBody>
      </p:sp>
      <p:sp>
        <p:nvSpPr>
          <p:cNvPr id="22" name="矩形 21"/>
          <p:cNvSpPr/>
          <p:nvPr/>
        </p:nvSpPr>
        <p:spPr>
          <a:xfrm>
            <a:off x="4470757" y="4661742"/>
            <a:ext cx="1152144" cy="482147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志愿服务</a:t>
            </a:r>
          </a:p>
        </p:txBody>
      </p:sp>
      <p:sp>
        <p:nvSpPr>
          <p:cNvPr id="23" name="矩形 22"/>
          <p:cNvSpPr/>
          <p:nvPr/>
        </p:nvSpPr>
        <p:spPr>
          <a:xfrm>
            <a:off x="6427573" y="3651329"/>
            <a:ext cx="1152144" cy="482147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任务管理</a:t>
            </a:r>
          </a:p>
        </p:txBody>
      </p:sp>
      <p:sp>
        <p:nvSpPr>
          <p:cNvPr id="24" name="矩形 23"/>
          <p:cNvSpPr/>
          <p:nvPr/>
        </p:nvSpPr>
        <p:spPr>
          <a:xfrm>
            <a:off x="6427573" y="4661742"/>
            <a:ext cx="1152144" cy="482147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语音交流</a:t>
            </a:r>
          </a:p>
        </p:txBody>
      </p:sp>
      <p:cxnSp>
        <p:nvCxnSpPr>
          <p:cNvPr id="25" name="肘形连接符 24"/>
          <p:cNvCxnSpPr>
            <a:stCxn id="17" idx="2"/>
            <a:endCxn id="18" idx="0"/>
          </p:cNvCxnSpPr>
          <p:nvPr/>
        </p:nvCxnSpPr>
        <p:spPr>
          <a:xfrm rot="5400000">
            <a:off x="3917546" y="311287"/>
            <a:ext cx="832104" cy="3383278"/>
          </a:xfrm>
          <a:prstGeom prst="bentConnector3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直接箭头连接符 25"/>
          <p:cNvCxnSpPr>
            <a:stCxn id="17" idx="2"/>
            <a:endCxn id="19" idx="0"/>
          </p:cNvCxnSpPr>
          <p:nvPr/>
        </p:nvCxnSpPr>
        <p:spPr>
          <a:xfrm flipH="1">
            <a:off x="6021135" y="1586874"/>
            <a:ext cx="4102" cy="844451"/>
          </a:xfrm>
          <a:prstGeom prst="straightConnector1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肘形连接符 26"/>
          <p:cNvCxnSpPr>
            <a:stCxn id="17" idx="2"/>
            <a:endCxn id="20" idx="0"/>
          </p:cNvCxnSpPr>
          <p:nvPr/>
        </p:nvCxnSpPr>
        <p:spPr>
          <a:xfrm rot="16200000" flipH="1">
            <a:off x="7365976" y="246134"/>
            <a:ext cx="832102" cy="3513581"/>
          </a:xfrm>
          <a:prstGeom prst="bentConnector3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肘形连接符 27"/>
          <p:cNvCxnSpPr>
            <a:stCxn id="19" idx="2"/>
            <a:endCxn id="21" idx="3"/>
          </p:cNvCxnSpPr>
          <p:nvPr/>
        </p:nvCxnSpPr>
        <p:spPr>
          <a:xfrm rot="5400000">
            <a:off x="5443523" y="3314791"/>
            <a:ext cx="756990" cy="398234"/>
          </a:xfrm>
          <a:prstGeom prst="bentConnector2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肘形连接符 28"/>
          <p:cNvCxnSpPr>
            <a:stCxn id="19" idx="2"/>
            <a:endCxn id="22" idx="3"/>
          </p:cNvCxnSpPr>
          <p:nvPr/>
        </p:nvCxnSpPr>
        <p:spPr>
          <a:xfrm rot="5400000">
            <a:off x="4938317" y="3819997"/>
            <a:ext cx="1767403" cy="398234"/>
          </a:xfrm>
          <a:prstGeom prst="bentConnector2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肘形连接符 29"/>
          <p:cNvCxnSpPr>
            <a:stCxn id="19" idx="2"/>
            <a:endCxn id="23" idx="1"/>
          </p:cNvCxnSpPr>
          <p:nvPr/>
        </p:nvCxnSpPr>
        <p:spPr>
          <a:xfrm rot="16200000" flipH="1">
            <a:off x="5845859" y="3310689"/>
            <a:ext cx="756990" cy="406438"/>
          </a:xfrm>
          <a:prstGeom prst="bentConnector2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肘形连接符 30"/>
          <p:cNvCxnSpPr>
            <a:stCxn id="19" idx="2"/>
            <a:endCxn id="24" idx="1"/>
          </p:cNvCxnSpPr>
          <p:nvPr/>
        </p:nvCxnSpPr>
        <p:spPr>
          <a:xfrm rot="16200000" flipH="1">
            <a:off x="5340653" y="3815895"/>
            <a:ext cx="1767403" cy="406438"/>
          </a:xfrm>
          <a:prstGeom prst="bentConnector2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矩形 31"/>
          <p:cNvSpPr/>
          <p:nvPr/>
        </p:nvSpPr>
        <p:spPr>
          <a:xfrm>
            <a:off x="1139293" y="3651329"/>
            <a:ext cx="1152144" cy="482147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界面交互</a:t>
            </a:r>
          </a:p>
        </p:txBody>
      </p:sp>
      <p:sp>
        <p:nvSpPr>
          <p:cNvPr id="33" name="矩形 32"/>
          <p:cNvSpPr/>
          <p:nvPr/>
        </p:nvSpPr>
        <p:spPr>
          <a:xfrm>
            <a:off x="1139293" y="4661741"/>
            <a:ext cx="1152144" cy="482147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语音导航</a:t>
            </a:r>
          </a:p>
        </p:txBody>
      </p:sp>
      <p:sp>
        <p:nvSpPr>
          <p:cNvPr id="34" name="矩形 33"/>
          <p:cNvSpPr/>
          <p:nvPr/>
        </p:nvSpPr>
        <p:spPr>
          <a:xfrm>
            <a:off x="1060808" y="5672151"/>
            <a:ext cx="1406652" cy="482147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红绿灯识别</a:t>
            </a:r>
          </a:p>
        </p:txBody>
      </p:sp>
      <p:sp>
        <p:nvSpPr>
          <p:cNvPr id="35" name="矩形 34"/>
          <p:cNvSpPr/>
          <p:nvPr/>
        </p:nvSpPr>
        <p:spPr>
          <a:xfrm>
            <a:off x="2950568" y="4661737"/>
            <a:ext cx="1152144" cy="482147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身份管理</a:t>
            </a:r>
          </a:p>
        </p:txBody>
      </p:sp>
      <p:sp>
        <p:nvSpPr>
          <p:cNvPr id="36" name="矩形 35"/>
          <p:cNvSpPr/>
          <p:nvPr/>
        </p:nvSpPr>
        <p:spPr>
          <a:xfrm>
            <a:off x="2823314" y="5672152"/>
            <a:ext cx="1406652" cy="482147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评价制度</a:t>
            </a:r>
          </a:p>
        </p:txBody>
      </p:sp>
      <p:sp>
        <p:nvSpPr>
          <p:cNvPr id="37" name="矩形 36"/>
          <p:cNvSpPr/>
          <p:nvPr/>
        </p:nvSpPr>
        <p:spPr>
          <a:xfrm>
            <a:off x="2950568" y="3647147"/>
            <a:ext cx="1152144" cy="482147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志愿互动</a:t>
            </a:r>
          </a:p>
        </p:txBody>
      </p:sp>
      <p:cxnSp>
        <p:nvCxnSpPr>
          <p:cNvPr id="38" name="肘形连接符 37"/>
          <p:cNvCxnSpPr>
            <a:stCxn id="18" idx="2"/>
            <a:endCxn id="32" idx="3"/>
          </p:cNvCxnSpPr>
          <p:nvPr/>
        </p:nvCxnSpPr>
        <p:spPr>
          <a:xfrm rot="5400000">
            <a:off x="2082030" y="3332473"/>
            <a:ext cx="769337" cy="350522"/>
          </a:xfrm>
          <a:prstGeom prst="bentConnector2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肘形连接符 38"/>
          <p:cNvCxnSpPr>
            <a:stCxn id="18" idx="2"/>
            <a:endCxn id="37" idx="1"/>
          </p:cNvCxnSpPr>
          <p:nvPr/>
        </p:nvCxnSpPr>
        <p:spPr>
          <a:xfrm rot="16200000" flipH="1">
            <a:off x="2413686" y="3351338"/>
            <a:ext cx="765155" cy="308609"/>
          </a:xfrm>
          <a:prstGeom prst="bentConnector2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肘形连接符 39"/>
          <p:cNvCxnSpPr>
            <a:stCxn id="18" idx="2"/>
            <a:endCxn id="33" idx="3"/>
          </p:cNvCxnSpPr>
          <p:nvPr/>
        </p:nvCxnSpPr>
        <p:spPr>
          <a:xfrm rot="5400000">
            <a:off x="1576824" y="3837679"/>
            <a:ext cx="1779749" cy="350522"/>
          </a:xfrm>
          <a:prstGeom prst="bentConnector2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肘形连接符 40"/>
          <p:cNvCxnSpPr>
            <a:stCxn id="18" idx="2"/>
            <a:endCxn id="35" idx="1"/>
          </p:cNvCxnSpPr>
          <p:nvPr/>
        </p:nvCxnSpPr>
        <p:spPr>
          <a:xfrm rot="16200000" flipH="1">
            <a:off x="1906391" y="3858633"/>
            <a:ext cx="1779745" cy="308609"/>
          </a:xfrm>
          <a:prstGeom prst="bentConnector2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肘形连接符 41"/>
          <p:cNvCxnSpPr>
            <a:stCxn id="18" idx="2"/>
            <a:endCxn id="34" idx="3"/>
          </p:cNvCxnSpPr>
          <p:nvPr/>
        </p:nvCxnSpPr>
        <p:spPr>
          <a:xfrm rot="5400000">
            <a:off x="1159631" y="4430896"/>
            <a:ext cx="2790159" cy="174499"/>
          </a:xfrm>
          <a:prstGeom prst="bentConnector2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肘形连接符 42"/>
          <p:cNvCxnSpPr>
            <a:stCxn id="18" idx="2"/>
            <a:endCxn id="36" idx="1"/>
          </p:cNvCxnSpPr>
          <p:nvPr/>
        </p:nvCxnSpPr>
        <p:spPr>
          <a:xfrm rot="16200000" flipH="1">
            <a:off x="1337556" y="4427468"/>
            <a:ext cx="2790160" cy="181355"/>
          </a:xfrm>
          <a:prstGeom prst="bentConnector2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矩形 43"/>
          <p:cNvSpPr/>
          <p:nvPr/>
        </p:nvSpPr>
        <p:spPr>
          <a:xfrm>
            <a:off x="9941152" y="3647146"/>
            <a:ext cx="1152144" cy="482147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</a:p>
        </p:txBody>
      </p:sp>
      <p:sp>
        <p:nvSpPr>
          <p:cNvPr id="45" name="矩形 44"/>
          <p:cNvSpPr/>
          <p:nvPr/>
        </p:nvSpPr>
        <p:spPr>
          <a:xfrm>
            <a:off x="7987385" y="3647146"/>
            <a:ext cx="1152144" cy="482147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日志系统</a:t>
            </a:r>
          </a:p>
        </p:txBody>
      </p:sp>
      <p:cxnSp>
        <p:nvCxnSpPr>
          <p:cNvPr id="46" name="肘形连接符 45"/>
          <p:cNvCxnSpPr>
            <a:endCxn id="45" idx="3"/>
          </p:cNvCxnSpPr>
          <p:nvPr/>
        </p:nvCxnSpPr>
        <p:spPr>
          <a:xfrm rot="5400000">
            <a:off x="8956029" y="3302383"/>
            <a:ext cx="769337" cy="402336"/>
          </a:xfrm>
          <a:prstGeom prst="bentConnector2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矩形 46"/>
          <p:cNvSpPr/>
          <p:nvPr/>
        </p:nvSpPr>
        <p:spPr>
          <a:xfrm>
            <a:off x="5449164" y="5672151"/>
            <a:ext cx="1152144" cy="482147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志愿分享</a:t>
            </a:r>
          </a:p>
        </p:txBody>
      </p:sp>
      <p:cxnSp>
        <p:nvCxnSpPr>
          <p:cNvPr id="48" name="肘形连接符 47"/>
          <p:cNvCxnSpPr>
            <a:stCxn id="20" idx="2"/>
            <a:endCxn id="44" idx="1"/>
          </p:cNvCxnSpPr>
          <p:nvPr/>
        </p:nvCxnSpPr>
        <p:spPr>
          <a:xfrm rot="16200000" flipH="1">
            <a:off x="9357407" y="3304475"/>
            <a:ext cx="765156" cy="402334"/>
          </a:xfrm>
          <a:prstGeom prst="bentConnector2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矩形 48"/>
          <p:cNvSpPr/>
          <p:nvPr/>
        </p:nvSpPr>
        <p:spPr>
          <a:xfrm>
            <a:off x="8962746" y="5672151"/>
            <a:ext cx="1152144" cy="482147"/>
          </a:xfrm>
          <a:prstGeom prst="rect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信息处理</a:t>
            </a:r>
          </a:p>
        </p:txBody>
      </p:sp>
      <p:cxnSp>
        <p:nvCxnSpPr>
          <p:cNvPr id="50" name="直接箭头连接符 49"/>
          <p:cNvCxnSpPr>
            <a:stCxn id="19" idx="2"/>
            <a:endCxn id="47" idx="0"/>
          </p:cNvCxnSpPr>
          <p:nvPr/>
        </p:nvCxnSpPr>
        <p:spPr>
          <a:xfrm>
            <a:off x="6021135" y="3135413"/>
            <a:ext cx="4101" cy="2536738"/>
          </a:xfrm>
          <a:prstGeom prst="straightConnector1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接箭头连接符 50"/>
          <p:cNvCxnSpPr>
            <a:stCxn id="20" idx="2"/>
            <a:endCxn id="49" idx="0"/>
          </p:cNvCxnSpPr>
          <p:nvPr/>
        </p:nvCxnSpPr>
        <p:spPr>
          <a:xfrm>
            <a:off x="9538818" y="3123064"/>
            <a:ext cx="0" cy="2549087"/>
          </a:xfrm>
          <a:prstGeom prst="straightConnector1">
            <a:avLst/>
          </a:prstGeom>
          <a:ln w="28575">
            <a:solidFill>
              <a:srgbClr val="117A68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7457907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46"/>
          <p:cNvSpPr txBox="1">
            <a:spLocks noChangeArrowheads="1"/>
          </p:cNvSpPr>
          <p:nvPr/>
        </p:nvSpPr>
        <p:spPr bwMode="auto">
          <a:xfrm>
            <a:off x="1316558" y="474026"/>
            <a:ext cx="4374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功能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模块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设计</a:t>
            </a:r>
            <a:r>
              <a:rPr lang="en-US" altLang="zh-CN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类图</a:t>
            </a:r>
            <a:endParaRPr lang="zh-CN" altLang="en-US" sz="2800" b="1" dirty="0" smtClean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13" y="1111912"/>
            <a:ext cx="96488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957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46"/>
          <p:cNvSpPr txBox="1">
            <a:spLocks noChangeArrowheads="1"/>
          </p:cNvSpPr>
          <p:nvPr/>
        </p:nvSpPr>
        <p:spPr bwMode="auto">
          <a:xfrm>
            <a:off x="1316558" y="474026"/>
            <a:ext cx="4374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数据基表设计</a:t>
            </a:r>
          </a:p>
        </p:txBody>
      </p:sp>
      <p:sp>
        <p:nvSpPr>
          <p:cNvPr id="25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43625"/>
              </p:ext>
            </p:extLst>
          </p:nvPr>
        </p:nvGraphicFramePr>
        <p:xfrm>
          <a:off x="742027" y="1281872"/>
          <a:ext cx="3196128" cy="37084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98064"/>
                <a:gridCol w="159806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err="1" smtClean="0"/>
                        <a:t>BlindUser</a:t>
                      </a:r>
                      <a:endParaRPr lang="zh-CN" altLang="en-US" dirty="0"/>
                    </a:p>
                  </a:txBody>
                  <a:tcPr>
                    <a:solidFill>
                      <a:srgbClr val="4094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b_username</a:t>
                      </a:r>
                      <a:endParaRPr lang="zh-CN" alt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b_password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b_gender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b_age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b_phoneNum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b_longitude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numeric(9,6)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b_latitude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numeric(9,6)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b_needHelp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b_picture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87497"/>
              </p:ext>
            </p:extLst>
          </p:nvPr>
        </p:nvGraphicFramePr>
        <p:xfrm>
          <a:off x="4360550" y="2120795"/>
          <a:ext cx="3146752" cy="44500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73376"/>
                <a:gridCol w="157337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err="1" smtClean="0"/>
                        <a:t>VolunteerUser</a:t>
                      </a:r>
                      <a:endParaRPr lang="zh-CN" altLang="en-US" dirty="0"/>
                    </a:p>
                  </a:txBody>
                  <a:tcPr>
                    <a:solidFill>
                      <a:srgbClr val="4094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v_username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v_password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String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v_gender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v_age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v_phoneNum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v_longitude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numeric(9,6)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v_latitude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numeric(9,6)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v_firstDay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v_picture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v_stars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numeric(3,2)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v_eventNum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40015"/>
              </p:ext>
            </p:extLst>
          </p:nvPr>
        </p:nvGraphicFramePr>
        <p:xfrm>
          <a:off x="8545794" y="1281872"/>
          <a:ext cx="305939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9698"/>
                <a:gridCol w="152969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Event</a:t>
                      </a:r>
                      <a:endParaRPr lang="zh-CN" altLang="en-US" dirty="0"/>
                    </a:p>
                  </a:txBody>
                  <a:tcPr>
                    <a:solidFill>
                      <a:srgbClr val="4094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b_username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v_username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time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numeric(3,2)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appraise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肘形连接符 20"/>
          <p:cNvCxnSpPr/>
          <p:nvPr/>
        </p:nvCxnSpPr>
        <p:spPr>
          <a:xfrm rot="10800000" flipV="1">
            <a:off x="3982340" y="1828797"/>
            <a:ext cx="4563454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10800000" flipV="1">
            <a:off x="7506233" y="2251880"/>
            <a:ext cx="1083747" cy="4104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 bwMode="auto">
          <a:xfrm>
            <a:off x="9627210" y="5274338"/>
            <a:ext cx="3602020" cy="1296537"/>
          </a:xfrm>
          <a:prstGeom prst="rect">
            <a:avLst/>
          </a:prstGeom>
          <a:solidFill>
            <a:srgbClr val="99DFA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21923" y="5553274"/>
            <a:ext cx="20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个数据基表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967910" y="5922606"/>
            <a:ext cx="20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26</a:t>
            </a:r>
            <a:r>
              <a:rPr lang="zh-CN" altLang="en-US" dirty="0" smtClean="0"/>
              <a:t>个属性字段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746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695915" y="771525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文本框 20"/>
          <p:cNvSpPr txBox="1">
            <a:spLocks noChangeArrowheads="1"/>
          </p:cNvSpPr>
          <p:nvPr/>
        </p:nvSpPr>
        <p:spPr bwMode="auto">
          <a:xfrm>
            <a:off x="7672388" y="877888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系统简介</a:t>
            </a:r>
          </a:p>
        </p:txBody>
      </p:sp>
      <p:sp>
        <p:nvSpPr>
          <p:cNvPr id="5124" name="文本框 21"/>
          <p:cNvSpPr txBox="1">
            <a:spLocks noChangeArrowheads="1"/>
          </p:cNvSpPr>
          <p:nvPr/>
        </p:nvSpPr>
        <p:spPr bwMode="auto">
          <a:xfrm>
            <a:off x="6695915" y="784225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5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695915" y="1682750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5"/>
          <p:cNvSpPr txBox="1">
            <a:spLocks noChangeArrowheads="1"/>
          </p:cNvSpPr>
          <p:nvPr/>
        </p:nvSpPr>
        <p:spPr bwMode="auto">
          <a:xfrm>
            <a:off x="7672388" y="1789113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需求分析和建模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7" name="文本框 26"/>
          <p:cNvSpPr txBox="1">
            <a:spLocks noChangeArrowheads="1"/>
          </p:cNvSpPr>
          <p:nvPr/>
        </p:nvSpPr>
        <p:spPr bwMode="auto">
          <a:xfrm>
            <a:off x="6695915" y="1695450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8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695915" y="2570163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文本框 28"/>
          <p:cNvSpPr txBox="1">
            <a:spLocks noChangeArrowheads="1"/>
          </p:cNvSpPr>
          <p:nvPr/>
        </p:nvSpPr>
        <p:spPr bwMode="auto">
          <a:xfrm>
            <a:off x="7672388" y="2676525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SRS</a:t>
            </a:r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内容介绍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30" name="文本框 29"/>
          <p:cNvSpPr txBox="1">
            <a:spLocks noChangeArrowheads="1"/>
          </p:cNvSpPr>
          <p:nvPr/>
        </p:nvSpPr>
        <p:spPr bwMode="auto">
          <a:xfrm>
            <a:off x="6695915" y="2582863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1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695915" y="3482975"/>
            <a:ext cx="7254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文本框 31"/>
          <p:cNvSpPr txBox="1">
            <a:spLocks noChangeArrowheads="1"/>
          </p:cNvSpPr>
          <p:nvPr/>
        </p:nvSpPr>
        <p:spPr bwMode="auto">
          <a:xfrm>
            <a:off x="7672388" y="358775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软件设计与建模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33" name="文本框 33"/>
          <p:cNvSpPr txBox="1">
            <a:spLocks noChangeArrowheads="1"/>
          </p:cNvSpPr>
          <p:nvPr/>
        </p:nvSpPr>
        <p:spPr bwMode="auto">
          <a:xfrm>
            <a:off x="6695915" y="3495675"/>
            <a:ext cx="596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4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695915" y="4394200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文本框 35"/>
          <p:cNvSpPr txBox="1">
            <a:spLocks noChangeArrowheads="1"/>
          </p:cNvSpPr>
          <p:nvPr/>
        </p:nvSpPr>
        <p:spPr bwMode="auto">
          <a:xfrm>
            <a:off x="7672388" y="4498975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SDD</a:t>
            </a:r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内容介绍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36" name="文本框 37"/>
          <p:cNvSpPr txBox="1">
            <a:spLocks noChangeArrowheads="1"/>
          </p:cNvSpPr>
          <p:nvPr/>
        </p:nvSpPr>
        <p:spPr bwMode="auto">
          <a:xfrm>
            <a:off x="6695915" y="4406900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5577">
            <a:off x="205151" y="1429476"/>
            <a:ext cx="6085738" cy="361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文本框 32"/>
          <p:cNvSpPr txBox="1">
            <a:spLocks noChangeArrowheads="1"/>
          </p:cNvSpPr>
          <p:nvPr/>
        </p:nvSpPr>
        <p:spPr bwMode="auto">
          <a:xfrm>
            <a:off x="1250950" y="2717800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>
                <a:solidFill>
                  <a:schemeClr val="bg1"/>
                </a:solidFill>
                <a:latin typeface="Impact" panose="020B0806030902050204" pitchFamily="34" charset="0"/>
              </a:rPr>
              <a:t>CONTENTS</a:t>
            </a:r>
            <a:endParaRPr lang="zh-CN" altLang="en-US" sz="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9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695915" y="5305425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35"/>
          <p:cNvSpPr txBox="1">
            <a:spLocks noChangeArrowheads="1"/>
          </p:cNvSpPr>
          <p:nvPr/>
        </p:nvSpPr>
        <p:spPr bwMode="auto">
          <a:xfrm>
            <a:off x="7672388" y="541020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软件开发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情况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文本框 37"/>
          <p:cNvSpPr txBox="1">
            <a:spLocks noChangeArrowheads="1"/>
          </p:cNvSpPr>
          <p:nvPr/>
        </p:nvSpPr>
        <p:spPr bwMode="auto">
          <a:xfrm>
            <a:off x="6695915" y="5318125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46"/>
          <p:cNvSpPr txBox="1">
            <a:spLocks noChangeArrowheads="1"/>
          </p:cNvSpPr>
          <p:nvPr/>
        </p:nvSpPr>
        <p:spPr bwMode="auto">
          <a:xfrm>
            <a:off x="1316558" y="474026"/>
            <a:ext cx="4374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架构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设计</a:t>
            </a:r>
            <a:endParaRPr lang="zh-CN" altLang="en-US" sz="2800" b="1" dirty="0" smtClean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3798" y="1877635"/>
            <a:ext cx="8494633" cy="120032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effectLst/>
                <a:latin typeface="+mj-ea"/>
                <a:ea typeface="+mj-ea"/>
                <a:cs typeface="Times New Roman" panose="02020603050405020304" pitchFamily="18" charset="0"/>
              </a:rPr>
              <a:t>软件架构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solidFill>
                  <a:srgbClr val="5AC8AD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三层</a:t>
            </a:r>
            <a:r>
              <a:rPr lang="en-US" altLang="zh-CN" sz="2400" dirty="0" smtClean="0">
                <a:solidFill>
                  <a:srgbClr val="5AC8AD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C/S</a:t>
            </a:r>
            <a:r>
              <a:rPr lang="zh-CN" altLang="zh-CN" sz="2400" dirty="0" smtClean="0">
                <a:solidFill>
                  <a:srgbClr val="5AC8AD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架构</a:t>
            </a:r>
            <a:endParaRPr lang="en-US" altLang="zh-CN" sz="2400" dirty="0" smtClean="0">
              <a:solidFill>
                <a:srgbClr val="5AC8AD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28967B"/>
                </a:solidFill>
              </a:rPr>
              <a:t>将软件系统分为表现层、业务逻辑层、数据访问层的三层结构</a:t>
            </a:r>
            <a:endParaRPr lang="zh-CN" altLang="en-US" sz="2400" dirty="0">
              <a:solidFill>
                <a:srgbClr val="28967B"/>
              </a:solidFill>
              <a:latin typeface="+mj-ea"/>
              <a:ea typeface="+mj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66242" y="3710966"/>
            <a:ext cx="2218212" cy="961880"/>
            <a:chOff x="1030310" y="2614411"/>
            <a:chExt cx="1455313" cy="631065"/>
          </a:xfrm>
        </p:grpSpPr>
        <p:sp>
          <p:nvSpPr>
            <p:cNvPr id="7" name="圆角矩形 6"/>
            <p:cNvSpPr/>
            <p:nvPr/>
          </p:nvSpPr>
          <p:spPr>
            <a:xfrm>
              <a:off x="1030310" y="2614411"/>
              <a:ext cx="1455313" cy="631065"/>
            </a:xfrm>
            <a:prstGeom prst="roundRect">
              <a:avLst/>
            </a:prstGeom>
            <a:noFill/>
            <a:ln w="19050">
              <a:solidFill>
                <a:srgbClr val="32BB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65538" y="2817650"/>
              <a:ext cx="1184857" cy="2522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前端界面</a:t>
              </a:r>
              <a:endParaRPr lang="zh-CN" altLang="en-US" sz="2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16576" y="3710966"/>
            <a:ext cx="2279550" cy="988477"/>
            <a:chOff x="1030310" y="2614411"/>
            <a:chExt cx="1455313" cy="631065"/>
          </a:xfrm>
        </p:grpSpPr>
        <p:sp>
          <p:nvSpPr>
            <p:cNvPr id="10" name="圆角矩形 9"/>
            <p:cNvSpPr/>
            <p:nvPr/>
          </p:nvSpPr>
          <p:spPr>
            <a:xfrm>
              <a:off x="1030310" y="2614411"/>
              <a:ext cx="1455313" cy="631065"/>
            </a:xfrm>
            <a:prstGeom prst="roundRect">
              <a:avLst/>
            </a:prstGeom>
            <a:noFill/>
            <a:ln w="19050">
              <a:solidFill>
                <a:srgbClr val="32BB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68149" y="2800437"/>
              <a:ext cx="1184857" cy="242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后台服务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030728" y="3714707"/>
            <a:ext cx="2242643" cy="972474"/>
            <a:chOff x="1030310" y="2614411"/>
            <a:chExt cx="1455313" cy="631065"/>
          </a:xfrm>
        </p:grpSpPr>
        <p:sp>
          <p:nvSpPr>
            <p:cNvPr id="13" name="圆角矩形 12"/>
            <p:cNvSpPr/>
            <p:nvPr/>
          </p:nvSpPr>
          <p:spPr>
            <a:xfrm>
              <a:off x="1030310" y="2614411"/>
              <a:ext cx="1455313" cy="631065"/>
            </a:xfrm>
            <a:prstGeom prst="roundRect">
              <a:avLst/>
            </a:prstGeom>
            <a:noFill/>
            <a:ln w="19050">
              <a:solidFill>
                <a:srgbClr val="32BB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65538" y="2816608"/>
              <a:ext cx="1184857" cy="254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数据库</a:t>
              </a:r>
            </a:p>
          </p:txBody>
        </p:sp>
      </p:grpSp>
      <p:sp>
        <p:nvSpPr>
          <p:cNvPr id="15" name="左右箭头 14"/>
          <p:cNvSpPr/>
          <p:nvPr/>
        </p:nvSpPr>
        <p:spPr>
          <a:xfrm>
            <a:off x="3690154" y="4152354"/>
            <a:ext cx="1034603" cy="178125"/>
          </a:xfrm>
          <a:prstGeom prst="leftRightArrow">
            <a:avLst/>
          </a:prstGeom>
          <a:noFill/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6996125" y="4127286"/>
            <a:ext cx="1034603" cy="178125"/>
          </a:xfrm>
          <a:prstGeom prst="leftRightArrow">
            <a:avLst/>
          </a:prstGeom>
          <a:noFill/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5139" y="5467737"/>
            <a:ext cx="7042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优势：</a:t>
            </a:r>
            <a:r>
              <a:rPr lang="zh-C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扩展性强，降低层与层之间的依赖，有利于各层逻辑的复用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40980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46"/>
          <p:cNvSpPr txBox="1">
            <a:spLocks noChangeArrowheads="1"/>
          </p:cNvSpPr>
          <p:nvPr/>
        </p:nvSpPr>
        <p:spPr bwMode="auto">
          <a:xfrm>
            <a:off x="1316558" y="474026"/>
            <a:ext cx="4374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架构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设计</a:t>
            </a:r>
            <a:r>
              <a:rPr lang="en-US" altLang="zh-CN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架构图</a:t>
            </a:r>
          </a:p>
        </p:txBody>
      </p:sp>
      <p:sp>
        <p:nvSpPr>
          <p:cNvPr id="25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71528" y="1234462"/>
            <a:ext cx="8123351" cy="5373216"/>
            <a:chOff x="2085174" y="630964"/>
            <a:chExt cx="8779371" cy="5807143"/>
          </a:xfrm>
        </p:grpSpPr>
        <p:sp>
          <p:nvSpPr>
            <p:cNvPr id="58" name="圆角矩形 57"/>
            <p:cNvSpPr/>
            <p:nvPr/>
          </p:nvSpPr>
          <p:spPr>
            <a:xfrm>
              <a:off x="5135306" y="1198011"/>
              <a:ext cx="5729239" cy="673694"/>
            </a:xfrm>
            <a:prstGeom prst="roundRect">
              <a:avLst/>
            </a:prstGeom>
            <a:solidFill>
              <a:srgbClr val="5AC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2085174" y="5870961"/>
              <a:ext cx="8767985" cy="567146"/>
            </a:xfrm>
            <a:prstGeom prst="roundRect">
              <a:avLst/>
            </a:prstGeom>
            <a:solidFill>
              <a:srgbClr val="0E62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Android</a:t>
              </a:r>
              <a:r>
                <a:rPr lang="zh-CN" altLang="en-US" dirty="0" smtClean="0"/>
                <a:t>操作系统</a:t>
              </a:r>
              <a:endParaRPr lang="zh-CN" altLang="en-US" dirty="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2085174" y="4223759"/>
              <a:ext cx="2435551" cy="1390828"/>
            </a:xfrm>
            <a:prstGeom prst="roundRect">
              <a:avLst/>
            </a:prstGeom>
            <a:solidFill>
              <a:srgbClr val="2896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dirty="0" smtClean="0"/>
                <a:t>盲人</a:t>
              </a:r>
              <a:r>
                <a:rPr lang="zh-CN" altLang="en-US" dirty="0"/>
                <a:t>端</a:t>
              </a:r>
              <a:endParaRPr lang="zh-CN" altLang="en-US" dirty="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8417608" y="4223759"/>
              <a:ext cx="2435551" cy="1390828"/>
            </a:xfrm>
            <a:prstGeom prst="roundRect">
              <a:avLst/>
            </a:prstGeom>
            <a:solidFill>
              <a:srgbClr val="2896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/>
            <a:lstStyle/>
            <a:p>
              <a:pPr algn="ctr"/>
              <a:r>
                <a:rPr lang="zh-CN" altLang="en-US" dirty="0" smtClean="0"/>
                <a:t>志愿者端</a:t>
              </a:r>
              <a:endParaRPr lang="zh-CN" altLang="en-US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920953" y="4216174"/>
              <a:ext cx="3057973" cy="1398413"/>
            </a:xfrm>
            <a:prstGeom prst="roundRect">
              <a:avLst/>
            </a:prstGeom>
            <a:solidFill>
              <a:srgbClr val="2896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系统功能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包括</a:t>
              </a:r>
              <a:r>
                <a:rPr lang="zh-CN" altLang="en-US" dirty="0" smtClean="0"/>
                <a:t>硬件</a:t>
              </a:r>
              <a:r>
                <a:rPr lang="zh-CN" altLang="en-US" dirty="0" smtClean="0"/>
                <a:t>支持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170205" y="648531"/>
              <a:ext cx="5682953" cy="409723"/>
            </a:xfrm>
            <a:prstGeom prst="roundRect">
              <a:avLst/>
            </a:prstGeom>
            <a:solidFill>
              <a:srgbClr val="5AC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服务器操作系统（</a:t>
              </a:r>
              <a:r>
                <a:rPr lang="en-US" altLang="zh-CN" dirty="0" err="1" smtClean="0"/>
                <a:t>CentOS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085174" y="630964"/>
              <a:ext cx="2555192" cy="1240742"/>
            </a:xfrm>
            <a:prstGeom prst="roundRect">
              <a:avLst/>
            </a:prstGeom>
            <a:solidFill>
              <a:srgbClr val="5AC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数据库</a:t>
              </a:r>
              <a:endParaRPr lang="en-US" altLang="zh-CN" dirty="0" smtClean="0"/>
            </a:p>
          </p:txBody>
        </p:sp>
        <p:sp>
          <p:nvSpPr>
            <p:cNvPr id="65" name="下箭头 64"/>
            <p:cNvSpPr/>
            <p:nvPr/>
          </p:nvSpPr>
          <p:spPr>
            <a:xfrm>
              <a:off x="2884205" y="5653043"/>
              <a:ext cx="837488" cy="179462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117A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2617150" y="5204389"/>
              <a:ext cx="1324598" cy="26064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用户界面</a:t>
              </a:r>
              <a:endParaRPr lang="zh-CN" altLang="en-US" sz="1600" dirty="0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2617150" y="4608321"/>
              <a:ext cx="1324598" cy="26064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交互功能</a:t>
              </a:r>
              <a:endParaRPr lang="zh-CN" altLang="en-US" sz="1600" dirty="0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2096560" y="2145646"/>
              <a:ext cx="8767985" cy="406443"/>
            </a:xfrm>
            <a:prstGeom prst="roundRect">
              <a:avLst/>
            </a:prstGeom>
            <a:solidFill>
              <a:srgbClr val="409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网络</a:t>
              </a:r>
              <a:endParaRPr lang="zh-CN" altLang="en-US" dirty="0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312632" y="1316228"/>
              <a:ext cx="1623701" cy="350377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数据库接口</a:t>
              </a:r>
              <a:endParaRPr lang="zh-CN" altLang="en-US" dirty="0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7630679" y="1316227"/>
              <a:ext cx="2828658" cy="3503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业务</a:t>
              </a:r>
              <a:r>
                <a:rPr lang="zh-CN" altLang="en-US" dirty="0" smtClean="0"/>
                <a:t>逻辑接口</a:t>
              </a:r>
              <a:endParaRPr lang="zh-CN" altLang="en-US" dirty="0"/>
            </a:p>
          </p:txBody>
        </p:sp>
        <p:sp>
          <p:nvSpPr>
            <p:cNvPr id="79" name="右箭头 78"/>
            <p:cNvSpPr/>
            <p:nvPr/>
          </p:nvSpPr>
          <p:spPr>
            <a:xfrm>
              <a:off x="7039953" y="1319612"/>
              <a:ext cx="517014" cy="148839"/>
            </a:xfrm>
            <a:prstGeom prst="rightArrow">
              <a:avLst/>
            </a:prstGeom>
            <a:ln>
              <a:solidFill>
                <a:srgbClr val="117A68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左箭头 79"/>
            <p:cNvSpPr/>
            <p:nvPr/>
          </p:nvSpPr>
          <p:spPr>
            <a:xfrm>
              <a:off x="7023355" y="1489487"/>
              <a:ext cx="508851" cy="162760"/>
            </a:xfrm>
            <a:prstGeom prst="leftArrow">
              <a:avLst/>
            </a:prstGeom>
            <a:ln>
              <a:solidFill>
                <a:srgbClr val="117A68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上箭头 80"/>
            <p:cNvSpPr/>
            <p:nvPr/>
          </p:nvSpPr>
          <p:spPr>
            <a:xfrm>
              <a:off x="8834084" y="1733641"/>
              <a:ext cx="320468" cy="401859"/>
            </a:xfrm>
            <a:prstGeom prst="upArrow">
              <a:avLst/>
            </a:prstGeom>
            <a:ln>
              <a:solidFill>
                <a:srgbClr val="117A68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下箭头 81"/>
            <p:cNvSpPr/>
            <p:nvPr/>
          </p:nvSpPr>
          <p:spPr>
            <a:xfrm>
              <a:off x="9240010" y="1733641"/>
              <a:ext cx="339318" cy="401859"/>
            </a:xfrm>
            <a:prstGeom prst="downArrow">
              <a:avLst/>
            </a:prstGeom>
            <a:ln>
              <a:solidFill>
                <a:srgbClr val="117A68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上箭头 82"/>
            <p:cNvSpPr/>
            <p:nvPr/>
          </p:nvSpPr>
          <p:spPr>
            <a:xfrm>
              <a:off x="7607174" y="1057322"/>
              <a:ext cx="739215" cy="124116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右箭头 83"/>
            <p:cNvSpPr/>
            <p:nvPr/>
          </p:nvSpPr>
          <p:spPr>
            <a:xfrm>
              <a:off x="4553842" y="1354133"/>
              <a:ext cx="702888" cy="16873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117A68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左箭头 84"/>
            <p:cNvSpPr/>
            <p:nvPr/>
          </p:nvSpPr>
          <p:spPr>
            <a:xfrm>
              <a:off x="4520725" y="1527384"/>
              <a:ext cx="691790" cy="1845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117A68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8973082" y="5189919"/>
              <a:ext cx="1324598" cy="26064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用户界面</a:t>
              </a:r>
              <a:endParaRPr lang="zh-CN" altLang="en-US" sz="1600" dirty="0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8973082" y="4565277"/>
              <a:ext cx="1324598" cy="26064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交互功能</a:t>
              </a:r>
              <a:endParaRPr lang="zh-CN" altLang="en-US" sz="1600" dirty="0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2096561" y="2818539"/>
              <a:ext cx="8767984" cy="1267514"/>
            </a:xfrm>
            <a:prstGeom prst="roundRect">
              <a:avLst/>
            </a:prstGeom>
            <a:solidFill>
              <a:srgbClr val="2896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dirty="0" smtClean="0"/>
                <a:t>应用服务</a:t>
              </a:r>
              <a:endParaRPr lang="zh-CN" altLang="en-US" dirty="0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4653186" y="2907941"/>
              <a:ext cx="3392683" cy="1096832"/>
            </a:xfrm>
            <a:prstGeom prst="roundRect">
              <a:avLst/>
            </a:prstGeom>
            <a:solidFill>
              <a:srgbClr val="99DFAB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公共应用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5085801" y="2980190"/>
              <a:ext cx="387319" cy="86405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登录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5614183" y="2980313"/>
              <a:ext cx="357288" cy="86389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注册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135765" y="2975904"/>
              <a:ext cx="434033" cy="86405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编辑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信息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6734092" y="2961406"/>
              <a:ext cx="435248" cy="86405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导航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2668513" y="2873099"/>
              <a:ext cx="1556761" cy="1128798"/>
            </a:xfrm>
            <a:prstGeom prst="roundRect">
              <a:avLst/>
            </a:prstGeom>
            <a:solidFill>
              <a:srgbClr val="99DFAB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盲人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应用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3075238" y="2990988"/>
              <a:ext cx="387319" cy="864056"/>
            </a:xfrm>
            <a:prstGeom prst="roundRect">
              <a:avLst>
                <a:gd name="adj" fmla="val 28092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路口引导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3600221" y="2990987"/>
              <a:ext cx="387319" cy="86405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语音输入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7314583" y="2964849"/>
              <a:ext cx="435248" cy="86405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150" dirty="0" smtClean="0">
                  <a:solidFill>
                    <a:schemeClr val="tx1"/>
                  </a:solidFill>
                </a:rPr>
                <a:t>即时志愿</a:t>
              </a:r>
              <a:endParaRPr lang="zh-CN" altLang="en-US" sz="1400" spc="-150" dirty="0">
                <a:solidFill>
                  <a:schemeClr val="tx1"/>
                </a:solidFill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8777059" y="2887511"/>
              <a:ext cx="1905184" cy="1143718"/>
            </a:xfrm>
            <a:prstGeom prst="roundRect">
              <a:avLst/>
            </a:prstGeom>
            <a:solidFill>
              <a:srgbClr val="99DFAB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志愿者应用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9293611" y="3005469"/>
              <a:ext cx="703252" cy="86405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获取附近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盲人信息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10104020" y="2990989"/>
              <a:ext cx="387319" cy="86405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靠近提醒</a:t>
              </a:r>
            </a:p>
          </p:txBody>
        </p:sp>
        <p:sp>
          <p:nvSpPr>
            <p:cNvPr id="105" name="上箭头 104"/>
            <p:cNvSpPr/>
            <p:nvPr/>
          </p:nvSpPr>
          <p:spPr>
            <a:xfrm>
              <a:off x="6070208" y="2589131"/>
              <a:ext cx="320468" cy="175612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下箭头 105"/>
            <p:cNvSpPr/>
            <p:nvPr/>
          </p:nvSpPr>
          <p:spPr>
            <a:xfrm>
              <a:off x="6476134" y="2589131"/>
              <a:ext cx="339318" cy="175612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下箭头 106"/>
            <p:cNvSpPr/>
            <p:nvPr/>
          </p:nvSpPr>
          <p:spPr>
            <a:xfrm>
              <a:off x="9178185" y="5653043"/>
              <a:ext cx="837487" cy="179462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117A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下箭头 107"/>
            <p:cNvSpPr/>
            <p:nvPr/>
          </p:nvSpPr>
          <p:spPr>
            <a:xfrm>
              <a:off x="6031195" y="5653043"/>
              <a:ext cx="837487" cy="179462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117A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下箭头 108"/>
            <p:cNvSpPr/>
            <p:nvPr/>
          </p:nvSpPr>
          <p:spPr>
            <a:xfrm>
              <a:off x="2967175" y="4939338"/>
              <a:ext cx="309784" cy="19469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117A68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上箭头 109"/>
            <p:cNvSpPr/>
            <p:nvPr/>
          </p:nvSpPr>
          <p:spPr>
            <a:xfrm>
              <a:off x="3325273" y="4937866"/>
              <a:ext cx="272751" cy="212574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7A68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右箭头 110"/>
            <p:cNvSpPr/>
            <p:nvPr/>
          </p:nvSpPr>
          <p:spPr>
            <a:xfrm>
              <a:off x="4554029" y="4685668"/>
              <a:ext cx="377447" cy="68803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117A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左箭头 111"/>
            <p:cNvSpPr/>
            <p:nvPr/>
          </p:nvSpPr>
          <p:spPr>
            <a:xfrm>
              <a:off x="8006697" y="4653184"/>
              <a:ext cx="383138" cy="681528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117A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下箭头 112"/>
            <p:cNvSpPr/>
            <p:nvPr/>
          </p:nvSpPr>
          <p:spPr>
            <a:xfrm>
              <a:off x="9334981" y="4926377"/>
              <a:ext cx="309784" cy="19469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117A68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上箭头 113"/>
            <p:cNvSpPr/>
            <p:nvPr/>
          </p:nvSpPr>
          <p:spPr>
            <a:xfrm>
              <a:off x="9810696" y="4876397"/>
              <a:ext cx="272751" cy="212574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7A68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下箭头 114"/>
            <p:cNvSpPr/>
            <p:nvPr/>
          </p:nvSpPr>
          <p:spPr>
            <a:xfrm>
              <a:off x="9336886" y="3967287"/>
              <a:ext cx="274385" cy="483576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117A68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上箭头 115"/>
            <p:cNvSpPr/>
            <p:nvPr/>
          </p:nvSpPr>
          <p:spPr>
            <a:xfrm>
              <a:off x="9729650" y="3938424"/>
              <a:ext cx="286993" cy="495367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7A68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上箭头 72"/>
            <p:cNvSpPr/>
            <p:nvPr/>
          </p:nvSpPr>
          <p:spPr>
            <a:xfrm>
              <a:off x="3316483" y="4031230"/>
              <a:ext cx="286993" cy="495367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7A68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下箭头 71"/>
            <p:cNvSpPr/>
            <p:nvPr/>
          </p:nvSpPr>
          <p:spPr>
            <a:xfrm>
              <a:off x="2949011" y="4055845"/>
              <a:ext cx="274385" cy="483576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117A68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上箭头 116"/>
          <p:cNvSpPr/>
          <p:nvPr/>
        </p:nvSpPr>
        <p:spPr>
          <a:xfrm>
            <a:off x="6895262" y="1628961"/>
            <a:ext cx="739215" cy="124116"/>
          </a:xfrm>
          <a:prstGeom prst="upArrow">
            <a:avLst/>
          </a:prstGeom>
          <a:ln>
            <a:solidFill>
              <a:srgbClr val="117A68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上箭头 117"/>
          <p:cNvSpPr/>
          <p:nvPr/>
        </p:nvSpPr>
        <p:spPr>
          <a:xfrm>
            <a:off x="5770106" y="3037802"/>
            <a:ext cx="320468" cy="175612"/>
          </a:xfrm>
          <a:prstGeom prst="upArrow">
            <a:avLst/>
          </a:prstGeom>
          <a:ln>
            <a:solidFill>
              <a:srgbClr val="0E625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下箭头 118"/>
          <p:cNvSpPr/>
          <p:nvPr/>
        </p:nvSpPr>
        <p:spPr>
          <a:xfrm>
            <a:off x="6176032" y="3037802"/>
            <a:ext cx="339318" cy="175612"/>
          </a:xfrm>
          <a:prstGeom prst="downArrow">
            <a:avLst/>
          </a:prstGeom>
          <a:ln>
            <a:solidFill>
              <a:srgbClr val="0E625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272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46"/>
          <p:cNvSpPr txBox="1">
            <a:spLocks noChangeArrowheads="1"/>
          </p:cNvSpPr>
          <p:nvPr/>
        </p:nvSpPr>
        <p:spPr bwMode="auto">
          <a:xfrm>
            <a:off x="1316558" y="474026"/>
            <a:ext cx="4374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架构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设计</a:t>
            </a:r>
            <a:r>
              <a:rPr lang="en-US" altLang="zh-CN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部署图</a:t>
            </a:r>
            <a:endParaRPr lang="zh-CN" altLang="en-US" sz="2800" b="1" dirty="0" smtClean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975" y="1287233"/>
            <a:ext cx="6801208" cy="542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663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97" y="705096"/>
            <a:ext cx="9628705" cy="6152904"/>
          </a:xfrm>
          <a:prstGeom prst="rect">
            <a:avLst/>
          </a:prstGeom>
        </p:spPr>
      </p:pic>
      <p:pic>
        <p:nvPicPr>
          <p:cNvPr id="23" name="图片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46"/>
          <p:cNvSpPr txBox="1">
            <a:spLocks noChangeArrowheads="1"/>
          </p:cNvSpPr>
          <p:nvPr/>
        </p:nvSpPr>
        <p:spPr bwMode="auto">
          <a:xfrm>
            <a:off x="1316558" y="474026"/>
            <a:ext cx="4374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架构设计</a:t>
            </a:r>
            <a:r>
              <a:rPr lang="en-US" altLang="zh-CN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构件图</a:t>
            </a:r>
          </a:p>
        </p:txBody>
      </p:sp>
      <p:sp>
        <p:nvSpPr>
          <p:cNvPr id="25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70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46"/>
          <p:cNvSpPr txBox="1">
            <a:spLocks noChangeArrowheads="1"/>
          </p:cNvSpPr>
          <p:nvPr/>
        </p:nvSpPr>
        <p:spPr bwMode="auto">
          <a:xfrm>
            <a:off x="1316558" y="474026"/>
            <a:ext cx="4374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GUI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设计</a:t>
            </a:r>
            <a:r>
              <a:rPr lang="zh-CN" altLang="en-US" sz="2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样例</a:t>
            </a:r>
            <a:endParaRPr lang="zh-CN" altLang="en-US" sz="2800" b="1" dirty="0" smtClean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96" y="1236021"/>
            <a:ext cx="2953345" cy="5138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09" y="1236021"/>
            <a:ext cx="3475266" cy="5138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486" y="1236022"/>
            <a:ext cx="2941078" cy="5143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95424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软件设计文档介绍</a:t>
            </a:r>
            <a:endParaRPr lang="zh-CN" altLang="en-US" sz="48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6083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46086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7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4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6085" name="文本框 19"/>
          <p:cNvSpPr txBox="1">
            <a:spLocks noChangeArrowheads="1"/>
          </p:cNvSpPr>
          <p:nvPr/>
        </p:nvSpPr>
        <p:spPr bwMode="auto">
          <a:xfrm>
            <a:off x="4618571" y="5248275"/>
            <a:ext cx="2761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SDD INTRODUCTION</a:t>
            </a:r>
            <a:endParaRPr lang="zh-CN" altLang="en-US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172845" y="1512966"/>
            <a:ext cx="5177713" cy="1627637"/>
            <a:chOff x="1622472" y="2283371"/>
            <a:chExt cx="5177713" cy="1627637"/>
          </a:xfrm>
        </p:grpSpPr>
        <p:sp>
          <p:nvSpPr>
            <p:cNvPr id="2" name="稻壳儿小白白(http://dwz.cn/Wu2UP)"/>
            <p:cNvSpPr>
              <a:spLocks noChangeArrowheads="1"/>
            </p:cNvSpPr>
            <p:nvPr/>
          </p:nvSpPr>
          <p:spPr bwMode="auto">
            <a:xfrm>
              <a:off x="2535285" y="2384971"/>
              <a:ext cx="4264900" cy="1526037"/>
            </a:xfrm>
            <a:prstGeom prst="rect">
              <a:avLst/>
            </a:prstGeom>
            <a:noFill/>
            <a:ln w="9525">
              <a:solidFill>
                <a:srgbClr val="ADBACA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682" tIns="60841" rIns="121682" bIns="60841"/>
            <a:lstStyle>
              <a:lvl1pPr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" name="稻壳儿小白白(http://dwz.cn/Wu2UP)"/>
            <p:cNvSpPr>
              <a:spLocks noChangeArrowheads="1"/>
            </p:cNvSpPr>
            <p:nvPr/>
          </p:nvSpPr>
          <p:spPr bwMode="auto">
            <a:xfrm>
              <a:off x="1622472" y="2283371"/>
              <a:ext cx="1217613" cy="1216025"/>
            </a:xfrm>
            <a:prstGeom prst="ellipse">
              <a:avLst/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>
              <a:lvl1pPr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" name="稻壳儿小白白(http://dwz.cn/Wu2UP)"/>
            <p:cNvSpPr>
              <a:spLocks noEditPoints="1"/>
            </p:cNvSpPr>
            <p:nvPr/>
          </p:nvSpPr>
          <p:spPr bwMode="auto">
            <a:xfrm>
              <a:off x="1960610" y="2637383"/>
              <a:ext cx="541337" cy="506413"/>
            </a:xfrm>
            <a:custGeom>
              <a:avLst/>
              <a:gdLst>
                <a:gd name="T0" fmla="*/ 541337 w 77"/>
                <a:gd name="T1" fmla="*/ 112536 h 72"/>
                <a:gd name="T2" fmla="*/ 541337 w 77"/>
                <a:gd name="T3" fmla="*/ 147704 h 72"/>
                <a:gd name="T4" fmla="*/ 506185 w 77"/>
                <a:gd name="T5" fmla="*/ 147704 h 72"/>
                <a:gd name="T6" fmla="*/ 485094 w 77"/>
                <a:gd name="T7" fmla="*/ 161771 h 72"/>
                <a:gd name="T8" fmla="*/ 56243 w 77"/>
                <a:gd name="T9" fmla="*/ 161771 h 72"/>
                <a:gd name="T10" fmla="*/ 35152 w 77"/>
                <a:gd name="T11" fmla="*/ 147704 h 72"/>
                <a:gd name="T12" fmla="*/ 0 w 77"/>
                <a:gd name="T13" fmla="*/ 147704 h 72"/>
                <a:gd name="T14" fmla="*/ 0 w 77"/>
                <a:gd name="T15" fmla="*/ 112536 h 72"/>
                <a:gd name="T16" fmla="*/ 267153 w 77"/>
                <a:gd name="T17" fmla="*/ 0 h 72"/>
                <a:gd name="T18" fmla="*/ 541337 w 77"/>
                <a:gd name="T19" fmla="*/ 112536 h 72"/>
                <a:gd name="T20" fmla="*/ 541337 w 77"/>
                <a:gd name="T21" fmla="*/ 471245 h 72"/>
                <a:gd name="T22" fmla="*/ 541337 w 77"/>
                <a:gd name="T23" fmla="*/ 506413 h 72"/>
                <a:gd name="T24" fmla="*/ 0 w 77"/>
                <a:gd name="T25" fmla="*/ 506413 h 72"/>
                <a:gd name="T26" fmla="*/ 0 w 77"/>
                <a:gd name="T27" fmla="*/ 471245 h 72"/>
                <a:gd name="T28" fmla="*/ 21091 w 77"/>
                <a:gd name="T29" fmla="*/ 457178 h 72"/>
                <a:gd name="T30" fmla="*/ 520246 w 77"/>
                <a:gd name="T31" fmla="*/ 457178 h 72"/>
                <a:gd name="T32" fmla="*/ 541337 w 77"/>
                <a:gd name="T33" fmla="*/ 471245 h 72"/>
                <a:gd name="T34" fmla="*/ 140607 w 77"/>
                <a:gd name="T35" fmla="*/ 182871 h 72"/>
                <a:gd name="T36" fmla="*/ 140607 w 77"/>
                <a:gd name="T37" fmla="*/ 400910 h 72"/>
                <a:gd name="T38" fmla="*/ 175759 w 77"/>
                <a:gd name="T39" fmla="*/ 400910 h 72"/>
                <a:gd name="T40" fmla="*/ 175759 w 77"/>
                <a:gd name="T41" fmla="*/ 182871 h 72"/>
                <a:gd name="T42" fmla="*/ 253093 w 77"/>
                <a:gd name="T43" fmla="*/ 182871 h 72"/>
                <a:gd name="T44" fmla="*/ 253093 w 77"/>
                <a:gd name="T45" fmla="*/ 400910 h 72"/>
                <a:gd name="T46" fmla="*/ 288244 w 77"/>
                <a:gd name="T47" fmla="*/ 400910 h 72"/>
                <a:gd name="T48" fmla="*/ 288244 w 77"/>
                <a:gd name="T49" fmla="*/ 182871 h 72"/>
                <a:gd name="T50" fmla="*/ 358548 w 77"/>
                <a:gd name="T51" fmla="*/ 182871 h 72"/>
                <a:gd name="T52" fmla="*/ 358548 w 77"/>
                <a:gd name="T53" fmla="*/ 400910 h 72"/>
                <a:gd name="T54" fmla="*/ 393700 w 77"/>
                <a:gd name="T55" fmla="*/ 400910 h 72"/>
                <a:gd name="T56" fmla="*/ 393700 w 77"/>
                <a:gd name="T57" fmla="*/ 182871 h 72"/>
                <a:gd name="T58" fmla="*/ 471033 w 77"/>
                <a:gd name="T59" fmla="*/ 182871 h 72"/>
                <a:gd name="T60" fmla="*/ 471033 w 77"/>
                <a:gd name="T61" fmla="*/ 400910 h 72"/>
                <a:gd name="T62" fmla="*/ 485094 w 77"/>
                <a:gd name="T63" fmla="*/ 400910 h 72"/>
                <a:gd name="T64" fmla="*/ 506185 w 77"/>
                <a:gd name="T65" fmla="*/ 414977 h 72"/>
                <a:gd name="T66" fmla="*/ 506185 w 77"/>
                <a:gd name="T67" fmla="*/ 436078 h 72"/>
                <a:gd name="T68" fmla="*/ 35152 w 77"/>
                <a:gd name="T69" fmla="*/ 436078 h 72"/>
                <a:gd name="T70" fmla="*/ 35152 w 77"/>
                <a:gd name="T71" fmla="*/ 414977 h 72"/>
                <a:gd name="T72" fmla="*/ 56243 w 77"/>
                <a:gd name="T73" fmla="*/ 400910 h 72"/>
                <a:gd name="T74" fmla="*/ 70304 w 77"/>
                <a:gd name="T75" fmla="*/ 400910 h 72"/>
                <a:gd name="T76" fmla="*/ 70304 w 77"/>
                <a:gd name="T77" fmla="*/ 182871 h 72"/>
                <a:gd name="T78" fmla="*/ 140607 w 77"/>
                <a:gd name="T79" fmla="*/ 182871 h 7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7" h="72">
                  <a:moveTo>
                    <a:pt x="77" y="16"/>
                  </a:moveTo>
                  <a:cubicBezTo>
                    <a:pt x="77" y="21"/>
                    <a:pt x="77" y="21"/>
                    <a:pt x="77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2"/>
                    <a:pt x="70" y="23"/>
                    <a:pt x="6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6" y="23"/>
                    <a:pt x="5" y="22"/>
                    <a:pt x="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77" y="16"/>
                  </a:lnTo>
                  <a:close/>
                  <a:moveTo>
                    <a:pt x="77" y="67"/>
                  </a:moveTo>
                  <a:cubicBezTo>
                    <a:pt x="77" y="72"/>
                    <a:pt x="77" y="72"/>
                    <a:pt x="77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1" y="65"/>
                    <a:pt x="3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7" y="66"/>
                    <a:pt x="77" y="67"/>
                  </a:cubicBezTo>
                  <a:close/>
                  <a:moveTo>
                    <a:pt x="20" y="26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70" y="57"/>
                    <a:pt x="72" y="58"/>
                    <a:pt x="72" y="59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8"/>
                    <a:pt x="6" y="57"/>
                    <a:pt x="8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2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  <p:sp>
          <p:nvSpPr>
            <p:cNvPr id="10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2868376" y="2595895"/>
              <a:ext cx="15788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400" b="1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参考标准</a:t>
              </a:r>
              <a:endParaRPr lang="en-US" altLang="zh-CN" sz="2400" b="1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3076338" y="3132168"/>
              <a:ext cx="340994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dirty="0"/>
                <a:t>IEEE Recommended Practice for Software Design </a:t>
              </a:r>
              <a:r>
                <a:rPr lang="en-US" altLang="zh-CN" dirty="0" smtClean="0"/>
                <a:t>Descriptions</a:t>
              </a:r>
              <a:endParaRPr lang="zh-CN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59051" y="3948003"/>
            <a:ext cx="4863874" cy="1840200"/>
            <a:chOff x="6283372" y="2283371"/>
            <a:chExt cx="4863874" cy="1840200"/>
          </a:xfrm>
        </p:grpSpPr>
        <p:sp>
          <p:nvSpPr>
            <p:cNvPr id="3" name="稻壳儿小白白(http://dwz.cn/Wu2UP)"/>
            <p:cNvSpPr>
              <a:spLocks noChangeArrowheads="1"/>
            </p:cNvSpPr>
            <p:nvPr/>
          </p:nvSpPr>
          <p:spPr bwMode="auto">
            <a:xfrm>
              <a:off x="7196184" y="2384971"/>
              <a:ext cx="3951062" cy="1738600"/>
            </a:xfrm>
            <a:prstGeom prst="rect">
              <a:avLst/>
            </a:prstGeom>
            <a:noFill/>
            <a:ln w="9525">
              <a:solidFill>
                <a:srgbClr val="ADBACA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682" tIns="60841" rIns="121682" bIns="60841"/>
            <a:lstStyle>
              <a:lvl1pPr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" name="稻壳儿小白白(http://dwz.cn/Wu2UP)"/>
            <p:cNvSpPr>
              <a:spLocks noChangeArrowheads="1"/>
            </p:cNvSpPr>
            <p:nvPr/>
          </p:nvSpPr>
          <p:spPr bwMode="auto">
            <a:xfrm>
              <a:off x="6283372" y="2283371"/>
              <a:ext cx="1217613" cy="1216025"/>
            </a:xfrm>
            <a:prstGeom prst="ellipse">
              <a:avLst/>
            </a:prstGeom>
            <a:solidFill>
              <a:srgbClr val="409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>
              <a:lvl1pPr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7569247" y="2530199"/>
              <a:ext cx="15525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400" b="1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组织方式</a:t>
              </a:r>
              <a:endParaRPr lang="en-US" altLang="zh-CN" sz="2400" b="1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3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7733267" y="2937768"/>
              <a:ext cx="3263854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1600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分为引言</a:t>
              </a:r>
              <a:r>
                <a:rPr lang="zh-CN" altLang="en-US" sz="1600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、</a:t>
              </a:r>
              <a:r>
                <a:rPr lang="zh-CN" altLang="en-US" sz="1600" dirty="0">
                  <a:solidFill>
                    <a:srgbClr val="445469"/>
                  </a:solidFill>
                  <a:sym typeface="Arial" panose="020B0604020202020204" pitchFamily="34" charset="0"/>
                </a:rPr>
                <a:t>系统总述</a:t>
              </a:r>
              <a:r>
                <a:rPr lang="zh-CN" altLang="en-US" sz="1600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、系统结构、数据设计、构件设计、界面设计、需求矩阵七个</a:t>
              </a:r>
              <a:r>
                <a:rPr lang="zh-CN" altLang="en-US" sz="1600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部分</a:t>
              </a:r>
              <a:r>
                <a:rPr lang="zh-CN" altLang="en-US" sz="1600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对系统设计进行</a:t>
              </a:r>
              <a:r>
                <a:rPr lang="zh-CN" altLang="en-US" sz="1600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阐述</a:t>
              </a:r>
              <a:endParaRPr lang="en-US" altLang="zh-CN" sz="16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79513" y="3880024"/>
            <a:ext cx="4056063" cy="1906627"/>
            <a:chOff x="1622472" y="3640683"/>
            <a:chExt cx="4056063" cy="1906627"/>
          </a:xfrm>
        </p:grpSpPr>
        <p:sp>
          <p:nvSpPr>
            <p:cNvPr id="20" name="稻壳儿小白白(http://dwz.cn/Wu2UP)"/>
            <p:cNvSpPr>
              <a:spLocks noChangeArrowheads="1"/>
            </p:cNvSpPr>
            <p:nvPr/>
          </p:nvSpPr>
          <p:spPr bwMode="auto">
            <a:xfrm>
              <a:off x="2535285" y="3810096"/>
              <a:ext cx="3143250" cy="1737214"/>
            </a:xfrm>
            <a:prstGeom prst="rect">
              <a:avLst/>
            </a:prstGeom>
            <a:noFill/>
            <a:ln w="9525">
              <a:solidFill>
                <a:srgbClr val="ADBACA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682" tIns="60841" rIns="121682" bIns="60841"/>
            <a:lstStyle>
              <a:lvl1pPr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稻壳儿小白白(http://dwz.cn/Wu2UP)"/>
            <p:cNvSpPr>
              <a:spLocks noChangeArrowheads="1"/>
            </p:cNvSpPr>
            <p:nvPr/>
          </p:nvSpPr>
          <p:spPr bwMode="auto">
            <a:xfrm>
              <a:off x="1622472" y="3640683"/>
              <a:ext cx="1217613" cy="1217613"/>
            </a:xfrm>
            <a:prstGeom prst="ellipse">
              <a:avLst/>
            </a:prstGeom>
            <a:solidFill>
              <a:srgbClr val="32B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>
              <a:lvl1pPr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稻壳儿小白白(http://dwz.cn/Wu2UP)"/>
            <p:cNvSpPr>
              <a:spLocks noEditPoints="1"/>
            </p:cNvSpPr>
            <p:nvPr/>
          </p:nvSpPr>
          <p:spPr bwMode="auto">
            <a:xfrm>
              <a:off x="1862185" y="4005808"/>
              <a:ext cx="736600" cy="487363"/>
            </a:xfrm>
            <a:custGeom>
              <a:avLst/>
              <a:gdLst>
                <a:gd name="T0" fmla="*/ 736600 w 77"/>
                <a:gd name="T1" fmla="*/ 410914 h 51"/>
                <a:gd name="T2" fmla="*/ 736600 w 77"/>
                <a:gd name="T3" fmla="*/ 449138 h 51"/>
                <a:gd name="T4" fmla="*/ 669636 w 77"/>
                <a:gd name="T5" fmla="*/ 487363 h 51"/>
                <a:gd name="T6" fmla="*/ 57397 w 77"/>
                <a:gd name="T7" fmla="*/ 487363 h 51"/>
                <a:gd name="T8" fmla="*/ 0 w 77"/>
                <a:gd name="T9" fmla="*/ 449138 h 51"/>
                <a:gd name="T10" fmla="*/ 0 w 77"/>
                <a:gd name="T11" fmla="*/ 410914 h 51"/>
                <a:gd name="T12" fmla="*/ 57397 w 77"/>
                <a:gd name="T13" fmla="*/ 410914 h 51"/>
                <a:gd name="T14" fmla="*/ 669636 w 77"/>
                <a:gd name="T15" fmla="*/ 410914 h 51"/>
                <a:gd name="T16" fmla="*/ 736600 w 77"/>
                <a:gd name="T17" fmla="*/ 410914 h 51"/>
                <a:gd name="T18" fmla="*/ 95662 w 77"/>
                <a:gd name="T19" fmla="*/ 324909 h 51"/>
                <a:gd name="T20" fmla="*/ 95662 w 77"/>
                <a:gd name="T21" fmla="*/ 57337 h 51"/>
                <a:gd name="T22" fmla="*/ 153060 w 77"/>
                <a:gd name="T23" fmla="*/ 0 h 51"/>
                <a:gd name="T24" fmla="*/ 573974 w 77"/>
                <a:gd name="T25" fmla="*/ 0 h 51"/>
                <a:gd name="T26" fmla="*/ 640938 w 77"/>
                <a:gd name="T27" fmla="*/ 57337 h 51"/>
                <a:gd name="T28" fmla="*/ 640938 w 77"/>
                <a:gd name="T29" fmla="*/ 324909 h 51"/>
                <a:gd name="T30" fmla="*/ 573974 w 77"/>
                <a:gd name="T31" fmla="*/ 391802 h 51"/>
                <a:gd name="T32" fmla="*/ 153060 w 77"/>
                <a:gd name="T33" fmla="*/ 391802 h 51"/>
                <a:gd name="T34" fmla="*/ 95662 w 77"/>
                <a:gd name="T35" fmla="*/ 324909 h 51"/>
                <a:gd name="T36" fmla="*/ 143494 w 77"/>
                <a:gd name="T37" fmla="*/ 324909 h 51"/>
                <a:gd name="T38" fmla="*/ 153060 w 77"/>
                <a:gd name="T39" fmla="*/ 344021 h 51"/>
                <a:gd name="T40" fmla="*/ 573974 w 77"/>
                <a:gd name="T41" fmla="*/ 344021 h 51"/>
                <a:gd name="T42" fmla="*/ 583540 w 77"/>
                <a:gd name="T43" fmla="*/ 324909 h 51"/>
                <a:gd name="T44" fmla="*/ 583540 w 77"/>
                <a:gd name="T45" fmla="*/ 57337 h 51"/>
                <a:gd name="T46" fmla="*/ 573974 w 77"/>
                <a:gd name="T47" fmla="*/ 47781 h 51"/>
                <a:gd name="T48" fmla="*/ 153060 w 77"/>
                <a:gd name="T49" fmla="*/ 47781 h 51"/>
                <a:gd name="T50" fmla="*/ 143494 w 77"/>
                <a:gd name="T51" fmla="*/ 57337 h 51"/>
                <a:gd name="T52" fmla="*/ 143494 w 77"/>
                <a:gd name="T53" fmla="*/ 324909 h 51"/>
                <a:gd name="T54" fmla="*/ 401782 w 77"/>
                <a:gd name="T55" fmla="*/ 449138 h 51"/>
                <a:gd name="T56" fmla="*/ 401782 w 77"/>
                <a:gd name="T57" fmla="*/ 439582 h 51"/>
                <a:gd name="T58" fmla="*/ 334818 w 77"/>
                <a:gd name="T59" fmla="*/ 439582 h 51"/>
                <a:gd name="T60" fmla="*/ 325252 w 77"/>
                <a:gd name="T61" fmla="*/ 449138 h 51"/>
                <a:gd name="T62" fmla="*/ 334818 w 77"/>
                <a:gd name="T63" fmla="*/ 449138 h 51"/>
                <a:gd name="T64" fmla="*/ 401782 w 77"/>
                <a:gd name="T65" fmla="*/ 449138 h 51"/>
                <a:gd name="T66" fmla="*/ 401782 w 77"/>
                <a:gd name="T67" fmla="*/ 449138 h 5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  <p:sp>
          <p:nvSpPr>
            <p:cNvPr id="14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2976800" y="4029858"/>
              <a:ext cx="127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400" b="1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版本说明</a:t>
              </a:r>
              <a:endParaRPr lang="en-US" altLang="zh-CN" sz="2400" b="1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3003597" y="4558935"/>
              <a:ext cx="2428875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版本</a:t>
              </a:r>
              <a:r>
                <a:rPr lang="en-US" altLang="zh-CN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1.0 </a:t>
              </a:r>
              <a:r>
                <a:rPr lang="zh-CN" altLang="en-US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：</a:t>
              </a:r>
              <a:r>
                <a:rPr lang="en-US" altLang="zh-CN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4</a:t>
              </a:r>
              <a:r>
                <a:rPr lang="zh-CN" altLang="en-US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月</a:t>
              </a:r>
              <a:r>
                <a:rPr lang="en-US" altLang="zh-CN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25</a:t>
              </a:r>
              <a:r>
                <a:rPr lang="zh-CN" altLang="en-US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日</a:t>
              </a:r>
              <a:endParaRPr lang="en-US" altLang="zh-CN" dirty="0" smtClean="0">
                <a:solidFill>
                  <a:srgbClr val="445469"/>
                </a:solidFill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dirty="0" smtClean="0">
                  <a:solidFill>
                    <a:srgbClr val="445469"/>
                  </a:solidFill>
                  <a:sym typeface="Arial" panose="020B0604020202020204" pitchFamily="34" charset="0"/>
                </a:rPr>
                <a:t>…</a:t>
              </a:r>
              <a:endParaRPr lang="en-US" altLang="zh-CN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26" name="图片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框 46"/>
          <p:cNvSpPr txBox="1">
            <a:spLocks noChangeArrowheads="1"/>
          </p:cNvSpPr>
          <p:nvPr/>
        </p:nvSpPr>
        <p:spPr bwMode="auto">
          <a:xfrm>
            <a:off x="1316558" y="474026"/>
            <a:ext cx="4374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SDD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稻壳儿小白白(http://dwz.cn/Wu2UP)"/>
          <p:cNvSpPr>
            <a:spLocks noEditPoints="1"/>
          </p:cNvSpPr>
          <p:nvPr/>
        </p:nvSpPr>
        <p:spPr bwMode="auto">
          <a:xfrm>
            <a:off x="6628033" y="4304208"/>
            <a:ext cx="529945" cy="519909"/>
          </a:xfrm>
          <a:custGeom>
            <a:avLst/>
            <a:gdLst>
              <a:gd name="T0" fmla="*/ 386358 w 64"/>
              <a:gd name="T1" fmla="*/ 411163 h 63"/>
              <a:gd name="T2" fmla="*/ 360164 w 64"/>
              <a:gd name="T3" fmla="*/ 398110 h 63"/>
              <a:gd name="T4" fmla="*/ 275034 w 64"/>
              <a:gd name="T5" fmla="*/ 313267 h 63"/>
              <a:gd name="T6" fmla="*/ 176808 w 64"/>
              <a:gd name="T7" fmla="*/ 345899 h 63"/>
              <a:gd name="T8" fmla="*/ 0 w 64"/>
              <a:gd name="T9" fmla="*/ 169686 h 63"/>
              <a:gd name="T10" fmla="*/ 176808 w 64"/>
              <a:gd name="T11" fmla="*/ 0 h 63"/>
              <a:gd name="T12" fmla="*/ 353616 w 64"/>
              <a:gd name="T13" fmla="*/ 169686 h 63"/>
              <a:gd name="T14" fmla="*/ 320873 w 64"/>
              <a:gd name="T15" fmla="*/ 267582 h 63"/>
              <a:gd name="T16" fmla="*/ 406003 w 64"/>
              <a:gd name="T17" fmla="*/ 352425 h 63"/>
              <a:gd name="T18" fmla="*/ 419100 w 64"/>
              <a:gd name="T19" fmla="*/ 378531 h 63"/>
              <a:gd name="T20" fmla="*/ 386358 w 64"/>
              <a:gd name="T21" fmla="*/ 411163 h 63"/>
              <a:gd name="T22" fmla="*/ 176808 w 64"/>
              <a:gd name="T23" fmla="*/ 58738 h 63"/>
              <a:gd name="T24" fmla="*/ 65484 w 64"/>
              <a:gd name="T25" fmla="*/ 169686 h 63"/>
              <a:gd name="T26" fmla="*/ 176808 w 64"/>
              <a:gd name="T27" fmla="*/ 280635 h 63"/>
              <a:gd name="T28" fmla="*/ 288131 w 64"/>
              <a:gd name="T29" fmla="*/ 169686 h 63"/>
              <a:gd name="T30" fmla="*/ 176808 w 64"/>
              <a:gd name="T31" fmla="*/ 58738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软件开发情况</a:t>
            </a:r>
            <a:endParaRPr lang="zh-CN" altLang="en-US" sz="48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6083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46086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7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4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6085" name="文本框 19"/>
          <p:cNvSpPr txBox="1">
            <a:spLocks noChangeArrowheads="1"/>
          </p:cNvSpPr>
          <p:nvPr/>
        </p:nvSpPr>
        <p:spPr bwMode="auto">
          <a:xfrm>
            <a:off x="4618571" y="5248275"/>
            <a:ext cx="2761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WHAT WE DOING</a:t>
            </a:r>
            <a:endParaRPr lang="zh-CN" altLang="en-US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3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稻壳儿小白白(http://dwz.cn/Wu2UP)"/>
          <p:cNvSpPr>
            <a:spLocks noChangeArrowheads="1"/>
          </p:cNvSpPr>
          <p:nvPr/>
        </p:nvSpPr>
        <p:spPr bwMode="auto">
          <a:xfrm>
            <a:off x="4599721" y="3054350"/>
            <a:ext cx="912812" cy="38036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19" name="稻壳儿小白白(http://dwz.cn/Wu2UP)"/>
          <p:cNvSpPr>
            <a:spLocks/>
          </p:cNvSpPr>
          <p:nvPr/>
        </p:nvSpPr>
        <p:spPr bwMode="auto">
          <a:xfrm>
            <a:off x="4158054" y="2527300"/>
            <a:ext cx="457200" cy="1063625"/>
          </a:xfrm>
          <a:custGeom>
            <a:avLst/>
            <a:gdLst>
              <a:gd name="T0" fmla="*/ 457200 w 401"/>
              <a:gd name="T1" fmla="*/ 527831 h 935"/>
              <a:gd name="T2" fmla="*/ 0 w 401"/>
              <a:gd name="T3" fmla="*/ 0 h 935"/>
              <a:gd name="T4" fmla="*/ 0 w 401"/>
              <a:gd name="T5" fmla="*/ 535794 h 935"/>
              <a:gd name="T6" fmla="*/ 457200 w 401"/>
              <a:gd name="T7" fmla="*/ 1063625 h 935"/>
              <a:gd name="T8" fmla="*/ 457200 w 401"/>
              <a:gd name="T9" fmla="*/ 527831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1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稻壳儿小白白(http://dwz.cn/Wu2UP)"/>
          <p:cNvSpPr>
            <a:spLocks/>
          </p:cNvSpPr>
          <p:nvPr/>
        </p:nvSpPr>
        <p:spPr bwMode="auto">
          <a:xfrm>
            <a:off x="4158054" y="2527300"/>
            <a:ext cx="1370012" cy="527050"/>
          </a:xfrm>
          <a:custGeom>
            <a:avLst/>
            <a:gdLst>
              <a:gd name="T0" fmla="*/ 912962 w 1205"/>
              <a:gd name="T1" fmla="*/ 0 h 464"/>
              <a:gd name="T2" fmla="*/ 0 w 1205"/>
              <a:gd name="T3" fmla="*/ 0 h 464"/>
              <a:gd name="T4" fmla="*/ 455913 w 1205"/>
              <a:gd name="T5" fmla="*/ 527050 h 464"/>
              <a:gd name="T6" fmla="*/ 1370012 w 1205"/>
              <a:gd name="T7" fmla="*/ 527050 h 464"/>
              <a:gd name="T8" fmla="*/ 912962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稻壳儿小白白(http://dwz.cn/Wu2UP)"/>
          <p:cNvSpPr>
            <a:spLocks noChangeArrowheads="1"/>
          </p:cNvSpPr>
          <p:nvPr/>
        </p:nvSpPr>
        <p:spPr bwMode="auto">
          <a:xfrm>
            <a:off x="3702441" y="3590925"/>
            <a:ext cx="912813" cy="326707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34822" name="稻壳儿小白白(http://dwz.cn/Wu2UP)"/>
          <p:cNvSpPr>
            <a:spLocks/>
          </p:cNvSpPr>
          <p:nvPr/>
        </p:nvSpPr>
        <p:spPr bwMode="auto">
          <a:xfrm>
            <a:off x="3246829" y="3063875"/>
            <a:ext cx="455612" cy="1060450"/>
          </a:xfrm>
          <a:custGeom>
            <a:avLst/>
            <a:gdLst>
              <a:gd name="T0" fmla="*/ 455612 w 401"/>
              <a:gd name="T1" fmla="*/ 526255 h 935"/>
              <a:gd name="T2" fmla="*/ 0 w 401"/>
              <a:gd name="T3" fmla="*/ 0 h 935"/>
              <a:gd name="T4" fmla="*/ 0 w 401"/>
              <a:gd name="T5" fmla="*/ 535329 h 935"/>
              <a:gd name="T6" fmla="*/ 455612 w 401"/>
              <a:gd name="T7" fmla="*/ 1060450 h 935"/>
              <a:gd name="T8" fmla="*/ 455612 w 401"/>
              <a:gd name="T9" fmla="*/ 526255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2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稻壳儿小白白(http://dwz.cn/Wu2UP)"/>
          <p:cNvSpPr>
            <a:spLocks/>
          </p:cNvSpPr>
          <p:nvPr/>
        </p:nvSpPr>
        <p:spPr bwMode="auto">
          <a:xfrm>
            <a:off x="3246829" y="3062287"/>
            <a:ext cx="1368425" cy="527050"/>
          </a:xfrm>
          <a:custGeom>
            <a:avLst/>
            <a:gdLst>
              <a:gd name="T0" fmla="*/ 912662 w 1204"/>
              <a:gd name="T1" fmla="*/ 0 h 464"/>
              <a:gd name="T2" fmla="*/ 0 w 1204"/>
              <a:gd name="T3" fmla="*/ 0 h 464"/>
              <a:gd name="T4" fmla="*/ 455763 w 1204"/>
              <a:gd name="T5" fmla="*/ 527050 h 464"/>
              <a:gd name="T6" fmla="*/ 1368425 w 1204"/>
              <a:gd name="T7" fmla="*/ 527050 h 464"/>
              <a:gd name="T8" fmla="*/ 912662 w 1204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4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4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稻壳儿小白白(http://dwz.cn/Wu2UP)"/>
          <p:cNvSpPr>
            <a:spLocks/>
          </p:cNvSpPr>
          <p:nvPr/>
        </p:nvSpPr>
        <p:spPr bwMode="auto">
          <a:xfrm>
            <a:off x="2332429" y="3598862"/>
            <a:ext cx="457200" cy="1062038"/>
          </a:xfrm>
          <a:custGeom>
            <a:avLst/>
            <a:gdLst>
              <a:gd name="T0" fmla="*/ 457200 w 402"/>
              <a:gd name="T1" fmla="*/ 526471 h 934"/>
              <a:gd name="T2" fmla="*/ 0 w 402"/>
              <a:gd name="T3" fmla="*/ 0 h 934"/>
              <a:gd name="T4" fmla="*/ 0 w 402"/>
              <a:gd name="T5" fmla="*/ 535567 h 934"/>
              <a:gd name="T6" fmla="*/ 457200 w 402"/>
              <a:gd name="T7" fmla="*/ 1062038 h 934"/>
              <a:gd name="T8" fmla="*/ 457200 w 402"/>
              <a:gd name="T9" fmla="*/ 526471 h 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4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4"/>
                </a:lnTo>
                <a:lnTo>
                  <a:pt x="402" y="463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稻壳儿小白白(http://dwz.cn/Wu2UP)"/>
          <p:cNvSpPr>
            <a:spLocks noChangeArrowheads="1"/>
          </p:cNvSpPr>
          <p:nvPr/>
        </p:nvSpPr>
        <p:spPr bwMode="auto">
          <a:xfrm>
            <a:off x="2789629" y="4125912"/>
            <a:ext cx="954087" cy="27320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26" name="稻壳儿小白白(http://dwz.cn/Wu2UP)"/>
          <p:cNvSpPr>
            <a:spLocks/>
          </p:cNvSpPr>
          <p:nvPr/>
        </p:nvSpPr>
        <p:spPr bwMode="auto">
          <a:xfrm>
            <a:off x="2332429" y="3598862"/>
            <a:ext cx="1370012" cy="525463"/>
          </a:xfrm>
          <a:custGeom>
            <a:avLst/>
            <a:gdLst>
              <a:gd name="T0" fmla="*/ 914099 w 1205"/>
              <a:gd name="T1" fmla="*/ 0 h 463"/>
              <a:gd name="T2" fmla="*/ 0 w 1205"/>
              <a:gd name="T3" fmla="*/ 0 h 463"/>
              <a:gd name="T4" fmla="*/ 457050 w 1205"/>
              <a:gd name="T5" fmla="*/ 525463 h 463"/>
              <a:gd name="T6" fmla="*/ 1370012 w 1205"/>
              <a:gd name="T7" fmla="*/ 525463 h 463"/>
              <a:gd name="T8" fmla="*/ 914099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4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4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稻壳儿小白白(http://dwz.cn/Wu2UP)"/>
          <p:cNvSpPr>
            <a:spLocks/>
          </p:cNvSpPr>
          <p:nvPr/>
        </p:nvSpPr>
        <p:spPr bwMode="auto">
          <a:xfrm>
            <a:off x="522337" y="4676775"/>
            <a:ext cx="1370013" cy="528638"/>
          </a:xfrm>
          <a:custGeom>
            <a:avLst/>
            <a:gdLst>
              <a:gd name="T0" fmla="*/ 912963 w 1205"/>
              <a:gd name="T1" fmla="*/ 0 h 464"/>
              <a:gd name="T2" fmla="*/ 0 w 1205"/>
              <a:gd name="T3" fmla="*/ 0 h 464"/>
              <a:gd name="T4" fmla="*/ 454776 w 1205"/>
              <a:gd name="T5" fmla="*/ 528638 h 464"/>
              <a:gd name="T6" fmla="*/ 1370013 w 1205"/>
              <a:gd name="T7" fmla="*/ 528638 h 464"/>
              <a:gd name="T8" fmla="*/ 912963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0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稻壳儿小白白(http://dwz.cn/Wu2UP)"/>
          <p:cNvSpPr>
            <a:spLocks noChangeArrowheads="1"/>
          </p:cNvSpPr>
          <p:nvPr/>
        </p:nvSpPr>
        <p:spPr bwMode="auto">
          <a:xfrm>
            <a:off x="977950" y="5195887"/>
            <a:ext cx="914400" cy="16621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29" name="稻壳儿小白白(http://dwz.cn/Wu2UP)"/>
          <p:cNvSpPr>
            <a:spLocks/>
          </p:cNvSpPr>
          <p:nvPr/>
        </p:nvSpPr>
        <p:spPr bwMode="auto">
          <a:xfrm>
            <a:off x="535378" y="4668837"/>
            <a:ext cx="454025" cy="2189163"/>
          </a:xfrm>
          <a:custGeom>
            <a:avLst/>
            <a:gdLst>
              <a:gd name="T0" fmla="*/ 454025 w 400"/>
              <a:gd name="T1" fmla="*/ 527126 h 1927"/>
              <a:gd name="T2" fmla="*/ 0 w 400"/>
              <a:gd name="T3" fmla="*/ 0 h 1927"/>
              <a:gd name="T4" fmla="*/ 0 w 400"/>
              <a:gd name="T5" fmla="*/ 1662037 h 1927"/>
              <a:gd name="T6" fmla="*/ 454025 w 400"/>
              <a:gd name="T7" fmla="*/ 2189163 h 1927"/>
              <a:gd name="T8" fmla="*/ 454025 w 400"/>
              <a:gd name="T9" fmla="*/ 527126 h 19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" h="1927">
                <a:moveTo>
                  <a:pt x="400" y="464"/>
                </a:moveTo>
                <a:lnTo>
                  <a:pt x="0" y="0"/>
                </a:lnTo>
                <a:lnTo>
                  <a:pt x="0" y="1463"/>
                </a:lnTo>
                <a:lnTo>
                  <a:pt x="400" y="1927"/>
                </a:lnTo>
                <a:lnTo>
                  <a:pt x="400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稻壳儿小白白(http://dwz.cn/Wu2UP)"/>
          <p:cNvSpPr>
            <a:spLocks noChangeArrowheads="1"/>
          </p:cNvSpPr>
          <p:nvPr/>
        </p:nvSpPr>
        <p:spPr bwMode="auto">
          <a:xfrm>
            <a:off x="1878404" y="4660900"/>
            <a:ext cx="911225" cy="219710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34831" name="稻壳儿小白白(http://dwz.cn/Wu2UP)"/>
          <p:cNvSpPr>
            <a:spLocks/>
          </p:cNvSpPr>
          <p:nvPr/>
        </p:nvSpPr>
        <p:spPr bwMode="auto">
          <a:xfrm>
            <a:off x="1421204" y="4133850"/>
            <a:ext cx="457200" cy="1063625"/>
          </a:xfrm>
          <a:custGeom>
            <a:avLst/>
            <a:gdLst>
              <a:gd name="T0" fmla="*/ 457200 w 402"/>
              <a:gd name="T1" fmla="*/ 526693 h 935"/>
              <a:gd name="T2" fmla="*/ 0 w 402"/>
              <a:gd name="T3" fmla="*/ 0 h 935"/>
              <a:gd name="T4" fmla="*/ 0 w 402"/>
              <a:gd name="T5" fmla="*/ 535794 h 935"/>
              <a:gd name="T6" fmla="*/ 457200 w 402"/>
              <a:gd name="T7" fmla="*/ 1063625 h 935"/>
              <a:gd name="T8" fmla="*/ 457200 w 402"/>
              <a:gd name="T9" fmla="*/ 526693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5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5"/>
                </a:lnTo>
                <a:lnTo>
                  <a:pt x="402" y="463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稻壳儿小白白(http://dwz.cn/Wu2UP)"/>
          <p:cNvSpPr>
            <a:spLocks/>
          </p:cNvSpPr>
          <p:nvPr/>
        </p:nvSpPr>
        <p:spPr bwMode="auto">
          <a:xfrm>
            <a:off x="1421204" y="4133850"/>
            <a:ext cx="1368425" cy="527050"/>
          </a:xfrm>
          <a:custGeom>
            <a:avLst/>
            <a:gdLst>
              <a:gd name="T0" fmla="*/ 911905 w 1205"/>
              <a:gd name="T1" fmla="*/ 0 h 463"/>
              <a:gd name="T2" fmla="*/ 0 w 1205"/>
              <a:gd name="T3" fmla="*/ 0 h 463"/>
              <a:gd name="T4" fmla="*/ 456520 w 1205"/>
              <a:gd name="T5" fmla="*/ 527050 h 463"/>
              <a:gd name="T6" fmla="*/ 1368425 w 1205"/>
              <a:gd name="T7" fmla="*/ 527050 h 463"/>
              <a:gd name="T8" fmla="*/ 911905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3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4" name="稻壳儿小白白(http://dwz.cn/Wu2UP)"/>
          <p:cNvSpPr txBox="1">
            <a:spLocks noChangeArrowheads="1"/>
          </p:cNvSpPr>
          <p:nvPr/>
        </p:nvSpPr>
        <p:spPr bwMode="auto">
          <a:xfrm>
            <a:off x="6694488" y="2039938"/>
            <a:ext cx="51419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800" dirty="0" smtClean="0">
                <a:solidFill>
                  <a:srgbClr val="445469"/>
                </a:solidFill>
                <a:sym typeface="Arial" panose="020B0604020202020204" pitchFamily="34" charset="0"/>
              </a:rPr>
              <a:t>项目计划</a:t>
            </a:r>
            <a:r>
              <a:rPr lang="zh-CN" altLang="en-US" sz="3200" dirty="0" smtClean="0">
                <a:solidFill>
                  <a:srgbClr val="99DFAB"/>
                </a:solidFill>
                <a:sym typeface="Arial" panose="020B0604020202020204" pitchFamily="34" charset="0"/>
              </a:rPr>
              <a:t>与</a:t>
            </a:r>
            <a:r>
              <a:rPr lang="zh-CN" altLang="en-US" sz="4800" dirty="0" smtClean="0">
                <a:solidFill>
                  <a:srgbClr val="117A68"/>
                </a:solidFill>
                <a:sym typeface="Arial" panose="020B0604020202020204" pitchFamily="34" charset="0"/>
              </a:rPr>
              <a:t>跟踪</a:t>
            </a:r>
            <a:endParaRPr lang="en-US" altLang="zh-CN" sz="4800" dirty="0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  <p:sp>
        <p:nvSpPr>
          <p:cNvPr id="34835" name="稻壳儿小白白(http://dwz.cn/Wu2UP)"/>
          <p:cNvSpPr>
            <a:spLocks noChangeArrowheads="1"/>
          </p:cNvSpPr>
          <p:nvPr/>
        </p:nvSpPr>
        <p:spPr bwMode="auto">
          <a:xfrm>
            <a:off x="6694488" y="3325812"/>
            <a:ext cx="4503737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根据项目初期阶段制定的项目计划，对项目完成</a:t>
            </a:r>
            <a:r>
              <a:rPr lang="zh-CN" altLang="en-US" dirty="0">
                <a:solidFill>
                  <a:srgbClr val="445469"/>
                </a:solidFill>
                <a:sym typeface="Arial" panose="020B0604020202020204" pitchFamily="34" charset="0"/>
              </a:rPr>
              <a:t>情况进行</a:t>
            </a: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实时跟踪，同时根据目前任务实施情况，对剩余工作计划进行适当调整。使用</a:t>
            </a:r>
            <a:r>
              <a:rPr lang="en-US" altLang="zh-CN" dirty="0" smtClean="0">
                <a:solidFill>
                  <a:srgbClr val="5AC8AD"/>
                </a:solidFill>
                <a:sym typeface="Arial" panose="020B0604020202020204" pitchFamily="34" charset="0"/>
              </a:rPr>
              <a:t>Microsoft </a:t>
            </a:r>
            <a:r>
              <a:rPr lang="en-US" altLang="zh-CN" dirty="0">
                <a:solidFill>
                  <a:srgbClr val="5AC8AD"/>
                </a:solidFill>
                <a:sym typeface="Arial" panose="020B0604020202020204" pitchFamily="34" charset="0"/>
              </a:rPr>
              <a:t>Project</a:t>
            </a: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工具绘制的甘特图，对项目开发情况进行如下统计。</a:t>
            </a:r>
            <a:endParaRPr lang="en-US" altLang="zh-CN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4838" name="文本框 35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48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4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46"/>
          <p:cNvSpPr txBox="1">
            <a:spLocks noChangeArrowheads="1"/>
          </p:cNvSpPr>
          <p:nvPr/>
        </p:nvSpPr>
        <p:spPr bwMode="auto">
          <a:xfrm>
            <a:off x="1316558" y="474026"/>
            <a:ext cx="4374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软件</a:t>
            </a:r>
            <a:r>
              <a:rPr lang="zh-CN" altLang="en-US" sz="2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开发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情况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679047" y="2138252"/>
            <a:ext cx="2698262" cy="163160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134" name="文本框 48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3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文本框 46"/>
          <p:cNvSpPr txBox="1">
            <a:spLocks noChangeArrowheads="1"/>
          </p:cNvSpPr>
          <p:nvPr/>
        </p:nvSpPr>
        <p:spPr bwMode="auto">
          <a:xfrm>
            <a:off x="1316558" y="474026"/>
            <a:ext cx="4374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软件</a:t>
            </a:r>
            <a:r>
              <a:rPr lang="zh-CN" altLang="en-US" sz="2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完成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情况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819402834"/>
              </p:ext>
            </p:extLst>
          </p:nvPr>
        </p:nvGraphicFramePr>
        <p:xfrm>
          <a:off x="4935615" y="1111912"/>
          <a:ext cx="7256385" cy="4837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88823" y="2373050"/>
            <a:ext cx="321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工时完成百分比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7759" y="2803812"/>
            <a:ext cx="1420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27%</a:t>
            </a:r>
            <a:endParaRPr lang="zh-CN" altLang="en-US" sz="4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79046" y="3762735"/>
            <a:ext cx="4395964" cy="2011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50855" y="4019186"/>
            <a:ext cx="321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剩余工时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79513" y="4495365"/>
            <a:ext cx="356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</a:rPr>
              <a:t>2379.7</a:t>
            </a:r>
            <a:r>
              <a:rPr lang="zh-CN" altLang="en-US" sz="2000" dirty="0" smtClean="0">
                <a:solidFill>
                  <a:schemeClr val="bg1"/>
                </a:solidFill>
              </a:rPr>
              <a:t>工时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51805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5" grpId="0">
        <p:bldAsOne/>
      </p:bldGraphic>
      <p:bldP spid="7" grpId="0"/>
      <p:bldP spid="9" grpId="0"/>
      <p:bldP spid="40" grpId="0" animBg="1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系统</a:t>
            </a:r>
            <a:r>
              <a:rPr lang="zh-CN" altLang="en-US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简介</a:t>
            </a:r>
            <a:endParaRPr lang="zh-CN" altLang="en-US" sz="48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6147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615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149" name="文本框 19"/>
          <p:cNvSpPr txBox="1">
            <a:spLocks noChangeArrowheads="1"/>
          </p:cNvSpPr>
          <p:nvPr/>
        </p:nvSpPr>
        <p:spPr bwMode="auto">
          <a:xfrm>
            <a:off x="4357688" y="5255810"/>
            <a:ext cx="32934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SYSTEM INDRODUCTION</a:t>
            </a:r>
            <a:endParaRPr lang="zh-CN" altLang="en-US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618978"/>
            <a:ext cx="11770896" cy="563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602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4" name="文本框 48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803"/>
            <a:ext cx="11597127" cy="58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5343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稻壳儿小白白(http://dwz.cn/Wu2UP)"/>
          <p:cNvSpPr>
            <a:spLocks/>
          </p:cNvSpPr>
          <p:nvPr/>
        </p:nvSpPr>
        <p:spPr bwMode="auto">
          <a:xfrm rot="900000">
            <a:off x="5768975" y="4084638"/>
            <a:ext cx="1006475" cy="1998662"/>
          </a:xfrm>
          <a:custGeom>
            <a:avLst/>
            <a:gdLst>
              <a:gd name="T0" fmla="*/ 746868 w 252"/>
              <a:gd name="T1" fmla="*/ 885179 h 499"/>
              <a:gd name="T2" fmla="*/ 1006475 w 252"/>
              <a:gd name="T3" fmla="*/ 728971 h 499"/>
              <a:gd name="T4" fmla="*/ 1006475 w 252"/>
              <a:gd name="T5" fmla="*/ 228304 h 499"/>
              <a:gd name="T6" fmla="*/ 678971 w 252"/>
              <a:gd name="T7" fmla="*/ 364485 h 499"/>
              <a:gd name="T8" fmla="*/ 714917 w 252"/>
              <a:gd name="T9" fmla="*/ 168224 h 499"/>
              <a:gd name="T10" fmla="*/ 579123 w 252"/>
              <a:gd name="T11" fmla="*/ 8011 h 499"/>
              <a:gd name="T12" fmla="*/ 435340 w 252"/>
              <a:gd name="T13" fmla="*/ 224299 h 499"/>
              <a:gd name="T14" fmla="*/ 515219 w 252"/>
              <a:gd name="T15" fmla="*/ 432576 h 499"/>
              <a:gd name="T16" fmla="*/ 0 w 252"/>
              <a:gd name="T17" fmla="*/ 648864 h 499"/>
              <a:gd name="T18" fmla="*/ 0 w 252"/>
              <a:gd name="T19" fmla="*/ 1998662 h 499"/>
              <a:gd name="T20" fmla="*/ 1006475 w 252"/>
              <a:gd name="T21" fmla="*/ 1401867 h 499"/>
              <a:gd name="T22" fmla="*/ 1006475 w 252"/>
              <a:gd name="T23" fmla="*/ 957275 h 499"/>
              <a:gd name="T24" fmla="*/ 746868 w 252"/>
              <a:gd name="T25" fmla="*/ 885179 h 4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52" h="499">
                <a:moveTo>
                  <a:pt x="187" y="221"/>
                </a:moveTo>
                <a:cubicBezTo>
                  <a:pt x="206" y="174"/>
                  <a:pt x="240" y="179"/>
                  <a:pt x="252" y="182"/>
                </a:cubicBezTo>
                <a:cubicBezTo>
                  <a:pt x="252" y="57"/>
                  <a:pt x="252" y="57"/>
                  <a:pt x="252" y="57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3" y="81"/>
                  <a:pt x="180" y="56"/>
                  <a:pt x="179" y="42"/>
                </a:cubicBezTo>
                <a:cubicBezTo>
                  <a:pt x="179" y="23"/>
                  <a:pt x="179" y="0"/>
                  <a:pt x="145" y="2"/>
                </a:cubicBezTo>
                <a:cubicBezTo>
                  <a:pt x="114" y="4"/>
                  <a:pt x="108" y="40"/>
                  <a:pt x="109" y="56"/>
                </a:cubicBezTo>
                <a:cubicBezTo>
                  <a:pt x="110" y="74"/>
                  <a:pt x="123" y="98"/>
                  <a:pt x="129" y="10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499"/>
                  <a:pt x="0" y="499"/>
                  <a:pt x="0" y="499"/>
                </a:cubicBezTo>
                <a:cubicBezTo>
                  <a:pt x="252" y="350"/>
                  <a:pt x="252" y="350"/>
                  <a:pt x="252" y="350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27" y="290"/>
                  <a:pt x="167" y="272"/>
                  <a:pt x="187" y="221"/>
                </a:cubicBez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5" name="稻壳儿小白白(http://dwz.cn/Wu2UP)"/>
          <p:cNvSpPr>
            <a:spLocks/>
          </p:cNvSpPr>
          <p:nvPr/>
        </p:nvSpPr>
        <p:spPr bwMode="auto">
          <a:xfrm rot="900000">
            <a:off x="4664075" y="2490788"/>
            <a:ext cx="763588" cy="234950"/>
          </a:xfrm>
          <a:custGeom>
            <a:avLst/>
            <a:gdLst>
              <a:gd name="T0" fmla="*/ 763588 w 382"/>
              <a:gd name="T1" fmla="*/ 234950 h 117"/>
              <a:gd name="T2" fmla="*/ 0 w 382"/>
              <a:gd name="T3" fmla="*/ 0 h 117"/>
              <a:gd name="T4" fmla="*/ 755592 w 382"/>
              <a:gd name="T5" fmla="*/ 234950 h 117"/>
              <a:gd name="T6" fmla="*/ 763588 w 382"/>
              <a:gd name="T7" fmla="*/ 234950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2" h="117">
                <a:moveTo>
                  <a:pt x="382" y="117"/>
                </a:moveTo>
                <a:lnTo>
                  <a:pt x="0" y="0"/>
                </a:lnTo>
                <a:lnTo>
                  <a:pt x="378" y="117"/>
                </a:lnTo>
                <a:lnTo>
                  <a:pt x="382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稻壳儿小白白(http://dwz.cn/Wu2UP)"/>
          <p:cNvSpPr>
            <a:spLocks/>
          </p:cNvSpPr>
          <p:nvPr/>
        </p:nvSpPr>
        <p:spPr bwMode="auto">
          <a:xfrm rot="900000">
            <a:off x="5330825" y="2936875"/>
            <a:ext cx="939800" cy="295275"/>
          </a:xfrm>
          <a:custGeom>
            <a:avLst/>
            <a:gdLst>
              <a:gd name="T0" fmla="*/ 0 w 470"/>
              <a:gd name="T1" fmla="*/ 0 h 148"/>
              <a:gd name="T2" fmla="*/ 0 w 470"/>
              <a:gd name="T3" fmla="*/ 3990 h 148"/>
              <a:gd name="T4" fmla="*/ 939800 w 470"/>
              <a:gd name="T5" fmla="*/ 295275 h 148"/>
              <a:gd name="T6" fmla="*/ 0 w 470"/>
              <a:gd name="T7" fmla="*/ 0 h 1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0" h="148">
                <a:moveTo>
                  <a:pt x="0" y="0"/>
                </a:moveTo>
                <a:lnTo>
                  <a:pt x="0" y="2"/>
                </a:lnTo>
                <a:lnTo>
                  <a:pt x="47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稻壳儿小白白(http://dwz.cn/Wu2UP)"/>
          <p:cNvSpPr>
            <a:spLocks/>
          </p:cNvSpPr>
          <p:nvPr/>
        </p:nvSpPr>
        <p:spPr bwMode="auto">
          <a:xfrm rot="900000">
            <a:off x="6365875" y="2900363"/>
            <a:ext cx="1746250" cy="404812"/>
          </a:xfrm>
          <a:custGeom>
            <a:avLst/>
            <a:gdLst>
              <a:gd name="T0" fmla="*/ 751247 w 437"/>
              <a:gd name="T1" fmla="*/ 132265 h 101"/>
              <a:gd name="T2" fmla="*/ 443555 w 437"/>
              <a:gd name="T3" fmla="*/ 80161 h 101"/>
              <a:gd name="T4" fmla="*/ 0 w 437"/>
              <a:gd name="T5" fmla="*/ 184370 h 101"/>
              <a:gd name="T6" fmla="*/ 319680 w 437"/>
              <a:gd name="T7" fmla="*/ 256515 h 101"/>
              <a:gd name="T8" fmla="*/ 227772 w 437"/>
              <a:gd name="T9" fmla="*/ 336675 h 101"/>
              <a:gd name="T10" fmla="*/ 475523 w 437"/>
              <a:gd name="T11" fmla="*/ 292587 h 101"/>
              <a:gd name="T12" fmla="*/ 955043 w 437"/>
              <a:gd name="T13" fmla="*/ 404812 h 101"/>
              <a:gd name="T14" fmla="*/ 955043 w 437"/>
              <a:gd name="T15" fmla="*/ 404812 h 101"/>
              <a:gd name="T16" fmla="*/ 1746250 w 437"/>
              <a:gd name="T17" fmla="*/ 168338 h 101"/>
              <a:gd name="T18" fmla="*/ 807191 w 437"/>
              <a:gd name="T19" fmla="*/ 0 h 101"/>
              <a:gd name="T20" fmla="*/ 615383 w 437"/>
              <a:gd name="T21" fmla="*/ 44088 h 101"/>
              <a:gd name="T22" fmla="*/ 751247 w 437"/>
              <a:gd name="T23" fmla="*/ 132265 h 1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7" h="101">
                <a:moveTo>
                  <a:pt x="188" y="33"/>
                </a:moveTo>
                <a:cubicBezTo>
                  <a:pt x="164" y="45"/>
                  <a:pt x="122" y="35"/>
                  <a:pt x="111" y="20"/>
                </a:cubicBezTo>
                <a:cubicBezTo>
                  <a:pt x="0" y="46"/>
                  <a:pt x="0" y="46"/>
                  <a:pt x="0" y="46"/>
                </a:cubicBezTo>
                <a:cubicBezTo>
                  <a:pt x="80" y="64"/>
                  <a:pt x="80" y="64"/>
                  <a:pt x="80" y="64"/>
                </a:cubicBezTo>
                <a:cubicBezTo>
                  <a:pt x="59" y="68"/>
                  <a:pt x="29" y="76"/>
                  <a:pt x="57" y="84"/>
                </a:cubicBezTo>
                <a:cubicBezTo>
                  <a:pt x="86" y="92"/>
                  <a:pt x="107" y="82"/>
                  <a:pt x="119" y="73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437" y="42"/>
                  <a:pt x="437" y="42"/>
                  <a:pt x="437" y="42"/>
                </a:cubicBezTo>
                <a:cubicBezTo>
                  <a:pt x="202" y="0"/>
                  <a:pt x="202" y="0"/>
                  <a:pt x="202" y="0"/>
                </a:cubicBezTo>
                <a:cubicBezTo>
                  <a:pt x="154" y="11"/>
                  <a:pt x="154" y="11"/>
                  <a:pt x="154" y="11"/>
                </a:cubicBezTo>
                <a:cubicBezTo>
                  <a:pt x="176" y="15"/>
                  <a:pt x="208" y="23"/>
                  <a:pt x="188" y="33"/>
                </a:cubicBez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稻壳儿小白白(http://dwz.cn/Wu2UP)"/>
          <p:cNvSpPr>
            <a:spLocks/>
          </p:cNvSpPr>
          <p:nvPr/>
        </p:nvSpPr>
        <p:spPr bwMode="auto">
          <a:xfrm rot="900000">
            <a:off x="4670425" y="2446338"/>
            <a:ext cx="1754188" cy="409575"/>
          </a:xfrm>
          <a:custGeom>
            <a:avLst/>
            <a:gdLst>
              <a:gd name="T0" fmla="*/ 1358597 w 439"/>
              <a:gd name="T1" fmla="*/ 92355 h 102"/>
              <a:gd name="T2" fmla="*/ 1458493 w 439"/>
              <a:gd name="T3" fmla="*/ 36139 h 102"/>
              <a:gd name="T4" fmla="*/ 1230729 w 439"/>
              <a:gd name="T5" fmla="*/ 60232 h 102"/>
              <a:gd name="T6" fmla="*/ 1018947 w 439"/>
              <a:gd name="T7" fmla="*/ 12046 h 102"/>
              <a:gd name="T8" fmla="*/ 0 w 439"/>
              <a:gd name="T9" fmla="*/ 176679 h 102"/>
              <a:gd name="T10" fmla="*/ 763212 w 439"/>
              <a:gd name="T11" fmla="*/ 409575 h 102"/>
              <a:gd name="T12" fmla="*/ 1230729 w 439"/>
              <a:gd name="T13" fmla="*/ 301158 h 102"/>
              <a:gd name="T14" fmla="*/ 1090873 w 439"/>
              <a:gd name="T15" fmla="*/ 200772 h 102"/>
              <a:gd name="T16" fmla="*/ 1370584 w 439"/>
              <a:gd name="T17" fmla="*/ 269035 h 102"/>
              <a:gd name="T18" fmla="*/ 1754188 w 439"/>
              <a:gd name="T19" fmla="*/ 184710 h 102"/>
              <a:gd name="T20" fmla="*/ 1358597 w 439"/>
              <a:gd name="T21" fmla="*/ 92355 h 1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39" h="102">
                <a:moveTo>
                  <a:pt x="340" y="23"/>
                </a:moveTo>
                <a:cubicBezTo>
                  <a:pt x="354" y="20"/>
                  <a:pt x="373" y="14"/>
                  <a:pt x="365" y="9"/>
                </a:cubicBezTo>
                <a:cubicBezTo>
                  <a:pt x="349" y="0"/>
                  <a:pt x="319" y="11"/>
                  <a:pt x="308" y="15"/>
                </a:cubicBezTo>
                <a:cubicBezTo>
                  <a:pt x="255" y="3"/>
                  <a:pt x="255" y="3"/>
                  <a:pt x="255" y="3"/>
                </a:cubicBezTo>
                <a:cubicBezTo>
                  <a:pt x="0" y="44"/>
                  <a:pt x="0" y="44"/>
                  <a:pt x="0" y="44"/>
                </a:cubicBezTo>
                <a:cubicBezTo>
                  <a:pt x="191" y="102"/>
                  <a:pt x="191" y="102"/>
                  <a:pt x="191" y="102"/>
                </a:cubicBezTo>
                <a:cubicBezTo>
                  <a:pt x="308" y="75"/>
                  <a:pt x="308" y="75"/>
                  <a:pt x="308" y="75"/>
                </a:cubicBezTo>
                <a:cubicBezTo>
                  <a:pt x="284" y="72"/>
                  <a:pt x="241" y="63"/>
                  <a:pt x="273" y="50"/>
                </a:cubicBezTo>
                <a:cubicBezTo>
                  <a:pt x="309" y="37"/>
                  <a:pt x="333" y="57"/>
                  <a:pt x="343" y="67"/>
                </a:cubicBezTo>
                <a:cubicBezTo>
                  <a:pt x="439" y="46"/>
                  <a:pt x="439" y="46"/>
                  <a:pt x="439" y="46"/>
                </a:cubicBezTo>
                <a:lnTo>
                  <a:pt x="340" y="23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稻壳儿小白白(http://dwz.cn/Wu2UP)"/>
          <p:cNvSpPr>
            <a:spLocks/>
          </p:cNvSpPr>
          <p:nvPr/>
        </p:nvSpPr>
        <p:spPr bwMode="auto">
          <a:xfrm rot="900000">
            <a:off x="5703888" y="2563813"/>
            <a:ext cx="1566862" cy="311150"/>
          </a:xfrm>
          <a:custGeom>
            <a:avLst/>
            <a:gdLst>
              <a:gd name="T0" fmla="*/ 439681 w 392"/>
              <a:gd name="T1" fmla="*/ 163553 h 78"/>
              <a:gd name="T2" fmla="*/ 339753 w 392"/>
              <a:gd name="T3" fmla="*/ 219401 h 78"/>
              <a:gd name="T4" fmla="*/ 735466 w 392"/>
              <a:gd name="T5" fmla="*/ 311150 h 78"/>
              <a:gd name="T6" fmla="*/ 1179144 w 392"/>
              <a:gd name="T7" fmla="*/ 207433 h 78"/>
              <a:gd name="T8" fmla="*/ 1486920 w 392"/>
              <a:gd name="T9" fmla="*/ 259292 h 78"/>
              <a:gd name="T10" fmla="*/ 1351019 w 392"/>
              <a:gd name="T11" fmla="*/ 171531 h 78"/>
              <a:gd name="T12" fmla="*/ 1542879 w 392"/>
              <a:gd name="T13" fmla="*/ 127651 h 78"/>
              <a:gd name="T14" fmla="*/ 847385 w 392"/>
              <a:gd name="T15" fmla="*/ 0 h 78"/>
              <a:gd name="T16" fmla="*/ 0 w 392"/>
              <a:gd name="T17" fmla="*/ 139619 h 78"/>
              <a:gd name="T18" fmla="*/ 211846 w 392"/>
              <a:gd name="T19" fmla="*/ 187488 h 78"/>
              <a:gd name="T20" fmla="*/ 439681 w 392"/>
              <a:gd name="T21" fmla="*/ 163553 h 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2" h="78">
                <a:moveTo>
                  <a:pt x="110" y="41"/>
                </a:moveTo>
                <a:cubicBezTo>
                  <a:pt x="118" y="46"/>
                  <a:pt x="99" y="52"/>
                  <a:pt x="85" y="55"/>
                </a:cubicBezTo>
                <a:cubicBezTo>
                  <a:pt x="184" y="78"/>
                  <a:pt x="184" y="78"/>
                  <a:pt x="184" y="78"/>
                </a:cubicBezTo>
                <a:cubicBezTo>
                  <a:pt x="295" y="52"/>
                  <a:pt x="295" y="52"/>
                  <a:pt x="295" y="52"/>
                </a:cubicBezTo>
                <a:cubicBezTo>
                  <a:pt x="306" y="67"/>
                  <a:pt x="348" y="77"/>
                  <a:pt x="372" y="65"/>
                </a:cubicBezTo>
                <a:cubicBezTo>
                  <a:pt x="392" y="55"/>
                  <a:pt x="360" y="47"/>
                  <a:pt x="338" y="43"/>
                </a:cubicBezTo>
                <a:cubicBezTo>
                  <a:pt x="386" y="32"/>
                  <a:pt x="386" y="32"/>
                  <a:pt x="386" y="32"/>
                </a:cubicBezTo>
                <a:cubicBezTo>
                  <a:pt x="212" y="0"/>
                  <a:pt x="212" y="0"/>
                  <a:pt x="212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53" y="47"/>
                  <a:pt x="53" y="47"/>
                  <a:pt x="53" y="47"/>
                </a:cubicBezTo>
                <a:cubicBezTo>
                  <a:pt x="64" y="43"/>
                  <a:pt x="94" y="32"/>
                  <a:pt x="110" y="41"/>
                </a:cubicBez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稻壳儿小白白(http://dwz.cn/Wu2UP)"/>
          <p:cNvSpPr>
            <a:spLocks/>
          </p:cNvSpPr>
          <p:nvPr/>
        </p:nvSpPr>
        <p:spPr bwMode="auto">
          <a:xfrm rot="900000">
            <a:off x="5346700" y="2809875"/>
            <a:ext cx="1946275" cy="557213"/>
          </a:xfrm>
          <a:custGeom>
            <a:avLst/>
            <a:gdLst>
              <a:gd name="T0" fmla="*/ 939168 w 487"/>
              <a:gd name="T1" fmla="*/ 557213 h 139"/>
              <a:gd name="T2" fmla="*/ 1946275 w 487"/>
              <a:gd name="T3" fmla="*/ 256559 h 139"/>
              <a:gd name="T4" fmla="*/ 1466700 w 487"/>
              <a:gd name="T5" fmla="*/ 144314 h 139"/>
              <a:gd name="T6" fmla="*/ 1218920 w 487"/>
              <a:gd name="T7" fmla="*/ 188410 h 139"/>
              <a:gd name="T8" fmla="*/ 1310838 w 487"/>
              <a:gd name="T9" fmla="*/ 108236 h 139"/>
              <a:gd name="T10" fmla="*/ 991122 w 487"/>
              <a:gd name="T11" fmla="*/ 36079 h 139"/>
              <a:gd name="T12" fmla="*/ 607462 w 487"/>
              <a:gd name="T13" fmla="*/ 120262 h 139"/>
              <a:gd name="T14" fmla="*/ 327710 w 487"/>
              <a:gd name="T15" fmla="*/ 52113 h 139"/>
              <a:gd name="T16" fmla="*/ 467586 w 487"/>
              <a:gd name="T17" fmla="*/ 152332 h 139"/>
              <a:gd name="T18" fmla="*/ 0 w 487"/>
              <a:gd name="T19" fmla="*/ 260567 h 139"/>
              <a:gd name="T20" fmla="*/ 939168 w 487"/>
              <a:gd name="T21" fmla="*/ 557213 h 1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7" h="139">
                <a:moveTo>
                  <a:pt x="235" y="139"/>
                </a:moveTo>
                <a:cubicBezTo>
                  <a:pt x="487" y="64"/>
                  <a:pt x="487" y="64"/>
                  <a:pt x="487" y="64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55" y="45"/>
                  <a:pt x="334" y="55"/>
                  <a:pt x="305" y="47"/>
                </a:cubicBezTo>
                <a:cubicBezTo>
                  <a:pt x="277" y="39"/>
                  <a:pt x="307" y="31"/>
                  <a:pt x="328" y="27"/>
                </a:cubicBezTo>
                <a:cubicBezTo>
                  <a:pt x="248" y="9"/>
                  <a:pt x="248" y="9"/>
                  <a:pt x="248" y="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42" y="20"/>
                  <a:pt x="118" y="0"/>
                  <a:pt x="82" y="13"/>
                </a:cubicBezTo>
                <a:cubicBezTo>
                  <a:pt x="50" y="26"/>
                  <a:pt x="93" y="35"/>
                  <a:pt x="117" y="38"/>
                </a:cubicBezTo>
                <a:cubicBezTo>
                  <a:pt x="0" y="65"/>
                  <a:pt x="0" y="65"/>
                  <a:pt x="0" y="65"/>
                </a:cubicBezTo>
                <a:lnTo>
                  <a:pt x="235" y="139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稻壳儿小白白(http://dwz.cn/Wu2UP)"/>
          <p:cNvSpPr>
            <a:spLocks/>
          </p:cNvSpPr>
          <p:nvPr/>
        </p:nvSpPr>
        <p:spPr bwMode="auto">
          <a:xfrm rot="900000">
            <a:off x="4664075" y="2489200"/>
            <a:ext cx="755650" cy="234950"/>
          </a:xfrm>
          <a:custGeom>
            <a:avLst/>
            <a:gdLst>
              <a:gd name="T0" fmla="*/ 755650 w 378"/>
              <a:gd name="T1" fmla="*/ 234950 h 117"/>
              <a:gd name="T2" fmla="*/ 0 w 378"/>
              <a:gd name="T3" fmla="*/ 0 h 117"/>
              <a:gd name="T4" fmla="*/ 755650 w 378"/>
              <a:gd name="T5" fmla="*/ 234950 h 117"/>
              <a:gd name="T6" fmla="*/ 755650 w 378"/>
              <a:gd name="T7" fmla="*/ 234950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8" h="117">
                <a:moveTo>
                  <a:pt x="378" y="117"/>
                </a:moveTo>
                <a:lnTo>
                  <a:pt x="0" y="0"/>
                </a:lnTo>
                <a:lnTo>
                  <a:pt x="378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稻壳儿小白白(http://dwz.cn/Wu2UP)"/>
          <p:cNvSpPr>
            <a:spLocks/>
          </p:cNvSpPr>
          <p:nvPr/>
        </p:nvSpPr>
        <p:spPr bwMode="auto">
          <a:xfrm rot="900000">
            <a:off x="4506913" y="2506663"/>
            <a:ext cx="1047750" cy="1417637"/>
          </a:xfrm>
          <a:custGeom>
            <a:avLst/>
            <a:gdLst>
              <a:gd name="T0" fmla="*/ 327922 w 262"/>
              <a:gd name="T1" fmla="*/ 873008 h 354"/>
              <a:gd name="T2" fmla="*/ 407903 w 262"/>
              <a:gd name="T3" fmla="*/ 1257452 h 354"/>
              <a:gd name="T4" fmla="*/ 763818 w 262"/>
              <a:gd name="T5" fmla="*/ 1417637 h 354"/>
              <a:gd name="T6" fmla="*/ 763818 w 262"/>
              <a:gd name="T7" fmla="*/ 933077 h 354"/>
              <a:gd name="T8" fmla="*/ 1047750 w 262"/>
              <a:gd name="T9" fmla="*/ 893031 h 354"/>
              <a:gd name="T10" fmla="*/ 763818 w 262"/>
              <a:gd name="T11" fmla="*/ 712823 h 354"/>
              <a:gd name="T12" fmla="*/ 763818 w 262"/>
              <a:gd name="T13" fmla="*/ 236273 h 354"/>
              <a:gd name="T14" fmla="*/ 0 w 262"/>
              <a:gd name="T15" fmla="*/ 0 h 354"/>
              <a:gd name="T16" fmla="*/ 0 w 262"/>
              <a:gd name="T17" fmla="*/ 1073239 h 354"/>
              <a:gd name="T18" fmla="*/ 263937 w 262"/>
              <a:gd name="T19" fmla="*/ 1193378 h 354"/>
              <a:gd name="T20" fmla="*/ 327922 w 262"/>
              <a:gd name="T21" fmla="*/ 873008 h 3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2" h="354">
                <a:moveTo>
                  <a:pt x="82" y="218"/>
                </a:moveTo>
                <a:cubicBezTo>
                  <a:pt x="120" y="210"/>
                  <a:pt x="118" y="288"/>
                  <a:pt x="102" y="314"/>
                </a:cubicBezTo>
                <a:cubicBezTo>
                  <a:pt x="191" y="354"/>
                  <a:pt x="191" y="354"/>
                  <a:pt x="191" y="354"/>
                </a:cubicBezTo>
                <a:cubicBezTo>
                  <a:pt x="191" y="233"/>
                  <a:pt x="191" y="233"/>
                  <a:pt x="191" y="233"/>
                </a:cubicBezTo>
                <a:cubicBezTo>
                  <a:pt x="218" y="251"/>
                  <a:pt x="262" y="270"/>
                  <a:pt x="262" y="223"/>
                </a:cubicBezTo>
                <a:cubicBezTo>
                  <a:pt x="262" y="166"/>
                  <a:pt x="214" y="172"/>
                  <a:pt x="191" y="178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0" y="0"/>
                  <a:pt x="0" y="0"/>
                  <a:pt x="0" y="0"/>
                </a:cubicBezTo>
                <a:cubicBezTo>
                  <a:pt x="0" y="268"/>
                  <a:pt x="0" y="268"/>
                  <a:pt x="0" y="268"/>
                </a:cubicBezTo>
                <a:cubicBezTo>
                  <a:pt x="66" y="298"/>
                  <a:pt x="66" y="298"/>
                  <a:pt x="66" y="298"/>
                </a:cubicBezTo>
                <a:cubicBezTo>
                  <a:pt x="60" y="277"/>
                  <a:pt x="47" y="226"/>
                  <a:pt x="82" y="218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稻壳儿小白白(http://dwz.cn/Wu2UP)"/>
          <p:cNvSpPr>
            <a:spLocks/>
          </p:cNvSpPr>
          <p:nvPr/>
        </p:nvSpPr>
        <p:spPr bwMode="auto">
          <a:xfrm rot="900000">
            <a:off x="5127625" y="2913063"/>
            <a:ext cx="939800" cy="1849437"/>
          </a:xfrm>
          <a:custGeom>
            <a:avLst/>
            <a:gdLst>
              <a:gd name="T0" fmla="*/ 0 w 235"/>
              <a:gd name="T1" fmla="*/ 0 h 462"/>
              <a:gd name="T2" fmla="*/ 0 w 235"/>
              <a:gd name="T3" fmla="*/ 476370 h 462"/>
              <a:gd name="T4" fmla="*/ 283940 w 235"/>
              <a:gd name="T5" fmla="*/ 656510 h 462"/>
              <a:gd name="T6" fmla="*/ 0 w 235"/>
              <a:gd name="T7" fmla="*/ 696541 h 462"/>
              <a:gd name="T8" fmla="*/ 0 w 235"/>
              <a:gd name="T9" fmla="*/ 1180918 h 462"/>
              <a:gd name="T10" fmla="*/ 391917 w 235"/>
              <a:gd name="T11" fmla="*/ 1357054 h 462"/>
              <a:gd name="T12" fmla="*/ 467900 w 235"/>
              <a:gd name="T13" fmla="*/ 1789390 h 462"/>
              <a:gd name="T14" fmla="*/ 559881 w 235"/>
              <a:gd name="T15" fmla="*/ 1433114 h 462"/>
              <a:gd name="T16" fmla="*/ 939800 w 235"/>
              <a:gd name="T17" fmla="*/ 1605247 h 462"/>
              <a:gd name="T18" fmla="*/ 939800 w 235"/>
              <a:gd name="T19" fmla="*/ 292227 h 462"/>
              <a:gd name="T20" fmla="*/ 0 w 235"/>
              <a:gd name="T21" fmla="*/ 0 h 4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" h="462">
                <a:moveTo>
                  <a:pt x="0" y="0"/>
                </a:moveTo>
                <a:cubicBezTo>
                  <a:pt x="0" y="119"/>
                  <a:pt x="0" y="119"/>
                  <a:pt x="0" y="119"/>
                </a:cubicBezTo>
                <a:cubicBezTo>
                  <a:pt x="23" y="113"/>
                  <a:pt x="71" y="107"/>
                  <a:pt x="71" y="164"/>
                </a:cubicBezTo>
                <a:cubicBezTo>
                  <a:pt x="71" y="211"/>
                  <a:pt x="27" y="192"/>
                  <a:pt x="0" y="174"/>
                </a:cubicBezTo>
                <a:cubicBezTo>
                  <a:pt x="0" y="295"/>
                  <a:pt x="0" y="295"/>
                  <a:pt x="0" y="295"/>
                </a:cubicBezTo>
                <a:cubicBezTo>
                  <a:pt x="98" y="339"/>
                  <a:pt x="98" y="339"/>
                  <a:pt x="98" y="339"/>
                </a:cubicBezTo>
                <a:cubicBezTo>
                  <a:pt x="87" y="365"/>
                  <a:pt x="65" y="430"/>
                  <a:pt x="117" y="447"/>
                </a:cubicBezTo>
                <a:cubicBezTo>
                  <a:pt x="161" y="462"/>
                  <a:pt x="151" y="400"/>
                  <a:pt x="140" y="358"/>
                </a:cubicBezTo>
                <a:cubicBezTo>
                  <a:pt x="235" y="401"/>
                  <a:pt x="235" y="401"/>
                  <a:pt x="235" y="401"/>
                </a:cubicBezTo>
                <a:cubicBezTo>
                  <a:pt x="235" y="73"/>
                  <a:pt x="235" y="73"/>
                  <a:pt x="235" y="73"/>
                </a:cubicBez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稻壳儿小白白(http://dwz.cn/Wu2UP)"/>
          <p:cNvSpPr>
            <a:spLocks/>
          </p:cNvSpPr>
          <p:nvPr/>
        </p:nvSpPr>
        <p:spPr bwMode="auto">
          <a:xfrm rot="900000">
            <a:off x="6062663" y="3205163"/>
            <a:ext cx="1350962" cy="1612900"/>
          </a:xfrm>
          <a:custGeom>
            <a:avLst/>
            <a:gdLst>
              <a:gd name="T0" fmla="*/ 0 w 338"/>
              <a:gd name="T1" fmla="*/ 300167 h 403"/>
              <a:gd name="T2" fmla="*/ 0 w 338"/>
              <a:gd name="T3" fmla="*/ 1612900 h 403"/>
              <a:gd name="T4" fmla="*/ 515604 w 338"/>
              <a:gd name="T5" fmla="*/ 1396779 h 403"/>
              <a:gd name="T6" fmla="*/ 435665 w 338"/>
              <a:gd name="T7" fmla="*/ 1188663 h 403"/>
              <a:gd name="T8" fmla="*/ 579555 w 338"/>
              <a:gd name="T9" fmla="*/ 972543 h 403"/>
              <a:gd name="T10" fmla="*/ 715450 w 338"/>
              <a:gd name="T11" fmla="*/ 1132632 h 403"/>
              <a:gd name="T12" fmla="*/ 679478 w 338"/>
              <a:gd name="T13" fmla="*/ 1328741 h 403"/>
              <a:gd name="T14" fmla="*/ 1007226 w 338"/>
              <a:gd name="T15" fmla="*/ 1192666 h 403"/>
              <a:gd name="T16" fmla="*/ 1007226 w 338"/>
              <a:gd name="T17" fmla="*/ 680380 h 403"/>
              <a:gd name="T18" fmla="*/ 1322983 w 338"/>
              <a:gd name="T19" fmla="*/ 484270 h 403"/>
              <a:gd name="T20" fmla="*/ 1007226 w 338"/>
              <a:gd name="T21" fmla="*/ 508284 h 403"/>
              <a:gd name="T22" fmla="*/ 1007226 w 338"/>
              <a:gd name="T23" fmla="*/ 0 h 403"/>
              <a:gd name="T24" fmla="*/ 1007226 w 338"/>
              <a:gd name="T25" fmla="*/ 0 h 403"/>
              <a:gd name="T26" fmla="*/ 0 w 338"/>
              <a:gd name="T27" fmla="*/ 300167 h 4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8" h="403">
                <a:moveTo>
                  <a:pt x="0" y="75"/>
                </a:moveTo>
                <a:cubicBezTo>
                  <a:pt x="0" y="403"/>
                  <a:pt x="0" y="403"/>
                  <a:pt x="0" y="403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3" y="339"/>
                  <a:pt x="110" y="315"/>
                  <a:pt x="109" y="297"/>
                </a:cubicBezTo>
                <a:cubicBezTo>
                  <a:pt x="108" y="281"/>
                  <a:pt x="114" y="245"/>
                  <a:pt x="145" y="243"/>
                </a:cubicBezTo>
                <a:cubicBezTo>
                  <a:pt x="179" y="241"/>
                  <a:pt x="179" y="264"/>
                  <a:pt x="179" y="283"/>
                </a:cubicBezTo>
                <a:cubicBezTo>
                  <a:pt x="180" y="297"/>
                  <a:pt x="173" y="322"/>
                  <a:pt x="170" y="332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2" y="170"/>
                  <a:pt x="252" y="170"/>
                  <a:pt x="252" y="170"/>
                </a:cubicBezTo>
                <a:cubicBezTo>
                  <a:pt x="281" y="173"/>
                  <a:pt x="338" y="175"/>
                  <a:pt x="331" y="121"/>
                </a:cubicBezTo>
                <a:cubicBezTo>
                  <a:pt x="325" y="74"/>
                  <a:pt x="275" y="109"/>
                  <a:pt x="252" y="127"/>
                </a:cubicBezTo>
                <a:cubicBezTo>
                  <a:pt x="252" y="0"/>
                  <a:pt x="252" y="0"/>
                  <a:pt x="252" y="0"/>
                </a:cubicBezTo>
                <a:cubicBezTo>
                  <a:pt x="252" y="0"/>
                  <a:pt x="252" y="0"/>
                  <a:pt x="252" y="0"/>
                </a:cubicBezTo>
                <a:lnTo>
                  <a:pt x="0" y="75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稻壳儿小白白(http://dwz.cn/Wu2UP)"/>
          <p:cNvSpPr>
            <a:spLocks/>
          </p:cNvSpPr>
          <p:nvPr/>
        </p:nvSpPr>
        <p:spPr bwMode="auto">
          <a:xfrm rot="900000">
            <a:off x="6500813" y="4183063"/>
            <a:ext cx="1135062" cy="1504950"/>
          </a:xfrm>
          <a:custGeom>
            <a:avLst/>
            <a:gdLst>
              <a:gd name="T0" fmla="*/ 795343 w 284"/>
              <a:gd name="T1" fmla="*/ 504318 h 376"/>
              <a:gd name="T2" fmla="*/ 719405 w 284"/>
              <a:gd name="T3" fmla="*/ 176111 h 376"/>
              <a:gd name="T4" fmla="*/ 339719 w 284"/>
              <a:gd name="T5" fmla="*/ 332210 h 376"/>
              <a:gd name="T6" fmla="*/ 339719 w 284"/>
              <a:gd name="T7" fmla="*/ 832526 h 376"/>
              <a:gd name="T8" fmla="*/ 347713 w 284"/>
              <a:gd name="T9" fmla="*/ 836528 h 376"/>
              <a:gd name="T10" fmla="*/ 339719 w 284"/>
              <a:gd name="T11" fmla="*/ 832526 h 376"/>
              <a:gd name="T12" fmla="*/ 79934 w 284"/>
              <a:gd name="T13" fmla="*/ 988624 h 376"/>
              <a:gd name="T14" fmla="*/ 339719 w 284"/>
              <a:gd name="T15" fmla="*/ 1060670 h 376"/>
              <a:gd name="T16" fmla="*/ 347713 w 284"/>
              <a:gd name="T17" fmla="*/ 1040657 h 376"/>
              <a:gd name="T18" fmla="*/ 339719 w 284"/>
              <a:gd name="T19" fmla="*/ 1060670 h 376"/>
              <a:gd name="T20" fmla="*/ 339719 w 284"/>
              <a:gd name="T21" fmla="*/ 1504950 h 376"/>
              <a:gd name="T22" fmla="*/ 1135062 w 284"/>
              <a:gd name="T23" fmla="*/ 1032652 h 376"/>
              <a:gd name="T24" fmla="*/ 1135062 w 284"/>
              <a:gd name="T25" fmla="*/ 0 h 376"/>
              <a:gd name="T26" fmla="*/ 855293 w 284"/>
              <a:gd name="T27" fmla="*/ 120076 h 376"/>
              <a:gd name="T28" fmla="*/ 795343 w 284"/>
              <a:gd name="T29" fmla="*/ 504318 h 3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84" h="376">
                <a:moveTo>
                  <a:pt x="199" y="126"/>
                </a:moveTo>
                <a:cubicBezTo>
                  <a:pt x="157" y="127"/>
                  <a:pt x="170" y="73"/>
                  <a:pt x="180" y="44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208"/>
                  <a:pt x="85" y="208"/>
                  <a:pt x="85" y="208"/>
                </a:cubicBezTo>
                <a:cubicBezTo>
                  <a:pt x="86" y="208"/>
                  <a:pt x="87" y="209"/>
                  <a:pt x="87" y="209"/>
                </a:cubicBezTo>
                <a:cubicBezTo>
                  <a:pt x="87" y="209"/>
                  <a:pt x="86" y="208"/>
                  <a:pt x="85" y="208"/>
                </a:cubicBezTo>
                <a:cubicBezTo>
                  <a:pt x="73" y="205"/>
                  <a:pt x="39" y="200"/>
                  <a:pt x="20" y="247"/>
                </a:cubicBezTo>
                <a:cubicBezTo>
                  <a:pt x="0" y="298"/>
                  <a:pt x="60" y="316"/>
                  <a:pt x="85" y="265"/>
                </a:cubicBezTo>
                <a:cubicBezTo>
                  <a:pt x="87" y="261"/>
                  <a:pt x="87" y="260"/>
                  <a:pt x="87" y="260"/>
                </a:cubicBezTo>
                <a:cubicBezTo>
                  <a:pt x="87" y="260"/>
                  <a:pt x="87" y="261"/>
                  <a:pt x="85" y="265"/>
                </a:cubicBezTo>
                <a:cubicBezTo>
                  <a:pt x="85" y="376"/>
                  <a:pt x="85" y="376"/>
                  <a:pt x="85" y="376"/>
                </a:cubicBezTo>
                <a:cubicBezTo>
                  <a:pt x="284" y="258"/>
                  <a:pt x="284" y="258"/>
                  <a:pt x="284" y="258"/>
                </a:cubicBezTo>
                <a:cubicBezTo>
                  <a:pt x="284" y="0"/>
                  <a:pt x="284" y="0"/>
                  <a:pt x="284" y="0"/>
                </a:cubicBezTo>
                <a:cubicBezTo>
                  <a:pt x="214" y="30"/>
                  <a:pt x="214" y="30"/>
                  <a:pt x="214" y="30"/>
                </a:cubicBezTo>
                <a:cubicBezTo>
                  <a:pt x="224" y="60"/>
                  <a:pt x="245" y="124"/>
                  <a:pt x="199" y="126"/>
                </a:cubicBez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稻壳儿小白白(http://dwz.cn/Wu2UP)"/>
          <p:cNvSpPr>
            <a:spLocks/>
          </p:cNvSpPr>
          <p:nvPr/>
        </p:nvSpPr>
        <p:spPr bwMode="auto">
          <a:xfrm rot="900000">
            <a:off x="7105650" y="3163888"/>
            <a:ext cx="795338" cy="1608137"/>
          </a:xfrm>
          <a:custGeom>
            <a:avLst/>
            <a:gdLst>
              <a:gd name="T0" fmla="*/ 791341 w 199"/>
              <a:gd name="T1" fmla="*/ 0 h 401"/>
              <a:gd name="T2" fmla="*/ 795338 w 199"/>
              <a:gd name="T3" fmla="*/ 0 h 401"/>
              <a:gd name="T4" fmla="*/ 0 w 199"/>
              <a:gd name="T5" fmla="*/ 236609 h 401"/>
              <a:gd name="T6" fmla="*/ 0 w 199"/>
              <a:gd name="T7" fmla="*/ 236609 h 401"/>
              <a:gd name="T8" fmla="*/ 0 w 199"/>
              <a:gd name="T9" fmla="*/ 745919 h 401"/>
              <a:gd name="T10" fmla="*/ 315737 w 199"/>
              <a:gd name="T11" fmla="*/ 721857 h 401"/>
              <a:gd name="T12" fmla="*/ 0 w 199"/>
              <a:gd name="T13" fmla="*/ 918363 h 401"/>
              <a:gd name="T14" fmla="*/ 0 w 199"/>
              <a:gd name="T15" fmla="*/ 1431683 h 401"/>
              <a:gd name="T16" fmla="*/ 379684 w 199"/>
              <a:gd name="T17" fmla="*/ 1275281 h 401"/>
              <a:gd name="T18" fmla="*/ 455621 w 199"/>
              <a:gd name="T19" fmla="*/ 1604127 h 401"/>
              <a:gd name="T20" fmla="*/ 515571 w 199"/>
              <a:gd name="T21" fmla="*/ 1219136 h 401"/>
              <a:gd name="T22" fmla="*/ 795338 w 199"/>
              <a:gd name="T23" fmla="*/ 1098827 h 401"/>
              <a:gd name="T24" fmla="*/ 795338 w 199"/>
              <a:gd name="T25" fmla="*/ 0 h 401"/>
              <a:gd name="T26" fmla="*/ 791341 w 199"/>
              <a:gd name="T27" fmla="*/ 0 h 40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9" h="401">
                <a:moveTo>
                  <a:pt x="198" y="0"/>
                </a:moveTo>
                <a:cubicBezTo>
                  <a:pt x="199" y="0"/>
                  <a:pt x="199" y="0"/>
                  <a:pt x="199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186"/>
                  <a:pt x="0" y="186"/>
                  <a:pt x="0" y="186"/>
                </a:cubicBezTo>
                <a:cubicBezTo>
                  <a:pt x="23" y="168"/>
                  <a:pt x="73" y="133"/>
                  <a:pt x="79" y="180"/>
                </a:cubicBezTo>
                <a:cubicBezTo>
                  <a:pt x="86" y="234"/>
                  <a:pt x="29" y="232"/>
                  <a:pt x="0" y="229"/>
                </a:cubicBezTo>
                <a:cubicBezTo>
                  <a:pt x="0" y="357"/>
                  <a:pt x="0" y="357"/>
                  <a:pt x="0" y="357"/>
                </a:cubicBezTo>
                <a:cubicBezTo>
                  <a:pt x="95" y="318"/>
                  <a:pt x="95" y="318"/>
                  <a:pt x="95" y="318"/>
                </a:cubicBezTo>
                <a:cubicBezTo>
                  <a:pt x="85" y="347"/>
                  <a:pt x="72" y="401"/>
                  <a:pt x="114" y="400"/>
                </a:cubicBezTo>
                <a:cubicBezTo>
                  <a:pt x="160" y="398"/>
                  <a:pt x="139" y="334"/>
                  <a:pt x="129" y="304"/>
                </a:cubicBezTo>
                <a:cubicBezTo>
                  <a:pt x="199" y="274"/>
                  <a:pt x="199" y="274"/>
                  <a:pt x="199" y="274"/>
                </a:cubicBezTo>
                <a:cubicBezTo>
                  <a:pt x="199" y="0"/>
                  <a:pt x="199" y="0"/>
                  <a:pt x="199" y="0"/>
                </a:cubicBezTo>
                <a:lnTo>
                  <a:pt x="198" y="0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稻壳儿小白白(http://dwz.cn/Wu2UP)"/>
          <p:cNvSpPr>
            <a:spLocks/>
          </p:cNvSpPr>
          <p:nvPr/>
        </p:nvSpPr>
        <p:spPr bwMode="auto">
          <a:xfrm rot="900000">
            <a:off x="4248150" y="3276600"/>
            <a:ext cx="763588" cy="1770063"/>
          </a:xfrm>
          <a:custGeom>
            <a:avLst/>
            <a:gdLst>
              <a:gd name="T0" fmla="*/ 487737 w 191"/>
              <a:gd name="T1" fmla="*/ 1013181 h 442"/>
              <a:gd name="T2" fmla="*/ 763588 w 191"/>
              <a:gd name="T3" fmla="*/ 1073251 h 442"/>
              <a:gd name="T4" fmla="*/ 763588 w 191"/>
              <a:gd name="T5" fmla="*/ 576672 h 442"/>
              <a:gd name="T6" fmla="*/ 407780 w 191"/>
              <a:gd name="T7" fmla="*/ 416485 h 442"/>
              <a:gd name="T8" fmla="*/ 327823 w 191"/>
              <a:gd name="T9" fmla="*/ 32037 h 442"/>
              <a:gd name="T10" fmla="*/ 263858 w 191"/>
              <a:gd name="T11" fmla="*/ 352411 h 442"/>
              <a:gd name="T12" fmla="*/ 0 w 191"/>
              <a:gd name="T13" fmla="*/ 232271 h 442"/>
              <a:gd name="T14" fmla="*/ 0 w 191"/>
              <a:gd name="T15" fmla="*/ 1301517 h 442"/>
              <a:gd name="T16" fmla="*/ 763588 w 191"/>
              <a:gd name="T17" fmla="*/ 1770063 h 442"/>
              <a:gd name="T18" fmla="*/ 763588 w 191"/>
              <a:gd name="T19" fmla="*/ 1265475 h 442"/>
              <a:gd name="T20" fmla="*/ 487737 w 191"/>
              <a:gd name="T21" fmla="*/ 1013181 h 4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1" h="442">
                <a:moveTo>
                  <a:pt x="122" y="253"/>
                </a:moveTo>
                <a:cubicBezTo>
                  <a:pt x="137" y="210"/>
                  <a:pt x="175" y="248"/>
                  <a:pt x="191" y="268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18" y="78"/>
                  <a:pt x="120" y="0"/>
                  <a:pt x="82" y="8"/>
                </a:cubicBezTo>
                <a:cubicBezTo>
                  <a:pt x="47" y="16"/>
                  <a:pt x="60" y="67"/>
                  <a:pt x="66" y="8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325"/>
                  <a:pt x="0" y="325"/>
                  <a:pt x="0" y="325"/>
                </a:cubicBezTo>
                <a:cubicBezTo>
                  <a:pt x="191" y="442"/>
                  <a:pt x="191" y="442"/>
                  <a:pt x="191" y="442"/>
                </a:cubicBezTo>
                <a:cubicBezTo>
                  <a:pt x="191" y="316"/>
                  <a:pt x="191" y="316"/>
                  <a:pt x="191" y="316"/>
                </a:cubicBezTo>
                <a:cubicBezTo>
                  <a:pt x="167" y="322"/>
                  <a:pt x="105" y="299"/>
                  <a:pt x="122" y="253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8" name="稻壳儿小白白(http://dwz.cn/Wu2UP)"/>
          <p:cNvSpPr>
            <a:spLocks/>
          </p:cNvSpPr>
          <p:nvPr/>
        </p:nvSpPr>
        <p:spPr bwMode="auto">
          <a:xfrm rot="900000">
            <a:off x="4494213" y="4008438"/>
            <a:ext cx="1284287" cy="1774825"/>
          </a:xfrm>
          <a:custGeom>
            <a:avLst/>
            <a:gdLst>
              <a:gd name="T0" fmla="*/ 904202 w 321"/>
              <a:gd name="T1" fmla="*/ 252402 h 443"/>
              <a:gd name="T2" fmla="*/ 812181 w 321"/>
              <a:gd name="T3" fmla="*/ 608969 h 443"/>
              <a:gd name="T4" fmla="*/ 736165 w 321"/>
              <a:gd name="T5" fmla="*/ 176281 h 443"/>
              <a:gd name="T6" fmla="*/ 344077 w 321"/>
              <a:gd name="T7" fmla="*/ 0 h 443"/>
              <a:gd name="T8" fmla="*/ 344077 w 321"/>
              <a:gd name="T9" fmla="*/ 496791 h 443"/>
              <a:gd name="T10" fmla="*/ 68015 w 321"/>
              <a:gd name="T11" fmla="*/ 436695 h 443"/>
              <a:gd name="T12" fmla="*/ 344077 w 321"/>
              <a:gd name="T13" fmla="*/ 689097 h 443"/>
              <a:gd name="T14" fmla="*/ 344077 w 321"/>
              <a:gd name="T15" fmla="*/ 1193900 h 443"/>
              <a:gd name="T16" fmla="*/ 1284287 w 321"/>
              <a:gd name="T17" fmla="*/ 1774825 h 443"/>
              <a:gd name="T18" fmla="*/ 1284287 w 321"/>
              <a:gd name="T19" fmla="*/ 424676 h 443"/>
              <a:gd name="T20" fmla="*/ 904202 w 321"/>
              <a:gd name="T21" fmla="*/ 252402 h 4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21" h="443">
                <a:moveTo>
                  <a:pt x="226" y="63"/>
                </a:moveTo>
                <a:cubicBezTo>
                  <a:pt x="237" y="105"/>
                  <a:pt x="247" y="167"/>
                  <a:pt x="203" y="152"/>
                </a:cubicBezTo>
                <a:cubicBezTo>
                  <a:pt x="151" y="135"/>
                  <a:pt x="173" y="70"/>
                  <a:pt x="184" y="44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70" y="104"/>
                  <a:pt x="32" y="66"/>
                  <a:pt x="17" y="109"/>
                </a:cubicBezTo>
                <a:cubicBezTo>
                  <a:pt x="0" y="155"/>
                  <a:pt x="62" y="178"/>
                  <a:pt x="86" y="172"/>
                </a:cubicBezTo>
                <a:cubicBezTo>
                  <a:pt x="86" y="298"/>
                  <a:pt x="86" y="298"/>
                  <a:pt x="86" y="298"/>
                </a:cubicBezTo>
                <a:cubicBezTo>
                  <a:pt x="321" y="443"/>
                  <a:pt x="321" y="443"/>
                  <a:pt x="321" y="443"/>
                </a:cubicBezTo>
                <a:cubicBezTo>
                  <a:pt x="321" y="106"/>
                  <a:pt x="321" y="106"/>
                  <a:pt x="321" y="106"/>
                </a:cubicBezTo>
                <a:lnTo>
                  <a:pt x="226" y="63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49" name="稻壳儿小白白(http://dwz.cn/Wu2UP)"/>
          <p:cNvGrpSpPr>
            <a:grpSpLocks/>
          </p:cNvGrpSpPr>
          <p:nvPr/>
        </p:nvGrpSpPr>
        <p:grpSpPr bwMode="auto">
          <a:xfrm>
            <a:off x="6407150" y="1862138"/>
            <a:ext cx="1606550" cy="515937"/>
            <a:chOff x="0" y="0"/>
            <a:chExt cx="1606953" cy="515155"/>
          </a:xfrm>
        </p:grpSpPr>
        <p:cxnSp>
          <p:nvCxnSpPr>
            <p:cNvPr id="44072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3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4050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531811" y="4844413"/>
            <a:ext cx="1344614" cy="65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52" name="稻壳儿小白白(http://dwz.cn/Wu2UP)"/>
          <p:cNvGrpSpPr>
            <a:grpSpLocks/>
          </p:cNvGrpSpPr>
          <p:nvPr/>
        </p:nvGrpSpPr>
        <p:grpSpPr bwMode="auto">
          <a:xfrm flipH="1">
            <a:off x="3400425" y="2474913"/>
            <a:ext cx="1349375" cy="514350"/>
            <a:chOff x="0" y="0"/>
            <a:chExt cx="1606953" cy="515155"/>
          </a:xfrm>
        </p:grpSpPr>
        <p:cxnSp>
          <p:nvCxnSpPr>
            <p:cNvPr id="44070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1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053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3593470" y="4943475"/>
            <a:ext cx="1385888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5" name="稻壳儿小白白(http://dwz.cn/Wu2UP)"/>
          <p:cNvSpPr txBox="1">
            <a:spLocks noChangeArrowheads="1"/>
          </p:cNvSpPr>
          <p:nvPr/>
        </p:nvSpPr>
        <p:spPr bwMode="auto">
          <a:xfrm>
            <a:off x="1110743" y="4539775"/>
            <a:ext cx="22451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任务延迟情况较多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6" name="稻壳儿小白白(http://dwz.cn/Wu2UP)"/>
          <p:cNvSpPr txBox="1">
            <a:spLocks noChangeArrowheads="1"/>
          </p:cNvSpPr>
          <p:nvPr/>
        </p:nvSpPr>
        <p:spPr bwMode="auto">
          <a:xfrm>
            <a:off x="935297" y="4998528"/>
            <a:ext cx="23476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项目计划的时间安排存在不合理性，对后面的工作计划重新进行调整，并且加快任务进度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7" name="稻壳儿小白白(http://dwz.cn/Wu2UP)"/>
          <p:cNvSpPr txBox="1">
            <a:spLocks noChangeArrowheads="1"/>
          </p:cNvSpPr>
          <p:nvPr/>
        </p:nvSpPr>
        <p:spPr bwMode="auto">
          <a:xfrm>
            <a:off x="329442" y="2191963"/>
            <a:ext cx="287604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建模时某些细节</a:t>
            </a:r>
            <a:endParaRPr lang="en-US" altLang="zh-CN" sz="2000" b="1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algn="r" eaLnBrk="1" hangingPunct="1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不够明确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8" name="稻壳儿小白白(http://dwz.cn/Wu2UP)"/>
          <p:cNvSpPr txBox="1">
            <a:spLocks noChangeArrowheads="1"/>
          </p:cNvSpPr>
          <p:nvPr/>
        </p:nvSpPr>
        <p:spPr bwMode="auto">
          <a:xfrm>
            <a:off x="1136449" y="2942121"/>
            <a:ext cx="20208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认真研究后尽快完善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1" name="稻壳儿小白白(http://dwz.cn/Wu2UP)"/>
          <p:cNvSpPr txBox="1">
            <a:spLocks noChangeArrowheads="1"/>
          </p:cNvSpPr>
          <p:nvPr/>
        </p:nvSpPr>
        <p:spPr bwMode="auto">
          <a:xfrm>
            <a:off x="9125952" y="4885871"/>
            <a:ext cx="22126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关键技术还未完成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2" name="稻壳儿小白白(http://dwz.cn/Wu2UP)"/>
          <p:cNvSpPr txBox="1">
            <a:spLocks noChangeArrowheads="1"/>
          </p:cNvSpPr>
          <p:nvPr/>
        </p:nvSpPr>
        <p:spPr bwMode="auto">
          <a:xfrm>
            <a:off x="9125952" y="5312978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查阅资料，更多的尝试与测试，尽快突破关键技术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3" name="稻壳儿小白白(http://dwz.cn/Wu2UP)"/>
          <p:cNvSpPr txBox="1">
            <a:spLocks noChangeArrowheads="1"/>
          </p:cNvSpPr>
          <p:nvPr/>
        </p:nvSpPr>
        <p:spPr bwMode="auto">
          <a:xfrm>
            <a:off x="8383588" y="1566863"/>
            <a:ext cx="22375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代码推进速度较慢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4" name="稻壳儿小白白(http://dwz.cn/Wu2UP)"/>
          <p:cNvSpPr txBox="1">
            <a:spLocks noChangeArrowheads="1"/>
          </p:cNvSpPr>
          <p:nvPr/>
        </p:nvSpPr>
        <p:spPr bwMode="auto">
          <a:xfrm>
            <a:off x="8383588" y="2026947"/>
            <a:ext cx="201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根据已完成的架构和类的设计，加快对代码的学习和编写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" name="文本框 48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3" name="图片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文本框 46"/>
          <p:cNvSpPr txBox="1">
            <a:spLocks noChangeArrowheads="1"/>
          </p:cNvSpPr>
          <p:nvPr/>
        </p:nvSpPr>
        <p:spPr bwMode="auto">
          <a:xfrm>
            <a:off x="1316558" y="474026"/>
            <a:ext cx="4374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存在问题及对策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5" grpId="0"/>
      <p:bldP spid="44056" grpId="0"/>
      <p:bldP spid="44057" grpId="0"/>
      <p:bldP spid="44058" grpId="0"/>
      <p:bldP spid="44061" grpId="0"/>
      <p:bldP spid="44062" grpId="0"/>
      <p:bldP spid="44063" grpId="0"/>
      <p:bldP spid="440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稻壳儿小白白(http://dwz.cn/Wu2UP)"/>
          <p:cNvSpPr>
            <a:spLocks/>
          </p:cNvSpPr>
          <p:nvPr/>
        </p:nvSpPr>
        <p:spPr bwMode="auto">
          <a:xfrm>
            <a:off x="287338" y="1990725"/>
            <a:ext cx="10140950" cy="4467225"/>
          </a:xfrm>
          <a:custGeom>
            <a:avLst/>
            <a:gdLst>
              <a:gd name="T0" fmla="*/ 9047948 w 1735"/>
              <a:gd name="T1" fmla="*/ 3840446 h 784"/>
              <a:gd name="T2" fmla="*/ 9217451 w 1735"/>
              <a:gd name="T3" fmla="*/ 3675204 h 784"/>
              <a:gd name="T4" fmla="*/ 10140950 w 1735"/>
              <a:gd name="T5" fmla="*/ 4125346 h 784"/>
              <a:gd name="T6" fmla="*/ 8399161 w 1735"/>
              <a:gd name="T7" fmla="*/ 4467225 h 784"/>
              <a:gd name="T8" fmla="*/ 8615424 w 1735"/>
              <a:gd name="T9" fmla="*/ 4262097 h 784"/>
              <a:gd name="T10" fmla="*/ 7762064 w 1735"/>
              <a:gd name="T11" fmla="*/ 4227909 h 784"/>
              <a:gd name="T12" fmla="*/ 5435783 w 1735"/>
              <a:gd name="T13" fmla="*/ 3943010 h 784"/>
              <a:gd name="T14" fmla="*/ 3337454 w 1735"/>
              <a:gd name="T15" fmla="*/ 2837600 h 784"/>
              <a:gd name="T16" fmla="*/ 4103139 w 1735"/>
              <a:gd name="T17" fmla="*/ 2056975 h 784"/>
              <a:gd name="T18" fmla="*/ 5540992 w 1735"/>
              <a:gd name="T19" fmla="*/ 1344726 h 784"/>
              <a:gd name="T20" fmla="*/ 0 w 1735"/>
              <a:gd name="T21" fmla="*/ 0 h 784"/>
              <a:gd name="T22" fmla="*/ 5804013 w 1735"/>
              <a:gd name="T23" fmla="*/ 1384612 h 784"/>
              <a:gd name="T24" fmla="*/ 4541509 w 1735"/>
              <a:gd name="T25" fmla="*/ 2045579 h 784"/>
              <a:gd name="T26" fmla="*/ 3962861 w 1735"/>
              <a:gd name="T27" fmla="*/ 2962955 h 784"/>
              <a:gd name="T28" fmla="*/ 7762064 w 1735"/>
              <a:gd name="T29" fmla="*/ 3817654 h 784"/>
              <a:gd name="T30" fmla="*/ 9047948 w 1735"/>
              <a:gd name="T31" fmla="*/ 38404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13315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69" y="4334333"/>
            <a:ext cx="1383140" cy="21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929" y="1764043"/>
            <a:ext cx="1040928" cy="158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91" y="236770"/>
            <a:ext cx="990884" cy="157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51" y="1015111"/>
            <a:ext cx="907923" cy="143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稻壳儿小白白(http://dwz.cn/Wu2UP)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736" y="4581525"/>
            <a:ext cx="1238677" cy="191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稻壳儿小白白(http://dwz.cn/Wu2UP)"/>
          <p:cNvSpPr>
            <a:spLocks noEditPoints="1"/>
          </p:cNvSpPr>
          <p:nvPr/>
        </p:nvSpPr>
        <p:spPr bwMode="auto">
          <a:xfrm>
            <a:off x="1363884" y="1136065"/>
            <a:ext cx="381569" cy="307462"/>
          </a:xfrm>
          <a:custGeom>
            <a:avLst/>
            <a:gdLst>
              <a:gd name="T0" fmla="*/ 370695 w 57"/>
              <a:gd name="T1" fmla="*/ 181699 h 46"/>
              <a:gd name="T2" fmla="*/ 363955 w 57"/>
              <a:gd name="T3" fmla="*/ 181699 h 46"/>
              <a:gd name="T4" fmla="*/ 363955 w 57"/>
              <a:gd name="T5" fmla="*/ 181699 h 46"/>
              <a:gd name="T6" fmla="*/ 357215 w 57"/>
              <a:gd name="T7" fmla="*/ 181699 h 46"/>
              <a:gd name="T8" fmla="*/ 188718 w 57"/>
              <a:gd name="T9" fmla="*/ 40378 h 46"/>
              <a:gd name="T10" fmla="*/ 26960 w 57"/>
              <a:gd name="T11" fmla="*/ 181699 h 46"/>
              <a:gd name="T12" fmla="*/ 20220 w 57"/>
              <a:gd name="T13" fmla="*/ 181699 h 46"/>
              <a:gd name="T14" fmla="*/ 13480 w 57"/>
              <a:gd name="T15" fmla="*/ 181699 h 46"/>
              <a:gd name="T16" fmla="*/ 0 w 57"/>
              <a:gd name="T17" fmla="*/ 161511 h 46"/>
              <a:gd name="T18" fmla="*/ 0 w 57"/>
              <a:gd name="T19" fmla="*/ 154781 h 46"/>
              <a:gd name="T20" fmla="*/ 175238 w 57"/>
              <a:gd name="T21" fmla="*/ 6730 h 46"/>
              <a:gd name="T22" fmla="*/ 208937 w 57"/>
              <a:gd name="T23" fmla="*/ 6730 h 46"/>
              <a:gd name="T24" fmla="*/ 269596 w 57"/>
              <a:gd name="T25" fmla="*/ 53837 h 46"/>
              <a:gd name="T26" fmla="*/ 269596 w 57"/>
              <a:gd name="T27" fmla="*/ 6730 h 46"/>
              <a:gd name="T28" fmla="*/ 276336 w 57"/>
              <a:gd name="T29" fmla="*/ 0 h 46"/>
              <a:gd name="T30" fmla="*/ 323516 w 57"/>
              <a:gd name="T31" fmla="*/ 0 h 46"/>
              <a:gd name="T32" fmla="*/ 330256 w 57"/>
              <a:gd name="T33" fmla="*/ 6730 h 46"/>
              <a:gd name="T34" fmla="*/ 330256 w 57"/>
              <a:gd name="T35" fmla="*/ 107674 h 46"/>
              <a:gd name="T36" fmla="*/ 384175 w 57"/>
              <a:gd name="T37" fmla="*/ 154781 h 46"/>
              <a:gd name="T38" fmla="*/ 384175 w 57"/>
              <a:gd name="T39" fmla="*/ 161511 h 46"/>
              <a:gd name="T40" fmla="*/ 370695 w 57"/>
              <a:gd name="T41" fmla="*/ 181699 h 46"/>
              <a:gd name="T42" fmla="*/ 330256 w 57"/>
              <a:gd name="T43" fmla="*/ 296103 h 46"/>
              <a:gd name="T44" fmla="*/ 316776 w 57"/>
              <a:gd name="T45" fmla="*/ 309562 h 46"/>
              <a:gd name="T46" fmla="*/ 222417 w 57"/>
              <a:gd name="T47" fmla="*/ 309562 h 46"/>
              <a:gd name="T48" fmla="*/ 222417 w 57"/>
              <a:gd name="T49" fmla="*/ 215347 h 46"/>
              <a:gd name="T50" fmla="*/ 161758 w 57"/>
              <a:gd name="T51" fmla="*/ 215347 h 46"/>
              <a:gd name="T52" fmla="*/ 161758 w 57"/>
              <a:gd name="T53" fmla="*/ 309562 h 46"/>
              <a:gd name="T54" fmla="*/ 67399 w 57"/>
              <a:gd name="T55" fmla="*/ 309562 h 46"/>
              <a:gd name="T56" fmla="*/ 53919 w 57"/>
              <a:gd name="T57" fmla="*/ 296103 h 46"/>
              <a:gd name="T58" fmla="*/ 53919 w 57"/>
              <a:gd name="T59" fmla="*/ 181699 h 46"/>
              <a:gd name="T60" fmla="*/ 53919 w 57"/>
              <a:gd name="T61" fmla="*/ 174970 h 46"/>
              <a:gd name="T62" fmla="*/ 188718 w 57"/>
              <a:gd name="T63" fmla="*/ 60566 h 46"/>
              <a:gd name="T64" fmla="*/ 330256 w 57"/>
              <a:gd name="T65" fmla="*/ 174970 h 46"/>
              <a:gd name="T66" fmla="*/ 330256 w 57"/>
              <a:gd name="T67" fmla="*/ 181699 h 46"/>
              <a:gd name="T68" fmla="*/ 330256 w 57"/>
              <a:gd name="T69" fmla="*/ 296103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1" name="稻壳儿小白白(http://dwz.cn/Wu2UP)"/>
          <p:cNvSpPr>
            <a:spLocks noEditPoints="1"/>
          </p:cNvSpPr>
          <p:nvPr/>
        </p:nvSpPr>
        <p:spPr bwMode="auto">
          <a:xfrm>
            <a:off x="4495814" y="392034"/>
            <a:ext cx="363405" cy="356523"/>
          </a:xfrm>
          <a:custGeom>
            <a:avLst/>
            <a:gdLst>
              <a:gd name="T0" fmla="*/ 386358 w 64"/>
              <a:gd name="T1" fmla="*/ 411163 h 63"/>
              <a:gd name="T2" fmla="*/ 360164 w 64"/>
              <a:gd name="T3" fmla="*/ 398110 h 63"/>
              <a:gd name="T4" fmla="*/ 275034 w 64"/>
              <a:gd name="T5" fmla="*/ 313267 h 63"/>
              <a:gd name="T6" fmla="*/ 176808 w 64"/>
              <a:gd name="T7" fmla="*/ 345899 h 63"/>
              <a:gd name="T8" fmla="*/ 0 w 64"/>
              <a:gd name="T9" fmla="*/ 169686 h 63"/>
              <a:gd name="T10" fmla="*/ 176808 w 64"/>
              <a:gd name="T11" fmla="*/ 0 h 63"/>
              <a:gd name="T12" fmla="*/ 353616 w 64"/>
              <a:gd name="T13" fmla="*/ 169686 h 63"/>
              <a:gd name="T14" fmla="*/ 320873 w 64"/>
              <a:gd name="T15" fmla="*/ 267582 h 63"/>
              <a:gd name="T16" fmla="*/ 406003 w 64"/>
              <a:gd name="T17" fmla="*/ 352425 h 63"/>
              <a:gd name="T18" fmla="*/ 419100 w 64"/>
              <a:gd name="T19" fmla="*/ 378531 h 63"/>
              <a:gd name="T20" fmla="*/ 386358 w 64"/>
              <a:gd name="T21" fmla="*/ 411163 h 63"/>
              <a:gd name="T22" fmla="*/ 176808 w 64"/>
              <a:gd name="T23" fmla="*/ 58738 h 63"/>
              <a:gd name="T24" fmla="*/ 65484 w 64"/>
              <a:gd name="T25" fmla="*/ 169686 h 63"/>
              <a:gd name="T26" fmla="*/ 176808 w 64"/>
              <a:gd name="T27" fmla="*/ 280635 h 63"/>
              <a:gd name="T28" fmla="*/ 288131 w 64"/>
              <a:gd name="T29" fmla="*/ 169686 h 63"/>
              <a:gd name="T30" fmla="*/ 176808 w 64"/>
              <a:gd name="T31" fmla="*/ 58738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2" name="稻壳儿小白白(http://dwz.cn/Wu2UP)"/>
          <p:cNvSpPr>
            <a:spLocks noEditPoints="1"/>
          </p:cNvSpPr>
          <p:nvPr/>
        </p:nvSpPr>
        <p:spPr bwMode="auto">
          <a:xfrm>
            <a:off x="6772453" y="1852451"/>
            <a:ext cx="463395" cy="425016"/>
          </a:xfrm>
          <a:custGeom>
            <a:avLst/>
            <a:gdLst>
              <a:gd name="T0" fmla="*/ 498475 w 158"/>
              <a:gd name="T1" fmla="*/ 374650 h 119"/>
              <a:gd name="T2" fmla="*/ 0 w 158"/>
              <a:gd name="T3" fmla="*/ 374650 h 119"/>
              <a:gd name="T4" fmla="*/ 0 w 158"/>
              <a:gd name="T5" fmla="*/ 0 h 119"/>
              <a:gd name="T6" fmla="*/ 28394 w 158"/>
              <a:gd name="T7" fmla="*/ 0 h 119"/>
              <a:gd name="T8" fmla="*/ 28394 w 158"/>
              <a:gd name="T9" fmla="*/ 340018 h 119"/>
              <a:gd name="T10" fmla="*/ 498475 w 158"/>
              <a:gd name="T11" fmla="*/ 340018 h 119"/>
              <a:gd name="T12" fmla="*/ 498475 w 158"/>
              <a:gd name="T13" fmla="*/ 374650 h 119"/>
              <a:gd name="T14" fmla="*/ 157745 w 158"/>
              <a:gd name="T15" fmla="*/ 311684 h 119"/>
              <a:gd name="T16" fmla="*/ 91492 w 158"/>
              <a:gd name="T17" fmla="*/ 311684 h 119"/>
              <a:gd name="T18" fmla="*/ 91492 w 158"/>
              <a:gd name="T19" fmla="*/ 188899 h 119"/>
              <a:gd name="T20" fmla="*/ 157745 w 158"/>
              <a:gd name="T21" fmla="*/ 188899 h 119"/>
              <a:gd name="T22" fmla="*/ 157745 w 158"/>
              <a:gd name="T23" fmla="*/ 311684 h 119"/>
              <a:gd name="T24" fmla="*/ 246083 w 158"/>
              <a:gd name="T25" fmla="*/ 311684 h 119"/>
              <a:gd name="T26" fmla="*/ 186139 w 158"/>
              <a:gd name="T27" fmla="*/ 311684 h 119"/>
              <a:gd name="T28" fmla="*/ 186139 w 158"/>
              <a:gd name="T29" fmla="*/ 59818 h 119"/>
              <a:gd name="T30" fmla="*/ 246083 w 158"/>
              <a:gd name="T31" fmla="*/ 59818 h 119"/>
              <a:gd name="T32" fmla="*/ 246083 w 158"/>
              <a:gd name="T33" fmla="*/ 311684 h 119"/>
              <a:gd name="T34" fmla="*/ 343885 w 158"/>
              <a:gd name="T35" fmla="*/ 311684 h 119"/>
              <a:gd name="T36" fmla="*/ 280787 w 158"/>
              <a:gd name="T37" fmla="*/ 311684 h 119"/>
              <a:gd name="T38" fmla="*/ 280787 w 158"/>
              <a:gd name="T39" fmla="*/ 122784 h 119"/>
              <a:gd name="T40" fmla="*/ 343885 w 158"/>
              <a:gd name="T41" fmla="*/ 122784 h 119"/>
              <a:gd name="T42" fmla="*/ 343885 w 158"/>
              <a:gd name="T43" fmla="*/ 311684 h 119"/>
              <a:gd name="T44" fmla="*/ 438532 w 158"/>
              <a:gd name="T45" fmla="*/ 311684 h 119"/>
              <a:gd name="T46" fmla="*/ 375434 w 158"/>
              <a:gd name="T47" fmla="*/ 311684 h 119"/>
              <a:gd name="T48" fmla="*/ 375434 w 158"/>
              <a:gd name="T49" fmla="*/ 34632 h 119"/>
              <a:gd name="T50" fmla="*/ 438532 w 158"/>
              <a:gd name="T51" fmla="*/ 34632 h 119"/>
              <a:gd name="T52" fmla="*/ 438532 w 158"/>
              <a:gd name="T53" fmla="*/ 311684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3" name="稻壳儿小白白(http://dwz.cn/Wu2UP)"/>
          <p:cNvSpPr>
            <a:spLocks noChangeAspect="1" noEditPoints="1"/>
          </p:cNvSpPr>
          <p:nvPr/>
        </p:nvSpPr>
        <p:spPr bwMode="auto">
          <a:xfrm>
            <a:off x="4969353" y="4768888"/>
            <a:ext cx="391427" cy="392944"/>
          </a:xfrm>
          <a:custGeom>
            <a:avLst/>
            <a:gdLst>
              <a:gd name="T0" fmla="*/ 409575 w 58"/>
              <a:gd name="T1" fmla="*/ 233937 h 58"/>
              <a:gd name="T2" fmla="*/ 402513 w 58"/>
              <a:gd name="T3" fmla="*/ 241026 h 58"/>
              <a:gd name="T4" fmla="*/ 353082 w 58"/>
              <a:gd name="T5" fmla="*/ 248115 h 58"/>
              <a:gd name="T6" fmla="*/ 346020 w 58"/>
              <a:gd name="T7" fmla="*/ 276471 h 58"/>
              <a:gd name="T8" fmla="*/ 374267 w 58"/>
              <a:gd name="T9" fmla="*/ 311916 h 58"/>
              <a:gd name="T10" fmla="*/ 374267 w 58"/>
              <a:gd name="T11" fmla="*/ 319005 h 58"/>
              <a:gd name="T12" fmla="*/ 374267 w 58"/>
              <a:gd name="T13" fmla="*/ 326094 h 58"/>
              <a:gd name="T14" fmla="*/ 317774 w 58"/>
              <a:gd name="T15" fmla="*/ 375717 h 58"/>
              <a:gd name="T16" fmla="*/ 310712 w 58"/>
              <a:gd name="T17" fmla="*/ 368628 h 58"/>
              <a:gd name="T18" fmla="*/ 275404 w 58"/>
              <a:gd name="T19" fmla="*/ 340272 h 58"/>
              <a:gd name="T20" fmla="*/ 254219 w 58"/>
              <a:gd name="T21" fmla="*/ 354450 h 58"/>
              <a:gd name="T22" fmla="*/ 240096 w 58"/>
              <a:gd name="T23" fmla="*/ 404073 h 58"/>
              <a:gd name="T24" fmla="*/ 233034 w 58"/>
              <a:gd name="T25" fmla="*/ 411162 h 58"/>
              <a:gd name="T26" fmla="*/ 176541 w 58"/>
              <a:gd name="T27" fmla="*/ 411162 h 58"/>
              <a:gd name="T28" fmla="*/ 162418 w 58"/>
              <a:gd name="T29" fmla="*/ 404073 h 58"/>
              <a:gd name="T30" fmla="*/ 155356 w 58"/>
              <a:gd name="T31" fmla="*/ 354450 h 58"/>
              <a:gd name="T32" fmla="*/ 134171 w 58"/>
              <a:gd name="T33" fmla="*/ 340272 h 58"/>
              <a:gd name="T34" fmla="*/ 98863 w 58"/>
              <a:gd name="T35" fmla="*/ 368628 h 58"/>
              <a:gd name="T36" fmla="*/ 91801 w 58"/>
              <a:gd name="T37" fmla="*/ 375717 h 58"/>
              <a:gd name="T38" fmla="*/ 84740 w 58"/>
              <a:gd name="T39" fmla="*/ 368628 h 58"/>
              <a:gd name="T40" fmla="*/ 35308 w 58"/>
              <a:gd name="T41" fmla="*/ 326094 h 58"/>
              <a:gd name="T42" fmla="*/ 35308 w 58"/>
              <a:gd name="T43" fmla="*/ 319005 h 58"/>
              <a:gd name="T44" fmla="*/ 35308 w 58"/>
              <a:gd name="T45" fmla="*/ 311916 h 58"/>
              <a:gd name="T46" fmla="*/ 63555 w 58"/>
              <a:gd name="T47" fmla="*/ 276471 h 58"/>
              <a:gd name="T48" fmla="*/ 56493 w 58"/>
              <a:gd name="T49" fmla="*/ 248115 h 58"/>
              <a:gd name="T50" fmla="*/ 7062 w 58"/>
              <a:gd name="T51" fmla="*/ 241026 h 58"/>
              <a:gd name="T52" fmla="*/ 0 w 58"/>
              <a:gd name="T53" fmla="*/ 233937 h 58"/>
              <a:gd name="T54" fmla="*/ 0 w 58"/>
              <a:gd name="T55" fmla="*/ 170136 h 58"/>
              <a:gd name="T56" fmla="*/ 7062 w 58"/>
              <a:gd name="T57" fmla="*/ 163047 h 58"/>
              <a:gd name="T58" fmla="*/ 56493 w 58"/>
              <a:gd name="T59" fmla="*/ 155958 h 58"/>
              <a:gd name="T60" fmla="*/ 63555 w 58"/>
              <a:gd name="T61" fmla="*/ 127602 h 58"/>
              <a:gd name="T62" fmla="*/ 35308 w 58"/>
              <a:gd name="T63" fmla="*/ 92157 h 58"/>
              <a:gd name="T64" fmla="*/ 35308 w 58"/>
              <a:gd name="T65" fmla="*/ 85068 h 58"/>
              <a:gd name="T66" fmla="*/ 35308 w 58"/>
              <a:gd name="T67" fmla="*/ 77979 h 58"/>
              <a:gd name="T68" fmla="*/ 91801 w 58"/>
              <a:gd name="T69" fmla="*/ 35445 h 58"/>
              <a:gd name="T70" fmla="*/ 98863 w 58"/>
              <a:gd name="T71" fmla="*/ 35445 h 58"/>
              <a:gd name="T72" fmla="*/ 134171 w 58"/>
              <a:gd name="T73" fmla="*/ 63801 h 58"/>
              <a:gd name="T74" fmla="*/ 155356 w 58"/>
              <a:gd name="T75" fmla="*/ 56712 h 58"/>
              <a:gd name="T76" fmla="*/ 162418 w 58"/>
              <a:gd name="T77" fmla="*/ 7089 h 58"/>
              <a:gd name="T78" fmla="*/ 176541 w 58"/>
              <a:gd name="T79" fmla="*/ 0 h 58"/>
              <a:gd name="T80" fmla="*/ 233034 w 58"/>
              <a:gd name="T81" fmla="*/ 0 h 58"/>
              <a:gd name="T82" fmla="*/ 240096 w 58"/>
              <a:gd name="T83" fmla="*/ 7089 h 58"/>
              <a:gd name="T84" fmla="*/ 254219 w 58"/>
              <a:gd name="T85" fmla="*/ 56712 h 58"/>
              <a:gd name="T86" fmla="*/ 275404 w 58"/>
              <a:gd name="T87" fmla="*/ 63801 h 58"/>
              <a:gd name="T88" fmla="*/ 310712 w 58"/>
              <a:gd name="T89" fmla="*/ 35445 h 58"/>
              <a:gd name="T90" fmla="*/ 317774 w 58"/>
              <a:gd name="T91" fmla="*/ 35445 h 58"/>
              <a:gd name="T92" fmla="*/ 324835 w 58"/>
              <a:gd name="T93" fmla="*/ 35445 h 58"/>
              <a:gd name="T94" fmla="*/ 367205 w 58"/>
              <a:gd name="T95" fmla="*/ 85068 h 58"/>
              <a:gd name="T96" fmla="*/ 374267 w 58"/>
              <a:gd name="T97" fmla="*/ 85068 h 58"/>
              <a:gd name="T98" fmla="*/ 367205 w 58"/>
              <a:gd name="T99" fmla="*/ 92157 h 58"/>
              <a:gd name="T100" fmla="*/ 338959 w 58"/>
              <a:gd name="T101" fmla="*/ 127602 h 58"/>
              <a:gd name="T102" fmla="*/ 353082 w 58"/>
              <a:gd name="T103" fmla="*/ 155958 h 58"/>
              <a:gd name="T104" fmla="*/ 402513 w 58"/>
              <a:gd name="T105" fmla="*/ 163047 h 58"/>
              <a:gd name="T106" fmla="*/ 409575 w 58"/>
              <a:gd name="T107" fmla="*/ 177225 h 58"/>
              <a:gd name="T108" fmla="*/ 409575 w 58"/>
              <a:gd name="T109" fmla="*/ 233937 h 58"/>
              <a:gd name="T110" fmla="*/ 204788 w 58"/>
              <a:gd name="T111" fmla="*/ 134691 h 58"/>
              <a:gd name="T112" fmla="*/ 134171 w 58"/>
              <a:gd name="T113" fmla="*/ 205581 h 58"/>
              <a:gd name="T114" fmla="*/ 204788 w 58"/>
              <a:gd name="T115" fmla="*/ 269382 h 58"/>
              <a:gd name="T116" fmla="*/ 275404 w 58"/>
              <a:gd name="T117" fmla="*/ 205581 h 58"/>
              <a:gd name="T118" fmla="*/ 204788 w 58"/>
              <a:gd name="T119" fmla="*/ 134691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4" name="稻壳儿小白白(http://dwz.cn/Wu2UP)"/>
          <p:cNvSpPr>
            <a:spLocks noEditPoints="1"/>
          </p:cNvSpPr>
          <p:nvPr/>
        </p:nvSpPr>
        <p:spPr bwMode="auto">
          <a:xfrm>
            <a:off x="8435511" y="4542437"/>
            <a:ext cx="452902" cy="452902"/>
          </a:xfrm>
          <a:custGeom>
            <a:avLst/>
            <a:gdLst>
              <a:gd name="T0" fmla="*/ 184699 w 55"/>
              <a:gd name="T1" fmla="*/ 376238 h 55"/>
              <a:gd name="T2" fmla="*/ 0 w 55"/>
              <a:gd name="T3" fmla="*/ 184699 h 55"/>
              <a:gd name="T4" fmla="*/ 184699 w 55"/>
              <a:gd name="T5" fmla="*/ 0 h 55"/>
              <a:gd name="T6" fmla="*/ 376238 w 55"/>
              <a:gd name="T7" fmla="*/ 184699 h 55"/>
              <a:gd name="T8" fmla="*/ 184699 w 55"/>
              <a:gd name="T9" fmla="*/ 376238 h 55"/>
              <a:gd name="T10" fmla="*/ 307831 w 55"/>
              <a:gd name="T11" fmla="*/ 136814 h 55"/>
              <a:gd name="T12" fmla="*/ 287309 w 55"/>
              <a:gd name="T13" fmla="*/ 116292 h 55"/>
              <a:gd name="T14" fmla="*/ 273628 w 55"/>
              <a:gd name="T15" fmla="*/ 109451 h 55"/>
              <a:gd name="T16" fmla="*/ 259946 w 55"/>
              <a:gd name="T17" fmla="*/ 116292 h 55"/>
              <a:gd name="T18" fmla="*/ 164177 w 55"/>
              <a:gd name="T19" fmla="*/ 212061 h 55"/>
              <a:gd name="T20" fmla="*/ 109451 w 55"/>
              <a:gd name="T21" fmla="*/ 157336 h 55"/>
              <a:gd name="T22" fmla="*/ 95770 w 55"/>
              <a:gd name="T23" fmla="*/ 150495 h 55"/>
              <a:gd name="T24" fmla="*/ 88929 w 55"/>
              <a:gd name="T25" fmla="*/ 157336 h 55"/>
              <a:gd name="T26" fmla="*/ 61566 w 55"/>
              <a:gd name="T27" fmla="*/ 177858 h 55"/>
              <a:gd name="T28" fmla="*/ 61566 w 55"/>
              <a:gd name="T29" fmla="*/ 191539 h 55"/>
              <a:gd name="T30" fmla="*/ 61566 w 55"/>
              <a:gd name="T31" fmla="*/ 205221 h 55"/>
              <a:gd name="T32" fmla="*/ 150495 w 55"/>
              <a:gd name="T33" fmla="*/ 294150 h 55"/>
              <a:gd name="T34" fmla="*/ 164177 w 55"/>
              <a:gd name="T35" fmla="*/ 294150 h 55"/>
              <a:gd name="T36" fmla="*/ 177858 w 55"/>
              <a:gd name="T37" fmla="*/ 294150 h 55"/>
              <a:gd name="T38" fmla="*/ 307831 w 55"/>
              <a:gd name="T39" fmla="*/ 157336 h 55"/>
              <a:gd name="T40" fmla="*/ 314672 w 55"/>
              <a:gd name="T41" fmla="*/ 150495 h 55"/>
              <a:gd name="T42" fmla="*/ 307831 w 55"/>
              <a:gd name="T43" fmla="*/ 136814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5" name="稻壳儿小白白(http://dwz.cn/Wu2UP)"/>
          <p:cNvSpPr txBox="1">
            <a:spLocks noChangeArrowheads="1"/>
          </p:cNvSpPr>
          <p:nvPr/>
        </p:nvSpPr>
        <p:spPr bwMode="auto">
          <a:xfrm>
            <a:off x="2100641" y="1062503"/>
            <a:ext cx="13779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第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10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周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6" name="稻壳儿小白白(http://dwz.cn/Wu2UP)"/>
          <p:cNvSpPr txBox="1">
            <a:spLocks noChangeArrowheads="1"/>
          </p:cNvSpPr>
          <p:nvPr/>
        </p:nvSpPr>
        <p:spPr bwMode="auto">
          <a:xfrm>
            <a:off x="2113341" y="1357778"/>
            <a:ext cx="2333625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界面编写</a:t>
            </a:r>
            <a:endParaRPr lang="en-US" altLang="zh-CN" sz="1200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数据库的构建与连接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7" name="稻壳儿小白白(http://dwz.cn/Wu2UP)"/>
          <p:cNvSpPr txBox="1">
            <a:spLocks noChangeArrowheads="1"/>
          </p:cNvSpPr>
          <p:nvPr/>
        </p:nvSpPr>
        <p:spPr bwMode="auto">
          <a:xfrm>
            <a:off x="4533900" y="1142423"/>
            <a:ext cx="13763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第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11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周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8" name="稻壳儿小白白(http://dwz.cn/Wu2UP)"/>
          <p:cNvSpPr txBox="1">
            <a:spLocks noChangeArrowheads="1"/>
          </p:cNvSpPr>
          <p:nvPr/>
        </p:nvSpPr>
        <p:spPr bwMode="auto">
          <a:xfrm>
            <a:off x="4533900" y="1442497"/>
            <a:ext cx="2333625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服务器端的编写</a:t>
            </a:r>
            <a:endParaRPr lang="en-US" altLang="zh-CN" sz="1200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盲人端即时志愿功能编写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9" name="稻壳儿小白白(http://dwz.cn/Wu2UP)"/>
          <p:cNvSpPr txBox="1">
            <a:spLocks noChangeArrowheads="1"/>
          </p:cNvSpPr>
          <p:nvPr/>
        </p:nvSpPr>
        <p:spPr bwMode="auto">
          <a:xfrm>
            <a:off x="1671638" y="3144838"/>
            <a:ext cx="13763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第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13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周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0" name="稻壳儿小白白(http://dwz.cn/Wu2UP)"/>
          <p:cNvSpPr txBox="1">
            <a:spLocks noChangeArrowheads="1"/>
          </p:cNvSpPr>
          <p:nvPr/>
        </p:nvSpPr>
        <p:spPr bwMode="auto">
          <a:xfrm>
            <a:off x="1312863" y="3426947"/>
            <a:ext cx="173513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导航功能实现</a:t>
            </a:r>
            <a:endParaRPr lang="en-US" altLang="zh-CN" sz="1200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algn="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盲人端界面交互功能编写</a:t>
            </a:r>
            <a:endParaRPr lang="en-US" altLang="zh-CN" sz="1200" dirty="0" smtClean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1" name="稻壳儿小白白(http://dwz.cn/Wu2UP)"/>
          <p:cNvSpPr txBox="1">
            <a:spLocks noChangeArrowheads="1"/>
          </p:cNvSpPr>
          <p:nvPr/>
        </p:nvSpPr>
        <p:spPr bwMode="auto">
          <a:xfrm>
            <a:off x="2689685" y="5625523"/>
            <a:ext cx="13763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第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14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周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2" name="稻壳儿小白白(http://dwz.cn/Wu2UP)"/>
          <p:cNvSpPr txBox="1">
            <a:spLocks noChangeArrowheads="1"/>
          </p:cNvSpPr>
          <p:nvPr/>
        </p:nvSpPr>
        <p:spPr bwMode="auto">
          <a:xfrm>
            <a:off x="2303516" y="5961635"/>
            <a:ext cx="1783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盲人端界面交互功能实现模块集成</a:t>
            </a:r>
            <a:endParaRPr lang="en-US" altLang="zh-CN" sz="1200" dirty="0" smtClean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3" name="稻壳儿小白白(http://dwz.cn/Wu2UP)"/>
          <p:cNvSpPr txBox="1">
            <a:spLocks noChangeArrowheads="1"/>
          </p:cNvSpPr>
          <p:nvPr/>
        </p:nvSpPr>
        <p:spPr bwMode="auto">
          <a:xfrm>
            <a:off x="9546955" y="4614163"/>
            <a:ext cx="13779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第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15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周</a:t>
            </a:r>
            <a:endParaRPr lang="zh-CN" altLang="en-US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4" name="稻壳儿小白白(http://dwz.cn/Wu2UP)"/>
          <p:cNvSpPr txBox="1">
            <a:spLocks noChangeArrowheads="1"/>
          </p:cNvSpPr>
          <p:nvPr/>
        </p:nvSpPr>
        <p:spPr bwMode="auto">
          <a:xfrm>
            <a:off x="9546955" y="5002189"/>
            <a:ext cx="15382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功能完善</a:t>
            </a:r>
            <a:endParaRPr lang="en-US" altLang="zh-CN" sz="1200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sym typeface="Arial" panose="020B0604020202020204" pitchFamily="34" charset="0"/>
              </a:rPr>
              <a:t>进入</a:t>
            </a: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测试阶段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26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61" y="2848265"/>
            <a:ext cx="1013727" cy="161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稻壳儿小白白(http://dwz.cn/Wu2UP)"/>
          <p:cNvSpPr txBox="1">
            <a:spLocks noChangeArrowheads="1"/>
          </p:cNvSpPr>
          <p:nvPr/>
        </p:nvSpPr>
        <p:spPr bwMode="auto">
          <a:xfrm>
            <a:off x="7512050" y="2430378"/>
            <a:ext cx="13763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第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12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周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" name="稻壳儿小白白(http://dwz.cn/Wu2UP)"/>
          <p:cNvSpPr txBox="1">
            <a:spLocks noChangeArrowheads="1"/>
          </p:cNvSpPr>
          <p:nvPr/>
        </p:nvSpPr>
        <p:spPr bwMode="auto">
          <a:xfrm>
            <a:off x="7512050" y="2722639"/>
            <a:ext cx="1536700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服务器端实现</a:t>
            </a:r>
            <a:endParaRPr lang="en-US" altLang="zh-CN" sz="1200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盲人端导航功能编写</a:t>
            </a:r>
            <a:endParaRPr lang="en-US" altLang="zh-CN" sz="1200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图像识别功能编写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29" name="稻壳儿小白白(http://dwz.cn/Wu2UP)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613" y="3040778"/>
            <a:ext cx="285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4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10894089" y="308828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文本框 46"/>
          <p:cNvSpPr txBox="1">
            <a:spLocks noChangeArrowheads="1"/>
          </p:cNvSpPr>
          <p:nvPr/>
        </p:nvSpPr>
        <p:spPr bwMode="auto">
          <a:xfrm>
            <a:off x="8379766" y="467749"/>
            <a:ext cx="28238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下一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阶段计划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文本框 47"/>
          <p:cNvSpPr txBox="1">
            <a:spLocks noChangeArrowheads="1"/>
          </p:cNvSpPr>
          <p:nvPr/>
        </p:nvSpPr>
        <p:spPr bwMode="auto">
          <a:xfrm>
            <a:off x="10894089" y="432937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animBg="1"/>
      <p:bldP spid="13321" grpId="0" animBg="1"/>
      <p:bldP spid="13322" grpId="0" animBg="1"/>
      <p:bldP spid="13323" grpId="0" animBg="1"/>
      <p:bldP spid="13324" grpId="0" animBg="1"/>
      <p:bldP spid="13325" grpId="0"/>
      <p:bldP spid="13326" grpId="0"/>
      <p:bldP spid="13327" grpId="0"/>
      <p:bldP spid="13328" grpId="0"/>
      <p:bldP spid="13329" grpId="0"/>
      <p:bldP spid="13330" grpId="0"/>
      <p:bldP spid="13331" grpId="0"/>
      <p:bldP spid="13332" grpId="0"/>
      <p:bldP spid="13333" grpId="0"/>
      <p:bldP spid="13334" grpId="0"/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617663" y="688975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文本框 6"/>
          <p:cNvSpPr txBox="1">
            <a:spLocks noChangeArrowheads="1"/>
          </p:cNvSpPr>
          <p:nvPr/>
        </p:nvSpPr>
        <p:spPr bwMode="auto">
          <a:xfrm>
            <a:off x="2759075" y="2014538"/>
            <a:ext cx="674846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THANKS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/>
          </p:cNvSpPr>
          <p:nvPr/>
        </p:nvSpPr>
        <p:spPr bwMode="auto">
          <a:xfrm>
            <a:off x="0" y="1776934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3251200 w 21600"/>
              <a:gd name="T3" fmla="*/ 0 h 21600"/>
              <a:gd name="T4" fmla="*/ 3251200 w 21600"/>
              <a:gd name="T5" fmla="*/ 782601 h 21600"/>
              <a:gd name="T6" fmla="*/ 0 w 21600"/>
              <a:gd name="T7" fmla="*/ 782601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1" name="稻壳儿小白白(http://dwz.cn/Wu2UP)"/>
          <p:cNvSpPr>
            <a:spLocks/>
          </p:cNvSpPr>
          <p:nvPr/>
        </p:nvSpPr>
        <p:spPr bwMode="auto">
          <a:xfrm>
            <a:off x="3709988" y="4672534"/>
            <a:ext cx="2085975" cy="766762"/>
          </a:xfrm>
          <a:custGeom>
            <a:avLst/>
            <a:gdLst>
              <a:gd name="T0" fmla="*/ 0 w 21600"/>
              <a:gd name="T1" fmla="*/ 0 h 21600"/>
              <a:gd name="T2" fmla="*/ 2085975 w 21600"/>
              <a:gd name="T3" fmla="*/ 0 h 21600"/>
              <a:gd name="T4" fmla="*/ 2085975 w 21600"/>
              <a:gd name="T5" fmla="*/ 766727 h 21600"/>
              <a:gd name="T6" fmla="*/ 0 w 21600"/>
              <a:gd name="T7" fmla="*/ 76672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2" name="稻壳儿小白白(http://dwz.cn/Wu2UP)"/>
          <p:cNvSpPr txBox="1">
            <a:spLocks noChangeArrowheads="1"/>
          </p:cNvSpPr>
          <p:nvPr/>
        </p:nvSpPr>
        <p:spPr bwMode="auto">
          <a:xfrm>
            <a:off x="1220788" y="1970549"/>
            <a:ext cx="20240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000" b="1" spc="300" dirty="0" smtClean="0">
                <a:solidFill>
                  <a:schemeClr val="bg1"/>
                </a:solidFill>
                <a:sym typeface="Arial" panose="020B0604020202020204" pitchFamily="34" charset="0"/>
              </a:rPr>
              <a:t>项目类型</a:t>
            </a:r>
            <a:endParaRPr lang="en-US" altLang="zh-CN" sz="2000" b="1" spc="3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4" name="稻壳儿小白白(http://dwz.cn/Wu2UP)"/>
          <p:cNvSpPr txBox="1">
            <a:spLocks noChangeArrowheads="1"/>
          </p:cNvSpPr>
          <p:nvPr/>
        </p:nvSpPr>
        <p:spPr bwMode="auto">
          <a:xfrm>
            <a:off x="3739606" y="4855860"/>
            <a:ext cx="2003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000" b="1" spc="300" dirty="0" smtClean="0">
                <a:solidFill>
                  <a:schemeClr val="bg1"/>
                </a:solidFill>
                <a:sym typeface="Arial" panose="020B0604020202020204" pitchFamily="34" charset="0"/>
              </a:rPr>
              <a:t>目标用户</a:t>
            </a:r>
            <a:endParaRPr lang="en-US" altLang="zh-CN" sz="2000" b="1" spc="3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6" name="稻壳儿小白白(http://dwz.cn/Wu2UP)"/>
          <p:cNvSpPr>
            <a:spLocks/>
          </p:cNvSpPr>
          <p:nvPr/>
        </p:nvSpPr>
        <p:spPr bwMode="auto">
          <a:xfrm>
            <a:off x="6269038" y="1776934"/>
            <a:ext cx="2084387" cy="782637"/>
          </a:xfrm>
          <a:custGeom>
            <a:avLst/>
            <a:gdLst>
              <a:gd name="T0" fmla="*/ 0 w 21600"/>
              <a:gd name="T1" fmla="*/ 0 h 21600"/>
              <a:gd name="T2" fmla="*/ 2084387 w 21600"/>
              <a:gd name="T3" fmla="*/ 0 h 21600"/>
              <a:gd name="T4" fmla="*/ 2084387 w 21600"/>
              <a:gd name="T5" fmla="*/ 782601 h 21600"/>
              <a:gd name="T6" fmla="*/ 0 w 21600"/>
              <a:gd name="T7" fmla="*/ 782601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25400" cap="flat" cmpd="sng">
            <a:solidFill>
              <a:srgbClr val="117A68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7" name="稻壳儿小白白(http://dwz.cn/Wu2UP)"/>
          <p:cNvSpPr txBox="1">
            <a:spLocks noChangeArrowheads="1"/>
          </p:cNvSpPr>
          <p:nvPr/>
        </p:nvSpPr>
        <p:spPr bwMode="auto">
          <a:xfrm>
            <a:off x="6313487" y="1960200"/>
            <a:ext cx="1989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000" b="1" spc="300" dirty="0" smtClean="0">
                <a:solidFill>
                  <a:schemeClr val="bg1"/>
                </a:solidFill>
                <a:sym typeface="Arial" panose="020B0604020202020204" pitchFamily="34" charset="0"/>
              </a:rPr>
              <a:t>运行环境</a:t>
            </a:r>
            <a:endParaRPr lang="en-US" altLang="zh-CN" sz="2000" b="1" spc="3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9" name="稻壳儿小白白(http://dwz.cn/Wu2UP)"/>
          <p:cNvSpPr>
            <a:spLocks/>
          </p:cNvSpPr>
          <p:nvPr/>
        </p:nvSpPr>
        <p:spPr bwMode="auto">
          <a:xfrm>
            <a:off x="8826500" y="4672534"/>
            <a:ext cx="3365500" cy="766762"/>
          </a:xfrm>
          <a:custGeom>
            <a:avLst/>
            <a:gdLst>
              <a:gd name="T0" fmla="*/ 0 w 21600"/>
              <a:gd name="T1" fmla="*/ 0 h 21600"/>
              <a:gd name="T2" fmla="*/ 3365500 w 21600"/>
              <a:gd name="T3" fmla="*/ 0 h 21600"/>
              <a:gd name="T4" fmla="*/ 3365500 w 21600"/>
              <a:gd name="T5" fmla="*/ 766727 h 21600"/>
              <a:gd name="T6" fmla="*/ 0 w 21600"/>
              <a:gd name="T7" fmla="*/ 76672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0" name="稻壳儿小白白(http://dwz.cn/Wu2UP)"/>
          <p:cNvSpPr txBox="1">
            <a:spLocks noChangeArrowheads="1"/>
          </p:cNvSpPr>
          <p:nvPr/>
        </p:nvSpPr>
        <p:spPr bwMode="auto">
          <a:xfrm>
            <a:off x="8839200" y="4855860"/>
            <a:ext cx="2084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000" b="1" spc="3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系统规模</a:t>
            </a:r>
            <a:endParaRPr lang="en-US" altLang="zh-CN" sz="2000" b="1" spc="3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3" name="稻壳儿小白白(http://dwz.cn/Wu2UP)"/>
          <p:cNvSpPr>
            <a:spLocks noChangeArrowheads="1"/>
          </p:cNvSpPr>
          <p:nvPr/>
        </p:nvSpPr>
        <p:spPr bwMode="auto">
          <a:xfrm>
            <a:off x="1179513" y="2750071"/>
            <a:ext cx="2071687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一款基于</a:t>
            </a:r>
            <a:r>
              <a:rPr lang="en-US" altLang="zh-CN" dirty="0" smtClean="0">
                <a:solidFill>
                  <a:schemeClr val="bg1"/>
                </a:solidFill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</a:rPr>
              <a:t>的帮助盲人安全出行的公益</a:t>
            </a:r>
            <a:r>
              <a:rPr lang="en-US" altLang="zh-CN" dirty="0" smtClean="0">
                <a:solidFill>
                  <a:schemeClr val="bg1"/>
                </a:solidFill>
              </a:rPr>
              <a:t>APP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84" name="稻壳儿小白白(http://dwz.cn/Wu2UP)"/>
          <p:cNvSpPr>
            <a:spLocks noChangeArrowheads="1"/>
          </p:cNvSpPr>
          <p:nvPr/>
        </p:nvSpPr>
        <p:spPr bwMode="auto">
          <a:xfrm>
            <a:off x="3709988" y="1781696"/>
            <a:ext cx="2066925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FFFF"/>
                </a:solidFill>
                <a:sym typeface="Arial" panose="020B0604020202020204" pitchFamily="34" charset="0"/>
              </a:rPr>
              <a:t>志愿者用户</a:t>
            </a:r>
            <a:endParaRPr lang="en-US" altLang="zh-CN" dirty="0" smtClean="0">
              <a:solidFill>
                <a:srgbClr val="FFFFFF"/>
              </a:solidFill>
              <a:sym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sym typeface="Arial" panose="020B0604020202020204" pitchFamily="34" charset="0"/>
              </a:rPr>
              <a:t>盲人用户</a:t>
            </a:r>
          </a:p>
        </p:txBody>
      </p:sp>
      <p:sp>
        <p:nvSpPr>
          <p:cNvPr id="7185" name="稻壳儿小白白(http://dwz.cn/Wu2UP)"/>
          <p:cNvSpPr>
            <a:spLocks noChangeArrowheads="1"/>
          </p:cNvSpPr>
          <p:nvPr/>
        </p:nvSpPr>
        <p:spPr bwMode="auto">
          <a:xfrm>
            <a:off x="6275388" y="2750071"/>
            <a:ext cx="2065337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FFFF"/>
                </a:solidFill>
                <a:sym typeface="Arial" panose="020B0604020202020204" pitchFamily="34" charset="0"/>
              </a:rPr>
              <a:t>客户端：</a:t>
            </a:r>
            <a:r>
              <a:rPr lang="en-US" altLang="zh-CN" dirty="0" smtClean="0">
                <a:solidFill>
                  <a:srgbClr val="FFFFFF"/>
                </a:solidFill>
                <a:sym typeface="Arial" panose="020B0604020202020204" pitchFamily="34" charset="0"/>
              </a:rPr>
              <a:t>Android4.0</a:t>
            </a:r>
            <a:r>
              <a:rPr lang="zh-CN" altLang="en-US" dirty="0" smtClean="0">
                <a:solidFill>
                  <a:srgbClr val="FFFFFF"/>
                </a:solidFill>
                <a:sym typeface="Arial" panose="020B0604020202020204" pitchFamily="34" charset="0"/>
              </a:rPr>
              <a:t>及</a:t>
            </a:r>
            <a:r>
              <a:rPr lang="zh-CN" altLang="en-US" dirty="0" smtClean="0">
                <a:solidFill>
                  <a:srgbClr val="FFFFFF"/>
                </a:solidFill>
                <a:sym typeface="Arial" panose="020B0604020202020204" pitchFamily="34" charset="0"/>
              </a:rPr>
              <a:t>以上</a:t>
            </a:r>
            <a:endParaRPr lang="en-US" altLang="zh-CN" dirty="0" smtClean="0">
              <a:solidFill>
                <a:srgbClr val="FFFFFF"/>
              </a:solidFill>
              <a:sym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sym typeface="Arial" panose="020B0604020202020204" pitchFamily="34" charset="0"/>
              </a:rPr>
              <a:t>服务器</a:t>
            </a:r>
            <a:r>
              <a:rPr lang="zh-CN" altLang="en-US" dirty="0" smtClean="0">
                <a:solidFill>
                  <a:srgbClr val="FFFFFF"/>
                </a:solidFill>
                <a:sym typeface="Arial" panose="020B0604020202020204" pitchFamily="34" charset="0"/>
              </a:rPr>
              <a:t>端：</a:t>
            </a:r>
            <a:endParaRPr lang="en-US" altLang="zh-CN" dirty="0" smtClean="0">
              <a:solidFill>
                <a:srgbClr val="FFFFFF"/>
              </a:solidFill>
              <a:sym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FFFF"/>
                </a:solidFill>
                <a:sym typeface="Arial" panose="020B0604020202020204" pitchFamily="34" charset="0"/>
              </a:rPr>
              <a:t>CentOS 6.3</a:t>
            </a:r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86" name="稻壳儿小白白(http://dwz.cn/Wu2UP)"/>
          <p:cNvSpPr>
            <a:spLocks noChangeArrowheads="1"/>
          </p:cNvSpPr>
          <p:nvPr/>
        </p:nvSpPr>
        <p:spPr bwMode="auto">
          <a:xfrm>
            <a:off x="8839200" y="1781696"/>
            <a:ext cx="2066925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FFFF"/>
                </a:solidFill>
                <a:sym typeface="Arial" panose="020B0604020202020204" pitchFamily="34" charset="0"/>
              </a:rPr>
              <a:t>系统预计支持</a:t>
            </a:r>
            <a:r>
              <a:rPr lang="en-US" altLang="zh-CN" dirty="0" smtClean="0">
                <a:solidFill>
                  <a:srgbClr val="FFFFFF"/>
                </a:solidFill>
                <a:sym typeface="Arial" panose="020B0604020202020204" pitchFamily="34" charset="0"/>
              </a:rPr>
              <a:t>100</a:t>
            </a:r>
            <a:r>
              <a:rPr lang="zh-CN" altLang="en-US" dirty="0" smtClean="0">
                <a:solidFill>
                  <a:srgbClr val="FFFFFF"/>
                </a:solidFill>
                <a:sym typeface="Arial" panose="020B0604020202020204" pitchFamily="34" charset="0"/>
              </a:rPr>
              <a:t>名用户同时在线</a:t>
            </a:r>
            <a:endParaRPr lang="en-US" altLang="zh-CN" dirty="0" smtClean="0">
              <a:solidFill>
                <a:srgbClr val="FFFFFF"/>
              </a:solidFill>
              <a:sym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FFFFFF"/>
                </a:solidFill>
                <a:sym typeface="Arial" panose="020B0604020202020204" pitchFamily="34" charset="0"/>
              </a:rPr>
              <a:t>30</a:t>
            </a:r>
            <a:r>
              <a:rPr lang="zh-CN" altLang="en-US" dirty="0" smtClean="0">
                <a:solidFill>
                  <a:srgbClr val="FFFFFF"/>
                </a:solidFill>
                <a:sym typeface="Arial" panose="020B0604020202020204" pitchFamily="34" charset="0"/>
              </a:rPr>
              <a:t>名用户并行操作</a:t>
            </a:r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87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8" name="文本框 46"/>
          <p:cNvSpPr txBox="1">
            <a:spLocks noChangeArrowheads="1"/>
          </p:cNvSpPr>
          <p:nvPr/>
        </p:nvSpPr>
        <p:spPr bwMode="auto">
          <a:xfrm>
            <a:off x="1316559" y="474026"/>
            <a:ext cx="27225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系统简介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9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/>
      <p:bldP spid="7174" grpId="0"/>
      <p:bldP spid="7176" grpId="0" animBg="1"/>
      <p:bldP spid="7177" grpId="0"/>
      <p:bldP spid="7179" grpId="0" animBg="1"/>
      <p:bldP spid="7180" grpId="0"/>
      <p:bldP spid="7183" grpId="0" animBg="1"/>
      <p:bldP spid="7184" grpId="0" animBg="1"/>
      <p:bldP spid="7185" grpId="0" animBg="1"/>
      <p:bldP spid="71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需求分析与建模</a:t>
            </a:r>
            <a:endParaRPr lang="zh-CN" altLang="en-US" sz="48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7411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17414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2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413" name="文本框 19"/>
          <p:cNvSpPr txBox="1">
            <a:spLocks noChangeArrowheads="1"/>
          </p:cNvSpPr>
          <p:nvPr/>
        </p:nvSpPr>
        <p:spPr bwMode="auto">
          <a:xfrm>
            <a:off x="3294738" y="5307142"/>
            <a:ext cx="5408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REQUIREMENT ANALYSIS AND MODELING</a:t>
            </a:r>
            <a:endParaRPr lang="zh-CN" altLang="en-US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92612" y="2094654"/>
            <a:ext cx="967246" cy="967245"/>
            <a:chOff x="1261187" y="1561307"/>
            <a:chExt cx="862013" cy="862012"/>
          </a:xfrm>
        </p:grpSpPr>
        <p:sp>
          <p:nvSpPr>
            <p:cNvPr id="9218" name="稻壳儿小白白(http://dwz.cn/Wu2UP)"/>
            <p:cNvSpPr>
              <a:spLocks noChangeArrowheads="1"/>
            </p:cNvSpPr>
            <p:nvPr/>
          </p:nvSpPr>
          <p:spPr bwMode="auto">
            <a:xfrm>
              <a:off x="1261187" y="1561307"/>
              <a:ext cx="862013" cy="862012"/>
            </a:xfrm>
            <a:prstGeom prst="ellipse">
              <a:avLst/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ru-RU" altLang="en-US" sz="24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9227" name="稻壳儿小白白(http://dwz.cn/Wu2UP)"/>
            <p:cNvSpPr>
              <a:spLocks/>
            </p:cNvSpPr>
            <p:nvPr/>
          </p:nvSpPr>
          <p:spPr bwMode="auto">
            <a:xfrm>
              <a:off x="1527175" y="1825625"/>
              <a:ext cx="341313" cy="361950"/>
            </a:xfrm>
            <a:custGeom>
              <a:avLst/>
              <a:gdLst>
                <a:gd name="T0" fmla="*/ 214468 w 409"/>
                <a:gd name="T1" fmla="*/ 338706 h 436"/>
                <a:gd name="T2" fmla="*/ 214468 w 409"/>
                <a:gd name="T3" fmla="*/ 338706 h 436"/>
                <a:gd name="T4" fmla="*/ 229489 w 409"/>
                <a:gd name="T5" fmla="*/ 353648 h 436"/>
                <a:gd name="T6" fmla="*/ 310436 w 409"/>
                <a:gd name="T7" fmla="*/ 361120 h 436"/>
                <a:gd name="T8" fmla="*/ 326292 w 409"/>
                <a:gd name="T9" fmla="*/ 346177 h 436"/>
                <a:gd name="T10" fmla="*/ 326292 w 409"/>
                <a:gd name="T11" fmla="*/ 279764 h 436"/>
                <a:gd name="T12" fmla="*/ 221979 w 409"/>
                <a:gd name="T13" fmla="*/ 272293 h 436"/>
                <a:gd name="T14" fmla="*/ 214468 w 409"/>
                <a:gd name="T15" fmla="*/ 338706 h 436"/>
                <a:gd name="T16" fmla="*/ 15021 w 409"/>
                <a:gd name="T17" fmla="*/ 279764 h 436"/>
                <a:gd name="T18" fmla="*/ 15021 w 409"/>
                <a:gd name="T19" fmla="*/ 279764 h 436"/>
                <a:gd name="T20" fmla="*/ 15021 w 409"/>
                <a:gd name="T21" fmla="*/ 346177 h 436"/>
                <a:gd name="T22" fmla="*/ 29208 w 409"/>
                <a:gd name="T23" fmla="*/ 361120 h 436"/>
                <a:gd name="T24" fmla="*/ 110989 w 409"/>
                <a:gd name="T25" fmla="*/ 353648 h 436"/>
                <a:gd name="T26" fmla="*/ 126010 w 409"/>
                <a:gd name="T27" fmla="*/ 338706 h 436"/>
                <a:gd name="T28" fmla="*/ 118500 w 409"/>
                <a:gd name="T29" fmla="*/ 272293 h 436"/>
                <a:gd name="T30" fmla="*/ 15021 w 409"/>
                <a:gd name="T31" fmla="*/ 279764 h 436"/>
                <a:gd name="T32" fmla="*/ 0 w 409"/>
                <a:gd name="T33" fmla="*/ 170183 h 436"/>
                <a:gd name="T34" fmla="*/ 0 w 409"/>
                <a:gd name="T35" fmla="*/ 170183 h 436"/>
                <a:gd name="T36" fmla="*/ 7511 w 409"/>
                <a:gd name="T37" fmla="*/ 243237 h 436"/>
                <a:gd name="T38" fmla="*/ 110989 w 409"/>
                <a:gd name="T39" fmla="*/ 228294 h 436"/>
                <a:gd name="T40" fmla="*/ 110989 w 409"/>
                <a:gd name="T41" fmla="*/ 162711 h 436"/>
                <a:gd name="T42" fmla="*/ 110989 w 409"/>
                <a:gd name="T43" fmla="*/ 155240 h 436"/>
                <a:gd name="T44" fmla="*/ 170239 w 409"/>
                <a:gd name="T45" fmla="*/ 96299 h 436"/>
                <a:gd name="T46" fmla="*/ 229489 w 409"/>
                <a:gd name="T47" fmla="*/ 155240 h 436"/>
                <a:gd name="T48" fmla="*/ 229489 w 409"/>
                <a:gd name="T49" fmla="*/ 162711 h 436"/>
                <a:gd name="T50" fmla="*/ 221979 w 409"/>
                <a:gd name="T51" fmla="*/ 228294 h 436"/>
                <a:gd name="T52" fmla="*/ 332968 w 409"/>
                <a:gd name="T53" fmla="*/ 243237 h 436"/>
                <a:gd name="T54" fmla="*/ 340478 w 409"/>
                <a:gd name="T55" fmla="*/ 170183 h 436"/>
                <a:gd name="T56" fmla="*/ 340478 w 409"/>
                <a:gd name="T57" fmla="*/ 155240 h 436"/>
                <a:gd name="T58" fmla="*/ 170239 w 409"/>
                <a:gd name="T59" fmla="*/ 0 h 436"/>
                <a:gd name="T60" fmla="*/ 0 w 409"/>
                <a:gd name="T61" fmla="*/ 155240 h 436"/>
                <a:gd name="T62" fmla="*/ 0 w 409"/>
                <a:gd name="T63" fmla="*/ 170183 h 4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09" h="436">
                  <a:moveTo>
                    <a:pt x="257" y="408"/>
                  </a:moveTo>
                  <a:lnTo>
                    <a:pt x="257" y="408"/>
                  </a:lnTo>
                  <a:cubicBezTo>
                    <a:pt x="257" y="417"/>
                    <a:pt x="266" y="426"/>
                    <a:pt x="275" y="426"/>
                  </a:cubicBezTo>
                  <a:cubicBezTo>
                    <a:pt x="372" y="435"/>
                    <a:pt x="372" y="435"/>
                    <a:pt x="372" y="435"/>
                  </a:cubicBezTo>
                  <a:cubicBezTo>
                    <a:pt x="382" y="435"/>
                    <a:pt x="382" y="426"/>
                    <a:pt x="391" y="417"/>
                  </a:cubicBezTo>
                  <a:cubicBezTo>
                    <a:pt x="391" y="337"/>
                    <a:pt x="391" y="337"/>
                    <a:pt x="391" y="337"/>
                  </a:cubicBezTo>
                  <a:cubicBezTo>
                    <a:pt x="266" y="328"/>
                    <a:pt x="266" y="328"/>
                    <a:pt x="266" y="328"/>
                  </a:cubicBezTo>
                  <a:lnTo>
                    <a:pt x="257" y="408"/>
                  </a:lnTo>
                  <a:close/>
                  <a:moveTo>
                    <a:pt x="18" y="337"/>
                  </a:moveTo>
                  <a:lnTo>
                    <a:pt x="18" y="337"/>
                  </a:lnTo>
                  <a:cubicBezTo>
                    <a:pt x="18" y="417"/>
                    <a:pt x="18" y="417"/>
                    <a:pt x="18" y="417"/>
                  </a:cubicBezTo>
                  <a:cubicBezTo>
                    <a:pt x="18" y="426"/>
                    <a:pt x="27" y="435"/>
                    <a:pt x="35" y="435"/>
                  </a:cubicBezTo>
                  <a:cubicBezTo>
                    <a:pt x="133" y="426"/>
                    <a:pt x="133" y="426"/>
                    <a:pt x="133" y="426"/>
                  </a:cubicBezTo>
                  <a:cubicBezTo>
                    <a:pt x="142" y="426"/>
                    <a:pt x="151" y="417"/>
                    <a:pt x="151" y="408"/>
                  </a:cubicBezTo>
                  <a:cubicBezTo>
                    <a:pt x="142" y="328"/>
                    <a:pt x="142" y="328"/>
                    <a:pt x="142" y="328"/>
                  </a:cubicBezTo>
                  <a:lnTo>
                    <a:pt x="18" y="337"/>
                  </a:lnTo>
                  <a:close/>
                  <a:moveTo>
                    <a:pt x="0" y="205"/>
                  </a:moveTo>
                  <a:lnTo>
                    <a:pt x="0" y="205"/>
                  </a:lnTo>
                  <a:cubicBezTo>
                    <a:pt x="9" y="293"/>
                    <a:pt x="9" y="293"/>
                    <a:pt x="9" y="293"/>
                  </a:cubicBezTo>
                  <a:cubicBezTo>
                    <a:pt x="133" y="275"/>
                    <a:pt x="133" y="275"/>
                    <a:pt x="133" y="275"/>
                  </a:cubicBezTo>
                  <a:cubicBezTo>
                    <a:pt x="133" y="196"/>
                    <a:pt x="133" y="196"/>
                    <a:pt x="133" y="196"/>
                  </a:cubicBezTo>
                  <a:lnTo>
                    <a:pt x="133" y="187"/>
                  </a:lnTo>
                  <a:cubicBezTo>
                    <a:pt x="133" y="152"/>
                    <a:pt x="160" y="116"/>
                    <a:pt x="204" y="116"/>
                  </a:cubicBezTo>
                  <a:cubicBezTo>
                    <a:pt x="248" y="116"/>
                    <a:pt x="275" y="152"/>
                    <a:pt x="275" y="187"/>
                  </a:cubicBezTo>
                  <a:lnTo>
                    <a:pt x="275" y="196"/>
                  </a:lnTo>
                  <a:cubicBezTo>
                    <a:pt x="266" y="275"/>
                    <a:pt x="266" y="275"/>
                    <a:pt x="266" y="275"/>
                  </a:cubicBezTo>
                  <a:cubicBezTo>
                    <a:pt x="399" y="293"/>
                    <a:pt x="399" y="293"/>
                    <a:pt x="399" y="293"/>
                  </a:cubicBezTo>
                  <a:cubicBezTo>
                    <a:pt x="408" y="205"/>
                    <a:pt x="408" y="205"/>
                    <a:pt x="408" y="205"/>
                  </a:cubicBezTo>
                  <a:cubicBezTo>
                    <a:pt x="408" y="196"/>
                    <a:pt x="408" y="196"/>
                    <a:pt x="408" y="187"/>
                  </a:cubicBezTo>
                  <a:cubicBezTo>
                    <a:pt x="408" y="80"/>
                    <a:pt x="319" y="0"/>
                    <a:pt x="204" y="0"/>
                  </a:cubicBezTo>
                  <a:cubicBezTo>
                    <a:pt x="88" y="0"/>
                    <a:pt x="0" y="80"/>
                    <a:pt x="0" y="187"/>
                  </a:cubicBezTo>
                  <a:cubicBezTo>
                    <a:pt x="0" y="196"/>
                    <a:pt x="0" y="196"/>
                    <a:pt x="0" y="2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34" name="稻壳儿小白白(http://dwz.cn/Wu2UP)"/>
          <p:cNvSpPr txBox="1">
            <a:spLocks noChangeArrowheads="1"/>
          </p:cNvSpPr>
          <p:nvPr/>
        </p:nvSpPr>
        <p:spPr bwMode="auto">
          <a:xfrm>
            <a:off x="4715787" y="3306154"/>
            <a:ext cx="23383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建模工具</a:t>
            </a:r>
            <a:endParaRPr lang="en-US" altLang="zh-CN" sz="28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5" name="稻壳儿小白白(http://dwz.cn/Wu2UP)"/>
          <p:cNvSpPr txBox="1">
            <a:spLocks noChangeArrowheads="1"/>
          </p:cNvSpPr>
          <p:nvPr/>
        </p:nvSpPr>
        <p:spPr bwMode="auto">
          <a:xfrm>
            <a:off x="5192830" y="3981296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dirty="0" smtClean="0">
                <a:solidFill>
                  <a:srgbClr val="445469"/>
                </a:solidFill>
                <a:sym typeface="Arial" panose="020B0604020202020204" pitchFamily="34" charset="0"/>
              </a:rPr>
              <a:t>Rational Rose 2007</a:t>
            </a:r>
            <a:endParaRPr lang="en-US" altLang="zh-CN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7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文本框 46"/>
          <p:cNvSpPr txBox="1">
            <a:spLocks noChangeArrowheads="1"/>
          </p:cNvSpPr>
          <p:nvPr/>
        </p:nvSpPr>
        <p:spPr bwMode="auto">
          <a:xfrm>
            <a:off x="1316559" y="474026"/>
            <a:ext cx="27225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8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需求分析与建模</a:t>
            </a:r>
            <a:endParaRPr lang="zh-CN" altLang="en-US" sz="28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1" name="稻壳儿小白白(http://dwz.cn/Wu2UP)"/>
          <p:cNvSpPr>
            <a:spLocks noChangeArrowheads="1"/>
          </p:cNvSpPr>
          <p:nvPr/>
        </p:nvSpPr>
        <p:spPr bwMode="auto">
          <a:xfrm>
            <a:off x="2080761" y="2094654"/>
            <a:ext cx="967245" cy="967245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" name="稻壳儿小白白(http://dwz.cn/Wu2UP)"/>
          <p:cNvSpPr>
            <a:spLocks noEditPoints="1"/>
          </p:cNvSpPr>
          <p:nvPr/>
        </p:nvSpPr>
        <p:spPr bwMode="auto">
          <a:xfrm>
            <a:off x="2355400" y="2411937"/>
            <a:ext cx="386226" cy="361038"/>
          </a:xfrm>
          <a:custGeom>
            <a:avLst/>
            <a:gdLst>
              <a:gd name="T0" fmla="*/ 322669 w 301"/>
              <a:gd name="T1" fmla="*/ 232383 h 282"/>
              <a:gd name="T2" fmla="*/ 283851 w 301"/>
              <a:gd name="T3" fmla="*/ 83513 h 282"/>
              <a:gd name="T4" fmla="*/ 98256 w 301"/>
              <a:gd name="T5" fmla="*/ 43572 h 282"/>
              <a:gd name="T6" fmla="*/ 38817 w 301"/>
              <a:gd name="T7" fmla="*/ 3631 h 282"/>
              <a:gd name="T8" fmla="*/ 14556 w 301"/>
              <a:gd name="T9" fmla="*/ 15734 h 282"/>
              <a:gd name="T10" fmla="*/ 73995 w 301"/>
              <a:gd name="T11" fmla="*/ 68989 h 282"/>
              <a:gd name="T12" fmla="*/ 160121 w 301"/>
              <a:gd name="T13" fmla="*/ 301372 h 282"/>
              <a:gd name="T14" fmla="*/ 365125 w 301"/>
              <a:gd name="T15" fmla="*/ 314686 h 282"/>
              <a:gd name="T16" fmla="*/ 322669 w 301"/>
              <a:gd name="T17" fmla="*/ 232383 h 282"/>
              <a:gd name="T18" fmla="*/ 293556 w 301"/>
              <a:gd name="T19" fmla="*/ 280797 h 282"/>
              <a:gd name="T20" fmla="*/ 291130 w 301"/>
              <a:gd name="T21" fmla="*/ 282007 h 282"/>
              <a:gd name="T22" fmla="*/ 288703 w 301"/>
              <a:gd name="T23" fmla="*/ 280797 h 282"/>
              <a:gd name="T24" fmla="*/ 192873 w 301"/>
              <a:gd name="T25" fmla="*/ 167026 h 282"/>
              <a:gd name="T26" fmla="*/ 128582 w 301"/>
              <a:gd name="T27" fmla="*/ 90775 h 282"/>
              <a:gd name="T28" fmla="*/ 128582 w 301"/>
              <a:gd name="T29" fmla="*/ 85933 h 282"/>
              <a:gd name="T30" fmla="*/ 132221 w 301"/>
              <a:gd name="T31" fmla="*/ 85933 h 282"/>
              <a:gd name="T32" fmla="*/ 215921 w 301"/>
              <a:gd name="T33" fmla="*/ 147660 h 282"/>
              <a:gd name="T34" fmla="*/ 294769 w 301"/>
              <a:gd name="T35" fmla="*/ 277166 h 282"/>
              <a:gd name="T36" fmla="*/ 293556 w 301"/>
              <a:gd name="T37" fmla="*/ 280797 h 2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稻壳儿小白白(http://dwz.cn/Wu2UP)"/>
          <p:cNvSpPr txBox="1">
            <a:spLocks noChangeArrowheads="1"/>
          </p:cNvSpPr>
          <p:nvPr/>
        </p:nvSpPr>
        <p:spPr bwMode="auto">
          <a:xfrm>
            <a:off x="1395189" y="3306154"/>
            <a:ext cx="23383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445469"/>
                </a:solidFill>
                <a:sym typeface="Arial" panose="020B0604020202020204" pitchFamily="34" charset="0"/>
              </a:rPr>
              <a:t>任务阶段</a:t>
            </a:r>
            <a:endParaRPr lang="en-US" altLang="zh-CN" sz="28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" name="稻壳儿小白白(http://dwz.cn/Wu2UP)"/>
          <p:cNvSpPr txBox="1">
            <a:spLocks noChangeArrowheads="1"/>
          </p:cNvSpPr>
          <p:nvPr/>
        </p:nvSpPr>
        <p:spPr bwMode="auto">
          <a:xfrm>
            <a:off x="1633710" y="4119795"/>
            <a:ext cx="18613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第</a:t>
            </a:r>
            <a:r>
              <a:rPr lang="en-US" altLang="zh-CN" dirty="0">
                <a:solidFill>
                  <a:srgbClr val="445469"/>
                </a:solidFill>
                <a:sym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周</a:t>
            </a:r>
            <a:r>
              <a:rPr lang="en-US" altLang="zh-CN" dirty="0" smtClean="0">
                <a:solidFill>
                  <a:srgbClr val="445469"/>
                </a:solidFill>
                <a:sym typeface="Arial" panose="020B0604020202020204" pitchFamily="34" charset="0"/>
              </a:rPr>
              <a:t>——</a:t>
            </a: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第</a:t>
            </a:r>
            <a:r>
              <a:rPr lang="en-US" altLang="zh-CN" dirty="0">
                <a:solidFill>
                  <a:srgbClr val="445469"/>
                </a:solidFill>
                <a:sym typeface="Arial" panose="020B0604020202020204" pitchFamily="34" charset="0"/>
              </a:rPr>
              <a:t>6</a:t>
            </a: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周</a:t>
            </a:r>
            <a:endParaRPr lang="en-US" altLang="zh-CN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" name="稻壳儿小白白(http://dwz.cn/Wu2UP)"/>
          <p:cNvSpPr>
            <a:spLocks noChangeArrowheads="1"/>
          </p:cNvSpPr>
          <p:nvPr/>
        </p:nvSpPr>
        <p:spPr bwMode="auto">
          <a:xfrm>
            <a:off x="8704463" y="2094654"/>
            <a:ext cx="967245" cy="967245"/>
          </a:xfrm>
          <a:prstGeom prst="ellipse">
            <a:avLst/>
          </a:prstGeom>
          <a:solidFill>
            <a:srgbClr val="189E79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8" name="稻壳儿小白白(http://dwz.cn/Wu2UP)"/>
          <p:cNvSpPr>
            <a:spLocks noEditPoints="1"/>
          </p:cNvSpPr>
          <p:nvPr/>
        </p:nvSpPr>
        <p:spPr bwMode="auto">
          <a:xfrm>
            <a:off x="8988959" y="2369443"/>
            <a:ext cx="400701" cy="427933"/>
          </a:xfrm>
          <a:custGeom>
            <a:avLst/>
            <a:gdLst>
              <a:gd name="T0" fmla="*/ 305142 w 269"/>
              <a:gd name="T1" fmla="*/ 232833 h 288"/>
              <a:gd name="T2" fmla="*/ 284475 w 269"/>
              <a:gd name="T3" fmla="*/ 253449 h 288"/>
              <a:gd name="T4" fmla="*/ 284475 w 269"/>
              <a:gd name="T5" fmla="*/ 255874 h 288"/>
              <a:gd name="T6" fmla="*/ 244357 w 269"/>
              <a:gd name="T7" fmla="*/ 282553 h 288"/>
              <a:gd name="T8" fmla="*/ 194513 w 269"/>
              <a:gd name="T9" fmla="*/ 291042 h 288"/>
              <a:gd name="T10" fmla="*/ 179925 w 269"/>
              <a:gd name="T11" fmla="*/ 226770 h 288"/>
              <a:gd name="T12" fmla="*/ 177493 w 269"/>
              <a:gd name="T13" fmla="*/ 146734 h 288"/>
              <a:gd name="T14" fmla="*/ 234631 w 269"/>
              <a:gd name="T15" fmla="*/ 146734 h 288"/>
              <a:gd name="T16" fmla="*/ 256514 w 269"/>
              <a:gd name="T17" fmla="*/ 141883 h 288"/>
              <a:gd name="T18" fmla="*/ 269887 w 269"/>
              <a:gd name="T19" fmla="*/ 149159 h 288"/>
              <a:gd name="T20" fmla="*/ 286907 w 269"/>
              <a:gd name="T21" fmla="*/ 132181 h 288"/>
              <a:gd name="T22" fmla="*/ 269887 w 269"/>
              <a:gd name="T23" fmla="*/ 115204 h 288"/>
              <a:gd name="T24" fmla="*/ 255298 w 269"/>
              <a:gd name="T25" fmla="*/ 122480 h 288"/>
              <a:gd name="T26" fmla="*/ 176277 w 269"/>
              <a:gd name="T27" fmla="*/ 122480 h 288"/>
              <a:gd name="T28" fmla="*/ 175062 w 269"/>
              <a:gd name="T29" fmla="*/ 82462 h 288"/>
              <a:gd name="T30" fmla="*/ 205454 w 269"/>
              <a:gd name="T31" fmla="*/ 42444 h 288"/>
              <a:gd name="T32" fmla="*/ 162905 w 269"/>
              <a:gd name="T33" fmla="*/ 0 h 288"/>
              <a:gd name="T34" fmla="*/ 120355 w 269"/>
              <a:gd name="T35" fmla="*/ 42444 h 288"/>
              <a:gd name="T36" fmla="*/ 150748 w 269"/>
              <a:gd name="T37" fmla="*/ 82462 h 288"/>
              <a:gd name="T38" fmla="*/ 149532 w 269"/>
              <a:gd name="T39" fmla="*/ 122480 h 288"/>
              <a:gd name="T40" fmla="*/ 70511 w 269"/>
              <a:gd name="T41" fmla="*/ 122480 h 288"/>
              <a:gd name="T42" fmla="*/ 55922 w 269"/>
              <a:gd name="T43" fmla="*/ 115204 h 288"/>
              <a:gd name="T44" fmla="*/ 38903 w 269"/>
              <a:gd name="T45" fmla="*/ 132181 h 288"/>
              <a:gd name="T46" fmla="*/ 55922 w 269"/>
              <a:gd name="T47" fmla="*/ 149159 h 288"/>
              <a:gd name="T48" fmla="*/ 69295 w 269"/>
              <a:gd name="T49" fmla="*/ 141883 h 288"/>
              <a:gd name="T50" fmla="*/ 92394 w 269"/>
              <a:gd name="T51" fmla="*/ 146734 h 288"/>
              <a:gd name="T52" fmla="*/ 148316 w 269"/>
              <a:gd name="T53" fmla="*/ 146734 h 288"/>
              <a:gd name="T54" fmla="*/ 145885 w 269"/>
              <a:gd name="T55" fmla="*/ 226770 h 288"/>
              <a:gd name="T56" fmla="*/ 132512 w 269"/>
              <a:gd name="T57" fmla="*/ 289829 h 288"/>
              <a:gd name="T58" fmla="*/ 71727 w 269"/>
              <a:gd name="T59" fmla="*/ 275277 h 288"/>
              <a:gd name="T60" fmla="*/ 41334 w 269"/>
              <a:gd name="T61" fmla="*/ 257087 h 288"/>
              <a:gd name="T62" fmla="*/ 42550 w 269"/>
              <a:gd name="T63" fmla="*/ 253449 h 288"/>
              <a:gd name="T64" fmla="*/ 20667 w 269"/>
              <a:gd name="T65" fmla="*/ 232833 h 288"/>
              <a:gd name="T66" fmla="*/ 0 w 269"/>
              <a:gd name="T67" fmla="*/ 253449 h 288"/>
              <a:gd name="T68" fmla="*/ 20667 w 269"/>
              <a:gd name="T69" fmla="*/ 275277 h 288"/>
              <a:gd name="T70" fmla="*/ 25530 w 269"/>
              <a:gd name="T71" fmla="*/ 274064 h 288"/>
              <a:gd name="T72" fmla="*/ 58354 w 269"/>
              <a:gd name="T73" fmla="*/ 299530 h 288"/>
              <a:gd name="T74" fmla="*/ 124002 w 269"/>
              <a:gd name="T75" fmla="*/ 331060 h 288"/>
              <a:gd name="T76" fmla="*/ 164120 w 269"/>
              <a:gd name="T77" fmla="*/ 349250 h 288"/>
              <a:gd name="T78" fmla="*/ 201807 w 269"/>
              <a:gd name="T79" fmla="*/ 331060 h 288"/>
              <a:gd name="T80" fmla="*/ 267455 w 269"/>
              <a:gd name="T81" fmla="*/ 299530 h 288"/>
              <a:gd name="T82" fmla="*/ 300279 w 269"/>
              <a:gd name="T83" fmla="*/ 274064 h 288"/>
              <a:gd name="T84" fmla="*/ 305142 w 269"/>
              <a:gd name="T85" fmla="*/ 275277 h 288"/>
              <a:gd name="T86" fmla="*/ 327025 w 269"/>
              <a:gd name="T87" fmla="*/ 253449 h 288"/>
              <a:gd name="T88" fmla="*/ 305142 w 269"/>
              <a:gd name="T89" fmla="*/ 232833 h 288"/>
              <a:gd name="T90" fmla="*/ 139806 w 269"/>
              <a:gd name="T91" fmla="*/ 42444 h 288"/>
              <a:gd name="T92" fmla="*/ 162905 w 269"/>
              <a:gd name="T93" fmla="*/ 19403 h 288"/>
              <a:gd name="T94" fmla="*/ 184787 w 269"/>
              <a:gd name="T95" fmla="*/ 42444 h 288"/>
              <a:gd name="T96" fmla="*/ 162905 w 269"/>
              <a:gd name="T97" fmla="*/ 64272 h 288"/>
              <a:gd name="T98" fmla="*/ 139806 w 269"/>
              <a:gd name="T99" fmla="*/ 42444 h 28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稻壳儿小白白(http://dwz.cn/Wu2UP)"/>
          <p:cNvSpPr txBox="1">
            <a:spLocks noChangeArrowheads="1"/>
          </p:cNvSpPr>
          <p:nvPr/>
        </p:nvSpPr>
        <p:spPr bwMode="auto">
          <a:xfrm>
            <a:off x="8018891" y="3311571"/>
            <a:ext cx="23383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445469"/>
                </a:solidFill>
                <a:sym typeface="Arial" panose="020B0604020202020204" pitchFamily="34" charset="0"/>
              </a:rPr>
              <a:t>阶段</a:t>
            </a:r>
            <a:r>
              <a:rPr lang="zh-CN" altLang="en-US" sz="28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成果</a:t>
            </a:r>
            <a:endParaRPr lang="en-US" altLang="zh-CN" sz="28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0" name="稻壳儿小白白(http://dwz.cn/Wu2UP)"/>
          <p:cNvSpPr txBox="1">
            <a:spLocks noChangeArrowheads="1"/>
          </p:cNvSpPr>
          <p:nvPr/>
        </p:nvSpPr>
        <p:spPr bwMode="auto">
          <a:xfrm>
            <a:off x="8127072" y="3953595"/>
            <a:ext cx="2122024" cy="135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需求清单</a:t>
            </a:r>
            <a:endParaRPr lang="en-US" altLang="zh-CN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445469"/>
                </a:solidFill>
                <a:sym typeface="Arial" panose="020B0604020202020204" pitchFamily="34" charset="0"/>
              </a:rPr>
              <a:t>软件需求规格说明书</a:t>
            </a:r>
            <a:endParaRPr lang="en-US" altLang="zh-CN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445469"/>
                </a:solidFill>
                <a:sym typeface="Arial" panose="020B0604020202020204" pitchFamily="34" charset="0"/>
              </a:rPr>
              <a:t>需求模型</a:t>
            </a:r>
            <a:endParaRPr lang="en-US" altLang="zh-CN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378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/>
      <p:bldP spid="9235" grpId="0"/>
      <p:bldP spid="41" grpId="0" animBg="1"/>
      <p:bldP spid="42" grpId="0" animBg="1"/>
      <p:bldP spid="43" grpId="0"/>
      <p:bldP spid="44" grpId="0"/>
      <p:bldP spid="47" grpId="0" animBg="1"/>
      <p:bldP spid="48" grpId="0" animBg="1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179513" y="3007399"/>
            <a:ext cx="2115403" cy="698776"/>
          </a:xfrm>
          <a:prstGeom prst="roundRect">
            <a:avLst/>
          </a:prstGeom>
          <a:noFill/>
          <a:ln w="12700" cap="flat" cmpd="sng" algn="ctr">
            <a:solidFill>
              <a:srgbClr val="28967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7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文本框 46"/>
          <p:cNvSpPr txBox="1">
            <a:spLocks noChangeArrowheads="1"/>
          </p:cNvSpPr>
          <p:nvPr/>
        </p:nvSpPr>
        <p:spPr bwMode="auto">
          <a:xfrm>
            <a:off x="1316559" y="474026"/>
            <a:ext cx="27225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功能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分析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6298" y="3125954"/>
            <a:ext cx="204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28967B"/>
                </a:solidFill>
              </a:rPr>
              <a:t>志愿者客户端</a:t>
            </a:r>
            <a:endParaRPr lang="zh-CN" altLang="en-US" sz="2400" b="1" dirty="0">
              <a:solidFill>
                <a:srgbClr val="28967B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63837" y="1878916"/>
            <a:ext cx="2156346" cy="764275"/>
            <a:chOff x="4940490" y="1528549"/>
            <a:chExt cx="2156346" cy="764275"/>
          </a:xfrm>
          <a:solidFill>
            <a:srgbClr val="409486"/>
          </a:solidFill>
        </p:grpSpPr>
        <p:sp>
          <p:nvSpPr>
            <p:cNvPr id="4" name="圆角矩形 3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solidFill>
              <a:srgbClr val="28967B"/>
            </a:solidFill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40490" y="1726020"/>
              <a:ext cx="215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设置个人账户信息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682517" y="3813219"/>
            <a:ext cx="2210938" cy="346175"/>
            <a:chOff x="4940490" y="1502254"/>
            <a:chExt cx="2210938" cy="790570"/>
          </a:xfrm>
        </p:grpSpPr>
        <p:sp>
          <p:nvSpPr>
            <p:cNvPr id="51" name="圆角矩形 50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940490" y="1502254"/>
              <a:ext cx="2210938" cy="43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获取志愿者定位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363837" y="4580090"/>
            <a:ext cx="2156346" cy="764275"/>
            <a:chOff x="4940490" y="1528549"/>
            <a:chExt cx="2156346" cy="764275"/>
          </a:xfrm>
          <a:solidFill>
            <a:srgbClr val="409486"/>
          </a:solidFill>
        </p:grpSpPr>
        <p:sp>
          <p:nvSpPr>
            <p:cNvPr id="54" name="圆角矩形 53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solidFill>
              <a:srgbClr val="28967B"/>
            </a:solidFill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940490" y="1726020"/>
              <a:ext cx="215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即时志愿服务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682517" y="4488503"/>
            <a:ext cx="2210938" cy="346175"/>
            <a:chOff x="4940490" y="1502254"/>
            <a:chExt cx="2210938" cy="790570"/>
          </a:xfrm>
        </p:grpSpPr>
        <p:sp>
          <p:nvSpPr>
            <p:cNvPr id="57" name="圆角矩形 56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940490" y="1502254"/>
              <a:ext cx="2210938" cy="412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查看附近盲人信息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682517" y="5169750"/>
            <a:ext cx="2210938" cy="343743"/>
            <a:chOff x="4940490" y="1507808"/>
            <a:chExt cx="2210938" cy="785016"/>
          </a:xfrm>
        </p:grpSpPr>
        <p:sp>
          <p:nvSpPr>
            <p:cNvPr id="60" name="圆角矩形 59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940490" y="1507808"/>
              <a:ext cx="2210938" cy="412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盲人靠近提醒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682517" y="5848565"/>
            <a:ext cx="2210938" cy="334661"/>
            <a:chOff x="4940490" y="1528549"/>
            <a:chExt cx="2210938" cy="764275"/>
          </a:xfrm>
        </p:grpSpPr>
        <p:sp>
          <p:nvSpPr>
            <p:cNvPr id="63" name="圆角矩形 62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940490" y="1528549"/>
              <a:ext cx="2210938" cy="412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与盲人语音通信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682517" y="3131972"/>
            <a:ext cx="2210938" cy="369332"/>
            <a:chOff x="4940490" y="1502254"/>
            <a:chExt cx="2210938" cy="843454"/>
          </a:xfrm>
        </p:grpSpPr>
        <p:sp>
          <p:nvSpPr>
            <p:cNvPr id="66" name="圆角矩形 65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940490" y="1502254"/>
              <a:ext cx="2210938" cy="84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修改密码</a:t>
              </a:r>
              <a:endParaRPr lang="zh-CN" altLang="en-US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682517" y="2464347"/>
            <a:ext cx="2210938" cy="369332"/>
            <a:chOff x="4940490" y="1502254"/>
            <a:chExt cx="2210938" cy="843454"/>
          </a:xfrm>
        </p:grpSpPr>
        <p:sp>
          <p:nvSpPr>
            <p:cNvPr id="78" name="圆角矩形 77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940490" y="1502254"/>
              <a:ext cx="2210938" cy="84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编辑个人信息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682517" y="1813815"/>
            <a:ext cx="2210938" cy="369332"/>
            <a:chOff x="4940490" y="1502254"/>
            <a:chExt cx="2210938" cy="843454"/>
          </a:xfrm>
        </p:grpSpPr>
        <p:sp>
          <p:nvSpPr>
            <p:cNvPr id="81" name="圆角矩形 80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940490" y="1502254"/>
              <a:ext cx="2210938" cy="84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登陆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682517" y="1111912"/>
            <a:ext cx="2210938" cy="369332"/>
            <a:chOff x="4940490" y="1502254"/>
            <a:chExt cx="2210938" cy="843454"/>
          </a:xfrm>
        </p:grpSpPr>
        <p:sp>
          <p:nvSpPr>
            <p:cNvPr id="84" name="圆角矩形 83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940490" y="1502254"/>
              <a:ext cx="2210938" cy="84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注册</a:t>
              </a:r>
              <a:endParaRPr lang="zh-CN" altLang="en-US" dirty="0"/>
            </a:p>
          </p:txBody>
        </p:sp>
      </p:grpSp>
      <p:cxnSp>
        <p:nvCxnSpPr>
          <p:cNvPr id="11" name="肘形连接符 10"/>
          <p:cNvCxnSpPr>
            <a:stCxn id="7" idx="3"/>
            <a:endCxn id="5" idx="1"/>
          </p:cNvCxnSpPr>
          <p:nvPr/>
        </p:nvCxnSpPr>
        <p:spPr bwMode="auto">
          <a:xfrm flipV="1">
            <a:off x="3294916" y="2261053"/>
            <a:ext cx="1068921" cy="109573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肘形连接符 93"/>
          <p:cNvCxnSpPr>
            <a:stCxn id="7" idx="3"/>
            <a:endCxn id="54" idx="1"/>
          </p:cNvCxnSpPr>
          <p:nvPr/>
        </p:nvCxnSpPr>
        <p:spPr bwMode="auto">
          <a:xfrm>
            <a:off x="3294916" y="3356787"/>
            <a:ext cx="1068921" cy="16054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肘形连接符 96"/>
          <p:cNvCxnSpPr>
            <a:stCxn id="4" idx="3"/>
            <a:endCxn id="85" idx="1"/>
          </p:cNvCxnSpPr>
          <p:nvPr/>
        </p:nvCxnSpPr>
        <p:spPr bwMode="auto">
          <a:xfrm flipV="1">
            <a:off x="6520183" y="1296578"/>
            <a:ext cx="1162334" cy="9644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肘形连接符 99"/>
          <p:cNvCxnSpPr>
            <a:stCxn id="4" idx="3"/>
            <a:endCxn id="82" idx="1"/>
          </p:cNvCxnSpPr>
          <p:nvPr/>
        </p:nvCxnSpPr>
        <p:spPr bwMode="auto">
          <a:xfrm flipV="1">
            <a:off x="6520183" y="1998481"/>
            <a:ext cx="1162334" cy="2625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肘形连接符 102"/>
          <p:cNvCxnSpPr>
            <a:stCxn id="4" idx="3"/>
            <a:endCxn id="79" idx="1"/>
          </p:cNvCxnSpPr>
          <p:nvPr/>
        </p:nvCxnSpPr>
        <p:spPr bwMode="auto">
          <a:xfrm>
            <a:off x="6520183" y="2261054"/>
            <a:ext cx="1162334" cy="3879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肘形连接符 105"/>
          <p:cNvCxnSpPr>
            <a:stCxn id="4" idx="3"/>
            <a:endCxn id="67" idx="1"/>
          </p:cNvCxnSpPr>
          <p:nvPr/>
        </p:nvCxnSpPr>
        <p:spPr bwMode="auto">
          <a:xfrm>
            <a:off x="6520183" y="2261054"/>
            <a:ext cx="1162334" cy="10555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肘形连接符 108"/>
          <p:cNvCxnSpPr>
            <a:stCxn id="54" idx="3"/>
            <a:endCxn id="63" idx="1"/>
          </p:cNvCxnSpPr>
          <p:nvPr/>
        </p:nvCxnSpPr>
        <p:spPr bwMode="auto">
          <a:xfrm>
            <a:off x="6520183" y="4962228"/>
            <a:ext cx="1162334" cy="105366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肘形连接符 111"/>
          <p:cNvCxnSpPr>
            <a:stCxn id="54" idx="3"/>
            <a:endCxn id="51" idx="1"/>
          </p:cNvCxnSpPr>
          <p:nvPr/>
        </p:nvCxnSpPr>
        <p:spPr bwMode="auto">
          <a:xfrm flipV="1">
            <a:off x="6520183" y="3992064"/>
            <a:ext cx="1162334" cy="9701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肘形连接符 114"/>
          <p:cNvCxnSpPr>
            <a:stCxn id="55" idx="3"/>
            <a:endCxn id="57" idx="1"/>
          </p:cNvCxnSpPr>
          <p:nvPr/>
        </p:nvCxnSpPr>
        <p:spPr bwMode="auto">
          <a:xfrm flipV="1">
            <a:off x="6520183" y="4667348"/>
            <a:ext cx="1162334" cy="2948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肘形连接符 117"/>
          <p:cNvCxnSpPr>
            <a:stCxn id="54" idx="3"/>
            <a:endCxn id="60" idx="1"/>
          </p:cNvCxnSpPr>
          <p:nvPr/>
        </p:nvCxnSpPr>
        <p:spPr bwMode="auto">
          <a:xfrm>
            <a:off x="6520183" y="4962228"/>
            <a:ext cx="1162334" cy="3839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179513" y="3005498"/>
            <a:ext cx="2115403" cy="698776"/>
          </a:xfrm>
          <a:prstGeom prst="roundRect">
            <a:avLst/>
          </a:prstGeom>
          <a:noFill/>
          <a:ln w="12700" cap="flat" cmpd="sng" algn="ctr">
            <a:solidFill>
              <a:srgbClr val="28967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7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文本框 46"/>
          <p:cNvSpPr txBox="1">
            <a:spLocks noChangeArrowheads="1"/>
          </p:cNvSpPr>
          <p:nvPr/>
        </p:nvSpPr>
        <p:spPr bwMode="auto">
          <a:xfrm>
            <a:off x="1316559" y="474026"/>
            <a:ext cx="27225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功能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分析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6298" y="3125954"/>
            <a:ext cx="204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8967B"/>
                </a:solidFill>
              </a:rPr>
              <a:t>盲人</a:t>
            </a:r>
            <a:r>
              <a:rPr lang="zh-CN" altLang="en-US" sz="2400" b="1" dirty="0" smtClean="0">
                <a:solidFill>
                  <a:srgbClr val="28967B"/>
                </a:solidFill>
              </a:rPr>
              <a:t>客户端</a:t>
            </a:r>
            <a:endParaRPr lang="zh-CN" altLang="en-US" sz="2400" b="1" dirty="0">
              <a:solidFill>
                <a:srgbClr val="28967B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63837" y="712743"/>
            <a:ext cx="2156346" cy="764275"/>
            <a:chOff x="4940490" y="1528549"/>
            <a:chExt cx="2156346" cy="764275"/>
          </a:xfrm>
          <a:solidFill>
            <a:srgbClr val="409486"/>
          </a:solidFill>
        </p:grpSpPr>
        <p:sp>
          <p:nvSpPr>
            <p:cNvPr id="4" name="圆角矩形 3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solidFill>
              <a:srgbClr val="28967B"/>
            </a:solidFill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40490" y="1726020"/>
              <a:ext cx="215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设置个人账户信息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589104" y="2225833"/>
            <a:ext cx="2210938" cy="369332"/>
            <a:chOff x="4940490" y="1502254"/>
            <a:chExt cx="2210938" cy="843454"/>
          </a:xfrm>
        </p:grpSpPr>
        <p:sp>
          <p:nvSpPr>
            <p:cNvPr id="51" name="圆角矩形 50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940490" y="1502254"/>
              <a:ext cx="2210938" cy="84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获取盲人定位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363837" y="2972935"/>
            <a:ext cx="2156346" cy="764275"/>
            <a:chOff x="4940490" y="1528549"/>
            <a:chExt cx="2156346" cy="764275"/>
          </a:xfrm>
          <a:solidFill>
            <a:srgbClr val="409486"/>
          </a:solidFill>
        </p:grpSpPr>
        <p:sp>
          <p:nvSpPr>
            <p:cNvPr id="54" name="圆角矩形 53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solidFill>
              <a:srgbClr val="28967B"/>
            </a:solidFill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940490" y="1726020"/>
              <a:ext cx="215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即时获助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589104" y="2768167"/>
            <a:ext cx="2210938" cy="369332"/>
            <a:chOff x="4940490" y="1502254"/>
            <a:chExt cx="2210938" cy="843454"/>
          </a:xfrm>
        </p:grpSpPr>
        <p:sp>
          <p:nvSpPr>
            <p:cNvPr id="57" name="圆角矩形 56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940490" y="1502254"/>
              <a:ext cx="2210938" cy="84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发送盲人定位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589104" y="3312174"/>
            <a:ext cx="2210938" cy="369332"/>
            <a:chOff x="4940490" y="1507808"/>
            <a:chExt cx="2210938" cy="843454"/>
          </a:xfrm>
        </p:grpSpPr>
        <p:sp>
          <p:nvSpPr>
            <p:cNvPr id="60" name="圆角矩形 59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940490" y="1507808"/>
              <a:ext cx="2210938" cy="84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语音输入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589104" y="3851641"/>
            <a:ext cx="2210938" cy="369332"/>
            <a:chOff x="4940490" y="1518181"/>
            <a:chExt cx="2210938" cy="843454"/>
          </a:xfrm>
        </p:grpSpPr>
        <p:sp>
          <p:nvSpPr>
            <p:cNvPr id="63" name="圆角矩形 62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940490" y="1518181"/>
              <a:ext cx="2210938" cy="84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与志愿者语音通信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589104" y="1677657"/>
            <a:ext cx="2210938" cy="369332"/>
            <a:chOff x="4940490" y="1502254"/>
            <a:chExt cx="2210938" cy="843454"/>
          </a:xfrm>
        </p:grpSpPr>
        <p:sp>
          <p:nvSpPr>
            <p:cNvPr id="66" name="圆角矩形 65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940490" y="1502254"/>
              <a:ext cx="2210938" cy="84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修改密码</a:t>
              </a:r>
              <a:endParaRPr lang="zh-CN" altLang="en-US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589104" y="1164387"/>
            <a:ext cx="2210938" cy="369332"/>
            <a:chOff x="4940490" y="1502254"/>
            <a:chExt cx="2210938" cy="843454"/>
          </a:xfrm>
        </p:grpSpPr>
        <p:sp>
          <p:nvSpPr>
            <p:cNvPr id="78" name="圆角矩形 77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940490" y="1502254"/>
              <a:ext cx="2210938" cy="84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编辑个人信息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589104" y="633546"/>
            <a:ext cx="2210938" cy="369332"/>
            <a:chOff x="4940490" y="1502254"/>
            <a:chExt cx="2210938" cy="843454"/>
          </a:xfrm>
        </p:grpSpPr>
        <p:sp>
          <p:nvSpPr>
            <p:cNvPr id="81" name="圆角矩形 80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940490" y="1502254"/>
              <a:ext cx="2210938" cy="84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登陆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589104" y="125029"/>
            <a:ext cx="2210938" cy="369332"/>
            <a:chOff x="4940490" y="1502254"/>
            <a:chExt cx="2210938" cy="843454"/>
          </a:xfrm>
        </p:grpSpPr>
        <p:sp>
          <p:nvSpPr>
            <p:cNvPr id="84" name="圆角矩形 83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940490" y="1502254"/>
              <a:ext cx="2210938" cy="84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注册</a:t>
              </a:r>
              <a:endParaRPr lang="zh-CN" altLang="en-US" dirty="0"/>
            </a:p>
          </p:txBody>
        </p:sp>
      </p:grpSp>
      <p:cxnSp>
        <p:nvCxnSpPr>
          <p:cNvPr id="11" name="肘形连接符 10"/>
          <p:cNvCxnSpPr>
            <a:stCxn id="7" idx="3"/>
            <a:endCxn id="5" idx="1"/>
          </p:cNvCxnSpPr>
          <p:nvPr/>
        </p:nvCxnSpPr>
        <p:spPr bwMode="auto">
          <a:xfrm flipV="1">
            <a:off x="3294916" y="1094880"/>
            <a:ext cx="1068921" cy="22600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肘形连接符 96"/>
          <p:cNvCxnSpPr>
            <a:stCxn id="4" idx="3"/>
            <a:endCxn id="85" idx="1"/>
          </p:cNvCxnSpPr>
          <p:nvPr/>
        </p:nvCxnSpPr>
        <p:spPr bwMode="auto">
          <a:xfrm flipV="1">
            <a:off x="6520183" y="309695"/>
            <a:ext cx="1068921" cy="78518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肘形连接符 99"/>
          <p:cNvCxnSpPr>
            <a:stCxn id="4" idx="3"/>
            <a:endCxn id="82" idx="1"/>
          </p:cNvCxnSpPr>
          <p:nvPr/>
        </p:nvCxnSpPr>
        <p:spPr bwMode="auto">
          <a:xfrm flipV="1">
            <a:off x="6520183" y="818212"/>
            <a:ext cx="1068921" cy="2766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肘形连接符 102"/>
          <p:cNvCxnSpPr>
            <a:stCxn id="4" idx="3"/>
            <a:endCxn id="79" idx="1"/>
          </p:cNvCxnSpPr>
          <p:nvPr/>
        </p:nvCxnSpPr>
        <p:spPr bwMode="auto">
          <a:xfrm>
            <a:off x="6520183" y="1094881"/>
            <a:ext cx="1068921" cy="2541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肘形连接符 105"/>
          <p:cNvCxnSpPr>
            <a:stCxn id="4" idx="3"/>
            <a:endCxn id="67" idx="1"/>
          </p:cNvCxnSpPr>
          <p:nvPr/>
        </p:nvCxnSpPr>
        <p:spPr bwMode="auto">
          <a:xfrm>
            <a:off x="6520183" y="1094881"/>
            <a:ext cx="1068921" cy="7674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肘形连接符 108"/>
          <p:cNvCxnSpPr>
            <a:stCxn id="54" idx="3"/>
            <a:endCxn id="63" idx="1"/>
          </p:cNvCxnSpPr>
          <p:nvPr/>
        </p:nvCxnSpPr>
        <p:spPr bwMode="auto">
          <a:xfrm>
            <a:off x="6520183" y="3355073"/>
            <a:ext cx="1068921" cy="6684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肘形连接符 111"/>
          <p:cNvCxnSpPr>
            <a:stCxn id="54" idx="3"/>
            <a:endCxn id="51" idx="1"/>
          </p:cNvCxnSpPr>
          <p:nvPr/>
        </p:nvCxnSpPr>
        <p:spPr bwMode="auto">
          <a:xfrm flipV="1">
            <a:off x="6520183" y="2404678"/>
            <a:ext cx="1068921" cy="9503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肘形连接符 114"/>
          <p:cNvCxnSpPr>
            <a:stCxn id="55" idx="3"/>
            <a:endCxn id="57" idx="1"/>
          </p:cNvCxnSpPr>
          <p:nvPr/>
        </p:nvCxnSpPr>
        <p:spPr bwMode="auto">
          <a:xfrm flipV="1">
            <a:off x="6520183" y="2947012"/>
            <a:ext cx="1068921" cy="4080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肘形连接符 117"/>
          <p:cNvCxnSpPr>
            <a:stCxn id="54" idx="3"/>
            <a:endCxn id="60" idx="1"/>
          </p:cNvCxnSpPr>
          <p:nvPr/>
        </p:nvCxnSpPr>
        <p:spPr bwMode="auto">
          <a:xfrm>
            <a:off x="6520183" y="3355073"/>
            <a:ext cx="1068921" cy="1335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7" name="组合 46"/>
          <p:cNvGrpSpPr/>
          <p:nvPr/>
        </p:nvGrpSpPr>
        <p:grpSpPr>
          <a:xfrm>
            <a:off x="4363837" y="5485799"/>
            <a:ext cx="2156346" cy="764275"/>
            <a:chOff x="4940490" y="1528549"/>
            <a:chExt cx="2156346" cy="764275"/>
          </a:xfrm>
          <a:solidFill>
            <a:srgbClr val="409486"/>
          </a:solidFill>
        </p:grpSpPr>
        <p:sp>
          <p:nvSpPr>
            <p:cNvPr id="48" name="圆角矩形 47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solidFill>
              <a:srgbClr val="28967B"/>
            </a:solidFill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940490" y="1726020"/>
              <a:ext cx="215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导航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&amp;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路口引导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肘形连接符 67"/>
          <p:cNvCxnSpPr>
            <a:stCxn id="7" idx="3"/>
            <a:endCxn id="49" idx="1"/>
          </p:cNvCxnSpPr>
          <p:nvPr/>
        </p:nvCxnSpPr>
        <p:spPr bwMode="auto">
          <a:xfrm>
            <a:off x="3294916" y="3354886"/>
            <a:ext cx="1068921" cy="25130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9" name="组合 68"/>
          <p:cNvGrpSpPr/>
          <p:nvPr/>
        </p:nvGrpSpPr>
        <p:grpSpPr>
          <a:xfrm>
            <a:off x="7589104" y="4397863"/>
            <a:ext cx="2210938" cy="369332"/>
            <a:chOff x="4940490" y="1518181"/>
            <a:chExt cx="2210938" cy="843454"/>
          </a:xfrm>
        </p:grpSpPr>
        <p:sp>
          <p:nvSpPr>
            <p:cNvPr id="70" name="圆角矩形 69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940490" y="1518181"/>
              <a:ext cx="2210938" cy="84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评价反馈</a:t>
              </a:r>
              <a:endParaRPr lang="zh-CN" altLang="en-US" dirty="0"/>
            </a:p>
          </p:txBody>
        </p:sp>
      </p:grpSp>
      <p:cxnSp>
        <p:nvCxnSpPr>
          <p:cNvPr id="72" name="肘形连接符 71"/>
          <p:cNvCxnSpPr>
            <a:stCxn id="54" idx="3"/>
            <a:endCxn id="71" idx="1"/>
          </p:cNvCxnSpPr>
          <p:nvPr/>
        </p:nvCxnSpPr>
        <p:spPr bwMode="auto">
          <a:xfrm>
            <a:off x="6520183" y="3355073"/>
            <a:ext cx="1068921" cy="12274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组合 72"/>
          <p:cNvGrpSpPr/>
          <p:nvPr/>
        </p:nvGrpSpPr>
        <p:grpSpPr>
          <a:xfrm>
            <a:off x="7589104" y="4940116"/>
            <a:ext cx="2210938" cy="369332"/>
            <a:chOff x="4940490" y="1518181"/>
            <a:chExt cx="2210938" cy="843454"/>
          </a:xfrm>
        </p:grpSpPr>
        <p:sp>
          <p:nvSpPr>
            <p:cNvPr id="74" name="圆角矩形 73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940490" y="1518181"/>
              <a:ext cx="2210938" cy="84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语音导航</a:t>
              </a:r>
              <a:endParaRPr lang="zh-CN" altLang="en-US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589104" y="5435654"/>
            <a:ext cx="2210938" cy="369332"/>
            <a:chOff x="4940490" y="1518181"/>
            <a:chExt cx="2210938" cy="843454"/>
          </a:xfrm>
        </p:grpSpPr>
        <p:sp>
          <p:nvSpPr>
            <p:cNvPr id="86" name="圆角矩形 85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940490" y="1518181"/>
              <a:ext cx="2210938" cy="84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获取红绿灯路片</a:t>
              </a:r>
              <a:endParaRPr lang="zh-CN" altLang="en-US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589104" y="5939256"/>
            <a:ext cx="2210938" cy="369332"/>
            <a:chOff x="4940490" y="1518181"/>
            <a:chExt cx="2210938" cy="843454"/>
          </a:xfrm>
        </p:grpSpPr>
        <p:sp>
          <p:nvSpPr>
            <p:cNvPr id="89" name="圆角矩形 88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4940490" y="1518181"/>
              <a:ext cx="2210938" cy="84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红绿灯图像识别</a:t>
              </a:r>
              <a:endParaRPr lang="zh-CN" altLang="en-US" dirty="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7589104" y="6416677"/>
            <a:ext cx="2210938" cy="369332"/>
            <a:chOff x="4940490" y="1518181"/>
            <a:chExt cx="2210938" cy="843454"/>
          </a:xfrm>
        </p:grpSpPr>
        <p:sp>
          <p:nvSpPr>
            <p:cNvPr id="92" name="圆角矩形 91"/>
            <p:cNvSpPr/>
            <p:nvPr/>
          </p:nvSpPr>
          <p:spPr bwMode="auto">
            <a:xfrm>
              <a:off x="4940490" y="1528549"/>
              <a:ext cx="2156346" cy="764275"/>
            </a:xfrm>
            <a:prstGeom prst="roundRect">
              <a:avLst/>
            </a:prstGeom>
            <a:noFill/>
            <a:ln w="19050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940490" y="1518181"/>
              <a:ext cx="2210938" cy="84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手势交互</a:t>
              </a:r>
              <a:endParaRPr lang="zh-CN" altLang="en-US" dirty="0"/>
            </a:p>
          </p:txBody>
        </p:sp>
      </p:grpSp>
      <p:cxnSp>
        <p:nvCxnSpPr>
          <p:cNvPr id="99" name="肘形连接符 98"/>
          <p:cNvCxnSpPr>
            <a:stCxn id="48" idx="3"/>
            <a:endCxn id="74" idx="1"/>
          </p:cNvCxnSpPr>
          <p:nvPr/>
        </p:nvCxnSpPr>
        <p:spPr bwMode="auto">
          <a:xfrm flipV="1">
            <a:off x="6520183" y="5111987"/>
            <a:ext cx="1068921" cy="7559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肘形连接符 100"/>
          <p:cNvCxnSpPr>
            <a:stCxn id="48" idx="3"/>
            <a:endCxn id="86" idx="1"/>
          </p:cNvCxnSpPr>
          <p:nvPr/>
        </p:nvCxnSpPr>
        <p:spPr bwMode="auto">
          <a:xfrm flipV="1">
            <a:off x="6520183" y="5607525"/>
            <a:ext cx="1068921" cy="2604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肘形连接符 101"/>
          <p:cNvCxnSpPr>
            <a:stCxn id="48" idx="3"/>
            <a:endCxn id="89" idx="1"/>
          </p:cNvCxnSpPr>
          <p:nvPr/>
        </p:nvCxnSpPr>
        <p:spPr bwMode="auto">
          <a:xfrm>
            <a:off x="6520183" y="5867937"/>
            <a:ext cx="1068921" cy="2431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肘形连接符 103"/>
          <p:cNvCxnSpPr>
            <a:stCxn id="48" idx="3"/>
            <a:endCxn id="92" idx="1"/>
          </p:cNvCxnSpPr>
          <p:nvPr/>
        </p:nvCxnSpPr>
        <p:spPr bwMode="auto">
          <a:xfrm>
            <a:off x="6520183" y="5867937"/>
            <a:ext cx="1068921" cy="7206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肘形连接符 95"/>
          <p:cNvCxnSpPr>
            <a:stCxn id="7" idx="3"/>
            <a:endCxn id="55" idx="1"/>
          </p:cNvCxnSpPr>
          <p:nvPr/>
        </p:nvCxnSpPr>
        <p:spPr bwMode="auto">
          <a:xfrm>
            <a:off x="3294916" y="3354886"/>
            <a:ext cx="1068921" cy="18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69528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304541" y="309695"/>
            <a:ext cx="874972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文本框 46"/>
          <p:cNvSpPr txBox="1">
            <a:spLocks noChangeArrowheads="1"/>
          </p:cNvSpPr>
          <p:nvPr/>
        </p:nvSpPr>
        <p:spPr bwMode="auto">
          <a:xfrm>
            <a:off x="1316559" y="474026"/>
            <a:ext cx="34465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功能分析</a:t>
            </a:r>
            <a:r>
              <a:rPr lang="en-US" altLang="zh-CN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用例图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文本框 47"/>
          <p:cNvSpPr txBox="1">
            <a:spLocks noChangeArrowheads="1"/>
          </p:cNvSpPr>
          <p:nvPr/>
        </p:nvSpPr>
        <p:spPr bwMode="auto">
          <a:xfrm>
            <a:off x="304541" y="433804"/>
            <a:ext cx="756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451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27" y="1111911"/>
            <a:ext cx="10695555" cy="5531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7048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Pages>0</Pages>
  <Words>1097</Words>
  <Characters>0</Characters>
  <Application>Microsoft Office PowerPoint</Application>
  <DocSecurity>0</DocSecurity>
  <PresentationFormat>宽屏</PresentationFormat>
  <Lines>0</Lines>
  <Paragraphs>356</Paragraphs>
  <Slides>34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等线</vt:lpstr>
      <vt:lpstr>微软雅黑</vt:lpstr>
      <vt:lpstr>Arial</vt:lpstr>
      <vt:lpstr>Impact</vt:lpstr>
      <vt:lpstr>Times New Roman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thinkpad</cp:lastModifiedBy>
  <cp:revision>556</cp:revision>
  <dcterms:created xsi:type="dcterms:W3CDTF">2015-07-10T05:07:58Z</dcterms:created>
  <dcterms:modified xsi:type="dcterms:W3CDTF">2017-04-25T11:32:37Z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