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3"/>
    <p:sldId id="259" r:id="rId4"/>
    <p:sldId id="260" r:id="rId5"/>
    <p:sldId id="276" r:id="rId6"/>
    <p:sldId id="266" r:id="rId7"/>
    <p:sldId id="303" r:id="rId8"/>
    <p:sldId id="318" r:id="rId9"/>
    <p:sldId id="272" r:id="rId10"/>
    <p:sldId id="305" r:id="rId11"/>
    <p:sldId id="306" r:id="rId12"/>
    <p:sldId id="321" r:id="rId13"/>
    <p:sldId id="319" r:id="rId14"/>
    <p:sldId id="322" r:id="rId15"/>
    <p:sldId id="323" r:id="rId16"/>
    <p:sldId id="278" r:id="rId17"/>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135" y="-45"/>
      </p:cViewPr>
      <p:guideLst>
        <p:guide orient="horz" pos="1620"/>
        <p:guide pos="28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8" name="Footer Placeholder 7"/>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Footer Placeholder 3"/>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2"/>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smtClean="0">
              <a:ln>
                <a:noFill/>
              </a:ln>
              <a:solidFill>
                <a:srgbClr val="FFFFFF"/>
              </a:solidFill>
              <a:effectLst/>
              <a:uLnTx/>
              <a:uFillTx/>
              <a:latin typeface="Calibri" panose="020F0502020204030204" pitchFamily="34" charset="0"/>
              <a:ea typeface="Microsoft YaHei" panose="020B0503020204020204"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anose="020B0503020204020204"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anose="020B0503020204020204" pitchFamily="34"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6" name="矩形 391"/>
            <p:cNvSpPr/>
            <p:nvPr/>
          </p:nvSpPr>
          <p:spPr>
            <a:xfrm>
              <a:off x="298213" y="274175"/>
              <a:ext cx="7193104" cy="460348"/>
            </a:xfrm>
            <a:prstGeom prst="rect">
              <a:avLst/>
            </a:prstGeom>
            <a:noFill/>
            <a:ln w="9525">
              <a:noFill/>
            </a:ln>
          </p:spPr>
          <p:txBody>
            <a:bodyPr wrap="none" anchor="t" anchorCtr="0">
              <a:spAutoFit/>
            </a:bodyPr>
            <a:p>
              <a:r>
                <a:rPr lang="en-US" altLang="vi-VN" sz="2400" b="1" dirty="0">
                  <a:solidFill>
                    <a:schemeClr val="bg1"/>
                  </a:solidFill>
                  <a:latin typeface="Microsoft YaHei" panose="020B0503020204020204" pitchFamily="34" charset="-122"/>
                  <a:ea typeface="Microsoft YaHei" panose="020B0503020204020204" pitchFamily="34" charset="-122"/>
                </a:rPr>
                <a:t>HỆ THỐNG NHẬN DIỆN TIẾNG NÓI DÂN TỘC</a:t>
              </a:r>
              <a:endParaRPr lang="en-US" altLang="vi-VN" sz="2400" b="1" dirty="0">
                <a:solidFill>
                  <a:schemeClr val="bg1"/>
                </a:solidFill>
                <a:latin typeface="Microsoft YaHei" panose="020B0503020204020204" pitchFamily="34" charset="-122"/>
                <a:ea typeface="Microsoft YaHei" panose="020B0503020204020204" pitchFamily="34" charset="-122"/>
              </a:endParaRPr>
            </a:p>
          </p:txBody>
        </p:sp>
      </p:grpSp>
      <p:grpSp>
        <p:nvGrpSpPr>
          <p:cNvPr id="4107" name="Group 12"/>
          <p:cNvGrpSpPr/>
          <p:nvPr/>
        </p:nvGrpSpPr>
        <p:grpSpPr>
          <a:xfrm>
            <a:off x="735013" y="2112963"/>
            <a:ext cx="8408987" cy="965335"/>
            <a:chOff x="0" y="0"/>
            <a:chExt cx="8409514" cy="967564"/>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p>
                <a:pPr algn="ctr"/>
                <a:endParaRPr lang="en-US" altLang="zh-CN" dirty="0">
                  <a:solidFill>
                    <a:srgbClr val="FFFFFF"/>
                  </a:solidFill>
                  <a:latin typeface="Calibri" panose="020F0502020204030204" pitchFamily="34" charset="0"/>
                  <a:ea typeface="Microsoft YaHei" panose="020B0503020204020204" pitchFamily="34" charset="-122"/>
                </a:endParaRPr>
              </a:p>
            </p:txBody>
          </p:sp>
        </p:grpSp>
        <p:sp>
          <p:nvSpPr>
            <p:cNvPr id="4111" name="矩形 402"/>
            <p:cNvSpPr/>
            <p:nvPr/>
          </p:nvSpPr>
          <p:spPr>
            <a:xfrm>
              <a:off x="3916566" y="691338"/>
              <a:ext cx="3022789" cy="276226"/>
            </a:xfrm>
            <a:prstGeom prst="rect">
              <a:avLst/>
            </a:prstGeom>
            <a:noFill/>
            <a:ln w="9525">
              <a:noFill/>
            </a:ln>
          </p:spPr>
          <p:txBody>
            <a:bodyPr wrap="none" anchor="t" anchorCtr="0">
              <a:spAutoFit/>
            </a:bodyPr>
            <a:p>
              <a:pPr algn="l"/>
              <a:r>
                <a:rPr lang="en-US" altLang="vi-VN" sz="1200" dirty="0">
                  <a:solidFill>
                    <a:srgbClr val="7F6000"/>
                  </a:solidFill>
                  <a:latin typeface="Microsoft YaHei" panose="020B0503020204020204" pitchFamily="34" charset="-122"/>
                  <a:ea typeface="Microsoft YaHei" panose="020B0503020204020204" pitchFamily="34" charset="-122"/>
                  <a:sym typeface="+mn-ea"/>
                </a:rPr>
                <a:t>Hướng dẫn bởi PGS. TS. Lê Anh Cường</a:t>
              </a:r>
              <a:endParaRPr lang="en-US" altLang="vi-VN" sz="1200" dirty="0">
                <a:solidFill>
                  <a:srgbClr val="7F6000"/>
                </a:solidFill>
                <a:latin typeface="Microsoft YaHei" panose="020B0503020204020204" pitchFamily="34" charset="-122"/>
                <a:ea typeface="Microsoft YaHei" panose="020B0503020204020204" pitchFamily="34" charset="-122"/>
              </a:endParaRPr>
            </a:p>
          </p:txBody>
        </p:sp>
      </p:grpSp>
      <p:sp>
        <p:nvSpPr>
          <p:cNvPr id="4112" name="矩形 406"/>
          <p:cNvSpPr/>
          <p:nvPr/>
        </p:nvSpPr>
        <p:spPr>
          <a:xfrm>
            <a:off x="1521778" y="4089718"/>
            <a:ext cx="3129280" cy="583565"/>
          </a:xfrm>
          <a:prstGeom prst="rect">
            <a:avLst/>
          </a:prstGeom>
          <a:noFill/>
          <a:ln w="9525">
            <a:noFill/>
          </a:ln>
        </p:spPr>
        <p:txBody>
          <a:bodyPr wrap="none" anchor="t" anchorCtr="0">
            <a:spAutoFit/>
          </a:bodyPr>
          <a:p>
            <a:r>
              <a:rPr lang="en-US" altLang="vi-VN" sz="1600" dirty="0">
                <a:solidFill>
                  <a:srgbClr val="595959"/>
                </a:solidFill>
                <a:latin typeface="Microsoft YaHei" panose="020B0503020204020204" pitchFamily="34" charset="-122"/>
                <a:ea typeface="Microsoft YaHei" panose="020B0503020204020204" pitchFamily="34" charset="-122"/>
              </a:rPr>
              <a:t>Trần Triều Huy - 52000449</a:t>
            </a:r>
            <a:endParaRPr lang="vi-VN" altLang="en-US" sz="1600" dirty="0">
              <a:solidFill>
                <a:srgbClr val="595959"/>
              </a:solidFill>
              <a:latin typeface="Microsoft YaHei" panose="020B0503020204020204" pitchFamily="34" charset="-122"/>
              <a:ea typeface="Microsoft YaHei" panose="020B0503020204020204" pitchFamily="34" charset="-122"/>
            </a:endParaRPr>
          </a:p>
          <a:p>
            <a:r>
              <a:rPr lang="vi-VN" altLang="en-US" sz="1600" dirty="0">
                <a:solidFill>
                  <a:srgbClr val="595959"/>
                </a:solidFill>
                <a:latin typeface="Microsoft YaHei" panose="020B0503020204020204" pitchFamily="34" charset="-122"/>
                <a:ea typeface="Microsoft YaHei" panose="020B0503020204020204" pitchFamily="34" charset="-122"/>
              </a:rPr>
              <a:t>Trần Thị Ngọc Ánh - 52000008</a:t>
            </a:r>
            <a:endParaRPr lang="vi-VN" altLang="en-US" sz="1600" dirty="0">
              <a:solidFill>
                <a:srgbClr val="595959"/>
              </a:solidFill>
              <a:latin typeface="Microsoft YaHei" panose="020B0503020204020204" pitchFamily="34" charset="-122"/>
              <a:ea typeface="Microsoft YaHei" panose="020B0503020204020204" pitchFamily="34" charset="-122"/>
            </a:endParaRPr>
          </a:p>
        </p:txBody>
      </p:sp>
      <p:sp>
        <p:nvSpPr>
          <p:cNvPr id="3" name="矩形 402"/>
          <p:cNvSpPr/>
          <p:nvPr/>
        </p:nvSpPr>
        <p:spPr>
          <a:xfrm>
            <a:off x="1613494" y="2262323"/>
            <a:ext cx="3037840" cy="306705"/>
          </a:xfrm>
          <a:prstGeom prst="rect">
            <a:avLst/>
          </a:prstGeom>
          <a:noFill/>
          <a:ln w="9525">
            <a:noFill/>
          </a:ln>
        </p:spPr>
        <p:txBody>
          <a:bodyPr wrap="none" anchor="t" anchorCtr="0">
            <a:spAutoFit/>
          </a:bodyPr>
          <a:p>
            <a:pPr algn="l"/>
            <a:r>
              <a:rPr lang="en-US" altLang="vi-VN" sz="1400" dirty="0">
                <a:solidFill>
                  <a:srgbClr val="7F6000"/>
                </a:solidFill>
                <a:latin typeface="Microsoft YaHei" panose="020B0503020204020204" pitchFamily="34" charset="-122"/>
                <a:ea typeface="Microsoft YaHei" panose="020B0503020204020204" pitchFamily="34" charset="-122"/>
              </a:rPr>
              <a:t>DỰ ÁN CÔNG NGHỆ THÔNG TIN</a:t>
            </a:r>
            <a:endParaRPr lang="en-US" altLang="vi-VN" sz="1400" dirty="0">
              <a:solidFill>
                <a:srgbClr val="7F6000"/>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1"/>
          <p:cNvPicPr>
            <a:picLocks noChangeAspect="1"/>
          </p:cNvPicPr>
          <p:nvPr/>
        </p:nvPicPr>
        <p:blipFill>
          <a:blip r:embed="rId1"/>
          <a:stretch>
            <a:fillRect/>
          </a:stretch>
        </p:blipFill>
        <p:spPr>
          <a:xfrm>
            <a:off x="3864610" y="91440"/>
            <a:ext cx="5059680" cy="4665345"/>
          </a:xfrm>
          <a:prstGeom prst="rect">
            <a:avLst/>
          </a:prstGeom>
          <a:noFill/>
          <a:ln>
            <a:noFill/>
          </a:ln>
        </p:spPr>
      </p:pic>
      <p:sp>
        <p:nvSpPr>
          <p:cNvPr id="2" name="矩形 69"/>
          <p:cNvSpPr/>
          <p:nvPr/>
        </p:nvSpPr>
        <p:spPr>
          <a:xfrm>
            <a:off x="364490" y="1630363"/>
            <a:ext cx="2841625" cy="2861310"/>
          </a:xfrm>
          <a:prstGeom prst="rect">
            <a:avLst/>
          </a:prstGeom>
          <a:noFill/>
          <a:ln w="9525">
            <a:noFill/>
          </a:ln>
        </p:spPr>
        <p:txBody>
          <a:bodyPr anchor="t" anchorCtr="0">
            <a:spAutoFit/>
          </a:bodyPr>
          <a:p>
            <a:pPr>
              <a:lnSpc>
                <a:spcPct val="150000"/>
              </a:lnSpc>
            </a:pPr>
            <a:r>
              <a:rPr lang="en-US" altLang="zh-CN" sz="1200" dirty="0">
                <a:latin typeface="Microsoft YaHei" panose="020B0503020204020204" pitchFamily="34" charset="-122"/>
                <a:ea typeface="Microsoft YaHei" panose="020B0503020204020204" pitchFamily="34" charset="-122"/>
              </a:rPr>
              <a:t>Các mô hình Whisper được đào tạo trên dữ liệu âm thanh rộng và đa dạng và được đánh giá trong cài đặt zero-shot có thể cho hiệu suất tốt hơn các hệ thống đang tồn tại hiện nay. Chúng ta có thể so sánh các mô hình Whisper với hiệu suất của con người và các mô hình học máy tiêu biểu hiện nay và kiểm tra hiệu suất của chúng.</a:t>
            </a:r>
            <a:endParaRPr lang="en-US" altLang="zh-CN" sz="1200" dirty="0">
              <a:latin typeface="Microsoft YaHei" panose="020B0503020204020204" pitchFamily="34" charset="-122"/>
              <a:ea typeface="Microsoft YaHei" panose="020B0503020204020204" pitchFamily="34" charset="-122"/>
            </a:endParaRPr>
          </a:p>
        </p:txBody>
      </p:sp>
      <p:sp>
        <p:nvSpPr>
          <p:cNvPr id="4" name="Text Box 3"/>
          <p:cNvSpPr txBox="1"/>
          <p:nvPr/>
        </p:nvSpPr>
        <p:spPr>
          <a:xfrm>
            <a:off x="5074920" y="4813300"/>
            <a:ext cx="2639060" cy="291465"/>
          </a:xfrm>
          <a:prstGeom prst="rect">
            <a:avLst/>
          </a:prstGeom>
          <a:noFill/>
        </p:spPr>
        <p:txBody>
          <a:bodyPr wrap="square" rtlCol="0" anchor="t">
            <a:spAutoFit/>
          </a:bodyPr>
          <a:p>
            <a:r>
              <a:rPr lang="en-US"/>
              <a:t>WER trên LibriSpeech dev-clean (%)</a:t>
            </a:r>
            <a:endParaRPr lang="en-US"/>
          </a:p>
        </p:txBody>
      </p:sp>
      <p:sp>
        <p:nvSpPr>
          <p:cNvPr id="5" name="平行四边形 2"/>
          <p:cNvSpPr/>
          <p:nvPr/>
        </p:nvSpPr>
        <p:spPr>
          <a:xfrm rot="5400000">
            <a:off x="637858" y="222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 name="Group 6"/>
          <p:cNvGrpSpPr/>
          <p:nvPr/>
        </p:nvGrpSpPr>
        <p:grpSpPr>
          <a:xfrm>
            <a:off x="363220" y="276860"/>
            <a:ext cx="2428875" cy="508000"/>
            <a:chOff x="0" y="0"/>
            <a:chExt cx="2428125" cy="507152"/>
          </a:xfrm>
        </p:grpSpPr>
        <p:sp>
          <p:nvSpPr>
            <p:cNvPr id="7"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Hiệu suất</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69"/>
          <p:cNvSpPr/>
          <p:nvPr/>
        </p:nvSpPr>
        <p:spPr>
          <a:xfrm>
            <a:off x="364490" y="1630680"/>
            <a:ext cx="3061970" cy="3415030"/>
          </a:xfrm>
          <a:prstGeom prst="rect">
            <a:avLst/>
          </a:prstGeom>
          <a:noFill/>
          <a:ln w="9525">
            <a:noFill/>
          </a:ln>
        </p:spPr>
        <p:txBody>
          <a:bodyPr wrap="square" anchor="t" anchorCtr="0">
            <a:spAutoFit/>
          </a:bodyPr>
          <a:p>
            <a:pPr>
              <a:lnSpc>
                <a:spcPct val="150000"/>
              </a:lnSpc>
            </a:pPr>
            <a:r>
              <a:rPr lang="en-US" altLang="zh-CN" sz="1200" dirty="0">
                <a:latin typeface="Microsoft YaHei" panose="020B0503020204020204" pitchFamily="34" charset="-122"/>
                <a:ea typeface="Microsoft YaHei" panose="020B0503020204020204" pitchFamily="34" charset="-122"/>
                <a:sym typeface="+mn-ea"/>
              </a:rPr>
              <a:t>Chúng ta xem xét tổng thể hiệu suất trung bình trên nhiều bộ dữ liệu và tính hiệu quả để đo lường sự khác biệt trong hiệu suất giữa một tập dữ liệu tham chiếu và một hoặc nhiều tập dữ liệu bên ngoài. Nhóm nghiên cứu Whisper sử dụng LibriSpeech làm tập dữ liệu tham chiếu do vai trò quan trọng của nó trong nghiên cứu nhận diện giọng nói ngày nay và có nhiều mô hình được phát hành dựa trên LibriSpeech.</a:t>
            </a:r>
            <a:endParaRPr lang="en-US" altLang="zh-CN" sz="1200" dirty="0">
              <a:latin typeface="Microsoft YaHei" panose="020B0503020204020204" pitchFamily="34" charset="-122"/>
              <a:ea typeface="Microsoft YaHei" panose="020B0503020204020204" pitchFamily="34" charset="-122"/>
            </a:endParaRPr>
          </a:p>
        </p:txBody>
      </p:sp>
      <p:sp>
        <p:nvSpPr>
          <p:cNvPr id="4" name="Text Box 3"/>
          <p:cNvSpPr txBox="1"/>
          <p:nvPr/>
        </p:nvSpPr>
        <p:spPr>
          <a:xfrm>
            <a:off x="4938395" y="4723765"/>
            <a:ext cx="2912745" cy="291465"/>
          </a:xfrm>
          <a:prstGeom prst="rect">
            <a:avLst/>
          </a:prstGeom>
          <a:noFill/>
        </p:spPr>
        <p:txBody>
          <a:bodyPr wrap="square" rtlCol="0" anchor="t">
            <a:spAutoFit/>
          </a:bodyPr>
          <a:p>
            <a:r>
              <a:rPr lang="en-US"/>
              <a:t>So sánh hiệu quả trên nhiều bộ dữ liệu</a:t>
            </a:r>
            <a:endParaRPr lang="en-US"/>
          </a:p>
        </p:txBody>
      </p:sp>
      <p:sp>
        <p:nvSpPr>
          <p:cNvPr id="5" name="平行四边形 2"/>
          <p:cNvSpPr/>
          <p:nvPr/>
        </p:nvSpPr>
        <p:spPr>
          <a:xfrm rot="5400000">
            <a:off x="637858" y="222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 name="Group 6"/>
          <p:cNvGrpSpPr/>
          <p:nvPr/>
        </p:nvGrpSpPr>
        <p:grpSpPr>
          <a:xfrm>
            <a:off x="363220" y="276860"/>
            <a:ext cx="2428875" cy="508000"/>
            <a:chOff x="0" y="0"/>
            <a:chExt cx="2428125" cy="507152"/>
          </a:xfrm>
        </p:grpSpPr>
        <p:sp>
          <p:nvSpPr>
            <p:cNvPr id="7"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Hiệu suất</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pic>
        <p:nvPicPr>
          <p:cNvPr id="11" name="Picture 10"/>
          <p:cNvPicPr>
            <a:picLocks noChangeAspect="1"/>
          </p:cNvPicPr>
          <p:nvPr/>
        </p:nvPicPr>
        <p:blipFill>
          <a:blip r:embed="rId1"/>
          <a:stretch>
            <a:fillRect/>
          </a:stretch>
        </p:blipFill>
        <p:spPr>
          <a:xfrm>
            <a:off x="3769360" y="234315"/>
            <a:ext cx="5250180" cy="4457700"/>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平行四边形 2"/>
          <p:cNvSpPr/>
          <p:nvPr/>
        </p:nvSpPr>
        <p:spPr>
          <a:xfrm rot="5400000">
            <a:off x="637858" y="114395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0245" name="Group 6"/>
          <p:cNvGrpSpPr/>
          <p:nvPr/>
        </p:nvGrpSpPr>
        <p:grpSpPr>
          <a:xfrm>
            <a:off x="363220" y="1418590"/>
            <a:ext cx="2428875" cy="508000"/>
            <a:chOff x="0" y="0"/>
            <a:chExt cx="2428125" cy="507152"/>
          </a:xfrm>
        </p:grpSpPr>
        <p:sp>
          <p:nvSpPr>
            <p:cNvPr id="10246"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7"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8"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Hướng tiếp cận</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sp>
        <p:nvSpPr>
          <p:cNvPr id="10249" name="矩形 69"/>
          <p:cNvSpPr/>
          <p:nvPr/>
        </p:nvSpPr>
        <p:spPr>
          <a:xfrm>
            <a:off x="2798445" y="1418590"/>
            <a:ext cx="5701665" cy="2306955"/>
          </a:xfrm>
          <a:prstGeom prst="rect">
            <a:avLst/>
          </a:prstGeom>
          <a:noFill/>
          <a:ln w="9525">
            <a:noFill/>
          </a:ln>
        </p:spPr>
        <p:txBody>
          <a:bodyPr wrap="square" anchor="t" anchorCtr="0">
            <a:spAutoFit/>
          </a:bodyPr>
          <a:p>
            <a:pPr>
              <a:lnSpc>
                <a:spcPct val="150000"/>
              </a:lnSpc>
            </a:pPr>
            <a:r>
              <a:rPr lang="en-US" altLang="zh-CN" sz="1200" dirty="0">
                <a:latin typeface="Microsoft YaHei" panose="020B0503020204020204" pitchFamily="34" charset="-122"/>
                <a:ea typeface="Microsoft YaHei" panose="020B0503020204020204" pitchFamily="34" charset="-122"/>
              </a:rPr>
              <a:t>Bài toán được đặt ra là biên dịch tiếng M’Nông ở dạng âm thanh thành văn bản tiếng Việt. Với tham số đầu vào là audio tiếng M’Nông và kết quả trả về là văn bản đã được biên dịch ra tiếng Việt, cùng với việc tiếng Việt và tiếng M’Nông có cùng cấu trúc ngữ pháp nên ta có thể coi việc biên dịch tiếng M’Nông thành tiếng Việt là đang phiên âm tiếng Việt với các cách phát âm khác nhau của cùng một từ ngữ. Dựa vào đó, ta có thể kết luận hướng đi hiệu quả nhất cho bài toán sẽ là tinh chỉnh “fine-tune” lại mô hình Whisper dựa trên bộ dữ liệu tiếng M’Nông đã thu được.</a:t>
            </a:r>
            <a:endParaRPr lang="en-US" altLang="zh-CN" sz="12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897890" cy="1568450"/>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4</a:t>
            </a:r>
            <a:endParaRPr lang="en-US" altLang="zh-CN"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885200" y="157611"/>
              <a:ext cx="3318475"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THỰC NGHIỆM</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pic>
        <p:nvPicPr>
          <p:cNvPr id="24" name="Picture 22"/>
          <p:cNvPicPr>
            <a:picLocks noChangeAspect="1"/>
          </p:cNvPicPr>
          <p:nvPr/>
        </p:nvPicPr>
        <p:blipFill>
          <a:blip r:embed="rId1"/>
          <a:stretch>
            <a:fillRect/>
          </a:stretch>
        </p:blipFill>
        <p:spPr>
          <a:xfrm>
            <a:off x="3571875" y="2904490"/>
            <a:ext cx="3756660" cy="1508760"/>
          </a:xfrm>
          <a:prstGeom prst="rect">
            <a:avLst/>
          </a:prstGeom>
          <a:noFill/>
          <a:ln>
            <a:noFill/>
          </a:ln>
        </p:spPr>
      </p:pic>
      <p:sp>
        <p:nvSpPr>
          <p:cNvPr id="2" name="Text Box 1"/>
          <p:cNvSpPr txBox="1"/>
          <p:nvPr/>
        </p:nvSpPr>
        <p:spPr>
          <a:xfrm>
            <a:off x="4652645" y="4651375"/>
            <a:ext cx="1595755" cy="291465"/>
          </a:xfrm>
          <a:prstGeom prst="rect">
            <a:avLst/>
          </a:prstGeom>
          <a:noFill/>
        </p:spPr>
        <p:txBody>
          <a:bodyPr wrap="square" rtlCol="0">
            <a:spAutoFit/>
          </a:bodyPr>
          <a:p>
            <a:r>
              <a:rPr lang="en-US"/>
              <a:t>Kết quả huấn luyện</a:t>
            </a:r>
            <a:endParaRPr lang="en-US"/>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897890" cy="1568450"/>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5</a:t>
            </a:r>
            <a:endParaRPr lang="en-US" altLang="zh-CN"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885200" y="157611"/>
              <a:ext cx="2277721"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KẾT LUẬN</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3" name="Text Box 2"/>
          <p:cNvSpPr txBox="1"/>
          <p:nvPr/>
        </p:nvSpPr>
        <p:spPr>
          <a:xfrm>
            <a:off x="2809875" y="3242945"/>
            <a:ext cx="6058535" cy="491490"/>
          </a:xfrm>
          <a:prstGeom prst="rect">
            <a:avLst/>
          </a:prstGeom>
          <a:noFill/>
        </p:spPr>
        <p:txBody>
          <a:bodyPr wrap="square" rtlCol="0">
            <a:spAutoFit/>
          </a:bodyPr>
          <a:p>
            <a:r>
              <a:rPr lang="en-US"/>
              <a:t>Vấn đề còn tồn tại: Kết quả thu được chưa khả quan, không thể áp dụng vào thực tiễn. Cần tiếp tục thu thập và mở rộng bộ dữ liệu.</a:t>
            </a:r>
            <a:endParaRPr lang="en-US"/>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THANK YOU</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5609" name="Group 10"/>
          <p:cNvGrpSpPr/>
          <p:nvPr/>
        </p:nvGrpSpPr>
        <p:grpSpPr>
          <a:xfrm rot="0">
            <a:off x="0" y="2329180"/>
            <a:ext cx="8206105" cy="577850"/>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9" name="Group 2"/>
          <p:cNvGrpSpPr/>
          <p:nvPr/>
        </p:nvGrpSpPr>
        <p:grpSpPr>
          <a:xfrm>
            <a:off x="514350" y="1079500"/>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178" name="矩形 1"/>
            <p:cNvSpPr/>
            <p:nvPr/>
          </p:nvSpPr>
          <p:spPr>
            <a:xfrm>
              <a:off x="590230" y="331589"/>
              <a:ext cx="1096351"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GIỚI THIỆU</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7180" name="文本框 16"/>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1</a:t>
              </a:r>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p>
              <a:r>
                <a:rPr lang="en-US" altLang="zh-CN" sz="1600" dirty="0">
                  <a:solidFill>
                    <a:schemeClr val="bg1"/>
                  </a:solidFill>
                  <a:latin typeface="Microsoft YaHei" panose="020B0503020204020204" pitchFamily="34" charset="-122"/>
                  <a:ea typeface="Microsoft YaHei" panose="020B0503020204020204" pitchFamily="34" charset="-122"/>
                </a:rPr>
                <a:t>CONTENTS</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grpSp>
      <p:grpSp>
        <p:nvGrpSpPr>
          <p:cNvPr id="7191" name="Group 24"/>
          <p:cNvGrpSpPr/>
          <p:nvPr/>
        </p:nvGrpSpPr>
        <p:grpSpPr>
          <a:xfrm>
            <a:off x="4991735" y="1802130"/>
            <a:ext cx="3790950" cy="990600"/>
            <a:chOff x="0" y="0"/>
            <a:chExt cx="3792131" cy="989477"/>
          </a:xfrm>
        </p:grpSpPr>
        <p:grpSp>
          <p:nvGrpSpPr>
            <p:cNvPr id="7192" name="Group 25"/>
            <p:cNvGrpSpPr/>
            <p:nvPr/>
          </p:nvGrpSpPr>
          <p:grpSpPr>
            <a:xfrm>
              <a:off x="552131" y="200619"/>
              <a:ext cx="3240000" cy="788858"/>
              <a:chOff x="0" y="0"/>
              <a:chExt cx="3240000" cy="788858"/>
            </a:xfrm>
          </p:grpSpPr>
          <p:grpSp>
            <p:nvGrpSpPr>
              <p:cNvPr id="7193" name="Group 26"/>
              <p:cNvGrpSpPr/>
              <p:nvPr/>
            </p:nvGrpSpPr>
            <p:grpSpPr>
              <a:xfrm flipV="1">
                <a:off x="0" y="68857"/>
                <a:ext cx="3240000" cy="432000"/>
                <a:chOff x="0" y="0"/>
                <a:chExt cx="5525400" cy="736719"/>
              </a:xfrm>
            </p:grpSpPr>
            <p:sp>
              <p:nvSpPr>
                <p:cNvPr id="7194" name="矩形 105"/>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95" name="直角三角形 106"/>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196" name="Group 29"/>
              <p:cNvGrpSpPr/>
              <p:nvPr/>
            </p:nvGrpSpPr>
            <p:grpSpPr>
              <a:xfrm>
                <a:off x="0" y="0"/>
                <a:ext cx="3240000" cy="788858"/>
                <a:chOff x="0" y="0"/>
                <a:chExt cx="3240000" cy="788858"/>
              </a:xfrm>
            </p:grpSpPr>
            <p:sp>
              <p:nvSpPr>
                <p:cNvPr id="7197" name="直角三角形 102"/>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98" name="矩形 103"/>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99" name="矩形 104"/>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200" name="矩形 107"/>
            <p:cNvSpPr/>
            <p:nvPr/>
          </p:nvSpPr>
          <p:spPr>
            <a:xfrm>
              <a:off x="590230" y="331589"/>
              <a:ext cx="2039620"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KIẾN THỨC NỀN TẢNG</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7202" name="文本框 109"/>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2</a:t>
              </a:r>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7203" name="Group 36"/>
          <p:cNvGrpSpPr/>
          <p:nvPr/>
        </p:nvGrpSpPr>
        <p:grpSpPr>
          <a:xfrm>
            <a:off x="519113" y="3517900"/>
            <a:ext cx="3792537" cy="990600"/>
            <a:chOff x="0" y="0"/>
            <a:chExt cx="3792131" cy="989477"/>
          </a:xfrm>
        </p:grpSpPr>
        <p:grpSp>
          <p:nvGrpSpPr>
            <p:cNvPr id="7204" name="Group 37"/>
            <p:cNvGrpSpPr/>
            <p:nvPr/>
          </p:nvGrpSpPr>
          <p:grpSpPr>
            <a:xfrm>
              <a:off x="552131" y="200619"/>
              <a:ext cx="3240000" cy="788858"/>
              <a:chOff x="0" y="0"/>
              <a:chExt cx="3240000" cy="788858"/>
            </a:xfrm>
          </p:grpSpPr>
          <p:grpSp>
            <p:nvGrpSpPr>
              <p:cNvPr id="7205" name="Group 38"/>
              <p:cNvGrpSpPr/>
              <p:nvPr/>
            </p:nvGrpSpPr>
            <p:grpSpPr>
              <a:xfrm flipV="1">
                <a:off x="0" y="68857"/>
                <a:ext cx="3240000" cy="432000"/>
                <a:chOff x="0" y="0"/>
                <a:chExt cx="5525400" cy="736719"/>
              </a:xfrm>
            </p:grpSpPr>
            <p:sp>
              <p:nvSpPr>
                <p:cNvPr id="7206" name="矩形 116"/>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207" name="直角三角形 117"/>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208" name="Group 41"/>
              <p:cNvGrpSpPr/>
              <p:nvPr/>
            </p:nvGrpSpPr>
            <p:grpSpPr>
              <a:xfrm>
                <a:off x="0" y="0"/>
                <a:ext cx="3240000" cy="788858"/>
                <a:chOff x="0" y="0"/>
                <a:chExt cx="3240000" cy="788858"/>
              </a:xfrm>
            </p:grpSpPr>
            <p:sp>
              <p:nvSpPr>
                <p:cNvPr id="7209" name="直角三角形 113"/>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210" name="矩形 114"/>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211" name="矩形 115"/>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212" name="矩形 118"/>
            <p:cNvSpPr/>
            <p:nvPr/>
          </p:nvSpPr>
          <p:spPr>
            <a:xfrm>
              <a:off x="590230" y="331589"/>
              <a:ext cx="989859"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KẾT LUẬN</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7214" name="文本框 120"/>
            <p:cNvSpPr txBox="1"/>
            <p:nvPr/>
          </p:nvSpPr>
          <p:spPr>
            <a:xfrm>
              <a:off x="0" y="0"/>
              <a:ext cx="584772" cy="920975"/>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5</a:t>
              </a:r>
              <a:endParaRPr lang="en-US" altLang="zh-CN"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2" name="Group 24"/>
          <p:cNvGrpSpPr/>
          <p:nvPr/>
        </p:nvGrpSpPr>
        <p:grpSpPr>
          <a:xfrm>
            <a:off x="520700" y="2282825"/>
            <a:ext cx="3790950" cy="990600"/>
            <a:chOff x="0" y="0"/>
            <a:chExt cx="3792131" cy="989477"/>
          </a:xfrm>
        </p:grpSpPr>
        <p:grpSp>
          <p:nvGrpSpPr>
            <p:cNvPr id="3" name="Group 25"/>
            <p:cNvGrpSpPr/>
            <p:nvPr/>
          </p:nvGrpSpPr>
          <p:grpSpPr>
            <a:xfrm>
              <a:off x="552131" y="200619"/>
              <a:ext cx="3240000" cy="788858"/>
              <a:chOff x="0" y="0"/>
              <a:chExt cx="3240000" cy="788858"/>
            </a:xfrm>
          </p:grpSpPr>
          <p:grpSp>
            <p:nvGrpSpPr>
              <p:cNvPr id="4" name="Group 26"/>
              <p:cNvGrpSpPr/>
              <p:nvPr/>
            </p:nvGrpSpPr>
            <p:grpSpPr>
              <a:xfrm flipV="1">
                <a:off x="0" y="68857"/>
                <a:ext cx="3240000" cy="432000"/>
                <a:chOff x="0" y="0"/>
                <a:chExt cx="5525400" cy="736719"/>
              </a:xfrm>
            </p:grpSpPr>
            <p:sp>
              <p:nvSpPr>
                <p:cNvPr id="5" name="矩形 105"/>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 name="直角三角形 106"/>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 name="Group 29"/>
              <p:cNvGrpSpPr/>
              <p:nvPr/>
            </p:nvGrpSpPr>
            <p:grpSpPr>
              <a:xfrm>
                <a:off x="0" y="0"/>
                <a:ext cx="3240000" cy="788858"/>
                <a:chOff x="0" y="0"/>
                <a:chExt cx="3240000" cy="788858"/>
              </a:xfrm>
            </p:grpSpPr>
            <p:sp>
              <p:nvSpPr>
                <p:cNvPr id="8" name="直角三角形 102"/>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矩形 103"/>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 name="矩形 104"/>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11" name="矩形 107"/>
            <p:cNvSpPr/>
            <p:nvPr/>
          </p:nvSpPr>
          <p:spPr>
            <a:xfrm>
              <a:off x="590230" y="331589"/>
              <a:ext cx="2213664"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PHƯƠNG PHÁP ĐỀ XUẤT</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12" name="文本框 109"/>
            <p:cNvSpPr txBox="1"/>
            <p:nvPr/>
          </p:nvSpPr>
          <p:spPr>
            <a:xfrm>
              <a:off x="0" y="0"/>
              <a:ext cx="585017" cy="920975"/>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3</a:t>
              </a:r>
              <a:endParaRPr lang="en-US" altLang="zh-CN"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13" name="Group 36"/>
          <p:cNvGrpSpPr/>
          <p:nvPr/>
        </p:nvGrpSpPr>
        <p:grpSpPr>
          <a:xfrm>
            <a:off x="4953318" y="3185795"/>
            <a:ext cx="3792537" cy="990600"/>
            <a:chOff x="0" y="0"/>
            <a:chExt cx="3792131" cy="989477"/>
          </a:xfrm>
        </p:grpSpPr>
        <p:grpSp>
          <p:nvGrpSpPr>
            <p:cNvPr id="14" name="Group 37"/>
            <p:cNvGrpSpPr/>
            <p:nvPr/>
          </p:nvGrpSpPr>
          <p:grpSpPr>
            <a:xfrm>
              <a:off x="552131" y="200619"/>
              <a:ext cx="3240000" cy="788858"/>
              <a:chOff x="0" y="0"/>
              <a:chExt cx="3240000" cy="788858"/>
            </a:xfrm>
          </p:grpSpPr>
          <p:grpSp>
            <p:nvGrpSpPr>
              <p:cNvPr id="15" name="Group 38"/>
              <p:cNvGrpSpPr/>
              <p:nvPr/>
            </p:nvGrpSpPr>
            <p:grpSpPr>
              <a:xfrm flipV="1">
                <a:off x="0" y="68857"/>
                <a:ext cx="3240000" cy="432000"/>
                <a:chOff x="0" y="0"/>
                <a:chExt cx="5525400" cy="736719"/>
              </a:xfrm>
            </p:grpSpPr>
            <p:sp>
              <p:nvSpPr>
                <p:cNvPr id="16" name="矩形 116"/>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 name="直角三角形 117"/>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8" name="Group 41"/>
              <p:cNvGrpSpPr/>
              <p:nvPr/>
            </p:nvGrpSpPr>
            <p:grpSpPr>
              <a:xfrm>
                <a:off x="0" y="0"/>
                <a:ext cx="3240000" cy="788858"/>
                <a:chOff x="0" y="0"/>
                <a:chExt cx="3240000" cy="788858"/>
              </a:xfrm>
            </p:grpSpPr>
            <p:sp>
              <p:nvSpPr>
                <p:cNvPr id="19" name="直角三角形 113"/>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 name="矩形 114"/>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1" name="矩形 115"/>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22" name="矩形 118"/>
            <p:cNvSpPr/>
            <p:nvPr/>
          </p:nvSpPr>
          <p:spPr>
            <a:xfrm>
              <a:off x="590230" y="331589"/>
              <a:ext cx="1408914"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THỰC NGHIỆM</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23" name="文本框 120"/>
            <p:cNvSpPr txBox="1"/>
            <p:nvPr/>
          </p:nvSpPr>
          <p:spPr>
            <a:xfrm>
              <a:off x="0" y="0"/>
              <a:ext cx="584772" cy="920975"/>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4</a:t>
              </a:r>
              <a:endParaRPr lang="en-US" altLang="zh-CN" sz="5400" dirty="0">
                <a:solidFill>
                  <a:srgbClr val="A6A6A6"/>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4"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1</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8195"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8196" name="Group 5"/>
          <p:cNvGrpSpPr/>
          <p:nvPr/>
        </p:nvGrpSpPr>
        <p:grpSpPr>
          <a:xfrm>
            <a:off x="857250" y="1431925"/>
            <a:ext cx="8286750" cy="901700"/>
            <a:chOff x="0" y="0"/>
            <a:chExt cx="8286663" cy="902064"/>
          </a:xfrm>
        </p:grpSpPr>
        <p:grpSp>
          <p:nvGrpSpPr>
            <p:cNvPr id="8197" name="Group 6"/>
            <p:cNvGrpSpPr/>
            <p:nvPr/>
          </p:nvGrpSpPr>
          <p:grpSpPr>
            <a:xfrm>
              <a:off x="0" y="0"/>
              <a:ext cx="8286663" cy="902064"/>
              <a:chOff x="0" y="0"/>
              <a:chExt cx="8286663" cy="902064"/>
            </a:xfrm>
          </p:grpSpPr>
          <p:sp>
            <p:nvSpPr>
              <p:cNvPr id="8198"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9"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8200" name="矩形 6"/>
            <p:cNvSpPr/>
            <p:nvPr/>
          </p:nvSpPr>
          <p:spPr>
            <a:xfrm>
              <a:off x="1108720" y="157611"/>
              <a:ext cx="2546323"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GIỚI THIỆU</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8201" name="Group 10"/>
          <p:cNvGrpSpPr/>
          <p:nvPr/>
        </p:nvGrpSpPr>
        <p:grpSpPr>
          <a:xfrm>
            <a:off x="0" y="2328863"/>
            <a:ext cx="3386138" cy="577850"/>
            <a:chOff x="0" y="0"/>
            <a:chExt cx="3385877" cy="578062"/>
          </a:xfrm>
        </p:grpSpPr>
        <p:sp>
          <p:nvSpPr>
            <p:cNvPr id="8202"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203"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5" name="矩形 149"/>
          <p:cNvSpPr/>
          <p:nvPr/>
        </p:nvSpPr>
        <p:spPr>
          <a:xfrm>
            <a:off x="1965960" y="3060700"/>
            <a:ext cx="6997065" cy="1913255"/>
          </a:xfrm>
          <a:prstGeom prst="rect">
            <a:avLst/>
          </a:prstGeom>
          <a:noFill/>
          <a:ln w="9525">
            <a:noFill/>
          </a:ln>
        </p:spPr>
        <p:txBody>
          <a:bodyPr wrap="square" anchor="t" anchorCtr="0">
            <a:noAutofit/>
          </a:bodyPr>
          <a:p>
            <a:pPr algn="just">
              <a:lnSpc>
                <a:spcPct val="150000"/>
              </a:lnSpc>
            </a:pPr>
            <a:r>
              <a:rPr lang="en-US" altLang="zh-CN" sz="1000" dirty="0">
                <a:latin typeface="Microsoft YaHei" panose="020B0503020204020204" pitchFamily="34" charset="-122"/>
                <a:ea typeface="Microsoft YaHei" panose="020B0503020204020204" pitchFamily="34" charset="-122"/>
              </a:rPr>
              <a:t>Đề tài của nhóm chúng tôi mang tên “Hệ thống nhận diện tiếng nói dân tộc”. Để thực hiện được việc nhận diện tiếng nói dân tộc, trước tiên phải xây dựng một hệ thống nhận dạng tiếng nói tự động (Automatic Speech Recognition - ASR), đây là hệ thống có khả năng chuyển đổi chuỗi âm thanh thành chuỗi từ ngữ. Việc xây dựng một hệ thống nhận dạng tiếng nói đòi hỏi nhóm phát triển phải am hiểu các kỹ thuật, lý thuyết từ nhiều kiến thức khác nhau như: học máy, trí tuệ nhân tạo, lý thuyết xác suất thống kê, âm học - vật lý,… Trên thế giới đã có nhiều nhóm nghiên cứu phát triển thành công hệ nhận dạng tiếng nói cho các ngôn ngữ lớn như: tiếng Anh, tiếng Trung Quốc, tiếng Nhật,… nhưng giải pháp nhận diện cho tiếng Việt đặc biệt là tiếng nói dân tộc thiểu số tại Việt Nam vẫn còn rất nhiều hạn chế.</a:t>
            </a:r>
            <a:endParaRPr lang="en-US" altLang="zh-CN" sz="10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29" name="矩形 124"/>
              <p:cNvSpPr/>
              <p:nvPr/>
            </p:nvSpPr>
            <p:spPr>
              <a:xfrm flipH="1">
                <a:off x="4112667" y="26112"/>
                <a:ext cx="3037840" cy="306695"/>
              </a:xfrm>
              <a:prstGeom prst="rect">
                <a:avLst/>
              </a:prstGeom>
              <a:noFill/>
              <a:ln w="9525">
                <a:noFill/>
              </a:ln>
            </p:spPr>
            <p:txBody>
              <a:bodyPr wrap="none" anchor="t" anchorCtr="0">
                <a:spAutoFit/>
              </a:bodyPr>
              <a:p>
                <a:r>
                  <a:rPr lang="en-US" altLang="vi-VN" sz="1400" dirty="0">
                    <a:solidFill>
                      <a:schemeClr val="bg1"/>
                    </a:solidFill>
                    <a:latin typeface="Microsoft YaHei" panose="020B0503020204020204" pitchFamily="34" charset="-122"/>
                    <a:ea typeface="Microsoft YaHei" panose="020B0503020204020204" pitchFamily="34" charset="-122"/>
                  </a:rPr>
                  <a:t>DỰ ÁN CÔNG NGHỆ THÔNG TIN</a:t>
                </a:r>
                <a:endParaRPr lang="en-US" altLang="vi-VN" sz="1400" dirty="0">
                  <a:solidFill>
                    <a:schemeClr val="bg1"/>
                  </a:solidFill>
                  <a:latin typeface="Microsoft YaHei" panose="020B0503020204020204" pitchFamily="34" charset="-122"/>
                  <a:ea typeface="Microsoft YaHei" panose="020B0503020204020204" pitchFamily="34" charset="-122"/>
                </a:endParaRPr>
              </a:p>
            </p:txBody>
          </p:sp>
        </p:grpSp>
      </p:grpSp>
      <p:grpSp>
        <p:nvGrpSpPr>
          <p:cNvPr id="9230" name="Group 15"/>
          <p:cNvGrpSpPr/>
          <p:nvPr/>
        </p:nvGrpSpPr>
        <p:grpSpPr>
          <a:xfrm>
            <a:off x="2205038" y="482600"/>
            <a:ext cx="1331912" cy="1328738"/>
            <a:chOff x="0" y="0"/>
            <a:chExt cx="1332163" cy="1328246"/>
          </a:xfrm>
        </p:grpSpPr>
        <p:grpSp>
          <p:nvGrpSpPr>
            <p:cNvPr id="9231" name="Group 16"/>
            <p:cNvGrpSpPr/>
            <p:nvPr/>
          </p:nvGrpSpPr>
          <p:grpSpPr>
            <a:xfrm>
              <a:off x="0" y="0"/>
              <a:ext cx="1332163" cy="1328246"/>
              <a:chOff x="0" y="0"/>
              <a:chExt cx="1332163" cy="1328246"/>
            </a:xfrm>
          </p:grpSpPr>
          <p:sp>
            <p:nvSpPr>
              <p:cNvPr id="9232" name="任意多边形 137"/>
              <p:cNvSpPr/>
              <p:nvPr/>
            </p:nvSpPr>
            <p:spPr>
              <a:xfrm>
                <a:off x="0" y="0"/>
                <a:ext cx="1332163" cy="1328246"/>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3" name="椭圆 138"/>
              <p:cNvSpPr/>
              <p:nvPr/>
            </p:nvSpPr>
            <p:spPr>
              <a:xfrm>
                <a:off x="202639" y="200681"/>
                <a:ext cx="926885" cy="926884"/>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4" name="文本框 136"/>
            <p:cNvSpPr txBox="1"/>
            <p:nvPr/>
          </p:nvSpPr>
          <p:spPr>
            <a:xfrm>
              <a:off x="258653" y="532697"/>
              <a:ext cx="814859" cy="275488"/>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Mục tiêu</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grpSp>
      <p:grpSp>
        <p:nvGrpSpPr>
          <p:cNvPr id="9235" name="Group 20"/>
          <p:cNvGrpSpPr/>
          <p:nvPr/>
        </p:nvGrpSpPr>
        <p:grpSpPr>
          <a:xfrm>
            <a:off x="844550" y="1631950"/>
            <a:ext cx="2214563" cy="2208213"/>
            <a:chOff x="0" y="0"/>
            <a:chExt cx="2215632" cy="2209118"/>
          </a:xfrm>
        </p:grpSpPr>
        <p:grpSp>
          <p:nvGrpSpPr>
            <p:cNvPr id="9236" name="Group 21"/>
            <p:cNvGrpSpPr/>
            <p:nvPr/>
          </p:nvGrpSpPr>
          <p:grpSpPr>
            <a:xfrm>
              <a:off x="0" y="0"/>
              <a:ext cx="2215632" cy="2209118"/>
              <a:chOff x="0" y="0"/>
              <a:chExt cx="2215632" cy="2209118"/>
            </a:xfrm>
          </p:grpSpPr>
          <p:sp>
            <p:nvSpPr>
              <p:cNvPr id="9237" name="任意多边形 142"/>
              <p:cNvSpPr/>
              <p:nvPr/>
            </p:nvSpPr>
            <p:spPr>
              <a:xfrm>
                <a:off x="0" y="0"/>
                <a:ext cx="2215632" cy="2209118"/>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8" name="椭圆 143"/>
              <p:cNvSpPr/>
              <p:nvPr/>
            </p:nvSpPr>
            <p:spPr>
              <a:xfrm>
                <a:off x="337027" y="333770"/>
                <a:ext cx="1541580" cy="1541579"/>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9" name="文本框 141"/>
            <p:cNvSpPr txBox="1"/>
            <p:nvPr/>
          </p:nvSpPr>
          <p:spPr>
            <a:xfrm>
              <a:off x="566854" y="823775"/>
              <a:ext cx="1085104" cy="583804"/>
            </a:xfrm>
            <a:prstGeom prst="rect">
              <a:avLst/>
            </a:prstGeom>
            <a:noFill/>
            <a:ln w="9525">
              <a:noFill/>
            </a:ln>
          </p:spPr>
          <p:txBody>
            <a:bodyPr wrap="none" anchor="t" anchorCtr="0">
              <a:spAutoFit/>
            </a:bodyPr>
            <a:p>
              <a:pPr algn="ctr"/>
              <a:r>
                <a:rPr lang="en-US" altLang="vi-VN" sz="1600" dirty="0">
                  <a:solidFill>
                    <a:schemeClr val="bg1"/>
                  </a:solidFill>
                  <a:latin typeface="Microsoft YaHei" panose="020B0503020204020204" pitchFamily="34" charset="-122"/>
                  <a:ea typeface="Microsoft YaHei" panose="020B0503020204020204" pitchFamily="34" charset="-122"/>
                </a:rPr>
                <a:t>Các NC</a:t>
              </a:r>
              <a:endParaRPr lang="en-US" altLang="vi-VN" sz="1600" dirty="0">
                <a:solidFill>
                  <a:schemeClr val="bg1"/>
                </a:solidFill>
                <a:latin typeface="Microsoft YaHei" panose="020B0503020204020204" pitchFamily="34" charset="-122"/>
                <a:ea typeface="Microsoft YaHei" panose="020B0503020204020204" pitchFamily="34" charset="-122"/>
              </a:endParaRPr>
            </a:p>
            <a:p>
              <a:pPr algn="ctr"/>
              <a:r>
                <a:rPr lang="en-US" altLang="vi-VN" sz="1600" dirty="0">
                  <a:solidFill>
                    <a:schemeClr val="bg1"/>
                  </a:solidFill>
                  <a:latin typeface="Microsoft YaHei" panose="020B0503020204020204" pitchFamily="34" charset="-122"/>
                  <a:ea typeface="Microsoft YaHei" panose="020B0503020204020204" pitchFamily="34" charset="-122"/>
                </a:rPr>
                <a:t>liên quan</a:t>
              </a:r>
              <a:endParaRPr lang="en-US" altLang="vi-VN" sz="1600" dirty="0">
                <a:solidFill>
                  <a:schemeClr val="bg1"/>
                </a:solidFill>
                <a:latin typeface="Microsoft YaHei" panose="020B0503020204020204" pitchFamily="34" charset="-122"/>
                <a:ea typeface="Microsoft YaHei" panose="020B0503020204020204" pitchFamily="34" charset="-122"/>
              </a:endParaRPr>
            </a:p>
          </p:txBody>
        </p:sp>
      </p:grpSp>
      <p:grpSp>
        <p:nvGrpSpPr>
          <p:cNvPr id="9240" name="Group 25"/>
          <p:cNvGrpSpPr/>
          <p:nvPr/>
        </p:nvGrpSpPr>
        <p:grpSpPr>
          <a:xfrm>
            <a:off x="3011488" y="2614613"/>
            <a:ext cx="1716087" cy="1711325"/>
            <a:chOff x="0" y="0"/>
            <a:chExt cx="1716029" cy="1710984"/>
          </a:xfrm>
        </p:grpSpPr>
        <p:grpSp>
          <p:nvGrpSpPr>
            <p:cNvPr id="9241" name="Group 26"/>
            <p:cNvGrpSpPr/>
            <p:nvPr/>
          </p:nvGrpSpPr>
          <p:grpSpPr>
            <a:xfrm>
              <a:off x="0" y="0"/>
              <a:ext cx="1716029" cy="1710984"/>
              <a:chOff x="0" y="0"/>
              <a:chExt cx="1716029" cy="1710984"/>
            </a:xfrm>
          </p:grpSpPr>
          <p:sp>
            <p:nvSpPr>
              <p:cNvPr id="9242" name="任意多边形 147"/>
              <p:cNvSpPr/>
              <p:nvPr/>
            </p:nvSpPr>
            <p:spPr>
              <a:xfrm>
                <a:off x="0" y="0"/>
                <a:ext cx="1716029" cy="1710984"/>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43" name="椭圆 148"/>
              <p:cNvSpPr/>
              <p:nvPr/>
            </p:nvSpPr>
            <p:spPr>
              <a:xfrm>
                <a:off x="261030" y="258508"/>
                <a:ext cx="1193969" cy="1193968"/>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4" name="文本框 146"/>
            <p:cNvSpPr txBox="1"/>
            <p:nvPr/>
          </p:nvSpPr>
          <p:spPr>
            <a:xfrm>
              <a:off x="226206" y="725518"/>
              <a:ext cx="1263607" cy="291407"/>
            </a:xfrm>
            <a:prstGeom prst="rect">
              <a:avLst/>
            </a:prstGeom>
            <a:noFill/>
            <a:ln w="9525">
              <a:noFill/>
            </a:ln>
          </p:spPr>
          <p:txBody>
            <a:bodyPr wrap="none" anchor="t" anchorCtr="0">
              <a:spAutoFit/>
            </a:bodyPr>
            <a:p>
              <a:pPr algn="ctr"/>
              <a:r>
                <a:rPr lang="en-US" altLang="vi-VN" dirty="0">
                  <a:solidFill>
                    <a:schemeClr val="bg1"/>
                  </a:solidFill>
                  <a:latin typeface="Microsoft YaHei" panose="020B0503020204020204" pitchFamily="34" charset="-122"/>
                  <a:ea typeface="Microsoft YaHei" panose="020B0503020204020204" pitchFamily="34" charset="-122"/>
                </a:rPr>
                <a:t>Phương pháp</a:t>
              </a:r>
              <a:endParaRPr lang="en-US" altLang="vi-VN" dirty="0">
                <a:solidFill>
                  <a:schemeClr val="bg1"/>
                </a:solidFill>
                <a:latin typeface="Microsoft YaHei" panose="020B0503020204020204" pitchFamily="34" charset="-122"/>
                <a:ea typeface="Microsoft YaHei" panose="020B0503020204020204" pitchFamily="34" charset="-122"/>
              </a:endParaRPr>
            </a:p>
          </p:txBody>
        </p:sp>
      </p:grpSp>
      <p:sp>
        <p:nvSpPr>
          <p:cNvPr id="9245" name="矩形 149"/>
          <p:cNvSpPr/>
          <p:nvPr/>
        </p:nvSpPr>
        <p:spPr>
          <a:xfrm>
            <a:off x="5224780" y="759778"/>
            <a:ext cx="3386138" cy="2630170"/>
          </a:xfrm>
          <a:prstGeom prst="rect">
            <a:avLst/>
          </a:prstGeom>
          <a:noFill/>
          <a:ln w="9525">
            <a:noFill/>
          </a:ln>
        </p:spPr>
        <p:txBody>
          <a:bodyPr anchor="t" anchorCtr="0">
            <a:spAutoFit/>
          </a:bodyPr>
          <a:p>
            <a:pPr algn="just">
              <a:lnSpc>
                <a:spcPct val="150000"/>
              </a:lnSpc>
            </a:pPr>
            <a:r>
              <a:rPr lang="vi-VN" altLang="en-US" sz="1100" dirty="0">
                <a:latin typeface="Microsoft YaHei" panose="020B0503020204020204" pitchFamily="34" charset="-122"/>
                <a:ea typeface="Microsoft YaHei" panose="020B0503020204020204" pitchFamily="34" charset="-122"/>
              </a:rPr>
              <a:t>- Tìm hiểu các khái niệm có liên quan đến hệ thống nhận dạng tiếng nói, làm rõ hơn các yếu tố quan trọng trong việc sử dụng công cụ hỗ trợ.</a:t>
            </a:r>
            <a:endParaRPr lang="vi-VN" altLang="en-US" sz="1100" dirty="0">
              <a:latin typeface="Microsoft YaHei" panose="020B0503020204020204" pitchFamily="34" charset="-122"/>
              <a:ea typeface="Microsoft YaHei" panose="020B0503020204020204" pitchFamily="34" charset="-122"/>
            </a:endParaRPr>
          </a:p>
          <a:p>
            <a:pPr algn="just">
              <a:lnSpc>
                <a:spcPct val="150000"/>
              </a:lnSpc>
            </a:pPr>
            <a:r>
              <a:rPr lang="vi-VN" altLang="en-US" sz="1100" dirty="0">
                <a:latin typeface="Microsoft YaHei" panose="020B0503020204020204" pitchFamily="34" charset="-122"/>
                <a:ea typeface="Microsoft YaHei" panose="020B0503020204020204" pitchFamily="34" charset="-122"/>
              </a:rPr>
              <a:t>- Tìm hiểu phương pháp cài đặt công cụ hỗ trợ xây dựng hệ thống nhận diện tiếng nói dân tộc.</a:t>
            </a:r>
            <a:endParaRPr lang="vi-VN" altLang="en-US" sz="1100" dirty="0">
              <a:latin typeface="Microsoft YaHei" panose="020B0503020204020204" pitchFamily="34" charset="-122"/>
              <a:ea typeface="Microsoft YaHei" panose="020B0503020204020204" pitchFamily="34" charset="-122"/>
            </a:endParaRPr>
          </a:p>
          <a:p>
            <a:pPr algn="just">
              <a:lnSpc>
                <a:spcPct val="150000"/>
              </a:lnSpc>
            </a:pPr>
            <a:r>
              <a:rPr lang="vi-VN" altLang="en-US" sz="1100" dirty="0">
                <a:latin typeface="Microsoft YaHei" panose="020B0503020204020204" pitchFamily="34" charset="-122"/>
                <a:ea typeface="Microsoft YaHei" panose="020B0503020204020204" pitchFamily="34" charset="-122"/>
              </a:rPr>
              <a:t>- Tìm hiểu, xây dựng mô hình nhận dạng thích hợp cho tiếng M’Nông.</a:t>
            </a:r>
            <a:endParaRPr lang="vi-VN" altLang="en-US" sz="1100" dirty="0">
              <a:latin typeface="Microsoft YaHei" panose="020B0503020204020204" pitchFamily="34" charset="-122"/>
              <a:ea typeface="Microsoft YaHei" panose="020B0503020204020204" pitchFamily="34" charset="-122"/>
            </a:endParaRPr>
          </a:p>
          <a:p>
            <a:pPr algn="just">
              <a:lnSpc>
                <a:spcPct val="150000"/>
              </a:lnSpc>
            </a:pPr>
            <a:r>
              <a:rPr lang="vi-VN" altLang="en-US" sz="1100" dirty="0">
                <a:latin typeface="Microsoft YaHei" panose="020B0503020204020204" pitchFamily="34" charset="-122"/>
                <a:ea typeface="Microsoft YaHei" panose="020B0503020204020204" pitchFamily="34" charset="-122"/>
              </a:rPr>
              <a:t>- Xây dựng mô hình, thực nghiệm, từ đó rút ra kết luận và nhận xét.</a:t>
            </a:r>
            <a:endParaRPr lang="vi-VN" altLang="en-US" sz="1100" dirty="0">
              <a:latin typeface="Microsoft YaHei" panose="020B0503020204020204" pitchFamily="34" charset="-122"/>
              <a:ea typeface="Microsoft YaHei" panose="020B0503020204020204" pitchFamily="34" charset="-122"/>
            </a:endParaRPr>
          </a:p>
        </p:txBody>
      </p:sp>
      <p:sp>
        <p:nvSpPr>
          <p:cNvPr id="9246" name="矩形 150"/>
          <p:cNvSpPr/>
          <p:nvPr/>
        </p:nvSpPr>
        <p:spPr>
          <a:xfrm>
            <a:off x="3181350" y="1921510"/>
            <a:ext cx="1678940" cy="306705"/>
          </a:xfrm>
          <a:prstGeom prst="rect">
            <a:avLst/>
          </a:prstGeom>
          <a:noFill/>
          <a:ln w="9525">
            <a:noFill/>
          </a:ln>
        </p:spPr>
        <p:txBody>
          <a:bodyPr wrap="none" anchor="t" anchorCtr="0">
            <a:spAutoFit/>
          </a:bodyPr>
          <a:p>
            <a:r>
              <a:rPr lang="en-US" altLang="vi-VN" sz="1400" b="1" dirty="0">
                <a:solidFill>
                  <a:srgbClr val="203864"/>
                </a:solidFill>
                <a:latin typeface="Microsoft YaHei" panose="020B0503020204020204" pitchFamily="34" charset="-122"/>
                <a:ea typeface="Microsoft YaHei" panose="020B0503020204020204" pitchFamily="34" charset="-122"/>
              </a:rPr>
              <a:t>M</a:t>
            </a:r>
            <a:r>
              <a:rPr lang="vi-VN" altLang="zh-CN" sz="1400" b="1" dirty="0">
                <a:solidFill>
                  <a:srgbClr val="203864"/>
                </a:solidFill>
                <a:latin typeface="Microsoft YaHei" panose="020B0503020204020204" pitchFamily="34" charset="-122"/>
                <a:ea typeface="Microsoft YaHei" panose="020B0503020204020204" pitchFamily="34" charset="-122"/>
              </a:rPr>
              <a:t>ục tiêu ch</a:t>
            </a:r>
            <a:r>
              <a:rPr lang="en-US" altLang="vi-VN" sz="1400" b="1" dirty="0">
                <a:solidFill>
                  <a:srgbClr val="203864"/>
                </a:solidFill>
                <a:latin typeface="Microsoft YaHei" panose="020B0503020204020204" pitchFamily="34" charset="-122"/>
                <a:ea typeface="Microsoft YaHei" panose="020B0503020204020204" pitchFamily="34" charset="-122"/>
              </a:rPr>
              <a:t>i tiết</a:t>
            </a:r>
            <a:r>
              <a:rPr lang="vi-VN" altLang="zh-CN" sz="1400" b="1" dirty="0">
                <a:solidFill>
                  <a:srgbClr val="203864"/>
                </a:solidFill>
                <a:latin typeface="Microsoft YaHei" panose="020B0503020204020204" pitchFamily="34" charset="-122"/>
                <a:ea typeface="Microsoft YaHei" panose="020B0503020204020204" pitchFamily="34" charset="-122"/>
              </a:rPr>
              <a:t>:</a:t>
            </a:r>
            <a:endParaRPr lang="vi-VN" altLang="zh-CN" sz="1400" b="1" dirty="0">
              <a:solidFill>
                <a:srgbClr val="203864"/>
              </a:solidFill>
              <a:latin typeface="Microsoft YaHei" panose="020B0503020204020204" pitchFamily="34" charset="-122"/>
              <a:ea typeface="Microsoft YaHei" panose="020B0503020204020204" pitchFamily="34" charset="-122"/>
            </a:endParaRPr>
          </a:p>
        </p:txBody>
      </p:sp>
      <p:pic>
        <p:nvPicPr>
          <p:cNvPr id="9248" name="图片 1"/>
          <p:cNvPicPr>
            <a:picLocks noChangeAspect="1"/>
          </p:cNvPicPr>
          <p:nvPr/>
        </p:nvPicPr>
        <p:blipFill>
          <a:blip r:embed="rId1"/>
          <a:stretch>
            <a:fillRect/>
          </a:stretch>
        </p:blipFill>
        <p:spPr>
          <a:xfrm>
            <a:off x="1890713" y="382588"/>
            <a:ext cx="431800" cy="762000"/>
          </a:xfrm>
          <a:prstGeom prst="rect">
            <a:avLst/>
          </a:prstGeom>
          <a:noFill/>
          <a:ln w="9525">
            <a:noFill/>
          </a:ln>
        </p:spPr>
      </p:pic>
      <p:pic>
        <p:nvPicPr>
          <p:cNvPr id="9249" name="图片 2"/>
          <p:cNvPicPr>
            <a:picLocks noChangeAspect="1"/>
          </p:cNvPicPr>
          <p:nvPr/>
        </p:nvPicPr>
        <p:blipFill>
          <a:blip r:embed="rId2"/>
          <a:stretch>
            <a:fillRect/>
          </a:stretch>
        </p:blipFill>
        <p:spPr>
          <a:xfrm>
            <a:off x="504825" y="2795588"/>
            <a:ext cx="560388" cy="993775"/>
          </a:xfrm>
          <a:prstGeom prst="rect">
            <a:avLst/>
          </a:prstGeom>
          <a:noFill/>
          <a:ln w="9525">
            <a:noFill/>
          </a:ln>
        </p:spPr>
      </p:pic>
      <p:pic>
        <p:nvPicPr>
          <p:cNvPr id="9250" name="图片 3"/>
          <p:cNvPicPr>
            <a:picLocks noChangeAspect="1"/>
          </p:cNvPicPr>
          <p:nvPr/>
        </p:nvPicPr>
        <p:blipFill>
          <a:blip r:embed="rId3"/>
          <a:stretch>
            <a:fillRect/>
          </a:stretch>
        </p:blipFill>
        <p:spPr>
          <a:xfrm>
            <a:off x="3424238" y="2232025"/>
            <a:ext cx="871537" cy="238125"/>
          </a:xfrm>
          <a:prstGeom prst="rect">
            <a:avLst/>
          </a:prstGeom>
          <a:noFill/>
          <a:ln w="9525">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2</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885200" y="157611"/>
              <a:ext cx="4943423"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KIẾN THỨC NỀN TẢNG</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5" name="矩形 149"/>
          <p:cNvSpPr/>
          <p:nvPr/>
        </p:nvSpPr>
        <p:spPr>
          <a:xfrm>
            <a:off x="2809875" y="3171825"/>
            <a:ext cx="5908675" cy="1587500"/>
          </a:xfrm>
          <a:prstGeom prst="rect">
            <a:avLst/>
          </a:prstGeom>
          <a:noFill/>
          <a:ln w="9525">
            <a:noFill/>
          </a:ln>
        </p:spPr>
        <p:txBody>
          <a:bodyPr anchor="t" anchorCtr="0">
            <a:noAutofit/>
          </a:bodyPr>
          <a:p>
            <a:pPr algn="just">
              <a:lnSpc>
                <a:spcPct val="150000"/>
              </a:lnSpc>
            </a:pPr>
            <a:r>
              <a:rPr lang="vi-VN" altLang="en-US" sz="1100" dirty="0">
                <a:latin typeface="Microsoft YaHei" panose="020B0503020204020204" pitchFamily="34" charset="-122"/>
                <a:ea typeface="Microsoft YaHei" panose="020B0503020204020204" pitchFamily="34" charset="-122"/>
              </a:rPr>
              <a:t>ASR (Automatic Speech recognition) là một nhánh của Học máy (Machine Learning – ML). Về cơ bản, thay vì lập trình các quy tắc để chuyển đổi dữ liệu đầu vào (giọng nói) thành đầu ra (văn bản), thì mô hình Học máy được đào tạo bằng cách đưa các tập dữ liệu lớn vào một thuật toán, chẳng hạn như mô hình Whisper. Trải qua quá trình đào tạo, mô hình ngày càng suy luận tốt hơn, và có khả năng nhận dạng tiếng nói của con người.</a:t>
            </a:r>
            <a:endParaRPr lang="vi-VN" altLang="en-US" sz="11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29" name="矩形 124"/>
              <p:cNvSpPr/>
              <p:nvPr/>
            </p:nvSpPr>
            <p:spPr>
              <a:xfrm flipH="1">
                <a:off x="3407817" y="26112"/>
                <a:ext cx="3719830" cy="306695"/>
              </a:xfrm>
              <a:prstGeom prst="rect">
                <a:avLst/>
              </a:prstGeom>
              <a:noFill/>
              <a:ln w="9525">
                <a:noFill/>
              </a:ln>
            </p:spPr>
            <p:txBody>
              <a:bodyPr wrap="none" anchor="t" anchorCtr="0">
                <a:spAutoFit/>
              </a:bodyPr>
              <a:p>
                <a:r>
                  <a:rPr lang="vi-VN" altLang="en-US" sz="1400" dirty="0">
                    <a:solidFill>
                      <a:schemeClr val="bg1"/>
                    </a:solidFill>
                    <a:latin typeface="Microsoft YaHei" panose="020B0503020204020204" pitchFamily="34" charset="-122"/>
                    <a:ea typeface="Microsoft YaHei" panose="020B0503020204020204" pitchFamily="34" charset="-122"/>
                  </a:rPr>
                  <a:t>INTRODUCTION TO MACHINE </a:t>
                </a:r>
                <a:r>
                  <a:rPr lang="vi-VN" altLang="en-US" sz="1400" dirty="0">
                    <a:solidFill>
                      <a:schemeClr val="bg1"/>
                    </a:solidFill>
                    <a:latin typeface="Microsoft YaHei" panose="020B0503020204020204" pitchFamily="34" charset="-122"/>
                    <a:ea typeface="Microsoft YaHei" panose="020B0503020204020204" pitchFamily="34" charset="-122"/>
                  </a:rPr>
                  <a:t>LEARNING</a:t>
                </a:r>
                <a:endParaRPr lang="vi-VN" altLang="en-US" sz="1400" dirty="0">
                  <a:solidFill>
                    <a:schemeClr val="bg1"/>
                  </a:solidFill>
                  <a:latin typeface="Microsoft YaHei" panose="020B0503020204020204" pitchFamily="34" charset="-122"/>
                  <a:ea typeface="Microsoft YaHei" panose="020B0503020204020204" pitchFamily="34" charset="-122"/>
                </a:endParaRPr>
              </a:p>
            </p:txBody>
          </p:sp>
        </p:grpSp>
      </p:grpSp>
      <p:grpSp>
        <p:nvGrpSpPr>
          <p:cNvPr id="9235" name="Group 20"/>
          <p:cNvGrpSpPr/>
          <p:nvPr/>
        </p:nvGrpSpPr>
        <p:grpSpPr>
          <a:xfrm>
            <a:off x="844550" y="1631950"/>
            <a:ext cx="2214563" cy="2208213"/>
            <a:chOff x="0" y="0"/>
            <a:chExt cx="2215632" cy="2209118"/>
          </a:xfrm>
        </p:grpSpPr>
        <p:grpSp>
          <p:nvGrpSpPr>
            <p:cNvPr id="9236" name="Group 21"/>
            <p:cNvGrpSpPr/>
            <p:nvPr/>
          </p:nvGrpSpPr>
          <p:grpSpPr>
            <a:xfrm>
              <a:off x="0" y="0"/>
              <a:ext cx="2215632" cy="2209118"/>
              <a:chOff x="0" y="0"/>
              <a:chExt cx="2215632" cy="2209118"/>
            </a:xfrm>
          </p:grpSpPr>
          <p:sp>
            <p:nvSpPr>
              <p:cNvPr id="9237" name="任意多边形 142"/>
              <p:cNvSpPr/>
              <p:nvPr/>
            </p:nvSpPr>
            <p:spPr>
              <a:xfrm>
                <a:off x="0" y="0"/>
                <a:ext cx="2215632" cy="2209118"/>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8" name="椭圆 143"/>
              <p:cNvSpPr/>
              <p:nvPr/>
            </p:nvSpPr>
            <p:spPr>
              <a:xfrm>
                <a:off x="337027" y="333770"/>
                <a:ext cx="1541580" cy="1541579"/>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9" name="文本框 141"/>
            <p:cNvSpPr txBox="1"/>
            <p:nvPr/>
          </p:nvSpPr>
          <p:spPr>
            <a:xfrm>
              <a:off x="449004" y="929864"/>
              <a:ext cx="1320802" cy="398943"/>
            </a:xfrm>
            <a:prstGeom prst="rect">
              <a:avLst/>
            </a:prstGeom>
            <a:noFill/>
            <a:ln w="9525">
              <a:noFill/>
            </a:ln>
          </p:spPr>
          <p:txBody>
            <a:bodyPr wrap="none" anchor="t" anchorCtr="0">
              <a:spAutoFit/>
            </a:bodyPr>
            <a:p>
              <a:pPr algn="ctr"/>
              <a:r>
                <a:rPr lang="en-US" altLang="vi-VN" sz="2000" dirty="0">
                  <a:solidFill>
                    <a:schemeClr val="bg1"/>
                  </a:solidFill>
                  <a:latin typeface="Microsoft YaHei" panose="020B0503020204020204" pitchFamily="34" charset="-122"/>
                  <a:ea typeface="Microsoft YaHei" panose="020B0503020204020204" pitchFamily="34" charset="-122"/>
                </a:rPr>
                <a:t>WHISPER</a:t>
              </a:r>
              <a:endParaRPr lang="en-US" altLang="vi-VN" sz="2000" dirty="0">
                <a:solidFill>
                  <a:schemeClr val="bg1"/>
                </a:solidFill>
                <a:latin typeface="Microsoft YaHei" panose="020B0503020204020204" pitchFamily="34" charset="-122"/>
                <a:ea typeface="Microsoft YaHei" panose="020B0503020204020204" pitchFamily="34" charset="-122"/>
              </a:endParaRPr>
            </a:p>
          </p:txBody>
        </p:sp>
      </p:grpSp>
      <p:grpSp>
        <p:nvGrpSpPr>
          <p:cNvPr id="9240" name="Group 25"/>
          <p:cNvGrpSpPr/>
          <p:nvPr/>
        </p:nvGrpSpPr>
        <p:grpSpPr>
          <a:xfrm>
            <a:off x="3011488" y="2614613"/>
            <a:ext cx="1716087" cy="1711325"/>
            <a:chOff x="0" y="0"/>
            <a:chExt cx="1716029" cy="1710984"/>
          </a:xfrm>
        </p:grpSpPr>
        <p:grpSp>
          <p:nvGrpSpPr>
            <p:cNvPr id="9241" name="Group 26"/>
            <p:cNvGrpSpPr/>
            <p:nvPr/>
          </p:nvGrpSpPr>
          <p:grpSpPr>
            <a:xfrm>
              <a:off x="0" y="0"/>
              <a:ext cx="1716029" cy="1710984"/>
              <a:chOff x="0" y="0"/>
              <a:chExt cx="1716029" cy="1710984"/>
            </a:xfrm>
          </p:grpSpPr>
          <p:sp>
            <p:nvSpPr>
              <p:cNvPr id="9242" name="任意多边形 147"/>
              <p:cNvSpPr/>
              <p:nvPr/>
            </p:nvSpPr>
            <p:spPr>
              <a:xfrm>
                <a:off x="0" y="0"/>
                <a:ext cx="1716029" cy="1710984"/>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43" name="椭圆 148"/>
              <p:cNvSpPr/>
              <p:nvPr/>
            </p:nvSpPr>
            <p:spPr>
              <a:xfrm>
                <a:off x="261030" y="258508"/>
                <a:ext cx="1193969" cy="1193968"/>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4" name="文本框 146"/>
            <p:cNvSpPr txBox="1"/>
            <p:nvPr/>
          </p:nvSpPr>
          <p:spPr>
            <a:xfrm>
              <a:off x="450674" y="725518"/>
              <a:ext cx="814677" cy="306644"/>
            </a:xfrm>
            <a:prstGeom prst="rect">
              <a:avLst/>
            </a:prstGeom>
            <a:noFill/>
            <a:ln w="9525">
              <a:noFill/>
            </a:ln>
          </p:spPr>
          <p:txBody>
            <a:bodyPr wrap="none" anchor="t" anchorCtr="0">
              <a:spAutoFit/>
            </a:bodyPr>
            <a:p>
              <a:pPr algn="ctr"/>
              <a:r>
                <a:rPr lang="vi-VN" altLang="zh-CN" sz="1400" dirty="0">
                  <a:solidFill>
                    <a:schemeClr val="bg1"/>
                  </a:solidFill>
                  <a:latin typeface="Microsoft YaHei" panose="020B0503020204020204" pitchFamily="34" charset="-122"/>
                  <a:ea typeface="Microsoft YaHei" panose="020B0503020204020204" pitchFamily="34" charset="-122"/>
                </a:rPr>
                <a:t>Model</a:t>
              </a:r>
              <a:r>
                <a:rPr lang="vi-VN" altLang="zh-CN" sz="1400" dirty="0">
                  <a:solidFill>
                    <a:schemeClr val="bg1"/>
                  </a:solidFill>
                  <a:latin typeface="Microsoft YaHei" panose="020B0503020204020204" pitchFamily="34" charset="-122"/>
                  <a:ea typeface="Microsoft YaHei" panose="020B0503020204020204" pitchFamily="34" charset="-122"/>
                </a:rPr>
                <a:t>s</a:t>
              </a:r>
              <a:endParaRPr lang="vi-VN" altLang="zh-CN" sz="1400" dirty="0">
                <a:solidFill>
                  <a:schemeClr val="bg1"/>
                </a:solidFill>
                <a:latin typeface="Microsoft YaHei" panose="020B0503020204020204" pitchFamily="34" charset="-122"/>
                <a:ea typeface="Microsoft YaHei" panose="020B0503020204020204" pitchFamily="34" charset="-122"/>
              </a:endParaRPr>
            </a:p>
          </p:txBody>
        </p:sp>
      </p:grpSp>
      <p:sp>
        <p:nvSpPr>
          <p:cNvPr id="9245" name="矩形 149"/>
          <p:cNvSpPr/>
          <p:nvPr/>
        </p:nvSpPr>
        <p:spPr>
          <a:xfrm>
            <a:off x="5016500" y="346075"/>
            <a:ext cx="3790950" cy="3160395"/>
          </a:xfrm>
          <a:prstGeom prst="rect">
            <a:avLst/>
          </a:prstGeom>
          <a:noFill/>
          <a:ln w="9525">
            <a:noFill/>
          </a:ln>
        </p:spPr>
        <p:txBody>
          <a:bodyPr anchor="t" anchorCtr="0">
            <a:no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Mô hình Whisper là một mô hình nhận dạng tiếng nói đa ngôn ngữ và đa nhiệm, được phát triển bởi OpenAI. Mô hình này được huấn luyện trên một tập dữ liệu khổng lồ gồm 680.000 giờ âm thanh tiếng nói, bao gồm 96 ngôn ngữ khác nhau.</a:t>
            </a:r>
            <a:endParaRPr lang="en-US" altLang="zh-CN" sz="1100" dirty="0">
              <a:latin typeface="Microsoft YaHei" panose="020B0503020204020204" pitchFamily="34" charset="-122"/>
              <a:ea typeface="Microsoft YaHei" panose="020B0503020204020204" pitchFamily="34" charset="-122"/>
            </a:endParaRPr>
          </a:p>
          <a:p>
            <a:pPr algn="just">
              <a:lnSpc>
                <a:spcPct val="150000"/>
              </a:lnSpc>
            </a:pPr>
            <a:r>
              <a:rPr lang="en-US" altLang="zh-CN" sz="1100" dirty="0">
                <a:latin typeface="Microsoft YaHei" panose="020B0503020204020204" pitchFamily="34" charset="-122"/>
                <a:ea typeface="Microsoft YaHei" panose="020B0503020204020204" pitchFamily="34" charset="-122"/>
              </a:rPr>
              <a:t>Mô hình Whisper hoạt động theo hướng end-to-end, sử dụng kiến trúc mạng nơ-ron nhân tạo Transformer.</a:t>
            </a:r>
            <a:endParaRPr lang="en-US" altLang="zh-CN" sz="1100" dirty="0">
              <a:latin typeface="Microsoft YaHei" panose="020B0503020204020204" pitchFamily="34" charset="-122"/>
              <a:ea typeface="Microsoft YaHei" panose="020B0503020204020204" pitchFamily="34" charset="-122"/>
            </a:endParaRPr>
          </a:p>
          <a:p>
            <a:pPr algn="just">
              <a:lnSpc>
                <a:spcPct val="150000"/>
              </a:lnSpc>
            </a:pPr>
            <a:r>
              <a:rPr lang="en-US" altLang="zh-CN" sz="1100" dirty="0">
                <a:latin typeface="Microsoft YaHei" panose="020B0503020204020204" pitchFamily="34" charset="-122"/>
                <a:ea typeface="Microsoft YaHei" panose="020B0503020204020204" pitchFamily="34" charset="-122"/>
              </a:rPr>
              <a:t>Mô hình Whisper đã đạt được kết quả ấn tượng trong các thử nghiệm. Độ chính xác của mô hình trong các tác vụ nhận dạng giọng nói và dịch giọng nói tương đương với các mô hình nhận dạng tiếng nói chuyên biệt cho từng ngôn ngữ.</a:t>
            </a:r>
            <a:endParaRPr lang="en-US" altLang="zh-CN" sz="1100" dirty="0">
              <a:latin typeface="Microsoft YaHei" panose="020B0503020204020204" pitchFamily="34" charset="-122"/>
              <a:ea typeface="Microsoft YaHei" panose="020B0503020204020204" pitchFamily="34" charset="-122"/>
            </a:endParaRPr>
          </a:p>
        </p:txBody>
      </p:sp>
      <p:sp>
        <p:nvSpPr>
          <p:cNvPr id="9246" name="矩形 150"/>
          <p:cNvSpPr/>
          <p:nvPr/>
        </p:nvSpPr>
        <p:spPr>
          <a:xfrm>
            <a:off x="3004820" y="1925320"/>
            <a:ext cx="1729105" cy="306705"/>
          </a:xfrm>
          <a:prstGeom prst="rect">
            <a:avLst/>
          </a:prstGeom>
          <a:noFill/>
          <a:ln w="9525">
            <a:noFill/>
          </a:ln>
        </p:spPr>
        <p:txBody>
          <a:bodyPr wrap="none" anchor="t" anchorCtr="0">
            <a:spAutoFit/>
          </a:bodyPr>
          <a:p>
            <a:pPr algn="l"/>
            <a:r>
              <a:rPr lang="en-US" altLang="vi-VN" sz="1400" b="1" dirty="0">
                <a:solidFill>
                  <a:srgbClr val="203864"/>
                </a:solidFill>
                <a:latin typeface="Microsoft YaHei" panose="020B0503020204020204" pitchFamily="34" charset="-122"/>
                <a:ea typeface="Microsoft YaHei" panose="020B0503020204020204" pitchFamily="34" charset="-122"/>
              </a:rPr>
              <a:t>Mô hình Whisper</a:t>
            </a:r>
            <a:endParaRPr lang="en-US" altLang="vi-VN" sz="1400" b="1" dirty="0">
              <a:solidFill>
                <a:srgbClr val="203864"/>
              </a:solidFill>
              <a:latin typeface="Microsoft YaHei" panose="020B0503020204020204" pitchFamily="34" charset="-122"/>
              <a:ea typeface="Microsoft YaHei" panose="020B0503020204020204" pitchFamily="34" charset="-122"/>
            </a:endParaRPr>
          </a:p>
        </p:txBody>
      </p:sp>
      <p:pic>
        <p:nvPicPr>
          <p:cNvPr id="9249" name="图片 2"/>
          <p:cNvPicPr>
            <a:picLocks noChangeAspect="1"/>
          </p:cNvPicPr>
          <p:nvPr/>
        </p:nvPicPr>
        <p:blipFill>
          <a:blip r:embed="rId1"/>
          <a:stretch>
            <a:fillRect/>
          </a:stretch>
        </p:blipFill>
        <p:spPr>
          <a:xfrm>
            <a:off x="504825" y="2795588"/>
            <a:ext cx="560388" cy="993775"/>
          </a:xfrm>
          <a:prstGeom prst="rect">
            <a:avLst/>
          </a:prstGeom>
          <a:noFill/>
          <a:ln w="9525">
            <a:noFill/>
          </a:ln>
        </p:spPr>
      </p:pic>
      <p:pic>
        <p:nvPicPr>
          <p:cNvPr id="9250" name="图片 3"/>
          <p:cNvPicPr>
            <a:picLocks noChangeAspect="1"/>
          </p:cNvPicPr>
          <p:nvPr/>
        </p:nvPicPr>
        <p:blipFill>
          <a:blip r:embed="rId2"/>
          <a:stretch>
            <a:fillRect/>
          </a:stretch>
        </p:blipFill>
        <p:spPr>
          <a:xfrm>
            <a:off x="3424238" y="2232025"/>
            <a:ext cx="871537" cy="238125"/>
          </a:xfrm>
          <a:prstGeom prst="rect">
            <a:avLst/>
          </a:prstGeom>
          <a:noFill/>
          <a:ln w="9525">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29" name="矩形 124"/>
              <p:cNvSpPr/>
              <p:nvPr/>
            </p:nvSpPr>
            <p:spPr>
              <a:xfrm flipH="1">
                <a:off x="3407817" y="26112"/>
                <a:ext cx="3719830" cy="306695"/>
              </a:xfrm>
              <a:prstGeom prst="rect">
                <a:avLst/>
              </a:prstGeom>
              <a:noFill/>
              <a:ln w="9525">
                <a:noFill/>
              </a:ln>
            </p:spPr>
            <p:txBody>
              <a:bodyPr wrap="none" anchor="t" anchorCtr="0">
                <a:spAutoFit/>
              </a:bodyPr>
              <a:p>
                <a:r>
                  <a:rPr lang="vi-VN" altLang="en-US" sz="1400" dirty="0">
                    <a:solidFill>
                      <a:schemeClr val="bg1"/>
                    </a:solidFill>
                    <a:latin typeface="Microsoft YaHei" panose="020B0503020204020204" pitchFamily="34" charset="-122"/>
                    <a:ea typeface="Microsoft YaHei" panose="020B0503020204020204" pitchFamily="34" charset="-122"/>
                  </a:rPr>
                  <a:t>INTRODUCTION TO MACHINE </a:t>
                </a:r>
                <a:r>
                  <a:rPr lang="vi-VN" altLang="en-US" sz="1400" dirty="0">
                    <a:solidFill>
                      <a:schemeClr val="bg1"/>
                    </a:solidFill>
                    <a:latin typeface="Microsoft YaHei" panose="020B0503020204020204" pitchFamily="34" charset="-122"/>
                    <a:ea typeface="Microsoft YaHei" panose="020B0503020204020204" pitchFamily="34" charset="-122"/>
                  </a:rPr>
                  <a:t>LEARNING</a:t>
                </a:r>
                <a:endParaRPr lang="vi-VN" altLang="en-US" sz="1400" dirty="0">
                  <a:solidFill>
                    <a:schemeClr val="bg1"/>
                  </a:solidFill>
                  <a:latin typeface="Microsoft YaHei" panose="020B0503020204020204" pitchFamily="34" charset="-122"/>
                  <a:ea typeface="Microsoft YaHei" panose="020B0503020204020204" pitchFamily="34" charset="-122"/>
                </a:endParaRPr>
              </a:p>
            </p:txBody>
          </p:sp>
        </p:grpSp>
      </p:grpSp>
      <p:grpSp>
        <p:nvGrpSpPr>
          <p:cNvPr id="9235" name="Group 20"/>
          <p:cNvGrpSpPr/>
          <p:nvPr/>
        </p:nvGrpSpPr>
        <p:grpSpPr>
          <a:xfrm>
            <a:off x="844550" y="1631950"/>
            <a:ext cx="2214563" cy="2208213"/>
            <a:chOff x="0" y="0"/>
            <a:chExt cx="2215632" cy="2209118"/>
          </a:xfrm>
        </p:grpSpPr>
        <p:grpSp>
          <p:nvGrpSpPr>
            <p:cNvPr id="9236" name="Group 21"/>
            <p:cNvGrpSpPr/>
            <p:nvPr/>
          </p:nvGrpSpPr>
          <p:grpSpPr>
            <a:xfrm>
              <a:off x="0" y="0"/>
              <a:ext cx="2215632" cy="2209118"/>
              <a:chOff x="0" y="0"/>
              <a:chExt cx="2215632" cy="2209118"/>
            </a:xfrm>
          </p:grpSpPr>
          <p:sp>
            <p:nvSpPr>
              <p:cNvPr id="9237" name="任意多边形 142"/>
              <p:cNvSpPr/>
              <p:nvPr/>
            </p:nvSpPr>
            <p:spPr>
              <a:xfrm>
                <a:off x="0" y="0"/>
                <a:ext cx="2215632" cy="2209118"/>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8" name="椭圆 143"/>
              <p:cNvSpPr/>
              <p:nvPr/>
            </p:nvSpPr>
            <p:spPr>
              <a:xfrm>
                <a:off x="337027" y="333770"/>
                <a:ext cx="1541580" cy="1541579"/>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9" name="文本框 141"/>
            <p:cNvSpPr txBox="1"/>
            <p:nvPr/>
          </p:nvSpPr>
          <p:spPr>
            <a:xfrm>
              <a:off x="449004" y="929864"/>
              <a:ext cx="1320802" cy="398943"/>
            </a:xfrm>
            <a:prstGeom prst="rect">
              <a:avLst/>
            </a:prstGeom>
            <a:noFill/>
            <a:ln w="9525">
              <a:noFill/>
            </a:ln>
          </p:spPr>
          <p:txBody>
            <a:bodyPr wrap="none" anchor="t" anchorCtr="0">
              <a:spAutoFit/>
            </a:bodyPr>
            <a:p>
              <a:pPr algn="ctr"/>
              <a:r>
                <a:rPr lang="en-US" altLang="vi-VN" sz="2000" dirty="0">
                  <a:solidFill>
                    <a:schemeClr val="bg1"/>
                  </a:solidFill>
                  <a:latin typeface="Microsoft YaHei" panose="020B0503020204020204" pitchFamily="34" charset="-122"/>
                  <a:ea typeface="Microsoft YaHei" panose="020B0503020204020204" pitchFamily="34" charset="-122"/>
                </a:rPr>
                <a:t>WHISPER</a:t>
              </a:r>
              <a:endParaRPr lang="en-US" altLang="vi-VN" sz="2000" dirty="0">
                <a:solidFill>
                  <a:schemeClr val="bg1"/>
                </a:solidFill>
                <a:latin typeface="Microsoft YaHei" panose="020B0503020204020204" pitchFamily="34" charset="-122"/>
                <a:ea typeface="Microsoft YaHei" panose="020B0503020204020204" pitchFamily="34" charset="-122"/>
              </a:endParaRPr>
            </a:p>
          </p:txBody>
        </p:sp>
      </p:grpSp>
      <p:grpSp>
        <p:nvGrpSpPr>
          <p:cNvPr id="9240" name="Group 25"/>
          <p:cNvGrpSpPr/>
          <p:nvPr/>
        </p:nvGrpSpPr>
        <p:grpSpPr>
          <a:xfrm>
            <a:off x="3011488" y="2614613"/>
            <a:ext cx="1716087" cy="1711325"/>
            <a:chOff x="0" y="0"/>
            <a:chExt cx="1716029" cy="1710984"/>
          </a:xfrm>
        </p:grpSpPr>
        <p:grpSp>
          <p:nvGrpSpPr>
            <p:cNvPr id="9241" name="Group 26"/>
            <p:cNvGrpSpPr/>
            <p:nvPr/>
          </p:nvGrpSpPr>
          <p:grpSpPr>
            <a:xfrm>
              <a:off x="0" y="0"/>
              <a:ext cx="1716029" cy="1710984"/>
              <a:chOff x="0" y="0"/>
              <a:chExt cx="1716029" cy="1710984"/>
            </a:xfrm>
          </p:grpSpPr>
          <p:sp>
            <p:nvSpPr>
              <p:cNvPr id="9242" name="任意多边形 147"/>
              <p:cNvSpPr/>
              <p:nvPr/>
            </p:nvSpPr>
            <p:spPr>
              <a:xfrm>
                <a:off x="0" y="0"/>
                <a:ext cx="1716029" cy="1710984"/>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43" name="椭圆 148"/>
              <p:cNvSpPr/>
              <p:nvPr/>
            </p:nvSpPr>
            <p:spPr>
              <a:xfrm>
                <a:off x="261030" y="258508"/>
                <a:ext cx="1193969" cy="1193968"/>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4" name="文本框 146"/>
            <p:cNvSpPr txBox="1"/>
            <p:nvPr/>
          </p:nvSpPr>
          <p:spPr>
            <a:xfrm>
              <a:off x="450674" y="725518"/>
              <a:ext cx="814677" cy="306644"/>
            </a:xfrm>
            <a:prstGeom prst="rect">
              <a:avLst/>
            </a:prstGeom>
            <a:noFill/>
            <a:ln w="9525">
              <a:noFill/>
            </a:ln>
          </p:spPr>
          <p:txBody>
            <a:bodyPr wrap="none" anchor="t" anchorCtr="0">
              <a:spAutoFit/>
            </a:bodyPr>
            <a:p>
              <a:pPr algn="ctr"/>
              <a:r>
                <a:rPr lang="vi-VN" altLang="zh-CN" sz="1400" dirty="0">
                  <a:solidFill>
                    <a:schemeClr val="bg1"/>
                  </a:solidFill>
                  <a:latin typeface="Microsoft YaHei" panose="020B0503020204020204" pitchFamily="34" charset="-122"/>
                  <a:ea typeface="Microsoft YaHei" panose="020B0503020204020204" pitchFamily="34" charset="-122"/>
                </a:rPr>
                <a:t>Model</a:t>
              </a:r>
              <a:r>
                <a:rPr lang="vi-VN" altLang="zh-CN" sz="1400" dirty="0">
                  <a:solidFill>
                    <a:schemeClr val="bg1"/>
                  </a:solidFill>
                  <a:latin typeface="Microsoft YaHei" panose="020B0503020204020204" pitchFamily="34" charset="-122"/>
                  <a:ea typeface="Microsoft YaHei" panose="020B0503020204020204" pitchFamily="34" charset="-122"/>
                </a:rPr>
                <a:t>s</a:t>
              </a:r>
              <a:endParaRPr lang="vi-VN" altLang="zh-CN" sz="1400" dirty="0">
                <a:solidFill>
                  <a:schemeClr val="bg1"/>
                </a:solidFill>
                <a:latin typeface="Microsoft YaHei" panose="020B0503020204020204" pitchFamily="34" charset="-122"/>
                <a:ea typeface="Microsoft YaHei" panose="020B0503020204020204" pitchFamily="34" charset="-122"/>
              </a:endParaRPr>
            </a:p>
          </p:txBody>
        </p:sp>
      </p:grpSp>
      <p:sp>
        <p:nvSpPr>
          <p:cNvPr id="9245" name="矩形 149"/>
          <p:cNvSpPr/>
          <p:nvPr/>
        </p:nvSpPr>
        <p:spPr>
          <a:xfrm>
            <a:off x="5125720" y="429895"/>
            <a:ext cx="3790950" cy="2863850"/>
          </a:xfrm>
          <a:prstGeom prst="rect">
            <a:avLst/>
          </a:prstGeom>
          <a:noFill/>
          <a:ln w="9525">
            <a:noFill/>
          </a:ln>
        </p:spPr>
        <p:txBody>
          <a:bodyPr anchor="t" anchorCtr="0">
            <a:no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Whisper là một công cụ được tạo ra bởi OpenAI có khả năng hiểu và chuyển đổi ngôn ngữ nói thành văn bản, tương tự như cách Siri hoặc Alexa hoạt động. Cách mà Whisper hoạt động giống như một thông dịch viên. Nó sử dụng một kiến trúc mã hóa-giải mã Transformer. Để đơn giản hóa, hãy tưởng tượng ai đó dịch từ tiếng Anh sang tiếng Việt. Phần ‘mã hóa’ sẽ hiểu câu tiếng Anh, và phần ‘giải mã’ sau đó sẽ tạo ra câu tiếng Việt. Trong Whisper, phần ‘mã hóa’ hiểu ngôn ngữ nói (âm thanh), và phần ‘giải mã’ tạo ra văn bản.</a:t>
            </a:r>
            <a:endParaRPr lang="en-US" altLang="zh-CN" sz="1100" dirty="0">
              <a:latin typeface="Microsoft YaHei" panose="020B0503020204020204" pitchFamily="34" charset="-122"/>
              <a:ea typeface="Microsoft YaHei" panose="020B0503020204020204" pitchFamily="34" charset="-122"/>
            </a:endParaRPr>
          </a:p>
        </p:txBody>
      </p:sp>
      <p:sp>
        <p:nvSpPr>
          <p:cNvPr id="9246" name="矩形 150"/>
          <p:cNvSpPr/>
          <p:nvPr/>
        </p:nvSpPr>
        <p:spPr>
          <a:xfrm>
            <a:off x="3004820" y="1925320"/>
            <a:ext cx="2047240" cy="306705"/>
          </a:xfrm>
          <a:prstGeom prst="rect">
            <a:avLst/>
          </a:prstGeom>
          <a:noFill/>
          <a:ln w="9525">
            <a:noFill/>
          </a:ln>
        </p:spPr>
        <p:txBody>
          <a:bodyPr wrap="none" anchor="t" anchorCtr="0">
            <a:spAutoFit/>
          </a:bodyPr>
          <a:p>
            <a:pPr algn="l"/>
            <a:r>
              <a:rPr lang="en-US" altLang="vi-VN" sz="1400" b="1" dirty="0">
                <a:solidFill>
                  <a:srgbClr val="203864"/>
                </a:solidFill>
                <a:latin typeface="Microsoft YaHei" panose="020B0503020204020204" pitchFamily="34" charset="-122"/>
                <a:ea typeface="Microsoft YaHei" panose="020B0503020204020204" pitchFamily="34" charset="-122"/>
              </a:rPr>
              <a:t>Cách thức hoạt động</a:t>
            </a:r>
            <a:endParaRPr lang="en-US" altLang="vi-VN" sz="1400" b="1" dirty="0">
              <a:solidFill>
                <a:srgbClr val="203864"/>
              </a:solidFill>
              <a:latin typeface="Microsoft YaHei" panose="020B0503020204020204" pitchFamily="34" charset="-122"/>
              <a:ea typeface="Microsoft YaHei" panose="020B0503020204020204" pitchFamily="34" charset="-122"/>
            </a:endParaRPr>
          </a:p>
        </p:txBody>
      </p:sp>
      <p:pic>
        <p:nvPicPr>
          <p:cNvPr id="9249" name="图片 2"/>
          <p:cNvPicPr>
            <a:picLocks noChangeAspect="1"/>
          </p:cNvPicPr>
          <p:nvPr/>
        </p:nvPicPr>
        <p:blipFill>
          <a:blip r:embed="rId1"/>
          <a:stretch>
            <a:fillRect/>
          </a:stretch>
        </p:blipFill>
        <p:spPr>
          <a:xfrm>
            <a:off x="504825" y="2795588"/>
            <a:ext cx="560388" cy="993775"/>
          </a:xfrm>
          <a:prstGeom prst="rect">
            <a:avLst/>
          </a:prstGeom>
          <a:noFill/>
          <a:ln w="9525">
            <a:noFill/>
          </a:ln>
        </p:spPr>
      </p:pic>
      <p:pic>
        <p:nvPicPr>
          <p:cNvPr id="9250" name="图片 3"/>
          <p:cNvPicPr>
            <a:picLocks noChangeAspect="1"/>
          </p:cNvPicPr>
          <p:nvPr/>
        </p:nvPicPr>
        <p:blipFill>
          <a:blip r:embed="rId2"/>
          <a:stretch>
            <a:fillRect/>
          </a:stretch>
        </p:blipFill>
        <p:spPr>
          <a:xfrm>
            <a:off x="3424238" y="2232025"/>
            <a:ext cx="871537" cy="238125"/>
          </a:xfrm>
          <a:prstGeom prst="rect">
            <a:avLst/>
          </a:prstGeom>
          <a:noFill/>
          <a:ln w="9525">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2"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3</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20483"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0484" name="Group 5"/>
          <p:cNvGrpSpPr/>
          <p:nvPr/>
        </p:nvGrpSpPr>
        <p:grpSpPr>
          <a:xfrm>
            <a:off x="857250" y="1431925"/>
            <a:ext cx="8286750" cy="901700"/>
            <a:chOff x="0" y="0"/>
            <a:chExt cx="8286663" cy="902064"/>
          </a:xfrm>
        </p:grpSpPr>
        <p:grpSp>
          <p:nvGrpSpPr>
            <p:cNvPr id="20485" name="Group 6"/>
            <p:cNvGrpSpPr/>
            <p:nvPr/>
          </p:nvGrpSpPr>
          <p:grpSpPr>
            <a:xfrm>
              <a:off x="0" y="0"/>
              <a:ext cx="8286663" cy="902064"/>
              <a:chOff x="0" y="0"/>
              <a:chExt cx="8286663" cy="902064"/>
            </a:xfrm>
          </p:grpSpPr>
          <p:sp>
            <p:nvSpPr>
              <p:cNvPr id="20486"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7"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0488" name="矩形 6"/>
            <p:cNvSpPr/>
            <p:nvPr/>
          </p:nvSpPr>
          <p:spPr>
            <a:xfrm>
              <a:off x="1108720" y="157611"/>
              <a:ext cx="5402523"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PHƯƠNG PHÁP ĐỀ XUẤT</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0489" name="Group 10"/>
          <p:cNvGrpSpPr/>
          <p:nvPr/>
        </p:nvGrpSpPr>
        <p:grpSpPr>
          <a:xfrm>
            <a:off x="0" y="2328863"/>
            <a:ext cx="3386138" cy="577850"/>
            <a:chOff x="0" y="0"/>
            <a:chExt cx="3385877" cy="578062"/>
          </a:xfrm>
        </p:grpSpPr>
        <p:sp>
          <p:nvSpPr>
            <p:cNvPr id="20490"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91"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Group 2"/>
          <p:cNvGrpSpPr/>
          <p:nvPr/>
        </p:nvGrpSpPr>
        <p:grpSpPr>
          <a:xfrm>
            <a:off x="2647950" y="1480185"/>
            <a:ext cx="612775" cy="2155825"/>
            <a:chOff x="0" y="0"/>
            <a:chExt cx="612000" cy="2154792"/>
          </a:xfrm>
        </p:grpSpPr>
        <p:sp>
          <p:nvSpPr>
            <p:cNvPr id="13314" name="矩形 44"/>
            <p:cNvSpPr/>
            <p:nvPr/>
          </p:nvSpPr>
          <p:spPr>
            <a:xfrm>
              <a:off x="0" y="0"/>
              <a:ext cx="468000" cy="2154792"/>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15" name="矩形 54"/>
            <p:cNvSpPr/>
            <p:nvPr/>
          </p:nvSpPr>
          <p:spPr>
            <a:xfrm flipH="1">
              <a:off x="468000" y="143997"/>
              <a:ext cx="144000" cy="201079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16" name="Group 5"/>
          <p:cNvGrpSpPr/>
          <p:nvPr/>
        </p:nvGrpSpPr>
        <p:grpSpPr>
          <a:xfrm>
            <a:off x="5883275" y="1480185"/>
            <a:ext cx="612775" cy="2155825"/>
            <a:chOff x="0" y="0"/>
            <a:chExt cx="612001" cy="2154793"/>
          </a:xfrm>
        </p:grpSpPr>
        <p:sp>
          <p:nvSpPr>
            <p:cNvPr id="13317" name="矩形 48"/>
            <p:cNvSpPr/>
            <p:nvPr/>
          </p:nvSpPr>
          <p:spPr>
            <a:xfrm>
              <a:off x="144001" y="0"/>
              <a:ext cx="468000" cy="215479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18" name="矩形 58"/>
            <p:cNvSpPr/>
            <p:nvPr/>
          </p:nvSpPr>
          <p:spPr>
            <a:xfrm flipH="1">
              <a:off x="0" y="143998"/>
              <a:ext cx="144000" cy="201079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20" name="Group 9"/>
          <p:cNvGrpSpPr/>
          <p:nvPr/>
        </p:nvGrpSpPr>
        <p:grpSpPr>
          <a:xfrm rot="0">
            <a:off x="0" y="1013460"/>
            <a:ext cx="3260725" cy="611505"/>
            <a:chOff x="0" y="0"/>
            <a:chExt cx="3260738" cy="612000"/>
          </a:xfrm>
        </p:grpSpPr>
        <p:sp>
          <p:nvSpPr>
            <p:cNvPr id="13321" name="直角三角形 45"/>
            <p:cNvSpPr/>
            <p:nvPr/>
          </p:nvSpPr>
          <p:spPr>
            <a:xfrm rot="10800000" flipH="1" flipV="1">
              <a:off x="3116738"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2" name="矩形 46"/>
            <p:cNvSpPr/>
            <p:nvPr/>
          </p:nvSpPr>
          <p:spPr>
            <a:xfrm flipH="1">
              <a:off x="0" y="468000"/>
              <a:ext cx="3116738"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3" name="直角三角形 49"/>
            <p:cNvSpPr/>
            <p:nvPr/>
          </p:nvSpPr>
          <p:spPr>
            <a:xfrm>
              <a:off x="2648738"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4" name="矩形 52"/>
            <p:cNvSpPr/>
            <p:nvPr/>
          </p:nvSpPr>
          <p:spPr>
            <a:xfrm>
              <a:off x="1" y="0"/>
              <a:ext cx="2648738"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26" name="Group 15"/>
          <p:cNvGrpSpPr/>
          <p:nvPr/>
        </p:nvGrpSpPr>
        <p:grpSpPr>
          <a:xfrm>
            <a:off x="2647950" y="3636010"/>
            <a:ext cx="3848100" cy="611188"/>
            <a:chOff x="0" y="0"/>
            <a:chExt cx="3846526" cy="612000"/>
          </a:xfrm>
        </p:grpSpPr>
        <p:grpSp>
          <p:nvGrpSpPr>
            <p:cNvPr id="13327" name="Group 16"/>
            <p:cNvGrpSpPr/>
            <p:nvPr/>
          </p:nvGrpSpPr>
          <p:grpSpPr>
            <a:xfrm>
              <a:off x="0" y="0"/>
              <a:ext cx="3846526" cy="612000"/>
              <a:chOff x="0" y="0"/>
              <a:chExt cx="3846526" cy="612000"/>
            </a:xfrm>
          </p:grpSpPr>
          <p:sp>
            <p:nvSpPr>
              <p:cNvPr id="13328" name="矩形 42"/>
              <p:cNvSpPr/>
              <p:nvPr/>
            </p:nvSpPr>
            <p:spPr>
              <a:xfrm flipV="1">
                <a:off x="468001" y="0"/>
                <a:ext cx="2910525"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9" name="直角三角形 43"/>
              <p:cNvSpPr/>
              <p:nvPr/>
            </p:nvSpPr>
            <p:spPr>
              <a:xfrm flipV="1">
                <a:off x="3378526"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0" name="直角三角形 47"/>
              <p:cNvSpPr/>
              <p:nvPr/>
            </p:nvSpPr>
            <p:spPr>
              <a:xfrm flipH="1" flipV="1">
                <a:off x="0"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1" name="矩形 55"/>
              <p:cNvSpPr/>
              <p:nvPr/>
            </p:nvSpPr>
            <p:spPr>
              <a:xfrm flipH="1">
                <a:off x="612000" y="468000"/>
                <a:ext cx="2622526"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2" name="直角三角形 56"/>
              <p:cNvSpPr/>
              <p:nvPr/>
            </p:nvSpPr>
            <p:spPr>
              <a:xfrm rot="10800000">
                <a:off x="462299"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3" name="直角三角形 57"/>
              <p:cNvSpPr/>
              <p:nvPr/>
            </p:nvSpPr>
            <p:spPr>
              <a:xfrm rot="-10800000" flipH="1">
                <a:off x="3240227"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3334" name="文本框 62"/>
            <p:cNvSpPr txBox="1"/>
            <p:nvPr/>
          </p:nvSpPr>
          <p:spPr>
            <a:xfrm>
              <a:off x="1525278" y="95500"/>
              <a:ext cx="795964" cy="275956"/>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Mô hình</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grpSp>
      <p:grpSp>
        <p:nvGrpSpPr>
          <p:cNvPr id="13336" name="Group 25"/>
          <p:cNvGrpSpPr/>
          <p:nvPr/>
        </p:nvGrpSpPr>
        <p:grpSpPr>
          <a:xfrm rot="0">
            <a:off x="5883275" y="1013460"/>
            <a:ext cx="3260725" cy="611505"/>
            <a:chOff x="0" y="0"/>
            <a:chExt cx="3260737" cy="611998"/>
          </a:xfrm>
        </p:grpSpPr>
        <p:sp>
          <p:nvSpPr>
            <p:cNvPr id="13337" name="直角三角形 50"/>
            <p:cNvSpPr/>
            <p:nvPr/>
          </p:nvSpPr>
          <p:spPr>
            <a:xfrm flipH="1">
              <a:off x="144001"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8" name="矩形 53"/>
            <p:cNvSpPr/>
            <p:nvPr/>
          </p:nvSpPr>
          <p:spPr>
            <a:xfrm>
              <a:off x="612001" y="0"/>
              <a:ext cx="2648736"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9" name="直角三角形 59"/>
            <p:cNvSpPr/>
            <p:nvPr/>
          </p:nvSpPr>
          <p:spPr>
            <a:xfrm rot="-10800000" flipV="1">
              <a:off x="0" y="467998"/>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40" name="矩形 60"/>
            <p:cNvSpPr/>
            <p:nvPr/>
          </p:nvSpPr>
          <p:spPr>
            <a:xfrm flipH="1">
              <a:off x="143999" y="467998"/>
              <a:ext cx="3116737"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3342" name="矩形 64"/>
          <p:cNvSpPr/>
          <p:nvPr/>
        </p:nvSpPr>
        <p:spPr>
          <a:xfrm>
            <a:off x="165735" y="1682115"/>
            <a:ext cx="2319020" cy="2884170"/>
          </a:xfrm>
          <a:prstGeom prst="rect">
            <a:avLst/>
          </a:prstGeom>
          <a:noFill/>
          <a:ln w="9525">
            <a:noFill/>
          </a:ln>
        </p:spPr>
        <p:txBody>
          <a:bodyPr wrap="square" anchor="t" anchorCtr="0">
            <a:sp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Khác với các hệ thống ASR khác, mô hình Whisper có thể dự đoán bản thô của audio mà không cần bất kỳ tiêu chuẩn hay ràng buộc nào. Chúng tôi phân đoạn âm thanh thành các đoạn âm thanh nhỏ hơn, mỗi đoạn tương ứng với một câu hoặc một từ. Tất cả các đoạn này được huấn luyện và sử dụng làm dữ liệu huấn luyện.</a:t>
            </a:r>
            <a:endParaRPr lang="en-US" altLang="zh-CN" sz="1100" dirty="0">
              <a:latin typeface="Microsoft YaHei" panose="020B0503020204020204" pitchFamily="34" charset="-122"/>
              <a:ea typeface="Microsoft YaHei" panose="020B0503020204020204" pitchFamily="34" charset="-122"/>
            </a:endParaRPr>
          </a:p>
        </p:txBody>
      </p:sp>
      <p:sp>
        <p:nvSpPr>
          <p:cNvPr id="13343" name="矩形 65"/>
          <p:cNvSpPr/>
          <p:nvPr/>
        </p:nvSpPr>
        <p:spPr>
          <a:xfrm>
            <a:off x="6658610" y="1684020"/>
            <a:ext cx="2396490" cy="3392170"/>
          </a:xfrm>
          <a:prstGeom prst="rect">
            <a:avLst/>
          </a:prstGeom>
          <a:noFill/>
          <a:ln w="9525">
            <a:noFill/>
          </a:ln>
        </p:spPr>
        <p:txBody>
          <a:bodyPr wrap="square" anchor="t" anchorCtr="0">
            <a:sp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Một hệ thống nhận diện giọng nói đầy đủ tính năng bao gồm nhiều thành phần bổ sung như phát hiện giọng hoạt động, phân loại người nói và chuẩn hóa văn bản. Những thành phần này thường được xử lý riêng lẻ dẫn đến một hệ thống khá phức tạp. Để giảm độ phức tạp này, mô hình Whisper có thể thực hiện toàn bộ quy trình xử lý giọng nói mà không chỉ là phần nhận diện cơ bản.</a:t>
            </a:r>
            <a:endParaRPr lang="en-US" altLang="zh-CN" sz="1100" dirty="0">
              <a:latin typeface="Microsoft YaHei" panose="020B0503020204020204" pitchFamily="34" charset="-122"/>
              <a:ea typeface="Microsoft YaHei" panose="020B0503020204020204" pitchFamily="34" charset="-122"/>
            </a:endParaRPr>
          </a:p>
        </p:txBody>
      </p:sp>
      <p:sp>
        <p:nvSpPr>
          <p:cNvPr id="13344" name="矩形 66"/>
          <p:cNvSpPr/>
          <p:nvPr/>
        </p:nvSpPr>
        <p:spPr>
          <a:xfrm>
            <a:off x="3462020" y="662940"/>
            <a:ext cx="2219325" cy="2884170"/>
          </a:xfrm>
          <a:prstGeom prst="rect">
            <a:avLst/>
          </a:prstGeom>
          <a:noFill/>
          <a:ln w="9525">
            <a:noFill/>
          </a:ln>
        </p:spPr>
        <p:txBody>
          <a:bodyPr wrap="square" anchor="t" anchorCtr="0">
            <a:sp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Chúng tôi sử dụng một kiến trúc có sẵn là Transformer mã hóa-giải mã vì kiến trúc này đã được xác minh có thể mở rộng và đáng tin cậy. Tất cả âm thanh được lấy mẫu thành 16.000 Hz, và biểu diễn quang phổ Mel với cường độ log 80 channels được tính toán trên cửa sổ 25 mili giây với bước nhảy là 10 mili giây.</a:t>
            </a:r>
            <a:endParaRPr lang="en-US" altLang="zh-CN" sz="1100" dirty="0">
              <a:latin typeface="Microsoft YaHei" panose="020B0503020204020204" pitchFamily="34" charset="-122"/>
              <a:ea typeface="Microsoft YaHei" panose="020B0503020204020204" pitchFamily="34" charset="-122"/>
            </a:endParaRPr>
          </a:p>
        </p:txBody>
      </p:sp>
      <p:sp>
        <p:nvSpPr>
          <p:cNvPr id="2" name="文本框 62"/>
          <p:cNvSpPr txBox="1"/>
          <p:nvPr/>
        </p:nvSpPr>
        <p:spPr>
          <a:xfrm>
            <a:off x="774698" y="1109468"/>
            <a:ext cx="1099820" cy="275590"/>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Xử lý dữ liệu</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sp>
        <p:nvSpPr>
          <p:cNvPr id="3" name="文本框 62"/>
          <p:cNvSpPr txBox="1"/>
          <p:nvPr/>
        </p:nvSpPr>
        <p:spPr>
          <a:xfrm>
            <a:off x="7108505" y="1109468"/>
            <a:ext cx="1423035" cy="275590"/>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Multitask Format</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5717</Words>
  <Application>WPS Presentation</Application>
  <PresentationFormat>全屏显示(16:9)</PresentationFormat>
  <Paragraphs>127</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vt:lpstr>
      <vt:lpstr>Microsoft YaHei</vt:lpstr>
      <vt:lpstr>Calibri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anhng</cp:lastModifiedBy>
  <cp:revision>103</cp:revision>
  <dcterms:created xsi:type="dcterms:W3CDTF">2014-09-05T03:09:00Z</dcterms:created>
  <dcterms:modified xsi:type="dcterms:W3CDTF">2024-02-29T10:22:36Z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4A7FA43BDF884F78A75A80E521CBD28D_13</vt:lpwstr>
  </property>
</Properties>
</file>