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8" r:id="rId3"/>
    <p:sldId id="258" r:id="rId4"/>
    <p:sldId id="264" r:id="rId5"/>
    <p:sldId id="261" r:id="rId6"/>
    <p:sldId id="263" r:id="rId7"/>
    <p:sldId id="260" r:id="rId8"/>
    <p:sldId id="265" r:id="rId9"/>
    <p:sldId id="266" r:id="rId10"/>
    <p:sldId id="279" r:id="rId11"/>
    <p:sldId id="267" r:id="rId12"/>
    <p:sldId id="270" r:id="rId13"/>
    <p:sldId id="280" r:id="rId14"/>
    <p:sldId id="286" r:id="rId15"/>
    <p:sldId id="287" r:id="rId16"/>
    <p:sldId id="289" r:id="rId17"/>
    <p:sldId id="272" r:id="rId18"/>
    <p:sldId id="278" r:id="rId19"/>
    <p:sldId id="276" r:id="rId20"/>
    <p:sldId id="284" r:id="rId21"/>
    <p:sldId id="285" r:id="rId22"/>
    <p:sldId id="273" r:id="rId23"/>
    <p:sldId id="275" r:id="rId24"/>
    <p:sldId id="274" r:id="rId25"/>
    <p:sldId id="282" r:id="rId26"/>
    <p:sldId id="283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84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76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829632" y="1745512"/>
            <a:ext cx="5387925" cy="926252"/>
          </a:xfrm>
          <a:prstGeom prst="rect">
            <a:avLst/>
          </a:prstGeom>
        </p:spPr>
        <p:txBody>
          <a:bodyPr/>
          <a:lstStyle>
            <a:lvl1pPr>
              <a:defRPr sz="6600"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9633" y="2844800"/>
            <a:ext cx="4354035" cy="5859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723900" indent="-266700">
              <a:buSzPct val="100000"/>
              <a:buChar char="•"/>
              <a:defRPr>
                <a:solidFill>
                  <a:srgbClr val="FFFFFF"/>
                </a:solidFill>
              </a:defRPr>
            </a:lvl2pPr>
            <a:lvl3pPr marL="1234439" indent="-320039">
              <a:buSzPct val="100000"/>
              <a:buChar char="•"/>
              <a:defRPr>
                <a:solidFill>
                  <a:srgbClr val="FFFFFF"/>
                </a:solidFill>
              </a:defRPr>
            </a:lvl3pPr>
            <a:lvl4pPr marL="1727200" indent="-355600">
              <a:buSzPct val="100000"/>
              <a:buChar char="•"/>
              <a:defRPr>
                <a:solidFill>
                  <a:srgbClr val="FFFFFF"/>
                </a:solidFill>
              </a:defRPr>
            </a:lvl4pPr>
            <a:lvl5pPr marL="2184400" indent="-355600">
              <a:buSzPct val="100000"/>
              <a:buChar char="•"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深色底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" name="bg-02.jpg" descr="bg-02.jpg"/>
          <p:cNvPicPr>
            <a:picLocks noChangeAspect="1"/>
          </p:cNvPicPr>
          <p:nvPr/>
        </p:nvPicPr>
        <p:blipFill>
          <a:blip r:embed="rId2"/>
          <a:srcRect t="93292"/>
          <a:stretch>
            <a:fillRect/>
          </a:stretch>
        </p:blipFill>
        <p:spPr>
          <a:xfrm>
            <a:off x="6548" y="6393250"/>
            <a:ext cx="9130799" cy="46002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g-02.jpg" descr="bg-02.jpg"/>
          <p:cNvPicPr>
            <a:picLocks noChangeAspect="1"/>
          </p:cNvPicPr>
          <p:nvPr/>
        </p:nvPicPr>
        <p:blipFill>
          <a:blip r:embed="rId4"/>
          <a:srcRect t="93292"/>
          <a:stretch>
            <a:fillRect/>
          </a:stretch>
        </p:blipFill>
        <p:spPr>
          <a:xfrm>
            <a:off x="6548" y="6393250"/>
            <a:ext cx="9130799" cy="4600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icrosoft JhengHei"/>
          <a:ea typeface="Microsoft JhengHei"/>
          <a:cs typeface="Microsoft JhengHei"/>
          <a:sym typeface="Microsoft JhengHe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JhengHe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標題 1"/>
          <p:cNvSpPr txBox="1">
            <a:spLocks noGrp="1"/>
          </p:cNvSpPr>
          <p:nvPr>
            <p:ph type="title"/>
          </p:nvPr>
        </p:nvSpPr>
        <p:spPr>
          <a:xfrm>
            <a:off x="728032" y="1770912"/>
            <a:ext cx="5387925" cy="9262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21791">
              <a:defRPr sz="4488"/>
            </a:pPr>
            <a:r>
              <a:rPr lang="zh-TW" altLang="en-US" sz="1000" b="1" dirty="0"/>
              <a:t>繼續</a:t>
            </a:r>
            <a:r>
              <a:rPr lang="zh-TW" altLang="en-US" b="1" dirty="0">
                <a:highlight>
                  <a:srgbClr val="008000"/>
                </a:highlight>
              </a:rPr>
              <a:t>花</a:t>
            </a:r>
            <a:r>
              <a:rPr lang="zh-TW" altLang="en-US" b="1" dirty="0"/>
              <a:t> </a:t>
            </a:r>
            <a:r>
              <a:rPr lang="en-US" altLang="zh-TW" dirty="0" err="1"/>
              <a:t>JCConf</a:t>
            </a:r>
            <a:r>
              <a:rPr lang="en-US" altLang="zh-TW" dirty="0"/>
              <a:t> 2022</a:t>
            </a:r>
            <a:br>
              <a:rPr lang="en-US" altLang="zh-TW" b="1" dirty="0"/>
            </a:br>
            <a:r>
              <a:rPr lang="zh-TW" altLang="en-US" b="1" dirty="0">
                <a:highlight>
                  <a:srgbClr val="008000"/>
                </a:highlight>
              </a:rPr>
              <a:t>式</a:t>
            </a:r>
            <a:r>
              <a:rPr lang="zh-TW" altLang="en-US" b="1" dirty="0"/>
              <a:t> </a:t>
            </a:r>
            <a:r>
              <a:rPr lang="en-US" altLang="zh-TW" b="1" dirty="0"/>
              <a:t>Spring Data JPA </a:t>
            </a:r>
            <a:br>
              <a:rPr lang="en-US" altLang="zh-TW" b="1" dirty="0"/>
            </a:br>
            <a:endParaRPr dirty="0"/>
          </a:p>
        </p:txBody>
      </p:sp>
      <p:sp>
        <p:nvSpPr>
          <p:cNvPr id="43" name="副標題 2"/>
          <p:cNvSpPr txBox="1">
            <a:spLocks noGrp="1"/>
          </p:cNvSpPr>
          <p:nvPr>
            <p:ph type="body" sz="quarter" idx="1"/>
          </p:nvPr>
        </p:nvSpPr>
        <p:spPr>
          <a:xfrm>
            <a:off x="728033" y="2870200"/>
            <a:ext cx="4354035" cy="58597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Rhys Chang </a:t>
            </a:r>
            <a:r>
              <a:rPr lang="en-US" altLang="zh-TW" sz="1800" dirty="0"/>
              <a:t>(Softleader)</a:t>
            </a:r>
            <a:endParaRPr lang="en-US" altLang="zh-TW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69578-0364-C638-E049-99E9AAEC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(</a:t>
            </a:r>
            <a:r>
              <a:rPr lang="zh-TW" altLang="en-US" dirty="0"/>
              <a:t>過度展開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1C5D6E-5AF0-6A7F-D69B-CF35E8AB3226}"/>
              </a:ext>
            </a:extLst>
          </p:cNvPr>
          <p:cNvSpPr txBox="1"/>
          <p:nvPr/>
        </p:nvSpPr>
        <p:spPr>
          <a:xfrm>
            <a:off x="332689" y="4320736"/>
            <a:ext cx="8334972" cy="938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Select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Employee0_.id as id1_1_0_, emprole1_.id as id1_2_1_, employee0_.duty_date as duty_dat2_1_0_,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Employee0_.eid as eid3_1_0_, employee0_.name as name4_1_0_, employee0_.salary as salary5_1_0_,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Emprole1_.approve_level as approve_2_2_1_, emprole1_.code as code3_2_1_, emprole1_.eid as eid4_2_1_, emprole1_.name as name5_2_1_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from employee employee0_ inner join </a:t>
            </a:r>
            <a:r>
              <a:rPr kumimoji="0" lang="en-US" altLang="zh-TW" sz="11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emp_role</a:t>
            </a:r>
            <a:r>
              <a:rPr kumimoji="0" lang="en-US" altLang="zh-TW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emprole1_ on (emprole1_.eid=employee0_.eid) where emprole1_.approve_level&lt;=?</a:t>
            </a:r>
            <a:endParaRPr kumimoji="0" lang="zh-TW" altLang="en-US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D7AC14-C2CE-520C-5F4B-0B0A90B5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07" y="2516715"/>
            <a:ext cx="7003387" cy="1668925"/>
          </a:xfrm>
          <a:prstGeom prst="rect">
            <a:avLst/>
          </a:prstGeom>
        </p:spPr>
      </p:pic>
      <p:sp>
        <p:nvSpPr>
          <p:cNvPr id="12" name="圖說文字: 直線加上強調線 11">
            <a:extLst>
              <a:ext uri="{FF2B5EF4-FFF2-40B4-BE49-F238E27FC236}">
                <a16:creationId xmlns:a16="http://schemas.microsoft.com/office/drawing/2014/main" id="{8E8891AC-3A93-03F8-8195-17E95DC3A1C7}"/>
              </a:ext>
            </a:extLst>
          </p:cNvPr>
          <p:cNvSpPr/>
          <p:nvPr/>
        </p:nvSpPr>
        <p:spPr>
          <a:xfrm>
            <a:off x="3800277" y="1598548"/>
            <a:ext cx="1887291" cy="369330"/>
          </a:xfrm>
          <a:prstGeom prst="accentCallout1">
            <a:avLst>
              <a:gd name="adj1" fmla="val 18750"/>
              <a:gd name="adj2" fmla="val -8333"/>
              <a:gd name="adj3" fmla="val 249425"/>
              <a:gd name="adj4" fmla="val -65096"/>
            </a:avLst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不指定</a:t>
            </a:r>
            <a:r>
              <a:rPr lang="en-US" altLang="zh-TW" dirty="0"/>
              <a:t>select</a:t>
            </a:r>
            <a:r>
              <a:rPr lang="zh-TW" altLang="en-US" dirty="0"/>
              <a:t>欄位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A770C1-726C-D37D-399D-4F6E287D6BB8}"/>
              </a:ext>
            </a:extLst>
          </p:cNvPr>
          <p:cNvSpPr/>
          <p:nvPr/>
        </p:nvSpPr>
        <p:spPr>
          <a:xfrm>
            <a:off x="1761034" y="2528907"/>
            <a:ext cx="1104086" cy="17771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圖說文字: 直線加上強調線 13">
            <a:extLst>
              <a:ext uri="{FF2B5EF4-FFF2-40B4-BE49-F238E27FC236}">
                <a16:creationId xmlns:a16="http://schemas.microsoft.com/office/drawing/2014/main" id="{27C9EA5F-515C-CFC3-2DE4-D10499387A83}"/>
              </a:ext>
            </a:extLst>
          </p:cNvPr>
          <p:cNvSpPr/>
          <p:nvPr/>
        </p:nvSpPr>
        <p:spPr>
          <a:xfrm>
            <a:off x="44842" y="1598548"/>
            <a:ext cx="1142365" cy="369330"/>
          </a:xfrm>
          <a:prstGeom prst="accentCallout1">
            <a:avLst>
              <a:gd name="adj1" fmla="val 18751"/>
              <a:gd name="adj2" fmla="val 108334"/>
              <a:gd name="adj3" fmla="val 471894"/>
              <a:gd name="adj4" fmla="val 132201"/>
            </a:avLst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輸出為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List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50096C-3174-5F6D-2C33-96D3BFFCF806}"/>
              </a:ext>
            </a:extLst>
          </p:cNvPr>
          <p:cNvSpPr/>
          <p:nvPr/>
        </p:nvSpPr>
        <p:spPr>
          <a:xfrm>
            <a:off x="1187207" y="3332889"/>
            <a:ext cx="410818" cy="20540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圖說文字: 直線加上強調線 15">
            <a:extLst>
              <a:ext uri="{FF2B5EF4-FFF2-40B4-BE49-F238E27FC236}">
                <a16:creationId xmlns:a16="http://schemas.microsoft.com/office/drawing/2014/main" id="{0839B8CB-0FC7-929F-0CCD-EBE37848C8B0}"/>
              </a:ext>
            </a:extLst>
          </p:cNvPr>
          <p:cNvSpPr/>
          <p:nvPr/>
        </p:nvSpPr>
        <p:spPr>
          <a:xfrm>
            <a:off x="5366949" y="5495406"/>
            <a:ext cx="2123742" cy="369330"/>
          </a:xfrm>
          <a:prstGeom prst="accentCallout1">
            <a:avLst>
              <a:gd name="adj1" fmla="val 18750"/>
              <a:gd name="adj2" fmla="val -8333"/>
              <a:gd name="adj3" fmla="val -130203"/>
              <a:gd name="adj4" fmla="val -83507"/>
            </a:avLst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多了</a:t>
            </a:r>
            <a:r>
              <a:rPr lang="en-US" altLang="zh-TW" dirty="0" err="1"/>
              <a:t>EmpRole</a:t>
            </a:r>
            <a:r>
              <a:rPr lang="zh-TW" altLang="en-US" dirty="0"/>
              <a:t>的結果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48437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16968-D0BB-AF4C-6DC4-581518B5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Aggregation Function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2C1E1EE-7AE7-0609-3620-46182DE9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47" y="1690689"/>
            <a:ext cx="8375106" cy="1691787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6FEF7F0-92AB-9BAB-F926-49DFFF5D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17579"/>
              </p:ext>
            </p:extLst>
          </p:nvPr>
        </p:nvGraphicFramePr>
        <p:xfrm>
          <a:off x="427751" y="3475525"/>
          <a:ext cx="8288497" cy="26300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0775">
                  <a:extLst>
                    <a:ext uri="{9D8B030D-6E8A-4147-A177-3AD203B41FA5}">
                      <a16:colId xmlns:a16="http://schemas.microsoft.com/office/drawing/2014/main" val="3879195841"/>
                    </a:ext>
                  </a:extLst>
                </a:gridCol>
                <a:gridCol w="3266863">
                  <a:extLst>
                    <a:ext uri="{9D8B030D-6E8A-4147-A177-3AD203B41FA5}">
                      <a16:colId xmlns:a16="http://schemas.microsoft.com/office/drawing/2014/main" val="1616602691"/>
                    </a:ext>
                  </a:extLst>
                </a:gridCol>
                <a:gridCol w="1904114">
                  <a:extLst>
                    <a:ext uri="{9D8B030D-6E8A-4147-A177-3AD203B41FA5}">
                      <a16:colId xmlns:a16="http://schemas.microsoft.com/office/drawing/2014/main" val="2690154132"/>
                    </a:ext>
                  </a:extLst>
                </a:gridCol>
                <a:gridCol w="1306745">
                  <a:extLst>
                    <a:ext uri="{9D8B030D-6E8A-4147-A177-3AD203B41FA5}">
                      <a16:colId xmlns:a16="http://schemas.microsoft.com/office/drawing/2014/main" val="251522161"/>
                    </a:ext>
                  </a:extLst>
                </a:gridCol>
              </a:tblGrid>
              <a:tr h="3287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JPQL</a:t>
                      </a:r>
                      <a:endParaRPr lang="en-US" sz="2000" b="0" i="0" u="none" strike="noStrike" dirty="0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HQL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38925"/>
                  </a:ext>
                </a:extLst>
              </a:tr>
              <a:tr h="328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CONCAT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ABS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BIT_LENGTH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MINUTE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14920"/>
                  </a:ext>
                </a:extLst>
              </a:tr>
              <a:tr h="328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SUBSTRING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MOD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CAST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SECOND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83812"/>
                  </a:ext>
                </a:extLst>
              </a:tr>
              <a:tr h="328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UPPER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SQRT</a:t>
                      </a:r>
                      <a:endParaRPr lang="en-US" sz="2000" b="0" i="0" u="none" strike="noStrike" dirty="0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EXTRACT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STR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40046"/>
                  </a:ext>
                </a:extLst>
              </a:tr>
              <a:tr h="328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LOWER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CURRENT_DATE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YEAR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>
                          <a:effectLst/>
                        </a:rPr>
                        <a:t>　</a:t>
                      </a:r>
                      <a:endParaRPr lang="zh-TW" alt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895747"/>
                  </a:ext>
                </a:extLst>
              </a:tr>
              <a:tr h="328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TRIM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CURRENT_TIME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MONTH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>
                          <a:effectLst/>
                        </a:rPr>
                        <a:t>　</a:t>
                      </a:r>
                      <a:endParaRPr lang="zh-TW" alt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49229"/>
                  </a:ext>
                </a:extLst>
              </a:tr>
              <a:tr h="328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LENGTH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CURRENT_TIMESTAMP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DAY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>
                          <a:effectLst/>
                        </a:rPr>
                        <a:t>　</a:t>
                      </a:r>
                      <a:endParaRPr lang="zh-TW" alt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27047"/>
                  </a:ext>
                </a:extLst>
              </a:tr>
              <a:tr h="3287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LOCATE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>
                          <a:effectLst/>
                        </a:rPr>
                        <a:t>　</a:t>
                      </a:r>
                      <a:endParaRPr lang="zh-TW" alt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HOUR</a:t>
                      </a:r>
                      <a:endParaRPr lang="en-US" sz="2000" b="0" i="0" u="none" strike="noStrike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　</a:t>
                      </a:r>
                      <a:endParaRPr lang="zh-TW" altLang="en-US" sz="2000" b="0" i="0" u="none" strike="noStrike" dirty="0">
                        <a:solidFill>
                          <a:srgbClr val="4A5D75"/>
                        </a:solidFill>
                        <a:effectLst/>
                        <a:latin typeface="Verdan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0290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1D0A793-70B8-16C6-09E8-63B1522AA513}"/>
              </a:ext>
            </a:extLst>
          </p:cNvPr>
          <p:cNvSpPr/>
          <p:nvPr/>
        </p:nvSpPr>
        <p:spPr>
          <a:xfrm>
            <a:off x="1514764" y="1690689"/>
            <a:ext cx="1025236" cy="2212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A7EB13-7E75-7B96-07BE-BE760487C2EB}"/>
              </a:ext>
            </a:extLst>
          </p:cNvPr>
          <p:cNvSpPr/>
          <p:nvPr/>
        </p:nvSpPr>
        <p:spPr>
          <a:xfrm>
            <a:off x="1514763" y="2315344"/>
            <a:ext cx="1357745" cy="2212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73651-3E09-622D-7CF1-B903156A81AE}"/>
              </a:ext>
            </a:extLst>
          </p:cNvPr>
          <p:cNvSpPr/>
          <p:nvPr/>
        </p:nvSpPr>
        <p:spPr>
          <a:xfrm>
            <a:off x="2664690" y="2939999"/>
            <a:ext cx="1288473" cy="2212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9823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EC76A-B71C-1E6B-1A08-884DA38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Case/When with Group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4C513F-5829-8912-29B1-6A064E1F1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>
                <a:solidFill>
                  <a:srgbClr val="92D050"/>
                </a:solidFill>
              </a:rPr>
              <a:t>標準</a:t>
            </a:r>
            <a:r>
              <a:rPr lang="en-US" altLang="zh-TW" dirty="0">
                <a:solidFill>
                  <a:srgbClr val="92D050"/>
                </a:solidFill>
              </a:rPr>
              <a:t>Group</a:t>
            </a:r>
          </a:p>
          <a:p>
            <a:endParaRPr lang="en-US" altLang="zh-TW" dirty="0">
              <a:solidFill>
                <a:srgbClr val="92D05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77B32C-AE75-214A-3EBB-73EB8747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61"/>
          <a:stretch/>
        </p:blipFill>
        <p:spPr>
          <a:xfrm>
            <a:off x="1205842" y="2278954"/>
            <a:ext cx="6256562" cy="12493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6BF6B1D-7D4B-992C-3326-73B4EECA4387}"/>
              </a:ext>
            </a:extLst>
          </p:cNvPr>
          <p:cNvSpPr/>
          <p:nvPr/>
        </p:nvSpPr>
        <p:spPr>
          <a:xfrm>
            <a:off x="1681595" y="3112655"/>
            <a:ext cx="1033895" cy="24014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E55ECA-DC26-F54A-2347-47DCB3F479B1}"/>
              </a:ext>
            </a:extLst>
          </p:cNvPr>
          <p:cNvSpPr txBox="1"/>
          <p:nvPr/>
        </p:nvSpPr>
        <p:spPr>
          <a:xfrm>
            <a:off x="236755" y="3663227"/>
            <a:ext cx="8208335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Select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chemeClr val="bg1"/>
                </a:solidFill>
              </a:rPr>
              <a:t>  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case when department1_.id is not null then department1_.name else '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總公司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' end as col_0_0_,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chemeClr val="bg1"/>
                </a:solidFill>
              </a:rPr>
              <a:t>  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count(employee0_.id) as col_1_0_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from employee employee0_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outer join department department1_ on employee0_.department_id=department1_.id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group by department1_.id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0307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EC76A-B71C-1E6B-1A08-884DA38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Case/When with Group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4C513F-5829-8912-29B1-6A064E1F1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dirty="0">
                <a:solidFill>
                  <a:srgbClr val="92D050"/>
                </a:solidFill>
              </a:rPr>
              <a:t>以</a:t>
            </a:r>
            <a:r>
              <a:rPr lang="en-US" altLang="zh-TW" dirty="0">
                <a:solidFill>
                  <a:srgbClr val="92D050"/>
                </a:solidFill>
              </a:rPr>
              <a:t>Case/When</a:t>
            </a:r>
            <a:r>
              <a:rPr lang="zh-TW" altLang="en-US" dirty="0">
                <a:solidFill>
                  <a:srgbClr val="92D050"/>
                </a:solidFill>
              </a:rPr>
              <a:t>結果</a:t>
            </a:r>
            <a:r>
              <a:rPr lang="en-US" altLang="zh-TW" dirty="0">
                <a:solidFill>
                  <a:srgbClr val="92D050"/>
                </a:solidFill>
              </a:rPr>
              <a:t>Group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2A910B-D141-8AA9-ABA4-C4329E19A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04" b="257"/>
          <a:stretch/>
        </p:blipFill>
        <p:spPr>
          <a:xfrm>
            <a:off x="1205842" y="2278954"/>
            <a:ext cx="6256562" cy="12493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B94DE5-BCB3-F6F2-62A4-7A3D5E0AA6CD}"/>
              </a:ext>
            </a:extLst>
          </p:cNvPr>
          <p:cNvSpPr/>
          <p:nvPr/>
        </p:nvSpPr>
        <p:spPr>
          <a:xfrm>
            <a:off x="1681595" y="3075709"/>
            <a:ext cx="1911349" cy="277091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487E40-0165-1E8A-CDF5-D1E0FF8BB01F}"/>
              </a:ext>
            </a:extLst>
          </p:cNvPr>
          <p:cNvSpPr txBox="1"/>
          <p:nvPr/>
        </p:nvSpPr>
        <p:spPr>
          <a:xfrm>
            <a:off x="236755" y="3663227"/>
            <a:ext cx="8208335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Select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chemeClr val="bg1"/>
                </a:solidFill>
              </a:rPr>
              <a:t>  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case when department1_.id is not null then department1_.name else '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總公司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' end as 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col_0_0_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chemeClr val="bg1"/>
                </a:solidFill>
              </a:rPr>
              <a:t>  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count(employee0_.id) as col_1_0_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from employee employee0_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outer join department department1_ on employee0_.department_id=department1_.id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group by 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col_0_0_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9642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5C8F9-BC3F-0202-00E3-0D08F144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</a:t>
            </a:r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6F98BB-0E69-D229-2587-9F797DF5C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r>
              <a:rPr lang="zh-TW" altLang="en-US" dirty="0">
                <a:solidFill>
                  <a:srgbClr val="92D050"/>
                </a:solidFill>
              </a:rPr>
              <a:t>利用 </a:t>
            </a:r>
            <a:r>
              <a:rPr lang="en-US" altLang="zh-TW" dirty="0">
                <a:solidFill>
                  <a:schemeClr val="bg1"/>
                </a:solidFill>
              </a:rPr>
              <a:t>(? is null or field = ?) </a:t>
            </a:r>
            <a:r>
              <a:rPr lang="zh-TW" altLang="en-US" dirty="0">
                <a:solidFill>
                  <a:srgbClr val="92D050"/>
                </a:solidFill>
              </a:rPr>
              <a:t>語句達成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DCAA3A-9B93-87CE-3F71-5EB355D6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4" y="1825625"/>
            <a:ext cx="8672312" cy="15241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D217E9-C987-82E8-93E3-E274BECEA513}"/>
              </a:ext>
            </a:extLst>
          </p:cNvPr>
          <p:cNvSpPr/>
          <p:nvPr/>
        </p:nvSpPr>
        <p:spPr>
          <a:xfrm>
            <a:off x="445578" y="2041491"/>
            <a:ext cx="3722825" cy="1073775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5418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5C8F9-BC3F-0202-00E3-0D08F144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Pageable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6F98BB-0E69-D229-2587-9F797DF5C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92D050"/>
                </a:solidFill>
              </a:rPr>
              <a:t>用</a:t>
            </a:r>
            <a:r>
              <a:rPr lang="en-US" altLang="zh-TW" dirty="0">
                <a:solidFill>
                  <a:srgbClr val="92D050"/>
                </a:solidFill>
              </a:rPr>
              <a:t>JPQL</a:t>
            </a:r>
            <a:r>
              <a:rPr lang="zh-TW" altLang="en-US" dirty="0">
                <a:solidFill>
                  <a:srgbClr val="92D050"/>
                </a:solidFill>
              </a:rPr>
              <a:t>寫分頁就是如此無腦</a:t>
            </a:r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 </a:t>
            </a:r>
            <a:r>
              <a:rPr lang="zh-TW" altLang="en-US" dirty="0"/>
              <a:t>改成 </a:t>
            </a:r>
            <a:r>
              <a:rPr lang="en-US" altLang="zh-TW" dirty="0"/>
              <a:t>Page&lt;?&gt;</a:t>
            </a:r>
          </a:p>
          <a:p>
            <a:r>
              <a:rPr lang="en-US" altLang="zh-TW" dirty="0"/>
              <a:t>Parameter</a:t>
            </a:r>
            <a:r>
              <a:rPr lang="zh-TW" altLang="en-US" dirty="0"/>
              <a:t> 增加 </a:t>
            </a:r>
            <a:r>
              <a:rPr lang="en-US" altLang="zh-TW" dirty="0"/>
              <a:t>Pageable </a:t>
            </a:r>
            <a:r>
              <a:rPr lang="en-US" altLang="zh-TW" dirty="0" err="1"/>
              <a:t>pageable</a:t>
            </a:r>
            <a:r>
              <a:rPr lang="zh-TW" altLang="en-US" dirty="0"/>
              <a:t> 即可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137D8AE-5C44-3A25-7619-6CAD4F33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16" y="2651072"/>
            <a:ext cx="6553768" cy="187468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CDBB790-8064-9128-300D-9710F538B275}"/>
              </a:ext>
            </a:extLst>
          </p:cNvPr>
          <p:cNvSpPr/>
          <p:nvPr/>
        </p:nvSpPr>
        <p:spPr>
          <a:xfrm>
            <a:off x="1618533" y="4303843"/>
            <a:ext cx="1357997" cy="22191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DA7020-A6C3-4CC4-B1AC-D7E3916DF5A8}"/>
              </a:ext>
            </a:extLst>
          </p:cNvPr>
          <p:cNvSpPr/>
          <p:nvPr/>
        </p:nvSpPr>
        <p:spPr>
          <a:xfrm>
            <a:off x="1295117" y="3903507"/>
            <a:ext cx="1189530" cy="221912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1695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5C8F9-BC3F-0202-00E3-0D08F144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Pageable+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6F98BB-0E69-D229-2587-9F797DF5C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Sorry </a:t>
            </a:r>
            <a:r>
              <a:rPr lang="zh-TW" altLang="en-US" dirty="0">
                <a:solidFill>
                  <a:srgbClr val="92D050"/>
                </a:solidFill>
              </a:rPr>
              <a:t>其實也沒有那麼無腦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en-US" altLang="zh-TW" dirty="0">
                <a:solidFill>
                  <a:srgbClr val="92D050"/>
                </a:solidFill>
              </a:rPr>
              <a:t>   </a:t>
            </a:r>
            <a:r>
              <a:rPr lang="zh-TW" altLang="en-US" dirty="0">
                <a:solidFill>
                  <a:srgbClr val="92D050"/>
                </a:solidFill>
              </a:rPr>
              <a:t>因為</a:t>
            </a:r>
            <a:r>
              <a:rPr lang="en-US" altLang="zh-TW" dirty="0">
                <a:solidFill>
                  <a:srgbClr val="92D050"/>
                </a:solidFill>
              </a:rPr>
              <a:t>Spring</a:t>
            </a:r>
            <a:r>
              <a:rPr lang="zh-TW" altLang="en-US" dirty="0">
                <a:solidFill>
                  <a:srgbClr val="92D050"/>
                </a:solidFill>
              </a:rPr>
              <a:t>不會幫你產</a:t>
            </a:r>
            <a:r>
              <a:rPr lang="en-US" altLang="zh-TW" dirty="0" err="1">
                <a:solidFill>
                  <a:srgbClr val="92D050"/>
                </a:solidFill>
              </a:rPr>
              <a:t>CountQuey</a:t>
            </a:r>
            <a:r>
              <a:rPr lang="en-US" altLang="zh-TW" dirty="0">
                <a:solidFill>
                  <a:srgbClr val="92D050"/>
                </a:solidFill>
              </a:rPr>
              <a:t>, </a:t>
            </a:r>
            <a:r>
              <a:rPr lang="zh-TW" altLang="en-US" dirty="0">
                <a:solidFill>
                  <a:srgbClr val="92D050"/>
                </a:solidFill>
              </a:rPr>
              <a:t>要自己寫</a:t>
            </a:r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C96C94-5153-F84C-D96A-155A6243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1" y="2882602"/>
            <a:ext cx="6652837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745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46B91A14-6DA6-4E80-A434-2E7C4BE59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6621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2254822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1E4BB-7757-4596-1768-9E5A8613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Class-based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097EF-F3AA-34EC-BA23-B56B3EE58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5822" y="1825625"/>
            <a:ext cx="6459527" cy="4351338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DTO</a:t>
            </a:r>
            <a:r>
              <a:rPr lang="zh-TW" altLang="en-US" dirty="0"/>
              <a:t>必須具有唯一個建構子</a:t>
            </a:r>
            <a:endParaRPr lang="en-US" altLang="zh-TW" dirty="0"/>
          </a:p>
          <a:p>
            <a:r>
              <a:rPr lang="zh-TW" altLang="en-US" dirty="0"/>
              <a:t>其參數名稱是</a:t>
            </a:r>
            <a:r>
              <a:rPr lang="en-US" altLang="zh-TW" dirty="0"/>
              <a:t>Entity</a:t>
            </a:r>
            <a:r>
              <a:rPr lang="zh-TW" altLang="en-US" dirty="0"/>
              <a:t>的子集</a:t>
            </a:r>
            <a:endParaRPr lang="en-US" altLang="zh-TW" dirty="0"/>
          </a:p>
          <a:p>
            <a:r>
              <a:rPr lang="zh-TW" altLang="en-US" dirty="0"/>
              <a:t>無法使用</a:t>
            </a:r>
            <a:r>
              <a:rPr lang="en-US" altLang="zh-TW" dirty="0"/>
              <a:t>@Query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1EF391-7880-F542-0C6A-0D61BAFAE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42" y="2701266"/>
            <a:ext cx="4513927" cy="3682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9E90AB6-2839-1254-D9E5-23EA0D8C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78" y="1825625"/>
            <a:ext cx="2497036" cy="24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220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1E4BB-7757-4596-1768-9E5A8613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Interface-Based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097EF-F3AA-34EC-BA23-B56B3EE58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7814" y="1825625"/>
            <a:ext cx="7077535" cy="4351338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於</a:t>
            </a:r>
            <a:r>
              <a:rPr lang="en-US" altLang="zh-TW" dirty="0"/>
              <a:t>View</a:t>
            </a:r>
            <a:r>
              <a:rPr lang="zh-TW" altLang="en-US" dirty="0"/>
              <a:t>中描述</a:t>
            </a:r>
            <a:r>
              <a:rPr lang="en-US" altLang="zh-TW" dirty="0"/>
              <a:t>Getter</a:t>
            </a:r>
          </a:p>
          <a:p>
            <a:r>
              <a:rPr lang="zh-TW" altLang="en-US" dirty="0"/>
              <a:t>可使用</a:t>
            </a:r>
            <a:r>
              <a:rPr lang="en-US" altLang="zh-TW" dirty="0"/>
              <a:t>@Query</a:t>
            </a:r>
          </a:p>
          <a:p>
            <a:r>
              <a:rPr lang="zh-TW" altLang="en-US" dirty="0"/>
              <a:t>可以吃相同欄位物件</a:t>
            </a:r>
            <a:r>
              <a:rPr lang="zh-TW" altLang="en-US" dirty="0">
                <a:solidFill>
                  <a:srgbClr val="FF0000"/>
                </a:solidFill>
                <a:effectLst/>
              </a:rPr>
              <a:t>①</a:t>
            </a:r>
            <a:endParaRPr lang="en-US" altLang="zh-TW" dirty="0">
              <a:solidFill>
                <a:schemeClr val="bg1"/>
              </a:solidFill>
              <a:effectLst/>
            </a:endParaRPr>
          </a:p>
          <a:p>
            <a:r>
              <a:rPr lang="zh-TW" altLang="en-US" dirty="0"/>
              <a:t>或下</a:t>
            </a:r>
            <a:r>
              <a:rPr lang="en-US" altLang="zh-TW" dirty="0"/>
              <a:t>Alias</a:t>
            </a:r>
            <a:r>
              <a:rPr lang="zh-TW" altLang="en-US" dirty="0">
                <a:solidFill>
                  <a:srgbClr val="FF0000"/>
                </a:solidFill>
                <a:effectLst/>
              </a:rPr>
              <a:t>②</a:t>
            </a:r>
            <a:r>
              <a:rPr lang="en-US" altLang="zh-TW" dirty="0"/>
              <a:t>(</a:t>
            </a:r>
            <a:r>
              <a:rPr lang="zh-TW" altLang="en-US" dirty="0"/>
              <a:t>即使原始欄位名稱相同也要下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9F15B7-D084-DC18-18BF-6604D216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8" y="1522613"/>
            <a:ext cx="3520144" cy="24786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433930-7ABF-DA4A-016B-760D93C1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07" y="2069336"/>
            <a:ext cx="5456393" cy="158509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955D980-57B2-43CE-26A7-DDE9B94E2196}"/>
              </a:ext>
            </a:extLst>
          </p:cNvPr>
          <p:cNvSpPr txBox="1"/>
          <p:nvPr/>
        </p:nvSpPr>
        <p:spPr>
          <a:xfrm>
            <a:off x="3949541" y="2378877"/>
            <a:ext cx="3985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solidFill>
                  <a:srgbClr val="FF0000"/>
                </a:solidFill>
                <a:effectLst/>
              </a:rPr>
              <a:t>①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782F7A-4977-7216-5677-006BDA3C2007}"/>
              </a:ext>
            </a:extLst>
          </p:cNvPr>
          <p:cNvSpPr txBox="1"/>
          <p:nvPr/>
        </p:nvSpPr>
        <p:spPr>
          <a:xfrm>
            <a:off x="3949540" y="2993124"/>
            <a:ext cx="3985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solidFill>
                  <a:srgbClr val="FF0000"/>
                </a:solidFill>
                <a:effectLst/>
              </a:rPr>
              <a:t>②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52DABE-5D65-312D-EBC8-AF1C5D3193D2}"/>
              </a:ext>
            </a:extLst>
          </p:cNvPr>
          <p:cNvSpPr/>
          <p:nvPr/>
        </p:nvSpPr>
        <p:spPr>
          <a:xfrm>
            <a:off x="4795957" y="3207762"/>
            <a:ext cx="860711" cy="2212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927AED-84B5-B415-0C4E-EBBCAE603A64}"/>
              </a:ext>
            </a:extLst>
          </p:cNvPr>
          <p:cNvSpPr/>
          <p:nvPr/>
        </p:nvSpPr>
        <p:spPr>
          <a:xfrm>
            <a:off x="5752825" y="3207762"/>
            <a:ext cx="1012193" cy="2212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50C14-29DB-E16D-1C61-DC29592E69FF}"/>
              </a:ext>
            </a:extLst>
          </p:cNvPr>
          <p:cNvSpPr/>
          <p:nvPr/>
        </p:nvSpPr>
        <p:spPr>
          <a:xfrm>
            <a:off x="4795957" y="2588433"/>
            <a:ext cx="198559" cy="2212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723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README</a:t>
            </a:r>
            <a:endParaRPr dirty="0"/>
          </a:p>
        </p:txBody>
      </p:sp>
      <p:sp>
        <p:nvSpPr>
          <p:cNvPr id="49" name="內容版面配置區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Rhys Chang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godjdc@gmail.com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412043-E633-301E-DB4A-064ECB35AD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35" y="1928123"/>
            <a:ext cx="3592961" cy="35929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327263B-F156-7D14-1766-62DBD03A4B4A}"/>
              </a:ext>
            </a:extLst>
          </p:cNvPr>
          <p:cNvSpPr txBox="1"/>
          <p:nvPr/>
        </p:nvSpPr>
        <p:spPr>
          <a:xfrm>
            <a:off x="6292645" y="5510471"/>
            <a:ext cx="63094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31393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1E4BB-7757-4596-1768-9E5A8613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DTO constructor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097EF-F3AA-34EC-BA23-B56B3EE58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DTO</a:t>
            </a:r>
            <a:r>
              <a:rPr lang="zh-TW" altLang="en-US" dirty="0"/>
              <a:t>欄位隨意</a:t>
            </a:r>
            <a:endParaRPr lang="en-US" altLang="zh-TW" dirty="0"/>
          </a:p>
          <a:p>
            <a:r>
              <a:rPr lang="zh-TW" altLang="en-US" dirty="0">
                <a:solidFill>
                  <a:srgbClr val="92D050"/>
                </a:solidFill>
              </a:rPr>
              <a:t>只要參數對了</a:t>
            </a:r>
            <a:r>
              <a:rPr lang="en-US" altLang="zh-TW" dirty="0">
                <a:solidFill>
                  <a:srgbClr val="92D050"/>
                </a:solidFill>
              </a:rPr>
              <a:t>, </a:t>
            </a:r>
            <a:r>
              <a:rPr lang="zh-TW" altLang="en-US" dirty="0">
                <a:solidFill>
                  <a:srgbClr val="92D050"/>
                </a:solidFill>
              </a:rPr>
              <a:t>就塞得進建構子</a:t>
            </a:r>
            <a:endParaRPr lang="en-US" altLang="zh-TW" dirty="0">
              <a:solidFill>
                <a:srgbClr val="92D050"/>
              </a:solidFill>
            </a:endParaRPr>
          </a:p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1C1AD5C-06FA-7045-D190-23768960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2" y="1416740"/>
            <a:ext cx="7991935" cy="132659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D7214E5-B45E-0D1C-4F1A-8A2903C4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69" y="2876886"/>
            <a:ext cx="6961659" cy="13234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9A4174A-306B-C335-5FDB-C1E6F7493C79}"/>
              </a:ext>
            </a:extLst>
          </p:cNvPr>
          <p:cNvSpPr/>
          <p:nvPr/>
        </p:nvSpPr>
        <p:spPr>
          <a:xfrm>
            <a:off x="7810325" y="1396245"/>
            <a:ext cx="476032" cy="2212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845F3E-2E99-9283-18D8-0E09E8E492A1}"/>
              </a:ext>
            </a:extLst>
          </p:cNvPr>
          <p:cNvSpPr/>
          <p:nvPr/>
        </p:nvSpPr>
        <p:spPr>
          <a:xfrm>
            <a:off x="3711287" y="2923983"/>
            <a:ext cx="3799405" cy="2212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30383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1E4BB-7757-4596-1768-9E5A8613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DTO constructor+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097EF-F3AA-34EC-BA23-B56B3EE58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92D050"/>
                </a:solidFill>
              </a:rPr>
              <a:t>其實可以不用寫轉型</a:t>
            </a:r>
            <a:r>
              <a:rPr lang="en-US" altLang="zh-TW" dirty="0">
                <a:solidFill>
                  <a:srgbClr val="92D050"/>
                </a:solidFill>
              </a:rPr>
              <a:t>(treat)</a:t>
            </a:r>
          </a:p>
          <a:p>
            <a:r>
              <a:rPr lang="zh-TW" altLang="en-US" dirty="0"/>
              <a:t>只是寫了可以阻止</a:t>
            </a:r>
            <a:r>
              <a:rPr lang="en-US" altLang="zh-TW" dirty="0"/>
              <a:t>IDE</a:t>
            </a:r>
            <a:r>
              <a:rPr lang="zh-TW" altLang="en-US" dirty="0"/>
              <a:t>報錯</a:t>
            </a:r>
            <a:r>
              <a:rPr lang="en-US" altLang="zh-TW" dirty="0"/>
              <a:t>XD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007AA0D-0158-246E-D331-A415DB2B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5199"/>
            <a:ext cx="7991935" cy="132659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8EB70B8-A986-F281-C023-AE0A66DB94B8}"/>
              </a:ext>
            </a:extLst>
          </p:cNvPr>
          <p:cNvSpPr/>
          <p:nvPr/>
        </p:nvSpPr>
        <p:spPr>
          <a:xfrm>
            <a:off x="1586099" y="2437259"/>
            <a:ext cx="3112026" cy="2212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73C698A-1FCF-7085-CFA5-DB710FA5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4" y="3456731"/>
            <a:ext cx="7483488" cy="126503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114269-B8FF-AABB-8216-FBC6192EFE4F}"/>
              </a:ext>
            </a:extLst>
          </p:cNvPr>
          <p:cNvSpPr/>
          <p:nvPr/>
        </p:nvSpPr>
        <p:spPr>
          <a:xfrm>
            <a:off x="1586099" y="3868008"/>
            <a:ext cx="1232775" cy="221238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EA811E2-A615-B0F7-D2CB-1835365F759A}"/>
              </a:ext>
            </a:extLst>
          </p:cNvPr>
          <p:cNvCxnSpPr/>
          <p:nvPr/>
        </p:nvCxnSpPr>
        <p:spPr>
          <a:xfrm flipV="1">
            <a:off x="5309826" y="3708050"/>
            <a:ext cx="2219785" cy="1734207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564159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46B91A14-6DA6-4E80-A434-2E7C4BE59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6621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JPQL + Projection </a:t>
            </a:r>
          </a:p>
        </p:txBody>
      </p:sp>
    </p:spTree>
    <p:extLst>
      <p:ext uri="{BB962C8B-B14F-4D97-AF65-F5344CB8AC3E}">
        <p14:creationId xmlns:p14="http://schemas.microsoft.com/office/powerpoint/2010/main" val="27133412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1E4BB-7757-4596-1768-9E5A8613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善用</a:t>
            </a:r>
            <a:r>
              <a:rPr lang="en-US" altLang="zh-TW" dirty="0"/>
              <a:t>Constructor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097EF-F3AA-34EC-BA23-B56B3EE58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r>
              <a:rPr lang="zh-TW" altLang="en-US" dirty="0">
                <a:solidFill>
                  <a:srgbClr val="92D050"/>
                </a:solidFill>
              </a:rPr>
              <a:t>輕鬆製作縫合怪</a:t>
            </a:r>
            <a:r>
              <a:rPr lang="en-US" altLang="zh-TW" dirty="0">
                <a:solidFill>
                  <a:srgbClr val="92D050"/>
                </a:solidFill>
              </a:rPr>
              <a:t>, </a:t>
            </a:r>
            <a:r>
              <a:rPr lang="zh-TW" altLang="en-US" dirty="0">
                <a:solidFill>
                  <a:srgbClr val="92D050"/>
                </a:solidFill>
              </a:rPr>
              <a:t>高速完成列表畫面需求</a:t>
            </a:r>
            <a:br>
              <a:rPr lang="en-US" altLang="zh-TW" dirty="0">
                <a:solidFill>
                  <a:srgbClr val="92D050"/>
                </a:solidFill>
              </a:rPr>
            </a:br>
            <a:endParaRPr lang="en-US" altLang="zh-TW" dirty="0">
              <a:solidFill>
                <a:srgbClr val="92D05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FEC8F2-2592-C5E2-1CF5-C6EB62E00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32"/>
          <a:stretch/>
        </p:blipFill>
        <p:spPr>
          <a:xfrm>
            <a:off x="205361" y="1690689"/>
            <a:ext cx="8733277" cy="14704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BFEE75-3932-B017-7831-8F6188D2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45" y="3296033"/>
            <a:ext cx="7933107" cy="14479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6FC6342-4537-7F9E-87EA-5EB144868BCE}"/>
              </a:ext>
            </a:extLst>
          </p:cNvPr>
          <p:cNvSpPr txBox="1"/>
          <p:nvPr/>
        </p:nvSpPr>
        <p:spPr>
          <a:xfrm>
            <a:off x="549583" y="5485692"/>
            <a:ext cx="804482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須注意傳遞整個物件意味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select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整個物件所有欄位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若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I/O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過大時需改成只傳遞特定欄位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365524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1E4BB-7757-4596-1768-9E5A8613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+ Projection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097EF-F3AA-34EC-BA23-B56B3EE58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r>
              <a:rPr lang="zh-TW" altLang="en-US" dirty="0">
                <a:solidFill>
                  <a:srgbClr val="92D050"/>
                </a:solidFill>
              </a:rPr>
              <a:t>只要</a:t>
            </a:r>
            <a:r>
              <a:rPr lang="en-US" altLang="zh-TW" dirty="0">
                <a:solidFill>
                  <a:srgbClr val="92D050"/>
                </a:solidFill>
              </a:rPr>
              <a:t>DB</a:t>
            </a:r>
            <a:r>
              <a:rPr lang="zh-TW" altLang="en-US" dirty="0">
                <a:solidFill>
                  <a:srgbClr val="92D050"/>
                </a:solidFill>
              </a:rPr>
              <a:t>開得夠好</a:t>
            </a:r>
            <a:r>
              <a:rPr lang="en-US" altLang="zh-TW" dirty="0">
                <a:solidFill>
                  <a:srgbClr val="92D050"/>
                </a:solidFill>
              </a:rPr>
              <a:t>, </a:t>
            </a:r>
            <a:r>
              <a:rPr lang="zh-TW" altLang="en-US" dirty="0">
                <a:solidFill>
                  <a:srgbClr val="92D050"/>
                </a:solidFill>
              </a:rPr>
              <a:t>寫完</a:t>
            </a:r>
            <a:r>
              <a:rPr lang="en-US" altLang="zh-TW" dirty="0">
                <a:solidFill>
                  <a:srgbClr val="92D050"/>
                </a:solidFill>
              </a:rPr>
              <a:t>JPQL</a:t>
            </a:r>
            <a:r>
              <a:rPr lang="zh-TW" altLang="en-US" dirty="0">
                <a:solidFill>
                  <a:srgbClr val="92D050"/>
                </a:solidFill>
              </a:rPr>
              <a:t>就等於寫完一個需求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09A51CC-76F5-09B0-D58E-60ED66080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3" y="2620328"/>
            <a:ext cx="8420194" cy="161734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1E53955-0AA6-4214-4C84-D45A6DA69E83}"/>
              </a:ext>
            </a:extLst>
          </p:cNvPr>
          <p:cNvSpPr txBox="1"/>
          <p:nvPr/>
        </p:nvSpPr>
        <p:spPr>
          <a:xfrm>
            <a:off x="3326788" y="5167311"/>
            <a:ext cx="24904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夢回用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SQL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出年報的時代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XD</a:t>
            </a:r>
          </a:p>
        </p:txBody>
      </p:sp>
    </p:spTree>
    <p:extLst>
      <p:ext uri="{BB962C8B-B14F-4D97-AF65-F5344CB8AC3E}">
        <p14:creationId xmlns:p14="http://schemas.microsoft.com/office/powerpoint/2010/main" val="24836468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B33FF-CE12-3570-934A-C9CBE733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B95F7E-DE39-47A4-37AD-072261987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為什麼要花式</a:t>
            </a:r>
            <a:r>
              <a:rPr lang="en-US" altLang="zh-TW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花式有什麼後果</a:t>
            </a:r>
            <a:r>
              <a:rPr lang="en-US" altLang="zh-TW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我如何看待花式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065713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46B91A14-6DA6-4E80-A434-2E7C4BE59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6621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Q</a:t>
            </a:r>
            <a:r>
              <a:rPr lang="en-US" sz="4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&amp;</a:t>
            </a:r>
            <a:r>
              <a:rPr 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4567A4-4870-641E-2B64-CB3E8A388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79" y="3788455"/>
            <a:ext cx="2041633" cy="204163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DC42A4F-FF28-230E-42B4-EAC5B5A70F2B}"/>
              </a:ext>
            </a:extLst>
          </p:cNvPr>
          <p:cNvSpPr txBox="1"/>
          <p:nvPr/>
        </p:nvSpPr>
        <p:spPr>
          <a:xfrm>
            <a:off x="7490825" y="5830088"/>
            <a:ext cx="63094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877353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49" name="內容版面配置區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JPQL</a:t>
            </a:r>
            <a:r>
              <a:rPr lang="en-US" dirty="0"/>
              <a:t> :</a:t>
            </a:r>
            <a:r>
              <a:rPr lang="zh-TW" altLang="en-US" dirty="0"/>
              <a:t> 我就是不想寫</a:t>
            </a:r>
            <a:r>
              <a:rPr lang="en-US" altLang="zh-TW" dirty="0"/>
              <a:t>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Projection</a:t>
            </a:r>
            <a:r>
              <a:rPr lang="en-US" dirty="0"/>
              <a:t> :</a:t>
            </a:r>
            <a:r>
              <a:rPr lang="zh-TW" altLang="en-US" dirty="0"/>
              <a:t> 我就是不想查出整個</a:t>
            </a:r>
            <a:r>
              <a:rPr lang="en-US" altLang="zh-TW" dirty="0"/>
              <a:t>Entity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JPQL +</a:t>
            </a:r>
            <a:r>
              <a:rPr lang="en-US" altLang="zh-TW" b="1" dirty="0">
                <a:solidFill>
                  <a:srgbClr val="92D050"/>
                </a:solidFill>
              </a:rPr>
              <a:t> Projection</a:t>
            </a:r>
            <a:r>
              <a:rPr lang="en-US" altLang="zh-TW" dirty="0"/>
              <a:t> : </a:t>
            </a:r>
            <a:r>
              <a:rPr lang="zh-TW" altLang="en-US" dirty="0"/>
              <a:t>但還是得完成手上的需求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46B91A14-6DA6-4E80-A434-2E7C4BE59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6621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JPQL</a:t>
            </a:r>
            <a:endParaRPr sz="6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8949297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JPQL</a:t>
            </a:r>
            <a:endParaRPr dirty="0"/>
          </a:p>
        </p:txBody>
      </p:sp>
      <p:sp>
        <p:nvSpPr>
          <p:cNvPr id="49" name="內容版面配置區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Java Persistence Query Language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DC858E-E7AE-8BDB-F8D6-36D341D3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84"/>
          <a:stretch/>
        </p:blipFill>
        <p:spPr>
          <a:xfrm>
            <a:off x="1457739" y="3492456"/>
            <a:ext cx="6228522" cy="10176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3BEB5C-5B87-E02C-1620-F8F3EE0331F1}"/>
              </a:ext>
            </a:extLst>
          </p:cNvPr>
          <p:cNvSpPr/>
          <p:nvPr/>
        </p:nvSpPr>
        <p:spPr>
          <a:xfrm>
            <a:off x="2171299" y="3630135"/>
            <a:ext cx="5238493" cy="20540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006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JPQL</a:t>
            </a:r>
            <a:r>
              <a:rPr lang="en-US" altLang="zh-TW" dirty="0"/>
              <a:t>?</a:t>
            </a:r>
            <a:r>
              <a:rPr lang="en-US" dirty="0"/>
              <a:t> HQL?</a:t>
            </a:r>
            <a:endParaRPr dirty="0"/>
          </a:p>
        </p:txBody>
      </p:sp>
      <p:sp>
        <p:nvSpPr>
          <p:cNvPr id="49" name="內容版面配置區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TW" dirty="0">
              <a:solidFill>
                <a:srgbClr val="92D050"/>
              </a:solidFill>
            </a:endParaRPr>
          </a:p>
          <a:p>
            <a:r>
              <a:rPr lang="zh-TW" altLang="en-US" dirty="0">
                <a:solidFill>
                  <a:srgbClr val="92D050"/>
                </a:solidFill>
              </a:rPr>
              <a:t>Ｑ．有啥差？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zh-TW" altLang="en-US" dirty="0"/>
              <a:t>Ａ．</a:t>
            </a:r>
            <a:r>
              <a:rPr lang="en-US" altLang="zh-TW" dirty="0"/>
              <a:t>HQL</a:t>
            </a:r>
            <a:r>
              <a:rPr lang="zh-TW" altLang="en-US" dirty="0"/>
              <a:t>的</a:t>
            </a:r>
            <a:r>
              <a:rPr lang="en-US" altLang="zh-TW" dirty="0"/>
              <a:t>Function</a:t>
            </a:r>
            <a:r>
              <a:rPr lang="zh-TW" altLang="en-US" dirty="0"/>
              <a:t>多一點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92D050"/>
                </a:solidFill>
              </a:rPr>
              <a:t>Ｑ．該寫哪種？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zh-TW" altLang="en-US" dirty="0"/>
              <a:t>Ａ．都可以寫！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02464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標題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JPQL</a:t>
            </a:r>
            <a:r>
              <a:rPr lang="zh-TW" altLang="en-US" dirty="0"/>
              <a:t>簡單實例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96D0D5F-4F86-D20A-8F94-D6E7AA766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84"/>
          <a:stretch/>
        </p:blipFill>
        <p:spPr>
          <a:xfrm>
            <a:off x="1457739" y="3492456"/>
            <a:ext cx="6228522" cy="1017675"/>
          </a:xfrm>
          <a:prstGeom prst="rect">
            <a:avLst/>
          </a:prstGeom>
        </p:spPr>
      </p:pic>
      <p:sp>
        <p:nvSpPr>
          <p:cNvPr id="6" name="圖說文字: 直線加上強調線 5">
            <a:extLst>
              <a:ext uri="{FF2B5EF4-FFF2-40B4-BE49-F238E27FC236}">
                <a16:creationId xmlns:a16="http://schemas.microsoft.com/office/drawing/2014/main" id="{A612E5A0-A467-2CC4-3507-84AEC090CB23}"/>
              </a:ext>
            </a:extLst>
          </p:cNvPr>
          <p:cNvSpPr/>
          <p:nvPr/>
        </p:nvSpPr>
        <p:spPr>
          <a:xfrm>
            <a:off x="775252" y="2705833"/>
            <a:ext cx="1855305" cy="369330"/>
          </a:xfrm>
          <a:prstGeom prst="accentCallout1">
            <a:avLst>
              <a:gd name="adj1" fmla="val 18751"/>
              <a:gd name="adj2" fmla="val 108334"/>
              <a:gd name="adj3" fmla="val 244117"/>
              <a:gd name="adj4" fmla="val 147143"/>
            </a:avLst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Entity Class Name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D397D2-6F1D-5D05-85E5-FA641911CB8F}"/>
              </a:ext>
            </a:extLst>
          </p:cNvPr>
          <p:cNvSpPr/>
          <p:nvPr/>
        </p:nvSpPr>
        <p:spPr>
          <a:xfrm>
            <a:off x="3306417" y="3611217"/>
            <a:ext cx="410818" cy="205409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圖說文字: 直線加上強調線 9">
            <a:extLst>
              <a:ext uri="{FF2B5EF4-FFF2-40B4-BE49-F238E27FC236}">
                <a16:creationId xmlns:a16="http://schemas.microsoft.com/office/drawing/2014/main" id="{CF5CA92D-1D73-E39B-9A67-F67E76159CE5}"/>
              </a:ext>
            </a:extLst>
          </p:cNvPr>
          <p:cNvSpPr/>
          <p:nvPr/>
        </p:nvSpPr>
        <p:spPr>
          <a:xfrm>
            <a:off x="6175512" y="2699997"/>
            <a:ext cx="1152939" cy="369330"/>
          </a:xfrm>
          <a:prstGeom prst="accentCallout1">
            <a:avLst>
              <a:gd name="adj1" fmla="val 18750"/>
              <a:gd name="adj2" fmla="val -8333"/>
              <a:gd name="adj3" fmla="val 256027"/>
              <a:gd name="adj4" fmla="val -52126"/>
            </a:avLst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Parameter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374147-D9E9-FE8F-1C0F-55B4F984F26B}"/>
              </a:ext>
            </a:extLst>
          </p:cNvPr>
          <p:cNvSpPr/>
          <p:nvPr/>
        </p:nvSpPr>
        <p:spPr>
          <a:xfrm>
            <a:off x="5221357" y="3636859"/>
            <a:ext cx="629477" cy="179768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BED90B-286E-6625-6780-7DEA28014515}"/>
              </a:ext>
            </a:extLst>
          </p:cNvPr>
          <p:cNvSpPr/>
          <p:nvPr/>
        </p:nvSpPr>
        <p:spPr>
          <a:xfrm>
            <a:off x="2315818" y="4007057"/>
            <a:ext cx="652669" cy="167378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81F532B7-D76E-16A9-BC72-4AE5DFD35AA1}"/>
              </a:ext>
            </a:extLst>
          </p:cNvPr>
          <p:cNvSpPr/>
          <p:nvPr/>
        </p:nvSpPr>
        <p:spPr>
          <a:xfrm>
            <a:off x="2642152" y="3230217"/>
            <a:ext cx="3008245" cy="1172818"/>
          </a:xfrm>
          <a:prstGeom prst="arc">
            <a:avLst>
              <a:gd name="adj1" fmla="val 968"/>
              <a:gd name="adj2" fmla="val 9761288"/>
            </a:avLst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897B3-8E0E-72E5-478D-ADE1790C136A}"/>
              </a:ext>
            </a:extLst>
          </p:cNvPr>
          <p:cNvSpPr txBox="1"/>
          <p:nvPr/>
        </p:nvSpPr>
        <p:spPr>
          <a:xfrm>
            <a:off x="3949192" y="4516035"/>
            <a:ext cx="380328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https://www.baeldung.com/spring-data-jpa-query#1-jpql-3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31016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3AF32-5B2F-C120-C588-4A439AAC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235048-3170-C724-104F-B923605C2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92D050"/>
                </a:solidFill>
              </a:rPr>
              <a:t>使用名稱關聯 </a:t>
            </a:r>
            <a:r>
              <a:rPr lang="en-US" altLang="zh-TW" dirty="0">
                <a:solidFill>
                  <a:srgbClr val="92D050"/>
                </a:solidFill>
              </a:rPr>
              <a:t>(:param1, :param2)</a:t>
            </a:r>
            <a:br>
              <a:rPr lang="en-US" altLang="zh-TW" dirty="0">
                <a:solidFill>
                  <a:srgbClr val="92D050"/>
                </a:solidFill>
              </a:rPr>
            </a:br>
            <a:br>
              <a:rPr lang="en-US" altLang="zh-TW" dirty="0">
                <a:solidFill>
                  <a:srgbClr val="92D050"/>
                </a:solidFill>
              </a:rPr>
            </a:br>
            <a:br>
              <a:rPr lang="en-US" altLang="zh-TW" dirty="0">
                <a:solidFill>
                  <a:srgbClr val="92D050"/>
                </a:solidFill>
              </a:rPr>
            </a:br>
            <a:endParaRPr lang="en-US" altLang="zh-TW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92D050"/>
                </a:solidFill>
              </a:rPr>
              <a:t>使用</a:t>
            </a:r>
            <a:r>
              <a:rPr lang="en-US" altLang="zh-TW" dirty="0">
                <a:solidFill>
                  <a:srgbClr val="92D050"/>
                </a:solidFill>
              </a:rPr>
              <a:t>Index</a:t>
            </a:r>
            <a:r>
              <a:rPr lang="zh-TW" altLang="en-US" dirty="0">
                <a:solidFill>
                  <a:srgbClr val="92D050"/>
                </a:solidFill>
              </a:rPr>
              <a:t>關聯 </a:t>
            </a:r>
            <a:r>
              <a:rPr lang="en-US" altLang="zh-TW" dirty="0">
                <a:solidFill>
                  <a:srgbClr val="92D050"/>
                </a:solidFill>
              </a:rPr>
              <a:t>(?1, ?2, ?3)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D2FA1B-594F-FBFF-188D-13C595AC8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62"/>
          <a:stretch/>
        </p:blipFill>
        <p:spPr>
          <a:xfrm>
            <a:off x="1244096" y="2272915"/>
            <a:ext cx="4679085" cy="4229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2DDF91-394B-BD2A-1479-A7F66304D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62"/>
          <a:stretch/>
        </p:blipFill>
        <p:spPr>
          <a:xfrm>
            <a:off x="1244096" y="3959200"/>
            <a:ext cx="4679085" cy="42290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EE61158-BF59-570D-27FB-D550C59FFA10}"/>
              </a:ext>
            </a:extLst>
          </p:cNvPr>
          <p:cNvSpPr txBox="1"/>
          <p:nvPr/>
        </p:nvSpPr>
        <p:spPr>
          <a:xfrm>
            <a:off x="1112239" y="5681185"/>
            <a:ext cx="691952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這兩種皆以 </a:t>
            </a:r>
            <a:r>
              <a:rPr kumimoji="0" lang="en-US" altLang="zh-TW" sz="16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PreparedStatement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的方式執行參數注入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不會有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SQL Injection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風險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381AC72-AC1D-3915-A405-B20E017DAAA4}"/>
              </a:ext>
            </a:extLst>
          </p:cNvPr>
          <p:cNvSpPr txBox="1"/>
          <p:nvPr/>
        </p:nvSpPr>
        <p:spPr>
          <a:xfrm>
            <a:off x="1244096" y="2693193"/>
            <a:ext cx="280300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from employee employee0_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where </a:t>
            </a:r>
            <a:r>
              <a:rPr kumimoji="0" lang="en-US" altLang="zh-TW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employee0_.name=?</a:t>
            </a:r>
            <a:endParaRPr kumimoji="0" lang="zh-TW" altLang="en-US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688A04E-ADE9-312B-B21D-C46895605A74}"/>
              </a:ext>
            </a:extLst>
          </p:cNvPr>
          <p:cNvSpPr txBox="1"/>
          <p:nvPr/>
        </p:nvSpPr>
        <p:spPr>
          <a:xfrm>
            <a:off x="1244096" y="4392320"/>
            <a:ext cx="280300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from employee employee0_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where </a:t>
            </a:r>
            <a:r>
              <a:rPr kumimoji="0" lang="en-US" altLang="zh-TW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employee0_.name=?</a:t>
            </a:r>
            <a:endParaRPr kumimoji="0" lang="zh-TW" altLang="en-US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9890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69578-0364-C638-E049-99E9AAEC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209E66-89EB-7416-0A45-7176FBAB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66172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92D050"/>
                </a:solidFill>
              </a:rPr>
              <a:t>Inner Join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92D050"/>
                </a:solidFill>
              </a:rPr>
              <a:t>Left Outer Join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92D050"/>
                </a:solidFill>
              </a:rPr>
              <a:t>Cross Join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D72362-E03E-BB9F-E5CB-3337CB5B3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208"/>
          <a:stretch/>
        </p:blipFill>
        <p:spPr>
          <a:xfrm>
            <a:off x="1196935" y="1898997"/>
            <a:ext cx="6965284" cy="4099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454D1E-8B9A-9263-CC05-00B387D27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09" b="36999"/>
          <a:stretch/>
        </p:blipFill>
        <p:spPr>
          <a:xfrm>
            <a:off x="1196935" y="3452035"/>
            <a:ext cx="6965284" cy="4099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916702D-2EA2-521F-FAE7-52AC12679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208"/>
          <a:stretch/>
        </p:blipFill>
        <p:spPr>
          <a:xfrm>
            <a:off x="1196935" y="5005073"/>
            <a:ext cx="6965284" cy="40998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31C5D6E-5AF0-6A7F-D69B-CF35E8AB3226}"/>
              </a:ext>
            </a:extLst>
          </p:cNvPr>
          <p:cNvSpPr txBox="1"/>
          <p:nvPr/>
        </p:nvSpPr>
        <p:spPr>
          <a:xfrm>
            <a:off x="1196935" y="2308981"/>
            <a:ext cx="512415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from employee employee0_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inner join </a:t>
            </a:r>
            <a:r>
              <a:rPr kumimoji="0" lang="en-US" altLang="zh-TW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emp_role</a:t>
            </a: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emprole1_ on (emprole1_.eid=employee0_.eid)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where emprole1_.approve_level&lt;=?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F7ECCB-B7EC-1DC5-04BD-CD4DCD0468D7}"/>
              </a:ext>
            </a:extLst>
          </p:cNvPr>
          <p:cNvSpPr txBox="1"/>
          <p:nvPr/>
        </p:nvSpPr>
        <p:spPr>
          <a:xfrm>
            <a:off x="1196935" y="3862019"/>
            <a:ext cx="5430331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from employee employee0_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outer join </a:t>
            </a:r>
            <a:r>
              <a:rPr kumimoji="0" lang="en-US" altLang="zh-TW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emp_role</a:t>
            </a: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emprole1_ on (emprole1_.eid=employee0_.eid)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where emprole1_.approve_level&lt;=?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D027E5-7872-6FCC-1976-2E46E04DD715}"/>
              </a:ext>
            </a:extLst>
          </p:cNvPr>
          <p:cNvSpPr txBox="1"/>
          <p:nvPr/>
        </p:nvSpPr>
        <p:spPr>
          <a:xfrm>
            <a:off x="1196935" y="5418575"/>
            <a:ext cx="5430331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from employee employee0_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cross join</a:t>
            </a: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TW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emp_role</a:t>
            </a: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emprole1_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where emprole1_.eid=employee0_.eid and emprole1_.approve_level&lt;=?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017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781</Words>
  <Application>Microsoft Office PowerPoint</Application>
  <PresentationFormat>如螢幕大小 (4:3)</PresentationFormat>
  <Paragraphs>204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Calibri</vt:lpstr>
      <vt:lpstr>Verdana</vt:lpstr>
      <vt:lpstr>Office 佈景主題</vt:lpstr>
      <vt:lpstr>繼續花 JCConf 2022 式 Spring Data JPA  </vt:lpstr>
      <vt:lpstr>README</vt:lpstr>
      <vt:lpstr>Agenda</vt:lpstr>
      <vt:lpstr>JPQL</vt:lpstr>
      <vt:lpstr>JPQL</vt:lpstr>
      <vt:lpstr>JPQL? HQL?</vt:lpstr>
      <vt:lpstr>JPQL簡單實例</vt:lpstr>
      <vt:lpstr>Parameter</vt:lpstr>
      <vt:lpstr>JOIN</vt:lpstr>
      <vt:lpstr>JOIN (過度展開)</vt:lpstr>
      <vt:lpstr>Aggregation Function</vt:lpstr>
      <vt:lpstr>Case/When with Group</vt:lpstr>
      <vt:lpstr>Case/When with Group</vt:lpstr>
      <vt:lpstr>動態Query</vt:lpstr>
      <vt:lpstr>Pageable</vt:lpstr>
      <vt:lpstr>Pageable+</vt:lpstr>
      <vt:lpstr>Projection</vt:lpstr>
      <vt:lpstr>Class-based</vt:lpstr>
      <vt:lpstr>Interface-Based</vt:lpstr>
      <vt:lpstr>DTO constructor</vt:lpstr>
      <vt:lpstr>DTO constructor+</vt:lpstr>
      <vt:lpstr>JPQL + Projection </vt:lpstr>
      <vt:lpstr>善用Constructor</vt:lpstr>
      <vt:lpstr>Function + Projection</vt:lpstr>
      <vt:lpstr>結語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繼續花 JCConf 2022 式 Spring Data JPA  </dc:title>
  <cp:lastModifiedBy>Rhys Sevenflanks</cp:lastModifiedBy>
  <cp:revision>24</cp:revision>
  <dcterms:modified xsi:type="dcterms:W3CDTF">2022-10-06T16:03:38Z</dcterms:modified>
</cp:coreProperties>
</file>