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1"/>
  </p:notesMasterIdLst>
  <p:sldIdLst>
    <p:sldId id="256" r:id="rId2"/>
    <p:sldId id="263" r:id="rId3"/>
    <p:sldId id="289" r:id="rId4"/>
    <p:sldId id="261" r:id="rId5"/>
    <p:sldId id="262" r:id="rId6"/>
    <p:sldId id="260" r:id="rId7"/>
    <p:sldId id="264" r:id="rId8"/>
    <p:sldId id="265" r:id="rId9"/>
    <p:sldId id="266" r:id="rId10"/>
    <p:sldId id="285" r:id="rId11"/>
    <p:sldId id="273" r:id="rId12"/>
    <p:sldId id="269" r:id="rId13"/>
    <p:sldId id="271" r:id="rId14"/>
    <p:sldId id="272" r:id="rId15"/>
    <p:sldId id="274" r:id="rId16"/>
    <p:sldId id="277" r:id="rId17"/>
    <p:sldId id="275" r:id="rId18"/>
    <p:sldId id="278" r:id="rId19"/>
    <p:sldId id="279" r:id="rId20"/>
    <p:sldId id="281" r:id="rId21"/>
    <p:sldId id="276" r:id="rId22"/>
    <p:sldId id="280" r:id="rId23"/>
    <p:sldId id="282" r:id="rId24"/>
    <p:sldId id="283" r:id="rId25"/>
    <p:sldId id="284" r:id="rId26"/>
    <p:sldId id="286" r:id="rId27"/>
    <p:sldId id="287" r:id="rId28"/>
    <p:sldId id="288" r:id="rId29"/>
    <p:sldId id="259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11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6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5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2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81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70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71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67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8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87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57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5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5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16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4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61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88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465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58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23f06c85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823f06c85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30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12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523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23f06c85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823f06c85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38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823f06c85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823f06c85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8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D172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850" y="122251"/>
            <a:ext cx="7816305" cy="15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75" y="2050"/>
            <a:ext cx="1102250" cy="9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1600" y="4223800"/>
            <a:ext cx="943434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0" y="0"/>
            <a:ext cx="91261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3207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11700" y="3254375"/>
            <a:ext cx="81609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淺色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深色">
  <p:cSld name="BLANK_1">
    <p:bg>
      <p:bgPr>
        <a:solidFill>
          <a:srgbClr val="1D1724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66850"/>
            <a:ext cx="9144003" cy="49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63733" y="635007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2-proxy.github.io/oauth2-proxy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ycloak.org/document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88875" y="2181113"/>
            <a:ext cx="59661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如何不那麼狼狽的</a:t>
            </a:r>
            <a:br>
              <a:rPr lang="en-US" altLang="zh-TW" dirty="0"/>
            </a:br>
            <a:r>
              <a:rPr lang="zh-TW" altLang="en-US" dirty="0"/>
              <a:t>串接甲方</a:t>
            </a:r>
            <a:r>
              <a:rPr lang="en-US" altLang="zh-TW" dirty="0"/>
              <a:t>SSO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89175" y="3945925"/>
            <a:ext cx="5965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altLang="zh-TW" dirty="0"/>
              <a:t>By </a:t>
            </a:r>
            <a:r>
              <a:rPr lang="zh-TW" altLang="en-US" dirty="0"/>
              <a:t>乙方公司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標準太多，就找個東西來整合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5053780" y="1536633"/>
            <a:ext cx="3778519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SAML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chemeClr val="bg2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 err="1">
                <a:solidFill>
                  <a:schemeClr val="bg2"/>
                </a:solidFill>
              </a:rPr>
              <a:t>WindowsAD</a:t>
            </a:r>
            <a:endParaRPr lang="en-US" altLang="zh-TW" sz="3200" dirty="0">
              <a:solidFill>
                <a:schemeClr val="bg2"/>
              </a:solidFill>
            </a:endParaRPr>
          </a:p>
        </p:txBody>
      </p:sp>
      <p:sp>
        <p:nvSpPr>
          <p:cNvPr id="2" name="Google Shape;47;p8">
            <a:extLst>
              <a:ext uri="{FF2B5EF4-FFF2-40B4-BE49-F238E27FC236}">
                <a16:creationId xmlns:a16="http://schemas.microsoft.com/office/drawing/2014/main" id="{B1F38519-77DD-A6DA-C3F0-BCE2CE52DF13}"/>
              </a:ext>
            </a:extLst>
          </p:cNvPr>
          <p:cNvSpPr txBox="1">
            <a:spLocks/>
          </p:cNvSpPr>
          <p:nvPr/>
        </p:nvSpPr>
        <p:spPr>
          <a:xfrm>
            <a:off x="703006" y="1536633"/>
            <a:ext cx="338721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0000"/>
                </a:solidFill>
              </a:rPr>
              <a:t>SSO Server</a:t>
            </a:r>
            <a:br>
              <a:rPr lang="en-US" altLang="zh-TW" sz="3200" dirty="0">
                <a:solidFill>
                  <a:schemeClr val="bg2"/>
                </a:solidFill>
              </a:rPr>
            </a:br>
            <a:r>
              <a:rPr lang="en-US" altLang="zh-TW" sz="3200" dirty="0">
                <a:solidFill>
                  <a:schemeClr val="bg2"/>
                </a:solidFill>
              </a:rPr>
              <a:t>(</a:t>
            </a:r>
            <a:r>
              <a:rPr lang="en-US" altLang="zh-TW" sz="3200" dirty="0" err="1">
                <a:solidFill>
                  <a:schemeClr val="bg2"/>
                </a:solidFill>
              </a:rPr>
              <a:t>Keycloak</a:t>
            </a:r>
            <a:r>
              <a:rPr lang="en-US" altLang="zh-TW" sz="3200" dirty="0">
                <a:solidFill>
                  <a:schemeClr val="bg2"/>
                </a:solidFill>
              </a:rPr>
              <a:t>)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F3A5509-198D-066E-444B-75CDF7C700DB}"/>
              </a:ext>
            </a:extLst>
          </p:cNvPr>
          <p:cNvCxnSpPr/>
          <p:nvPr/>
        </p:nvCxnSpPr>
        <p:spPr>
          <a:xfrm>
            <a:off x="3578942" y="3716594"/>
            <a:ext cx="125852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err="1"/>
              <a:t>Keycloak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sz="3200" dirty="0"/>
              <a:t>提供</a:t>
            </a:r>
            <a:r>
              <a:rPr lang="en-US" altLang="zh-TW" sz="3200" dirty="0"/>
              <a:t>OIDC</a:t>
            </a:r>
            <a:r>
              <a:rPr lang="zh-TW" altLang="en-US" sz="3200" dirty="0"/>
              <a:t>或</a:t>
            </a:r>
            <a:r>
              <a:rPr lang="en-US" altLang="zh-TW" sz="3200" dirty="0"/>
              <a:t>SAML2</a:t>
            </a:r>
            <a:r>
              <a:rPr lang="zh-TW" altLang="en-US" sz="3200" dirty="0"/>
              <a:t>標準的流程</a:t>
            </a:r>
            <a:endParaRPr lang="en-US" altLang="zh-TW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C19620-08CB-F126-CD28-9BA69177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342412"/>
            <a:ext cx="6600655" cy="3222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7643F3-4376-AD80-236D-C732C40845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699"/>
          <a:stretch/>
        </p:blipFill>
        <p:spPr>
          <a:xfrm>
            <a:off x="4572000" y="3201905"/>
            <a:ext cx="4431416" cy="30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資料是否需要存放於系統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帳號資料、權限資料、身分相關訊息</a:t>
            </a:r>
            <a:endParaRPr lang="en-US" altLang="zh-TW" sz="32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同步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離、到職、資料變更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有存放，就有</a:t>
            </a:r>
            <a:r>
              <a:rPr lang="zh-TW" altLang="en-US" sz="3200" dirty="0">
                <a:solidFill>
                  <a:srgbClr val="FF0000"/>
                </a:solidFill>
              </a:rPr>
              <a:t>安控</a:t>
            </a:r>
            <a:r>
              <a:rPr lang="zh-TW" altLang="en-US" sz="3200" dirty="0"/>
              <a:t>需求</a:t>
            </a:r>
            <a:r>
              <a:rPr lang="en-US" altLang="zh-TW" sz="3200" dirty="0"/>
              <a:t>(</a:t>
            </a:r>
            <a:r>
              <a:rPr lang="zh-TW" altLang="en-US" sz="3200" dirty="0"/>
              <a:t>防止資料外洩</a:t>
            </a:r>
            <a:r>
              <a:rPr lang="en-US" altLang="zh-TW" sz="3200" dirty="0"/>
              <a:t>)</a:t>
            </a:r>
          </a:p>
          <a:p>
            <a:pPr indent="-457200">
              <a:spcAft>
                <a:spcPts val="1200"/>
              </a:spcAft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4354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存放資料與否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3200" dirty="0"/>
              <a:t>帳號資料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權限資料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根據系統</a:t>
            </a:r>
            <a:r>
              <a:rPr lang="zh-TW" altLang="en-US" sz="2800" dirty="0">
                <a:solidFill>
                  <a:srgbClr val="FF0000"/>
                </a:solidFill>
              </a:rPr>
              <a:t>是否有的專屬的權限需要控管</a:t>
            </a:r>
            <a:r>
              <a:rPr lang="zh-TW" altLang="en-US" sz="2800" dirty="0"/>
              <a:t>就需要存放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通常需要混和</a:t>
            </a:r>
            <a:r>
              <a:rPr lang="en-US" altLang="zh-TW" sz="2800" dirty="0"/>
              <a:t>IDP</a:t>
            </a:r>
            <a:r>
              <a:rPr lang="zh-TW" altLang="en-US" sz="2800" dirty="0"/>
              <a:t>提供的群組來判定</a:t>
            </a:r>
            <a:r>
              <a:rPr lang="en-US" altLang="zh-TW" sz="2800" dirty="0"/>
              <a:t>(</a:t>
            </a:r>
            <a:r>
              <a:rPr lang="zh-TW" altLang="en-US" sz="2800" dirty="0"/>
              <a:t>此部分不存放</a:t>
            </a:r>
            <a:r>
              <a:rPr lang="en-US" altLang="zh-TW" sz="2800" dirty="0"/>
              <a:t>)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/>
              <a:t>身分資料</a:t>
            </a:r>
            <a:endParaRPr lang="en-US" altLang="zh-TW" sz="32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原則上不存放，除非架構或需求要求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800" dirty="0"/>
              <a:t>多數情況需要存放用來取用組織、職級與人員姓名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7142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若真的需要存放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確認同步方向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除非開發系統是用來維護使用者資料的</a:t>
            </a:r>
            <a:br>
              <a:rPr lang="en-US" altLang="zh-TW" sz="2400" dirty="0"/>
            </a:br>
            <a:r>
              <a:rPr lang="zh-TW" altLang="en-US" sz="2400" dirty="0"/>
              <a:t>否則同步方向應只有 </a:t>
            </a:r>
            <a:r>
              <a:rPr lang="en-US" altLang="zh-TW" sz="2400" dirty="0">
                <a:solidFill>
                  <a:srgbClr val="FF0000"/>
                </a:solidFill>
              </a:rPr>
              <a:t>IDP/SSO </a:t>
            </a:r>
            <a:r>
              <a:rPr lang="zh-TW" altLang="en-US" sz="2400" dirty="0">
                <a:solidFill>
                  <a:srgbClr val="FF0000"/>
                </a:solidFill>
              </a:rPr>
              <a:t>→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開發系統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確認同步機制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即時同步：差，需有</a:t>
            </a:r>
            <a:r>
              <a:rPr lang="en-US" altLang="zh-TW" sz="2400" dirty="0"/>
              <a:t>Cache</a:t>
            </a:r>
            <a:r>
              <a:rPr lang="zh-TW" altLang="en-US" sz="2400" dirty="0"/>
              <a:t>緩衝</a:t>
            </a:r>
            <a:r>
              <a:rPr lang="en-US" altLang="zh-TW" sz="2400" dirty="0"/>
              <a:t>IDP</a:t>
            </a:r>
            <a:r>
              <a:rPr lang="zh-TW" altLang="en-US" sz="2400" dirty="0"/>
              <a:t>負載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每日同步</a:t>
            </a:r>
            <a:r>
              <a:rPr lang="zh-TW" altLang="en-US" sz="2400" dirty="0"/>
              <a:t>：佳，但仍需設計人為觸發</a:t>
            </a:r>
            <a:r>
              <a:rPr lang="zh-TW" altLang="en-US" sz="2400" dirty="0">
                <a:solidFill>
                  <a:srgbClr val="FF0000"/>
                </a:solidFill>
              </a:rPr>
              <a:t>即時同步</a:t>
            </a:r>
            <a:r>
              <a:rPr lang="zh-TW" altLang="en-US" sz="2400" dirty="0"/>
              <a:t>的功能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僅初始同步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828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小結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要存放的情況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系統與帳號資料重度相關，有</a:t>
            </a:r>
            <a:r>
              <a:rPr lang="zh-TW" altLang="en-US" sz="2400" dirty="0">
                <a:solidFill>
                  <a:srgbClr val="FF0000"/>
                </a:solidFill>
              </a:rPr>
              <a:t>頻繁的資料使用需求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</a:t>
            </a:r>
            <a:r>
              <a:rPr lang="zh-TW" altLang="en-US" sz="2400" dirty="0">
                <a:solidFill>
                  <a:srgbClr val="FF0000"/>
                </a:solidFill>
              </a:rPr>
              <a:t>相關的設定關聯檔</a:t>
            </a:r>
            <a:r>
              <a:rPr lang="zh-TW" altLang="en-US" sz="2400" dirty="0"/>
              <a:t>需要維護</a:t>
            </a:r>
            <a:r>
              <a:rPr lang="en-US" altLang="zh-TW" sz="2400" dirty="0"/>
              <a:t>(</a:t>
            </a:r>
            <a:r>
              <a:rPr lang="zh-TW" altLang="en-US" sz="2400" dirty="0"/>
              <a:t>例</a:t>
            </a:r>
            <a:r>
              <a:rPr lang="en-US" altLang="zh-TW" sz="2400" dirty="0"/>
              <a:t>: </a:t>
            </a:r>
            <a:r>
              <a:rPr lang="zh-TW" altLang="en-US" sz="2400" dirty="0"/>
              <a:t>分層授權</a:t>
            </a:r>
            <a:r>
              <a:rPr lang="en-US" altLang="zh-TW" sz="2400" dirty="0"/>
              <a:t>)</a:t>
            </a:r>
          </a:p>
          <a:p>
            <a:pPr lvl="1" indent="-457200">
              <a:spcAft>
                <a:spcPts val="1200"/>
              </a:spcAft>
            </a:pPr>
            <a:r>
              <a:rPr lang="en-US" altLang="zh-TW" sz="2400" dirty="0"/>
              <a:t>SSO Server</a:t>
            </a:r>
            <a:r>
              <a:rPr lang="zh-TW" altLang="en-US" sz="2400" dirty="0"/>
              <a:t>體質貧弱，只接受低頻率的</a:t>
            </a:r>
            <a:r>
              <a:rPr lang="en-US" altLang="zh-TW" sz="2400" dirty="0"/>
              <a:t>Request</a:t>
            </a:r>
          </a:p>
          <a:p>
            <a:pPr lvl="1" indent="-457200"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長官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zh-TW" altLang="en-US" sz="2400" dirty="0">
                <a:solidFill>
                  <a:srgbClr val="FF0000"/>
                </a:solidFill>
              </a:rPr>
              <a:t>上級部門</a:t>
            </a:r>
            <a:r>
              <a:rPr lang="zh-TW" altLang="en-US" sz="2400" dirty="0"/>
              <a:t>指導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除此之外一律建議不存放</a:t>
            </a:r>
            <a:endParaRPr lang="en-US" altLang="zh-TW" sz="2800" dirty="0"/>
          </a:p>
          <a:p>
            <a:pPr lvl="1" indent="-457200">
              <a:spcAft>
                <a:spcPts val="1200"/>
              </a:spcAft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1642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實作建議</a:t>
            </a:r>
          </a:p>
        </p:txBody>
      </p:sp>
    </p:spTree>
    <p:extLst>
      <p:ext uri="{BB962C8B-B14F-4D97-AF65-F5344CB8AC3E}">
        <p14:creationId xmlns:p14="http://schemas.microsoft.com/office/powerpoint/2010/main" val="115301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普遍狀況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994450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6164821" y="5039281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6164822" y="1592455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6164822" y="3460552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C7095ED-1B39-A1BB-14B6-7FCDB49559F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492477" y="2025075"/>
            <a:ext cx="3672345" cy="16128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48F6EB3-2D9D-2BEF-A11B-B3A45F84F2F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7" y="3893172"/>
            <a:ext cx="36723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C7B924B-FE9D-F408-8CE9-3FA6C34049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92477" y="4109884"/>
            <a:ext cx="3672344" cy="13620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 rot="20242079">
            <a:off x="3429929" y="18987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9DD60D6-F144-E644-F1CB-AD84DCB3AD6F}"/>
              </a:ext>
            </a:extLst>
          </p:cNvPr>
          <p:cNvSpPr txBox="1"/>
          <p:nvPr/>
        </p:nvSpPr>
        <p:spPr>
          <a:xfrm rot="20877796">
            <a:off x="3520214" y="314140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AC47226-78E0-B452-0D29-B12974A146BF}"/>
              </a:ext>
            </a:extLst>
          </p:cNvPr>
          <p:cNvSpPr txBox="1"/>
          <p:nvPr/>
        </p:nvSpPr>
        <p:spPr>
          <a:xfrm rot="503505">
            <a:off x="3552274" y="420202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4E7BCFD-8CD6-B289-E69E-0226153ED546}"/>
              </a:ext>
            </a:extLst>
          </p:cNvPr>
          <p:cNvSpPr txBox="1"/>
          <p:nvPr/>
        </p:nvSpPr>
        <p:spPr>
          <a:xfrm rot="1400504">
            <a:off x="2787202" y="50452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 rot="20160545">
            <a:off x="3359399" y="229017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BB0F2D1-F5BA-54D6-348C-52333E70579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913836" y="2457695"/>
            <a:ext cx="0" cy="100285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A064E52-D2B6-1A4E-41D5-B937DD254704}"/>
              </a:ext>
            </a:extLst>
          </p:cNvPr>
          <p:cNvSpPr txBox="1"/>
          <p:nvPr/>
        </p:nvSpPr>
        <p:spPr>
          <a:xfrm>
            <a:off x="6913834" y="25953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 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C8BE03-5D90-E699-E27B-A2EA5048FC2C}"/>
              </a:ext>
            </a:extLst>
          </p:cNvPr>
          <p:cNvSpPr txBox="1"/>
          <p:nvPr/>
        </p:nvSpPr>
        <p:spPr>
          <a:xfrm>
            <a:off x="6913834" y="29697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 </a:t>
            </a:r>
            <a:r>
              <a:rPr lang="zh-TW" altLang="en-US" sz="1800" dirty="0"/>
              <a:t>取得使用者資訊</a:t>
            </a:r>
          </a:p>
        </p:txBody>
      </p:sp>
    </p:spTree>
    <p:extLst>
      <p:ext uri="{BB962C8B-B14F-4D97-AF65-F5344CB8AC3E}">
        <p14:creationId xmlns:p14="http://schemas.microsoft.com/office/powerpoint/2010/main" val="293595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endParaRPr sz="36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E9A84A7-CD55-2E5D-5AD7-0E10E6F79DC9}"/>
              </a:ext>
            </a:extLst>
          </p:cNvPr>
          <p:cNvSpPr/>
          <p:nvPr/>
        </p:nvSpPr>
        <p:spPr>
          <a:xfrm>
            <a:off x="2871019" y="1651819"/>
            <a:ext cx="1415846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Filter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4414685" y="1651818"/>
            <a:ext cx="2320413" cy="3372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2871019" y="5171767"/>
            <a:ext cx="3864079" cy="860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90BA06-1A19-5D29-6D6C-415B87551DA9}"/>
              </a:ext>
            </a:extLst>
          </p:cNvPr>
          <p:cNvSpPr txBox="1"/>
          <p:nvPr/>
        </p:nvSpPr>
        <p:spPr>
          <a:xfrm>
            <a:off x="98749" y="24067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用來處理認證與授權</a:t>
            </a:r>
            <a:endParaRPr lang="en-US" altLang="zh-TW" sz="1800" dirty="0"/>
          </a:p>
          <a:p>
            <a:r>
              <a:rPr lang="zh-TW" altLang="en-US" sz="1800" dirty="0"/>
              <a:t>若無認證則轉導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endParaRPr lang="en-US" altLang="zh-TW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1BB585-FF69-950E-02A1-5B852759D68C}"/>
              </a:ext>
            </a:extLst>
          </p:cNvPr>
          <p:cNvSpPr txBox="1"/>
          <p:nvPr/>
        </p:nvSpPr>
        <p:spPr>
          <a:xfrm>
            <a:off x="6862918" y="1042678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/>
              <a:t>用來維護</a:t>
            </a:r>
            <a:r>
              <a:rPr lang="en-US" altLang="zh-TW" sz="1800" dirty="0"/>
              <a:t>/</a:t>
            </a:r>
            <a:r>
              <a:rPr lang="zh-TW" altLang="en-US" sz="1800" dirty="0"/>
              <a:t>同步</a:t>
            </a:r>
            <a:endParaRPr lang="en-US" altLang="zh-TW" sz="1800" dirty="0"/>
          </a:p>
          <a:p>
            <a:r>
              <a:rPr lang="zh-TW" altLang="en-US" sz="1800" dirty="0"/>
              <a:t>帳號、角色、權限</a:t>
            </a:r>
            <a:endParaRPr lang="en-US" altLang="zh-TW" sz="1800" dirty="0"/>
          </a:p>
          <a:p>
            <a:r>
              <a:rPr lang="en-US" altLang="zh-TW" sz="1800" dirty="0"/>
              <a:t>(</a:t>
            </a:r>
            <a:r>
              <a:rPr lang="zh-TW" altLang="en-US" sz="1800" dirty="0"/>
              <a:t>看有哪些資料有存</a:t>
            </a:r>
            <a:r>
              <a:rPr lang="en-US" altLang="zh-TW" sz="1800" dirty="0"/>
              <a:t>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4768646" y="3570346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5574891" y="2958288"/>
            <a:ext cx="0" cy="6120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7522905" y="2157410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7522905" y="3666662"/>
            <a:ext cx="962334" cy="9233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SSO/IDP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6381135" y="2619075"/>
            <a:ext cx="1141770" cy="15092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6381135" y="2619075"/>
            <a:ext cx="11417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5887BA5-5DFE-F7DD-6C91-B5BC2489C89B}"/>
              </a:ext>
            </a:extLst>
          </p:cNvPr>
          <p:cNvSpPr/>
          <p:nvPr/>
        </p:nvSpPr>
        <p:spPr>
          <a:xfrm>
            <a:off x="540774" y="3777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409B6EA8-E257-7ADA-1893-3A5799A6CD5A}"/>
              </a:ext>
            </a:extLst>
          </p:cNvPr>
          <p:cNvSpPr/>
          <p:nvPr/>
        </p:nvSpPr>
        <p:spPr>
          <a:xfrm flipV="1">
            <a:off x="1199535" y="1730476"/>
            <a:ext cx="2373387" cy="2487577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01483CC2-3835-BFF5-400D-4B56EA05672E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>
            <a:off x="1355748" y="1926370"/>
            <a:ext cx="3412898" cy="692705"/>
          </a:xfrm>
          <a:prstGeom prst="bentConnector3">
            <a:avLst>
              <a:gd name="adj1" fmla="val 65269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F920004-770D-D86D-25D6-76BFC438BEB6}"/>
              </a:ext>
            </a:extLst>
          </p:cNvPr>
          <p:cNvSpPr txBox="1"/>
          <p:nvPr/>
        </p:nvSpPr>
        <p:spPr>
          <a:xfrm>
            <a:off x="3147164" y="389971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4768646" y="2279862"/>
            <a:ext cx="1612489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D765EF4C-A7B5-C034-101F-0EF775A42992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92D3646-1BB7-6EC5-C86B-C622B96754BA}"/>
              </a:ext>
            </a:extLst>
          </p:cNvPr>
          <p:cNvSpPr/>
          <p:nvPr/>
        </p:nvSpPr>
        <p:spPr>
          <a:xfrm>
            <a:off x="2998838" y="2279862"/>
            <a:ext cx="1160207" cy="67842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137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4129548" y="1445342"/>
            <a:ext cx="3463193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假設又有</a:t>
            </a:r>
            <a:r>
              <a:rPr lang="en-US" altLang="zh-TW" sz="3600" dirty="0"/>
              <a:t>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774F39C-167F-2197-43A1-52E877E8B482}"/>
              </a:ext>
            </a:extLst>
          </p:cNvPr>
          <p:cNvGrpSpPr/>
          <p:nvPr/>
        </p:nvGrpSpPr>
        <p:grpSpPr>
          <a:xfrm>
            <a:off x="4257366" y="1609417"/>
            <a:ext cx="4689987" cy="3659188"/>
            <a:chOff x="3421625" y="1651818"/>
            <a:chExt cx="5614220" cy="4380287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1E9A84A7-CD55-2E5D-5AD7-0E10E6F79DC9}"/>
                </a:ext>
              </a:extLst>
            </p:cNvPr>
            <p:cNvSpPr/>
            <p:nvPr/>
          </p:nvSpPr>
          <p:spPr>
            <a:xfrm>
              <a:off x="3421625" y="1651819"/>
              <a:ext cx="1415846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Filter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EEFB270A-CD32-2F75-0AFF-DC3D2399876A}"/>
                </a:ext>
              </a:extLst>
            </p:cNvPr>
            <p:cNvSpPr/>
            <p:nvPr/>
          </p:nvSpPr>
          <p:spPr>
            <a:xfrm>
              <a:off x="4965291" y="1651818"/>
              <a:ext cx="2320413" cy="33724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Service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92D3646-1BB7-6EC5-C86B-C622B96754BA}"/>
                </a:ext>
              </a:extLst>
            </p:cNvPr>
            <p:cNvSpPr/>
            <p:nvPr/>
          </p:nvSpPr>
          <p:spPr>
            <a:xfrm>
              <a:off x="3549444" y="2279862"/>
              <a:ext cx="1160207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Filter</a:t>
              </a:r>
              <a:endParaRPr lang="zh-TW" altLang="en-US" sz="18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F520C60-59B1-9F33-E6BE-C4F31AAD8F86}"/>
                </a:ext>
              </a:extLst>
            </p:cNvPr>
            <p:cNvSpPr/>
            <p:nvPr/>
          </p:nvSpPr>
          <p:spPr>
            <a:xfrm>
              <a:off x="3421625" y="5171767"/>
              <a:ext cx="3864079" cy="8603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2"/>
                  </a:solidFill>
                </a:rPr>
                <a:t>Framework</a:t>
              </a:r>
              <a:endParaRPr lang="zh-TW" alt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A8859D-01DB-9EB9-1AC9-1AB585DBDFE5}"/>
                </a:ext>
              </a:extLst>
            </p:cNvPr>
            <p:cNvSpPr/>
            <p:nvPr/>
          </p:nvSpPr>
          <p:spPr>
            <a:xfrm>
              <a:off x="5319252" y="2279862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</a:t>
              </a:r>
              <a:endParaRPr lang="zh-TW" altLang="en-US" sz="1800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63DDC2B-935E-62E8-B478-57B6F0AD85E0}"/>
                </a:ext>
              </a:extLst>
            </p:cNvPr>
            <p:cNvSpPr/>
            <p:nvPr/>
          </p:nvSpPr>
          <p:spPr>
            <a:xfrm>
              <a:off x="5319252" y="3570346"/>
              <a:ext cx="1612489" cy="6784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Auth Sync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DE6B32E-E5A3-B207-DB22-E191ED5BE6D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6125497" y="2958288"/>
              <a:ext cx="0" cy="61205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圖: 磁碟 22">
              <a:extLst>
                <a:ext uri="{FF2B5EF4-FFF2-40B4-BE49-F238E27FC236}">
                  <a16:creationId xmlns:a16="http://schemas.microsoft.com/office/drawing/2014/main" id="{ACC3C691-E052-C8EB-F1A0-48F42E42F00C}"/>
                </a:ext>
              </a:extLst>
            </p:cNvPr>
            <p:cNvSpPr/>
            <p:nvPr/>
          </p:nvSpPr>
          <p:spPr>
            <a:xfrm>
              <a:off x="8073511" y="2157410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DB</a:t>
              </a:r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289695D3-D8BE-E2BF-1DD4-9ADE3804EF7E}"/>
                </a:ext>
              </a:extLst>
            </p:cNvPr>
            <p:cNvSpPr/>
            <p:nvPr/>
          </p:nvSpPr>
          <p:spPr>
            <a:xfrm>
              <a:off x="8073511" y="3666662"/>
              <a:ext cx="962334" cy="92333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SSO/IDP</a:t>
              </a:r>
              <a:endParaRPr lang="zh-TW" altLang="en-US" dirty="0"/>
            </a:p>
          </p:txBody>
        </p: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B6BF2750-B255-66E3-1E7D-151174CEEC20}"/>
                </a:ext>
              </a:extLst>
            </p:cNvPr>
            <p:cNvCxnSpPr>
              <a:cxnSpLocks/>
              <a:stCxn id="11" idx="3"/>
              <a:endCxn id="25" idx="2"/>
            </p:cNvCxnSpPr>
            <p:nvPr/>
          </p:nvCxnSpPr>
          <p:spPr>
            <a:xfrm>
              <a:off x="6931741" y="2619075"/>
              <a:ext cx="1141770" cy="150925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9973DADA-0C37-3A7A-7FD3-D303EAF42A7F}"/>
                </a:ext>
              </a:extLst>
            </p:cNvPr>
            <p:cNvCxnSpPr>
              <a:cxnSpLocks/>
              <a:stCxn id="11" idx="3"/>
              <a:endCxn id="23" idx="2"/>
            </p:cNvCxnSpPr>
            <p:nvPr/>
          </p:nvCxnSpPr>
          <p:spPr>
            <a:xfrm>
              <a:off x="6931741" y="2619075"/>
              <a:ext cx="114177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2104755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5FD20FA-6EAD-F578-90AE-35CD7E5C121E}"/>
              </a:ext>
            </a:extLst>
          </p:cNvPr>
          <p:cNvSpPr/>
          <p:nvPr/>
        </p:nvSpPr>
        <p:spPr>
          <a:xfrm>
            <a:off x="2186585" y="1629205"/>
            <a:ext cx="1518842" cy="1349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Middleware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2186585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D8CBC8C-AB38-8DA4-0C10-FEB47A3F6474}"/>
              </a:ext>
            </a:extLst>
          </p:cNvPr>
          <p:cNvSpPr/>
          <p:nvPr/>
        </p:nvSpPr>
        <p:spPr>
          <a:xfrm>
            <a:off x="148137" y="3328022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4257A944-64B0-498C-976D-02FC61884141}"/>
              </a:ext>
            </a:extLst>
          </p:cNvPr>
          <p:cNvSpPr/>
          <p:nvPr/>
        </p:nvSpPr>
        <p:spPr>
          <a:xfrm flipH="1">
            <a:off x="1056980" y="2116468"/>
            <a:ext cx="2776876" cy="2433431"/>
          </a:xfrm>
          <a:prstGeom prst="arc">
            <a:avLst/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05CA4B0-81DD-F395-D8F2-FF324CE3AFF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595083" y="1629205"/>
            <a:ext cx="1116531" cy="148169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C136488-C2C7-B260-ED3D-16FF25D069F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21286" y="2417441"/>
            <a:ext cx="1142857" cy="684938"/>
          </a:xfrm>
          <a:prstGeom prst="bentConnector3">
            <a:avLst>
              <a:gd name="adj1" fmla="val 962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79E4AF-F705-3FE6-D497-E62809F938A6}"/>
              </a:ext>
            </a:extLst>
          </p:cNvPr>
          <p:cNvSpPr/>
          <p:nvPr/>
        </p:nvSpPr>
        <p:spPr>
          <a:xfrm>
            <a:off x="2451658" y="1970643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602862-0BDB-92EE-D818-5E6007375992}"/>
              </a:ext>
            </a:extLst>
          </p:cNvPr>
          <p:cNvSpPr txBox="1"/>
          <p:nvPr/>
        </p:nvSpPr>
        <p:spPr>
          <a:xfrm>
            <a:off x="447151" y="235726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406033" y="1345834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2186585" y="3102749"/>
            <a:ext cx="1518842" cy="1323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9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/>
              <a:t>議程</a:t>
            </a:r>
            <a:endParaRPr lang="zh-TW" altLang="en-US"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簡介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事前評估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實作建議</a:t>
            </a:r>
            <a:endParaRPr lang="en-US" altLang="zh-TW" sz="3200" dirty="0"/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</a:pPr>
            <a:r>
              <a:rPr lang="zh-TW" altLang="en-US" sz="3200" dirty="0"/>
              <a:t>實作示範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6E380E-1BBF-64F6-6702-8D3E485B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43" y="-58992"/>
            <a:ext cx="5384389" cy="63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6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需要考量的點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zh-TW" altLang="en-US" sz="2800" dirty="0"/>
              <a:t>每個專案</a:t>
            </a:r>
            <a:r>
              <a:rPr lang="en-US" altLang="zh-TW" sz="2800" dirty="0"/>
              <a:t>(</a:t>
            </a:r>
            <a:r>
              <a:rPr lang="zh-TW" altLang="en-US" sz="2800" dirty="0"/>
              <a:t>前</a:t>
            </a:r>
            <a:r>
              <a:rPr lang="en-US" altLang="zh-TW" sz="2800" dirty="0"/>
              <a:t>/</a:t>
            </a:r>
            <a:r>
              <a:rPr lang="zh-TW" altLang="en-US" sz="2800" dirty="0"/>
              <a:t>後端</a:t>
            </a:r>
            <a:r>
              <a:rPr lang="en-US" altLang="zh-TW" sz="2800" dirty="0"/>
              <a:t>)</a:t>
            </a:r>
            <a:r>
              <a:rPr lang="zh-TW" altLang="en-US" sz="2800" dirty="0"/>
              <a:t>皆有需要執行</a:t>
            </a:r>
            <a:r>
              <a:rPr lang="en-US" altLang="zh-TW" sz="2800" dirty="0">
                <a:solidFill>
                  <a:srgbClr val="FF0000"/>
                </a:solidFill>
              </a:rPr>
              <a:t>SSO</a:t>
            </a:r>
            <a:r>
              <a:rPr lang="zh-TW" altLang="en-US" sz="2800" dirty="0">
                <a:solidFill>
                  <a:srgbClr val="FF0000"/>
                </a:solidFill>
              </a:rPr>
              <a:t>相關的流程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無認證</a:t>
            </a:r>
            <a:r>
              <a:rPr lang="en-US" altLang="zh-TW" sz="2400" dirty="0"/>
              <a:t>:</a:t>
            </a:r>
            <a:r>
              <a:rPr lang="zh-TW" altLang="en-US" sz="2400" dirty="0"/>
              <a:t> 轉導</a:t>
            </a:r>
            <a:r>
              <a:rPr lang="en-US" altLang="zh-TW" sz="2400" dirty="0"/>
              <a:t>/</a:t>
            </a:r>
            <a:r>
              <a:rPr lang="zh-TW" altLang="en-US" sz="2400" dirty="0"/>
              <a:t>阻擋</a:t>
            </a:r>
            <a:endParaRPr lang="en-US" altLang="zh-TW" sz="2400" dirty="0"/>
          </a:p>
          <a:p>
            <a:pPr lvl="1" indent="-457200">
              <a:spcAft>
                <a:spcPts val="1200"/>
              </a:spcAft>
            </a:pPr>
            <a:r>
              <a:rPr lang="zh-TW" altLang="en-US" sz="2400" dirty="0"/>
              <a:t>有認證</a:t>
            </a:r>
            <a:r>
              <a:rPr lang="en-US" altLang="zh-TW" sz="2400" dirty="0"/>
              <a:t>: </a:t>
            </a:r>
            <a:r>
              <a:rPr lang="zh-TW" altLang="en-US" sz="2400" dirty="0"/>
              <a:t>驗證</a:t>
            </a:r>
            <a:r>
              <a:rPr lang="en-US" altLang="zh-TW" sz="2400" dirty="0"/>
              <a:t>Token/</a:t>
            </a:r>
            <a:r>
              <a:rPr lang="zh-TW" altLang="en-US" sz="2400" dirty="0"/>
              <a:t>放行</a:t>
            </a:r>
            <a:endParaRPr lang="en-US" altLang="zh-TW" sz="24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為了統一每個部屬的</a:t>
            </a:r>
            <a:r>
              <a:rPr lang="en-US" altLang="zh-TW" sz="2800" dirty="0"/>
              <a:t>SSO</a:t>
            </a:r>
            <a:r>
              <a:rPr lang="zh-TW" altLang="en-US" sz="2800" dirty="0"/>
              <a:t>流程實作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相當於</a:t>
            </a:r>
            <a:r>
              <a:rPr lang="en-US" altLang="zh-TW" sz="2800" dirty="0"/>
              <a:t>OAuth Client)</a:t>
            </a:r>
            <a:br>
              <a:rPr lang="en-US" altLang="zh-TW" sz="2800" dirty="0"/>
            </a:br>
            <a:r>
              <a:rPr lang="zh-TW" altLang="en-US" sz="2800" dirty="0"/>
              <a:t>通常會製作為</a:t>
            </a:r>
            <a:r>
              <a:rPr lang="en-US" altLang="zh-TW" sz="2800" dirty="0"/>
              <a:t>FW</a:t>
            </a:r>
            <a:r>
              <a:rPr lang="zh-TW" altLang="en-US" sz="2800" dirty="0"/>
              <a:t>或者是</a:t>
            </a:r>
            <a:r>
              <a:rPr lang="en-US" altLang="zh-TW" sz="2800" dirty="0"/>
              <a:t>Utils</a:t>
            </a:r>
            <a:r>
              <a:rPr lang="zh-TW" altLang="en-US" sz="2800" dirty="0"/>
              <a:t>來跨專案共用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027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的狀況</a:t>
            </a:r>
            <a:endParaRPr sz="36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65DD2C-8FF7-9E9D-8B36-C1D22F6EC872}"/>
              </a:ext>
            </a:extLst>
          </p:cNvPr>
          <p:cNvSpPr/>
          <p:nvPr/>
        </p:nvSpPr>
        <p:spPr>
          <a:xfrm>
            <a:off x="129211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瀏覽器</a:t>
            </a:r>
            <a:endParaRPr lang="en-US" altLang="zh-TW" sz="1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1F9721E-A1C9-3192-F07C-8CB44242E145}"/>
              </a:ext>
            </a:extLst>
          </p:cNvPr>
          <p:cNvSpPr/>
          <p:nvPr/>
        </p:nvSpPr>
        <p:spPr>
          <a:xfrm>
            <a:off x="4374421" y="504726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IDP</a:t>
            </a:r>
          </a:p>
          <a:p>
            <a:pPr algn="ctr"/>
            <a:r>
              <a:rPr lang="en-US" altLang="zh-TW" sz="1800" dirty="0"/>
              <a:t>(LDAP)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E0CA9B-8435-BC6C-AC0B-E42CEE577E15}"/>
              </a:ext>
            </a:extLst>
          </p:cNvPr>
          <p:cNvSpPr/>
          <p:nvPr/>
        </p:nvSpPr>
        <p:spPr>
          <a:xfrm>
            <a:off x="7516762" y="1356867"/>
            <a:ext cx="1498027" cy="8652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SP</a:t>
            </a:r>
          </a:p>
          <a:p>
            <a:pPr algn="ctr"/>
            <a:r>
              <a:rPr lang="en-US" altLang="zh-TW" sz="1800" dirty="0"/>
              <a:t>(AP Server)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C08CC98-B106-EE17-0CD5-13711BB8E0F9}"/>
              </a:ext>
            </a:extLst>
          </p:cNvPr>
          <p:cNvSpPr/>
          <p:nvPr/>
        </p:nvSpPr>
        <p:spPr>
          <a:xfrm>
            <a:off x="4374420" y="3108420"/>
            <a:ext cx="1498027" cy="865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</a:t>
            </a:r>
          </a:p>
          <a:p>
            <a:pPr algn="ctr"/>
            <a:r>
              <a:rPr lang="en-US" altLang="zh-TW" sz="1800" dirty="0"/>
              <a:t>(</a:t>
            </a:r>
            <a:r>
              <a:rPr lang="en-US" altLang="zh-TW" sz="1800" dirty="0" err="1"/>
              <a:t>Keycloak</a:t>
            </a:r>
            <a:r>
              <a:rPr lang="en-US" altLang="zh-TW" sz="1800" dirty="0"/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45F5D6-B16B-8276-D2F2-892CADA306A1}"/>
              </a:ext>
            </a:extLst>
          </p:cNvPr>
          <p:cNvSpPr txBox="1"/>
          <p:nvPr/>
        </p:nvSpPr>
        <p:spPr>
          <a:xfrm>
            <a:off x="5231171" y="248919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判斷有無授權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98E5A2D-FA06-A7B0-76D3-588B2CE57130}"/>
              </a:ext>
            </a:extLst>
          </p:cNvPr>
          <p:cNvSpPr txBox="1"/>
          <p:nvPr/>
        </p:nvSpPr>
        <p:spPr>
          <a:xfrm>
            <a:off x="5613677" y="8942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4.</a:t>
            </a:r>
            <a:r>
              <a:rPr lang="zh-TW" altLang="en-US" sz="1800" dirty="0"/>
              <a:t> 有授權訪問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2982030-25A4-7FF3-001D-044A9F092B3C}"/>
              </a:ext>
            </a:extLst>
          </p:cNvPr>
          <p:cNvSpPr/>
          <p:nvPr/>
        </p:nvSpPr>
        <p:spPr>
          <a:xfrm>
            <a:off x="4374421" y="1374066"/>
            <a:ext cx="1498027" cy="8652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Portal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EBED33-80CF-707F-1EAE-7A26B27C726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27238" y="1806686"/>
            <a:ext cx="2747183" cy="14436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0C4EF11-23D3-4E53-AC94-0E585206D158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123434" y="2239306"/>
            <a:ext cx="1" cy="8691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AB7DA9D-0DBD-F49D-D77F-03572AE2022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627238" y="3541040"/>
            <a:ext cx="27471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CADF5BD-4911-A67A-6AA5-3AABD177F86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27238" y="3863677"/>
            <a:ext cx="2747183" cy="161620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D5BC15-EE13-D906-36B0-53C5DA4D8DC0}"/>
              </a:ext>
            </a:extLst>
          </p:cNvPr>
          <p:cNvSpPr txBox="1"/>
          <p:nvPr/>
        </p:nvSpPr>
        <p:spPr>
          <a:xfrm rot="19908027">
            <a:off x="2064244" y="21093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0. </a:t>
            </a:r>
            <a:r>
              <a:rPr lang="zh-TW" altLang="en-US" sz="1800" dirty="0"/>
              <a:t>訪問</a:t>
            </a:r>
            <a:r>
              <a:rPr lang="en-US" altLang="zh-TW" sz="1800" dirty="0"/>
              <a:t>SP</a:t>
            </a:r>
            <a:endParaRPr lang="zh-TW" altLang="en-US" sz="1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28D8C55-8B27-3AB0-8EC8-54EFE7EA3BA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72448" y="1789487"/>
            <a:ext cx="1644314" cy="171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7104513-3CBD-A8B2-C7D4-DB84240E0A58}"/>
              </a:ext>
            </a:extLst>
          </p:cNvPr>
          <p:cNvSpPr txBox="1"/>
          <p:nvPr/>
        </p:nvSpPr>
        <p:spPr>
          <a:xfrm rot="20877796">
            <a:off x="1962244" y="285543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2a. </a:t>
            </a:r>
            <a:r>
              <a:rPr lang="zh-TW" altLang="en-US" sz="1800" dirty="0"/>
              <a:t>轉導</a:t>
            </a:r>
            <a:r>
              <a:rPr lang="en-US" altLang="zh-TW" sz="1800" dirty="0"/>
              <a:t>SSO</a:t>
            </a:r>
            <a:r>
              <a:rPr lang="zh-TW" altLang="en-US" sz="1800" dirty="0"/>
              <a:t>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83D383-731F-1BAD-9EBD-30E6C4765242}"/>
              </a:ext>
            </a:extLst>
          </p:cNvPr>
          <p:cNvSpPr txBox="1"/>
          <p:nvPr/>
        </p:nvSpPr>
        <p:spPr>
          <a:xfrm rot="708083">
            <a:off x="1963220" y="38480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2b. </a:t>
            </a:r>
            <a:r>
              <a:rPr lang="zh-TW" altLang="en-US" sz="1800" dirty="0"/>
              <a:t>轉導身分認證</a:t>
            </a:r>
            <a:r>
              <a:rPr lang="en-US" altLang="zh-TW" sz="1800" dirty="0"/>
              <a:t>URI</a:t>
            </a:r>
            <a:endParaRPr lang="zh-TW" altLang="en-US" sz="1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8FB58A1-178C-F109-B599-00E5C6501938}"/>
              </a:ext>
            </a:extLst>
          </p:cNvPr>
          <p:cNvSpPr txBox="1"/>
          <p:nvPr/>
        </p:nvSpPr>
        <p:spPr>
          <a:xfrm rot="1915310">
            <a:off x="1250568" y="478757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3. </a:t>
            </a:r>
            <a:r>
              <a:rPr lang="zh-TW" altLang="en-US" sz="1800" dirty="0"/>
              <a:t>登入成功取得授權</a:t>
            </a:r>
            <a:r>
              <a:rPr lang="en-US" altLang="zh-TW" sz="1800" dirty="0"/>
              <a:t>(Token)</a:t>
            </a:r>
            <a:endParaRPr lang="zh-TW" altLang="en-US" sz="18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A45C010-F900-7109-4735-74BA3B2F8B95}"/>
              </a:ext>
            </a:extLst>
          </p:cNvPr>
          <p:cNvSpPr txBox="1"/>
          <p:nvPr/>
        </p:nvSpPr>
        <p:spPr>
          <a:xfrm>
            <a:off x="6022602" y="5963766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</a:rPr>
              <a:t>AP Server</a:t>
            </a:r>
            <a:r>
              <a:rPr lang="zh-TW" altLang="en-US" sz="1600" dirty="0">
                <a:solidFill>
                  <a:schemeClr val="tx1"/>
                </a:solidFill>
              </a:rPr>
              <a:t>本身不參與</a:t>
            </a:r>
            <a:r>
              <a:rPr lang="en-US" altLang="zh-TW" sz="1600" dirty="0">
                <a:solidFill>
                  <a:schemeClr val="tx1"/>
                </a:solidFill>
              </a:rPr>
              <a:t>SSO</a:t>
            </a:r>
            <a:r>
              <a:rPr lang="zh-TW" altLang="en-US" sz="1600" dirty="0">
                <a:solidFill>
                  <a:schemeClr val="tx1"/>
                </a:solidFill>
              </a:rPr>
              <a:t>流程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94E04C4-D602-2DB4-6159-8EFAC69A36F4}"/>
              </a:ext>
            </a:extLst>
          </p:cNvPr>
          <p:cNvSpPr txBox="1"/>
          <p:nvPr/>
        </p:nvSpPr>
        <p:spPr>
          <a:xfrm>
            <a:off x="5952047" y="178948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Reverse proxy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C8EC4FD-549C-7F0A-8734-4717B571DA7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6409646" y="1684909"/>
            <a:ext cx="1318933" cy="2393329"/>
          </a:xfrm>
          <a:prstGeom prst="bentConnector2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EF1250-0747-B291-6374-41363641B5DD}"/>
              </a:ext>
            </a:extLst>
          </p:cNvPr>
          <p:cNvSpPr txBox="1"/>
          <p:nvPr/>
        </p:nvSpPr>
        <p:spPr>
          <a:xfrm>
            <a:off x="6272922" y="366588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5.</a:t>
            </a:r>
            <a:r>
              <a:rPr lang="zh-TW" altLang="en-US" sz="1800" dirty="0"/>
              <a:t>取得使用者資訊</a:t>
            </a:r>
          </a:p>
        </p:txBody>
      </p:sp>
    </p:spTree>
    <p:extLst>
      <p:ext uri="{BB962C8B-B14F-4D97-AF65-F5344CB8AC3E}">
        <p14:creationId xmlns:p14="http://schemas.microsoft.com/office/powerpoint/2010/main" val="396851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B1BEA7D-C88C-0DED-2DFB-23685CF93D85}"/>
              </a:ext>
            </a:extLst>
          </p:cNvPr>
          <p:cNvSpPr/>
          <p:nvPr/>
        </p:nvSpPr>
        <p:spPr>
          <a:xfrm>
            <a:off x="5427406" y="1445342"/>
            <a:ext cx="2165335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Backend</a:t>
            </a:r>
            <a:endParaRPr lang="zh-TW" altLang="en-US" sz="2400"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AP Server</a:t>
            </a:r>
            <a:r>
              <a:rPr lang="zh-TW" altLang="en-US" sz="3600" dirty="0"/>
              <a:t>架構</a:t>
            </a:r>
            <a:r>
              <a:rPr lang="en-US" altLang="zh-TW" sz="3600" dirty="0"/>
              <a:t>-</a:t>
            </a:r>
            <a:r>
              <a:rPr lang="zh-TW" altLang="en-US" sz="3600" dirty="0"/>
              <a:t>理想狀況</a:t>
            </a:r>
            <a:r>
              <a:rPr lang="en-US" altLang="zh-TW" sz="3600" dirty="0"/>
              <a:t>+UI</a:t>
            </a:r>
            <a:r>
              <a:rPr lang="zh-TW" altLang="en-US" sz="3600" dirty="0"/>
              <a:t>前後端分離</a:t>
            </a:r>
            <a:endParaRPr sz="36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EFB270A-CD32-2F75-0AFF-DC3D2399876A}"/>
              </a:ext>
            </a:extLst>
          </p:cNvPr>
          <p:cNvSpPr/>
          <p:nvPr/>
        </p:nvSpPr>
        <p:spPr>
          <a:xfrm>
            <a:off x="5546908" y="1609417"/>
            <a:ext cx="1938418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Service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520C60-59B1-9F33-E6BE-C4F31AAD8F86}"/>
              </a:ext>
            </a:extLst>
          </p:cNvPr>
          <p:cNvSpPr/>
          <p:nvPr/>
        </p:nvSpPr>
        <p:spPr>
          <a:xfrm>
            <a:off x="5546908" y="4549899"/>
            <a:ext cx="1938418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Framework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9A8859D-01DB-9EB9-1AC9-1AB585DBDFE5}"/>
              </a:ext>
            </a:extLst>
          </p:cNvPr>
          <p:cNvSpPr/>
          <p:nvPr/>
        </p:nvSpPr>
        <p:spPr>
          <a:xfrm>
            <a:off x="5842599" y="2134070"/>
            <a:ext cx="134703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</a:t>
            </a:r>
            <a:endParaRPr lang="zh-TW" altLang="en-US" sz="18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63DDC2B-935E-62E8-B478-57B6F0AD85E0}"/>
              </a:ext>
            </a:extLst>
          </p:cNvPr>
          <p:cNvSpPr/>
          <p:nvPr/>
        </p:nvSpPr>
        <p:spPr>
          <a:xfrm>
            <a:off x="5842599" y="3212110"/>
            <a:ext cx="1347035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Auth Sync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DE6B32E-E5A3-B207-DB22-E191ED5BE6D5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6516117" y="2700811"/>
            <a:ext cx="0" cy="51129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ACC3C691-E052-C8EB-F1A0-48F42E42F00C}"/>
              </a:ext>
            </a:extLst>
          </p:cNvPr>
          <p:cNvSpPr/>
          <p:nvPr/>
        </p:nvSpPr>
        <p:spPr>
          <a:xfrm>
            <a:off x="8143442" y="2031777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289695D3-D8BE-E2BF-1DD4-9ADE3804EF7E}"/>
              </a:ext>
            </a:extLst>
          </p:cNvPr>
          <p:cNvSpPr/>
          <p:nvPr/>
        </p:nvSpPr>
        <p:spPr>
          <a:xfrm>
            <a:off x="8143442" y="3292570"/>
            <a:ext cx="803911" cy="7713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</a:t>
            </a:r>
            <a:endParaRPr lang="zh-TW" altLang="en-US" dirty="0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6BF2750-B255-66E3-1E7D-151174CEEC20}"/>
              </a:ext>
            </a:extLst>
          </p:cNvPr>
          <p:cNvCxnSpPr>
            <a:cxnSpLocks/>
            <a:stCxn id="11" idx="3"/>
            <a:endCxn id="25" idx="2"/>
          </p:cNvCxnSpPr>
          <p:nvPr/>
        </p:nvCxnSpPr>
        <p:spPr>
          <a:xfrm>
            <a:off x="7189634" y="2417441"/>
            <a:ext cx="953808" cy="12607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973DADA-0C37-3A7A-7FD3-D303EAF42A7F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>
            <a:off x="7189634" y="2417441"/>
            <a:ext cx="95380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B11EA89-9FBC-3718-14A9-9158F4CE52B0}"/>
              </a:ext>
            </a:extLst>
          </p:cNvPr>
          <p:cNvSpPr/>
          <p:nvPr/>
        </p:nvSpPr>
        <p:spPr>
          <a:xfrm>
            <a:off x="3471602" y="1445342"/>
            <a:ext cx="1749442" cy="4543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Frontend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687D5C2-1922-5CBE-5641-E3B91F043BFB}"/>
              </a:ext>
            </a:extLst>
          </p:cNvPr>
          <p:cNvSpPr/>
          <p:nvPr/>
        </p:nvSpPr>
        <p:spPr>
          <a:xfrm>
            <a:off x="3586902" y="1609417"/>
            <a:ext cx="1518842" cy="28172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</a:rPr>
              <a:t>Pages</a:t>
            </a:r>
            <a:endParaRPr lang="zh-TW" altLang="en-US" sz="2400" dirty="0">
              <a:solidFill>
                <a:schemeClr val="bg2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4B92B90-5760-577A-23F9-62FBB008BCCB}"/>
              </a:ext>
            </a:extLst>
          </p:cNvPr>
          <p:cNvSpPr/>
          <p:nvPr/>
        </p:nvSpPr>
        <p:spPr>
          <a:xfrm>
            <a:off x="3586902" y="4549899"/>
            <a:ext cx="1518842" cy="7187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bg2"/>
                </a:solidFill>
              </a:rPr>
              <a:t>Framework</a:t>
            </a:r>
            <a:endParaRPr lang="zh-TW" altLang="en-US" sz="1800" dirty="0">
              <a:solidFill>
                <a:schemeClr val="bg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40BD26-E5B4-B147-8DD7-6BBBAA530BA4}"/>
              </a:ext>
            </a:extLst>
          </p:cNvPr>
          <p:cNvSpPr/>
          <p:nvPr/>
        </p:nvSpPr>
        <p:spPr>
          <a:xfrm>
            <a:off x="1562110" y="2417440"/>
            <a:ext cx="1749442" cy="198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/>
              <a:t>SSO Portal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F75C44D-E3BB-CDF0-E220-AC7F6A042C41}"/>
              </a:ext>
            </a:extLst>
          </p:cNvPr>
          <p:cNvSpPr/>
          <p:nvPr/>
        </p:nvSpPr>
        <p:spPr>
          <a:xfrm>
            <a:off x="189749" y="4648261"/>
            <a:ext cx="1828800" cy="8733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SSO Authorization</a:t>
            </a:r>
            <a:endParaRPr lang="zh-TW" altLang="en-US" dirty="0"/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F8F5A517-72CF-C5C0-A06E-8D1D15E86CF5}"/>
              </a:ext>
            </a:extLst>
          </p:cNvPr>
          <p:cNvCxnSpPr>
            <a:cxnSpLocks/>
            <a:stCxn id="26" idx="3"/>
            <a:endCxn id="2" idx="1"/>
          </p:cNvCxnSpPr>
          <p:nvPr/>
        </p:nvCxnSpPr>
        <p:spPr>
          <a:xfrm>
            <a:off x="1355748" y="1926370"/>
            <a:ext cx="2505970" cy="1718520"/>
          </a:xfrm>
          <a:prstGeom prst="bentConnector3">
            <a:avLst>
              <a:gd name="adj1" fmla="val 43330"/>
            </a:avLst>
          </a:prstGeom>
          <a:ln>
            <a:solidFill>
              <a:schemeClr val="accent6"/>
            </a:solidFill>
            <a:tailEnd type="triangle"/>
          </a:ln>
          <a:effectLst>
            <a:outerShdw blurRad="63500" sx="102000" sy="102000" algn="ctr" rotWithShape="0">
              <a:prstClr val="black">
                <a:alpha val="95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B7B24B7-941B-DF77-BBD9-1701309D2E59}"/>
              </a:ext>
            </a:extLst>
          </p:cNvPr>
          <p:cNvSpPr/>
          <p:nvPr/>
        </p:nvSpPr>
        <p:spPr>
          <a:xfrm>
            <a:off x="1724304" y="2605904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Check</a:t>
            </a:r>
            <a:endParaRPr lang="zh-TW" altLang="en-US" sz="18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F8A140-E419-0392-A234-9939D159D4DB}"/>
              </a:ext>
            </a:extLst>
          </p:cNvPr>
          <p:cNvSpPr/>
          <p:nvPr/>
        </p:nvSpPr>
        <p:spPr>
          <a:xfrm>
            <a:off x="1724304" y="3361816"/>
            <a:ext cx="1471948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Reverse</a:t>
            </a:r>
          </a:p>
          <a:p>
            <a:pPr algn="ctr"/>
            <a:r>
              <a:rPr lang="en-US" altLang="zh-TW" sz="1800" dirty="0"/>
              <a:t>Proxy</a:t>
            </a:r>
            <a:endParaRPr lang="zh-TW" altLang="en-US" sz="1800" dirty="0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441D9A1F-87E6-D503-7B21-0E3E90D2246D}"/>
              </a:ext>
            </a:extLst>
          </p:cNvPr>
          <p:cNvSpPr/>
          <p:nvPr/>
        </p:nvSpPr>
        <p:spPr>
          <a:xfrm flipH="1">
            <a:off x="1074182" y="2918834"/>
            <a:ext cx="1240058" cy="3422972"/>
          </a:xfrm>
          <a:prstGeom prst="arc">
            <a:avLst>
              <a:gd name="adj1" fmla="val 16149356"/>
              <a:gd name="adj2" fmla="val 0"/>
            </a:avLst>
          </a:prstGeom>
          <a:ln>
            <a:solidFill>
              <a:srgbClr val="FF5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A5D2BB4-ADD3-277D-BCB7-0F000858F149}"/>
              </a:ext>
            </a:extLst>
          </p:cNvPr>
          <p:cNvSpPr txBox="1"/>
          <p:nvPr/>
        </p:nvSpPr>
        <p:spPr>
          <a:xfrm>
            <a:off x="343851" y="34954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5050"/>
                </a:solidFill>
              </a:rPr>
              <a:t>Redirect</a:t>
            </a:r>
            <a:endParaRPr lang="zh-TW" altLang="en-US" dirty="0">
              <a:solidFill>
                <a:srgbClr val="FF505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DC00753-D3B6-4918-C83B-D8C429A8C4EB}"/>
              </a:ext>
            </a:extLst>
          </p:cNvPr>
          <p:cNvSpPr/>
          <p:nvPr/>
        </p:nvSpPr>
        <p:spPr>
          <a:xfrm>
            <a:off x="166698" y="1642999"/>
            <a:ext cx="118905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Browser</a:t>
            </a:r>
            <a:endParaRPr lang="zh-TW" altLang="en-US" sz="1800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38D9A0D-5480-CFE9-48BA-EA8790D6CF9B}"/>
              </a:ext>
            </a:extLst>
          </p:cNvPr>
          <p:cNvSpPr/>
          <p:nvPr/>
        </p:nvSpPr>
        <p:spPr>
          <a:xfrm>
            <a:off x="3861718" y="3361519"/>
            <a:ext cx="969210" cy="566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SSO Filter</a:t>
            </a:r>
            <a:r>
              <a:rPr lang="zh-TW" altLang="en-US" sz="18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7678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增加</a:t>
            </a:r>
            <a:r>
              <a:rPr lang="en-US" altLang="zh-TW" sz="3600" dirty="0"/>
              <a:t>Portal</a:t>
            </a:r>
            <a:r>
              <a:rPr lang="zh-TW" altLang="en-US" sz="3600" dirty="0"/>
              <a:t>的好處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認證先行模式，</a:t>
            </a:r>
            <a:r>
              <a:rPr lang="en-US" altLang="zh-TW" sz="2800" dirty="0"/>
              <a:t>SSO</a:t>
            </a:r>
            <a:r>
              <a:rPr lang="zh-TW" altLang="en-US" sz="2800" dirty="0"/>
              <a:t>流程收攏在</a:t>
            </a:r>
            <a:r>
              <a:rPr lang="en-US" altLang="zh-TW" sz="2800" dirty="0"/>
              <a:t>Portal</a:t>
            </a:r>
            <a:r>
              <a:rPr lang="zh-TW" altLang="en-US" sz="2800" dirty="0"/>
              <a:t>中</a:t>
            </a:r>
            <a:br>
              <a:rPr lang="en-US" altLang="zh-TW" sz="2800" dirty="0"/>
            </a:br>
            <a:r>
              <a:rPr lang="zh-TW" altLang="en-US" sz="2800" dirty="0"/>
              <a:t>可減少</a:t>
            </a:r>
            <a:r>
              <a:rPr lang="en-US" altLang="zh-TW" sz="2800" dirty="0"/>
              <a:t>AP</a:t>
            </a:r>
            <a:r>
              <a:rPr lang="zh-TW" altLang="en-US" sz="2800" dirty="0"/>
              <a:t>曝露的風險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en-US" altLang="zh-TW" sz="2800" dirty="0"/>
              <a:t>AP Server</a:t>
            </a:r>
            <a:r>
              <a:rPr lang="zh-TW" altLang="en-US" sz="2800" dirty="0"/>
              <a:t> 省去請求</a:t>
            </a:r>
            <a:r>
              <a:rPr lang="en-US" altLang="zh-TW" sz="2800" dirty="0"/>
              <a:t>Token</a:t>
            </a:r>
            <a:r>
              <a:rPr lang="zh-TW" altLang="en-US" sz="2800" dirty="0"/>
              <a:t>的動作</a:t>
            </a:r>
            <a:br>
              <a:rPr lang="en-US" altLang="zh-TW" sz="2800" dirty="0"/>
            </a:br>
            <a:r>
              <a:rPr lang="zh-TW" altLang="en-US" sz="2800" dirty="0"/>
              <a:t>降低專案成員開發商業邏輯所受的影響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r>
              <a:rPr lang="zh-TW" altLang="en-US" sz="2800" dirty="0"/>
              <a:t>未來有機會直接替換為 </a:t>
            </a:r>
            <a:r>
              <a:rPr lang="en-US" altLang="zh-TW" sz="2800" dirty="0">
                <a:solidFill>
                  <a:srgbClr val="FF0000"/>
                </a:solidFill>
              </a:rPr>
              <a:t>Zero Trust</a:t>
            </a:r>
            <a:r>
              <a:rPr lang="zh-TW" altLang="en-US" sz="2800" dirty="0"/>
              <a:t> 解決方案</a:t>
            </a:r>
            <a:endParaRPr lang="en-US" altLang="zh-TW" sz="2800" dirty="0"/>
          </a:p>
          <a:p>
            <a:pPr indent="-457200">
              <a:spcAft>
                <a:spcPts val="1200"/>
              </a:spcAft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19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實作示範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bg1">
                    <a:lumMod val="85000"/>
                  </a:schemeClr>
                </a:solidFill>
              </a:rPr>
              <a:t>Keycloak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 &amp; oauth2-proxy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5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9145D8-711A-0D5B-C7BC-3FFBE06E07CC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577433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746E6E3-F8C0-DAE7-6105-35A98431B97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5502426" y="3220001"/>
            <a:ext cx="65926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8FFB436-67D3-401B-35AB-02E88BCD9415}"/>
              </a:ext>
            </a:extLst>
          </p:cNvPr>
          <p:cNvCxnSpPr>
            <a:cxnSpLocks/>
            <a:stCxn id="34" idx="0"/>
            <a:endCxn id="45" idx="2"/>
          </p:cNvCxnSpPr>
          <p:nvPr/>
        </p:nvCxnSpPr>
        <p:spPr>
          <a:xfrm flipH="1" flipV="1">
            <a:off x="7289451" y="1843336"/>
            <a:ext cx="5102" cy="5679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458E48A-9A6D-FFF8-6EAB-535763F104A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369560" y="4028697"/>
            <a:ext cx="0" cy="5679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3E732B6F-8ED8-7E5C-1A32-284538D852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502426" y="5405364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</a:t>
            </a:r>
            <a:endParaRPr sz="36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12C773B-AFAF-A96D-DA8B-64DDE6AFFDAF}"/>
              </a:ext>
            </a:extLst>
          </p:cNvPr>
          <p:cNvGrpSpPr/>
          <p:nvPr/>
        </p:nvGrpSpPr>
        <p:grpSpPr>
          <a:xfrm>
            <a:off x="6161686" y="4596668"/>
            <a:ext cx="2265733" cy="1617391"/>
            <a:chOff x="6282815" y="3913239"/>
            <a:chExt cx="2271252" cy="1587894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8E4B585-E262-1800-AB62-C48D1BECFFF5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6C760953-2F38-28D7-79A7-6A750615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5AEF190-9C56-9571-8B7B-31FE1742796A}"/>
              </a:ext>
            </a:extLst>
          </p:cNvPr>
          <p:cNvGrpSpPr/>
          <p:nvPr/>
        </p:nvGrpSpPr>
        <p:grpSpPr>
          <a:xfrm>
            <a:off x="311700" y="2411305"/>
            <a:ext cx="2265733" cy="1617391"/>
            <a:chOff x="5020574" y="1304519"/>
            <a:chExt cx="2271252" cy="1587894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F31AF20-7073-ED98-D544-C38A0407D9D7}"/>
                </a:ext>
              </a:extLst>
            </p:cNvPr>
            <p:cNvSpPr/>
            <p:nvPr/>
          </p:nvSpPr>
          <p:spPr>
            <a:xfrm>
              <a:off x="5020574" y="130451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Browser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308FEFF6-CDEE-3AE1-42F8-E2E9339B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532" y="1678145"/>
              <a:ext cx="945336" cy="945336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E64483-1107-F9AF-7766-AB1E10113B16}"/>
              </a:ext>
            </a:extLst>
          </p:cNvPr>
          <p:cNvGrpSpPr/>
          <p:nvPr/>
        </p:nvGrpSpPr>
        <p:grpSpPr>
          <a:xfrm>
            <a:off x="3236693" y="4596668"/>
            <a:ext cx="2265733" cy="1617391"/>
            <a:chOff x="3483982" y="4286865"/>
            <a:chExt cx="2271252" cy="1587894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337A156-EF36-05AD-A979-F9E9D187BD57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0" name="圖片 29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E38752B1-7AE0-2F0D-64EE-471B248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3236693" y="2411306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723F819-4183-D4FF-2732-3B24EE722B62}"/>
              </a:ext>
            </a:extLst>
          </p:cNvPr>
          <p:cNvGrpSpPr/>
          <p:nvPr/>
        </p:nvGrpSpPr>
        <p:grpSpPr>
          <a:xfrm>
            <a:off x="6161686" y="2411305"/>
            <a:ext cx="2265733" cy="1617391"/>
            <a:chOff x="6441471" y="1643375"/>
            <a:chExt cx="2265733" cy="1617391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891CF995-D2FC-6EB1-C760-2AE8C0BA7205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圖形 41">
              <a:extLst>
                <a:ext uri="{FF2B5EF4-FFF2-40B4-BE49-F238E27FC236}">
                  <a16:creationId xmlns:a16="http://schemas.microsoft.com/office/drawing/2014/main" id="{229C0F3A-6D82-ED08-8450-9D8CD5F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40D836C4-76ED-1EC9-EF6E-39D28A0D198B}"/>
              </a:ext>
            </a:extLst>
          </p:cNvPr>
          <p:cNvGrpSpPr/>
          <p:nvPr/>
        </p:nvGrpSpPr>
        <p:grpSpPr>
          <a:xfrm>
            <a:off x="6156584" y="225945"/>
            <a:ext cx="2265733" cy="1617391"/>
            <a:chOff x="6156584" y="225945"/>
            <a:chExt cx="2265733" cy="1617391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9ED41B07-D44A-E509-988E-1219C5B13074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2" name="圖片 51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83764CE7-6535-7A5B-3213-218C7201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01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oauth2-proxy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/oauth2-proxy</a:t>
            </a:r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https://oauth2-proxy.github.io/oauth2-proxy/</a:t>
            </a:r>
            <a:endParaRPr lang="en-US" altLang="zh-TW" sz="2800" dirty="0"/>
          </a:p>
          <a:p>
            <a:r>
              <a:rPr lang="zh-TW" altLang="en-US" sz="2800" dirty="0"/>
              <a:t>串接</a:t>
            </a:r>
            <a:r>
              <a:rPr lang="en-US" altLang="zh-TW" sz="2800" dirty="0"/>
              <a:t>SSO</a:t>
            </a:r>
            <a:r>
              <a:rPr lang="zh-TW" altLang="en-US" sz="2800" dirty="0"/>
              <a:t>流程</a:t>
            </a:r>
            <a:r>
              <a:rPr lang="en-US" altLang="zh-TW" sz="2800" dirty="0"/>
              <a:t>(OIDC)</a:t>
            </a:r>
            <a:endParaRPr lang="zh-TW" altLang="en-US" sz="28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1CB5A27-078F-9EB8-0490-F9596C48F226}"/>
              </a:ext>
            </a:extLst>
          </p:cNvPr>
          <p:cNvGrpSpPr/>
          <p:nvPr/>
        </p:nvGrpSpPr>
        <p:grpSpPr>
          <a:xfrm>
            <a:off x="6373183" y="1730493"/>
            <a:ext cx="2265733" cy="1617391"/>
            <a:chOff x="3594895" y="1643376"/>
            <a:chExt cx="2265733" cy="1617391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AEBB669-DC23-6EE5-9F4C-805AAF2D3BFA}"/>
                </a:ext>
              </a:extLst>
            </p:cNvPr>
            <p:cNvSpPr/>
            <p:nvPr/>
          </p:nvSpPr>
          <p:spPr>
            <a:xfrm>
              <a:off x="3594895" y="1643376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Portal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圖形 36">
              <a:extLst>
                <a:ext uri="{FF2B5EF4-FFF2-40B4-BE49-F238E27FC236}">
                  <a16:creationId xmlns:a16="http://schemas.microsoft.com/office/drawing/2014/main" id="{CE10E6E5-5AE8-41C4-BCF8-F4D0275C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4998" y="2023943"/>
              <a:ext cx="1965525" cy="962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43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SSO Server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以 </a:t>
            </a:r>
            <a:r>
              <a:rPr lang="en-US" altLang="zh-TW" sz="2800" dirty="0"/>
              <a:t>Docker</a:t>
            </a:r>
            <a:r>
              <a:rPr lang="zh-TW" altLang="en-US" sz="2800" dirty="0"/>
              <a:t> 運行</a:t>
            </a:r>
            <a:br>
              <a:rPr lang="en-US" altLang="zh-TW" sz="2800" dirty="0"/>
            </a:br>
            <a:r>
              <a:rPr lang="en-US" altLang="zh-TW" sz="2800" dirty="0"/>
              <a:t>image: quay.io/</a:t>
            </a:r>
            <a:r>
              <a:rPr lang="en-US" altLang="zh-TW" sz="2800" dirty="0" err="1"/>
              <a:t>keycloak</a:t>
            </a:r>
            <a:r>
              <a:rPr lang="en-US" altLang="zh-TW" sz="2800" dirty="0"/>
              <a:t>/</a:t>
            </a:r>
            <a:r>
              <a:rPr lang="en-US" altLang="zh-TW" sz="2800" dirty="0" err="1"/>
              <a:t>keycloak</a:t>
            </a:r>
            <a:br>
              <a:rPr lang="en-US" altLang="zh-TW" sz="2800" dirty="0"/>
            </a:br>
            <a:r>
              <a:rPr lang="en-US" altLang="zh-TW" sz="2800" dirty="0"/>
              <a:t>image: </a:t>
            </a:r>
            <a:r>
              <a:rPr lang="en-US" altLang="zh-TW" sz="2800" dirty="0" err="1"/>
              <a:t>bitnami</a:t>
            </a:r>
            <a:r>
              <a:rPr lang="en-US" altLang="zh-TW" sz="2800" dirty="0"/>
              <a:t>/</a:t>
            </a:r>
            <a:r>
              <a:rPr lang="en-US" altLang="zh-TW" sz="2800" dirty="0" err="1"/>
              <a:t>openldap</a:t>
            </a:r>
            <a:endParaRPr lang="en-US" altLang="zh-TW" sz="2800" dirty="0"/>
          </a:p>
          <a:p>
            <a:r>
              <a:rPr lang="en-US" altLang="zh-TW" sz="2800" dirty="0"/>
              <a:t>Doc: </a:t>
            </a:r>
            <a:r>
              <a:rPr lang="en-US" altLang="zh-TW" sz="2800" dirty="0">
                <a:hlinkClick r:id="rId3"/>
              </a:rPr>
              <a:t>https://www.keycloak.org/documentation</a:t>
            </a:r>
            <a:endParaRPr lang="en-US" altLang="zh-TW" sz="2800" dirty="0"/>
          </a:p>
          <a:p>
            <a:r>
              <a:rPr lang="en-US" altLang="zh-TW" sz="2800" dirty="0"/>
              <a:t>SSO Server, </a:t>
            </a:r>
            <a:r>
              <a:rPr lang="zh-TW" altLang="en-US" sz="2800" dirty="0"/>
              <a:t>使用 </a:t>
            </a:r>
            <a:r>
              <a:rPr lang="en-US" altLang="zh-TW" sz="2800" dirty="0"/>
              <a:t>User federation </a:t>
            </a:r>
            <a:r>
              <a:rPr lang="zh-TW" altLang="en-US" sz="2800" dirty="0"/>
              <a:t>同步 </a:t>
            </a:r>
            <a:r>
              <a:rPr lang="en-US" altLang="zh-TW" sz="2800" dirty="0"/>
              <a:t>LDAP</a:t>
            </a:r>
            <a:r>
              <a:rPr lang="zh-TW" altLang="en-US" sz="2800" dirty="0"/>
              <a:t> 資料</a:t>
            </a:r>
            <a:endParaRPr lang="en-US" altLang="zh-TW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48D8C1B-A80B-C3DB-037A-A78E9572F7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940717" y="2165563"/>
            <a:ext cx="620748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A3AEB6-DFA1-14E3-217A-D7C0F889F9D9}"/>
              </a:ext>
            </a:extLst>
          </p:cNvPr>
          <p:cNvGrpSpPr/>
          <p:nvPr/>
        </p:nvGrpSpPr>
        <p:grpSpPr>
          <a:xfrm>
            <a:off x="3674984" y="1356867"/>
            <a:ext cx="2265733" cy="1617391"/>
            <a:chOff x="6441471" y="1643375"/>
            <a:chExt cx="2265733" cy="16173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7CC2D1F-2BCF-B05B-AF86-DC8B6324FCB9}"/>
                </a:ext>
              </a:extLst>
            </p:cNvPr>
            <p:cNvSpPr/>
            <p:nvPr/>
          </p:nvSpPr>
          <p:spPr>
            <a:xfrm>
              <a:off x="6441471" y="164337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SSO Server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ADA098DF-6EEC-DED3-55AB-AA11C358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2848" y="2023942"/>
              <a:ext cx="1522978" cy="962897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93E6CB0-22A0-7E49-F334-7A9D751317CC}"/>
              </a:ext>
            </a:extLst>
          </p:cNvPr>
          <p:cNvGrpSpPr/>
          <p:nvPr/>
        </p:nvGrpSpPr>
        <p:grpSpPr>
          <a:xfrm>
            <a:off x="6561465" y="1356869"/>
            <a:ext cx="2265733" cy="1617391"/>
            <a:chOff x="6156584" y="225945"/>
            <a:chExt cx="2265733" cy="1617391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2CF129F-9CA7-E845-54FD-CEA05897C99E}"/>
                </a:ext>
              </a:extLst>
            </p:cNvPr>
            <p:cNvSpPr/>
            <p:nvPr/>
          </p:nvSpPr>
          <p:spPr>
            <a:xfrm>
              <a:off x="6156584" y="225945"/>
              <a:ext cx="2265733" cy="16173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IDP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圖片 8" descr="一張含有 圖形, 字型, 標誌, 圓形 的圖片&#10;&#10;自動產生的描述">
              <a:extLst>
                <a:ext uri="{FF2B5EF4-FFF2-40B4-BE49-F238E27FC236}">
                  <a16:creationId xmlns:a16="http://schemas.microsoft.com/office/drawing/2014/main" id="{6385E42F-A688-C507-05BB-71F73AEC5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7330" y="522520"/>
              <a:ext cx="1024239" cy="1024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40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/>
              <a:t>Demo</a:t>
            </a:r>
            <a:r>
              <a:rPr lang="zh-TW" altLang="en-US" sz="3600" dirty="0"/>
              <a:t>架構 </a:t>
            </a:r>
            <a:r>
              <a:rPr lang="en-US" altLang="zh-TW" sz="3600" dirty="0"/>
              <a:t>– AP(</a:t>
            </a:r>
            <a:r>
              <a:rPr lang="zh-TW" altLang="en-US" sz="3600" dirty="0"/>
              <a:t>前端與後端</a:t>
            </a:r>
            <a:r>
              <a:rPr lang="en-US" altLang="zh-TW" sz="3600" dirty="0"/>
              <a:t>)</a:t>
            </a:r>
            <a:endParaRPr sz="3600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8BF1D7A-50A5-2766-AF43-2D1C13A2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前端以</a:t>
            </a:r>
            <a:r>
              <a:rPr lang="en-US" altLang="zh-TW" sz="2800" dirty="0"/>
              <a:t>Nodejs</a:t>
            </a:r>
            <a:r>
              <a:rPr lang="zh-TW" altLang="en-US" sz="2800" dirty="0"/>
              <a:t>運行</a:t>
            </a:r>
            <a:br>
              <a:rPr lang="en-US" altLang="zh-TW" sz="2800" dirty="0"/>
            </a:br>
            <a:r>
              <a:rPr lang="zh-TW" altLang="en-US" sz="2800" dirty="0"/>
              <a:t>後端以</a:t>
            </a:r>
            <a:r>
              <a:rPr lang="en-US" altLang="zh-TW" sz="2800" dirty="0"/>
              <a:t>Java</a:t>
            </a:r>
            <a:r>
              <a:rPr lang="zh-TW" altLang="en-US" sz="2800" dirty="0"/>
              <a:t>運行</a:t>
            </a:r>
            <a:endParaRPr lang="en-US" altLang="zh-TW" sz="2800" dirty="0"/>
          </a:p>
          <a:p>
            <a:r>
              <a:rPr lang="zh-TW" altLang="en-US" sz="2800" dirty="0"/>
              <a:t>前端無</a:t>
            </a:r>
            <a:r>
              <a:rPr lang="en-US" altLang="zh-TW" sz="2800" dirty="0"/>
              <a:t>SSO</a:t>
            </a:r>
            <a:r>
              <a:rPr lang="zh-TW" altLang="en-US" sz="2800" dirty="0"/>
              <a:t>相關流程</a:t>
            </a:r>
            <a:br>
              <a:rPr lang="en-US" altLang="zh-TW" sz="2800" dirty="0"/>
            </a:br>
            <a:r>
              <a:rPr lang="zh-TW" altLang="en-US" sz="2800" dirty="0"/>
              <a:t>後端不做</a:t>
            </a:r>
            <a:r>
              <a:rPr lang="en-US" altLang="zh-TW" sz="2800" dirty="0"/>
              <a:t>Token</a:t>
            </a:r>
            <a:r>
              <a:rPr lang="zh-TW" altLang="en-US" sz="2800" dirty="0"/>
              <a:t>請求，只做</a:t>
            </a:r>
            <a:r>
              <a:rPr lang="en-US" altLang="zh-TW" sz="2800" dirty="0"/>
              <a:t>Token</a:t>
            </a:r>
            <a:r>
              <a:rPr lang="zh-TW" altLang="en-US" sz="2800" dirty="0"/>
              <a:t>驗證</a:t>
            </a:r>
            <a:endParaRPr lang="en-US" altLang="zh-TW" sz="2800" dirty="0"/>
          </a:p>
          <a:p>
            <a:r>
              <a:rPr lang="zh-TW" altLang="en-US" sz="2800" dirty="0"/>
              <a:t>關鍵</a:t>
            </a:r>
            <a:r>
              <a:rPr lang="en-US" altLang="zh-TW" sz="2800" dirty="0"/>
              <a:t>Module: </a:t>
            </a:r>
            <a:r>
              <a:rPr lang="en-US" altLang="zh-TW" sz="2400" dirty="0"/>
              <a:t>spring-boot-starter-oauth2-resource-server</a:t>
            </a:r>
          </a:p>
          <a:p>
            <a:r>
              <a:rPr lang="en-US" altLang="zh-TW" sz="2800" dirty="0"/>
              <a:t>Doc: </a:t>
            </a:r>
            <a:r>
              <a:rPr lang="en-US" altLang="zh-TW" sz="1200" dirty="0"/>
              <a:t>https://docs.spring.io/spring-security/reference/servlet/oauth2/index.html#oauth2-resource-server</a:t>
            </a:r>
            <a:endParaRPr lang="en-US" altLang="zh-TW" sz="2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0AC5F71-8AAD-4F27-F0D8-8153025DC6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826890" y="2165563"/>
            <a:ext cx="65926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76DE55-F407-A406-90A8-C623190A7D57}"/>
              </a:ext>
            </a:extLst>
          </p:cNvPr>
          <p:cNvGrpSpPr/>
          <p:nvPr/>
        </p:nvGrpSpPr>
        <p:grpSpPr>
          <a:xfrm>
            <a:off x="6486150" y="1356867"/>
            <a:ext cx="2265733" cy="1617391"/>
            <a:chOff x="6282815" y="3913239"/>
            <a:chExt cx="2271252" cy="1587894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9128235-7608-D825-0DD3-20697ECB020B}"/>
                </a:ext>
              </a:extLst>
            </p:cNvPr>
            <p:cNvSpPr/>
            <p:nvPr/>
          </p:nvSpPr>
          <p:spPr>
            <a:xfrm>
              <a:off x="6282815" y="3913239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AP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3" name="圖片 12" descr="一張含有 字型, 圖形, 標誌, 平面設計 的圖片&#10;&#10;自動產生的描述">
              <a:extLst>
                <a:ext uri="{FF2B5EF4-FFF2-40B4-BE49-F238E27FC236}">
                  <a16:creationId xmlns:a16="http://schemas.microsoft.com/office/drawing/2014/main" id="{83F3C510-36C2-9DD3-F709-69D55E05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005" y="4234517"/>
              <a:ext cx="1800644" cy="94533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C3A1BC7-9A49-0266-56E9-D7CE0AD12FDC}"/>
              </a:ext>
            </a:extLst>
          </p:cNvPr>
          <p:cNvGrpSpPr/>
          <p:nvPr/>
        </p:nvGrpSpPr>
        <p:grpSpPr>
          <a:xfrm>
            <a:off x="3561157" y="1356867"/>
            <a:ext cx="2265733" cy="1617391"/>
            <a:chOff x="3483982" y="4286865"/>
            <a:chExt cx="2271252" cy="158789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203513-838E-372E-2BD1-372462E48780}"/>
                </a:ext>
              </a:extLst>
            </p:cNvPr>
            <p:cNvSpPr/>
            <p:nvPr/>
          </p:nvSpPr>
          <p:spPr>
            <a:xfrm>
              <a:off x="3483982" y="4286865"/>
              <a:ext cx="2271252" cy="15878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UI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一張含有 圖形, 字型, 平面設計, 標誌 的圖片&#10;&#10;自動產生的描述">
              <a:extLst>
                <a:ext uri="{FF2B5EF4-FFF2-40B4-BE49-F238E27FC236}">
                  <a16:creationId xmlns:a16="http://schemas.microsoft.com/office/drawing/2014/main" id="{D7D728D7-C56C-CA4C-79ED-282CADE24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4271" y="4608143"/>
              <a:ext cx="1890674" cy="945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9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7CE-0319-3422-F0FE-CFA4FAEE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950" y="2633250"/>
            <a:ext cx="5966100" cy="1591500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Q&amp;A</a:t>
            </a:r>
            <a:endParaRPr lang="zh-TW" alt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關於我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indent="-514350">
              <a:spcAft>
                <a:spcPts val="1200"/>
              </a:spcAft>
              <a:buSzPct val="80000"/>
            </a:pPr>
            <a:r>
              <a:rPr lang="zh-TW" altLang="en-US" sz="3200" dirty="0"/>
              <a:t>張鼎鑫</a:t>
            </a:r>
            <a:r>
              <a:rPr lang="en-US" altLang="zh-TW" sz="3200" dirty="0"/>
              <a:t>-Rhys</a:t>
            </a:r>
          </a:p>
          <a:p>
            <a:pPr marL="514350" indent="-514350">
              <a:spcAft>
                <a:spcPts val="1200"/>
              </a:spcAft>
              <a:buSzPct val="80000"/>
            </a:pPr>
            <a:r>
              <a:rPr lang="zh-TW" altLang="en-US" sz="3200" dirty="0"/>
              <a:t>松凌科技</a:t>
            </a:r>
            <a:endParaRPr lang="en-US" altLang="zh-TW" sz="3200" dirty="0"/>
          </a:p>
          <a:p>
            <a:pPr marL="514350" indent="-514350">
              <a:spcAft>
                <a:spcPts val="1200"/>
              </a:spcAft>
              <a:buSzPct val="80000"/>
            </a:pPr>
            <a:r>
              <a:rPr lang="zh-TW" altLang="en-US" sz="3200" dirty="0"/>
              <a:t>技術總監</a:t>
            </a:r>
            <a:r>
              <a:rPr lang="en-US" altLang="zh-TW" sz="3200" dirty="0"/>
              <a:t>(R&amp;D)</a:t>
            </a:r>
          </a:p>
          <a:p>
            <a:pPr marL="514350" indent="-514350">
              <a:spcAft>
                <a:spcPts val="1200"/>
              </a:spcAft>
              <a:buSzPct val="80000"/>
            </a:pPr>
            <a:r>
              <a:rPr lang="en-US" altLang="zh-TW" sz="3200" dirty="0"/>
              <a:t>Java</a:t>
            </a:r>
            <a:r>
              <a:rPr lang="zh-TW" altLang="en-US" sz="3200" dirty="0"/>
              <a:t>經歷</a:t>
            </a:r>
            <a:r>
              <a:rPr lang="en-US" altLang="zh-TW" sz="3200" dirty="0"/>
              <a:t>: 10y</a:t>
            </a:r>
            <a:endParaRPr lang="zh-TW" altLang="en-US" sz="3200" dirty="0"/>
          </a:p>
        </p:txBody>
      </p:sp>
      <p:pic>
        <p:nvPicPr>
          <p:cNvPr id="4" name="圖片 3" descr="一張含有 服裝, 人員, 室內, 牆 的圖片&#10;&#10;自動產生的描述">
            <a:extLst>
              <a:ext uri="{FF2B5EF4-FFF2-40B4-BE49-F238E27FC236}">
                <a16:creationId xmlns:a16="http://schemas.microsoft.com/office/drawing/2014/main" id="{8A548853-7B64-A900-5BF8-70C1E226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18186"/>
            <a:ext cx="3694471" cy="36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1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先圈一下範圍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產業圈：金融保險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使用者：內部員工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運維傾向：落地 </a:t>
            </a:r>
            <a:r>
              <a:rPr lang="en-US" altLang="zh-TW" sz="3200" dirty="0"/>
              <a:t>&gt; </a:t>
            </a:r>
            <a:r>
              <a:rPr lang="zh-TW" altLang="en-US" sz="3200" dirty="0"/>
              <a:t>雲端</a:t>
            </a:r>
            <a:endParaRPr lang="en-US" altLang="zh-TW" sz="3200" dirty="0"/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3200" dirty="0"/>
              <a:t>場景：新開發應用系統串既存</a:t>
            </a:r>
            <a:r>
              <a:rPr lang="en-US" altLang="zh-TW" sz="3200" dirty="0"/>
              <a:t>SSO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sz="32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3200" dirty="0"/>
              <a:t>P.S. </a:t>
            </a:r>
            <a:r>
              <a:rPr lang="zh-TW" altLang="en-US" sz="3200" dirty="0"/>
              <a:t>不同領域適用的</a:t>
            </a:r>
            <a:r>
              <a:rPr lang="en-US" altLang="zh-TW" sz="3200" dirty="0"/>
              <a:t>SSO</a:t>
            </a:r>
            <a:r>
              <a:rPr lang="zh-TW" altLang="en-US" sz="3200" dirty="0"/>
              <a:t>架構不一定相同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439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簡介</a:t>
            </a:r>
            <a:endParaRPr sz="4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本次我們探討的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</a:rPr>
              <a:t>SSO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</a:rPr>
              <a:t>標的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6EA0902-A0D6-35EE-A399-523863E32848}"/>
              </a:ext>
            </a:extLst>
          </p:cNvPr>
          <p:cNvGrpSpPr/>
          <p:nvPr/>
        </p:nvGrpSpPr>
        <p:grpSpPr>
          <a:xfrm>
            <a:off x="2353960" y="6562"/>
            <a:ext cx="6492554" cy="6361471"/>
            <a:chOff x="2596733" y="-14125"/>
            <a:chExt cx="6999314" cy="6858000"/>
          </a:xfrm>
        </p:grpSpPr>
        <p:pic>
          <p:nvPicPr>
            <p:cNvPr id="3" name="圖片 2" descr="一張含有 文字, 螢幕擷取畫面, 行, 數字 的圖片&#10;&#10;自動產生的描述">
              <a:extLst>
                <a:ext uri="{FF2B5EF4-FFF2-40B4-BE49-F238E27FC236}">
                  <a16:creationId xmlns:a16="http://schemas.microsoft.com/office/drawing/2014/main" id="{D13008E6-715B-BBBC-F5F7-AA230FB3C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9" y="-14125"/>
              <a:ext cx="6858000" cy="68580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D672D6B-9A72-42CD-ABD6-C30A256009D5}"/>
                </a:ext>
              </a:extLst>
            </p:cNvPr>
            <p:cNvSpPr txBox="1"/>
            <p:nvPr/>
          </p:nvSpPr>
          <p:spPr>
            <a:xfrm>
              <a:off x="4743450" y="638175"/>
              <a:ext cx="1194478" cy="3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安控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2B41D4-85AD-7754-201F-5805E5ECC7BC}"/>
                </a:ext>
              </a:extLst>
            </p:cNvPr>
            <p:cNvSpPr txBox="1"/>
            <p:nvPr/>
          </p:nvSpPr>
          <p:spPr>
            <a:xfrm>
              <a:off x="6238875" y="638175"/>
              <a:ext cx="1692176" cy="3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追求通過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83895D-147E-FB8D-7446-6C902FE7E3A4}"/>
                </a:ext>
              </a:extLst>
            </p:cNvPr>
            <p:cNvSpPr txBox="1"/>
            <p:nvPr/>
          </p:nvSpPr>
          <p:spPr>
            <a:xfrm>
              <a:off x="8195964" y="638175"/>
              <a:ext cx="1194478" cy="39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追求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方便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E6F538D-631E-DDA0-41A6-222CED51A74C}"/>
                </a:ext>
              </a:extLst>
            </p:cNvPr>
            <p:cNvSpPr txBox="1"/>
            <p:nvPr/>
          </p:nvSpPr>
          <p:spPr>
            <a:xfrm>
              <a:off x="2596733" y="2047875"/>
              <a:ext cx="1941027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需有完善的</a:t>
              </a:r>
            </a:p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認證與授權</a:t>
              </a: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過程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3F11C7-6CF4-6145-13AA-5898CBD7F1A6}"/>
                </a:ext>
              </a:extLst>
            </p:cNvPr>
            <p:cNvSpPr txBox="1"/>
            <p:nvPr/>
          </p:nvSpPr>
          <p:spPr>
            <a:xfrm>
              <a:off x="2721159" y="3840629"/>
              <a:ext cx="1692176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有統一的</a:t>
              </a:r>
            </a:p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登入畫面</a:t>
              </a: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就行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430011-F833-94B1-A064-47C81E957B9D}"/>
                </a:ext>
              </a:extLst>
            </p:cNvPr>
            <p:cNvSpPr txBox="1"/>
            <p:nvPr/>
          </p:nvSpPr>
          <p:spPr>
            <a:xfrm>
              <a:off x="2721159" y="5736104"/>
              <a:ext cx="1692176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能一次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很多地方就行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27B630F-B758-907F-2E61-65E2FB21A0D7}"/>
                </a:ext>
              </a:extLst>
            </p:cNvPr>
            <p:cNvSpPr txBox="1"/>
            <p:nvPr/>
          </p:nvSpPr>
          <p:spPr>
            <a:xfrm>
              <a:off x="4578374" y="1805924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Zero Trust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EA5247-6FCE-A413-11FA-C67D62CB68FD}"/>
                </a:ext>
              </a:extLst>
            </p:cNvPr>
            <p:cNvSpPr txBox="1"/>
            <p:nvPr/>
          </p:nvSpPr>
          <p:spPr>
            <a:xfrm>
              <a:off x="6177618" y="1805924"/>
              <a:ext cx="1692176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WindowsAD</a:t>
              </a:r>
              <a:endPara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0F6FB13-33E3-1AD2-11D5-E509DC51BB1D}"/>
                </a:ext>
              </a:extLst>
            </p:cNvPr>
            <p:cNvSpPr txBox="1"/>
            <p:nvPr/>
          </p:nvSpPr>
          <p:spPr>
            <a:xfrm>
              <a:off x="7961766" y="1805924"/>
              <a:ext cx="1576393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B822E17-35DC-E619-9B09-393A08AEEF0E}"/>
                </a:ext>
              </a:extLst>
            </p:cNvPr>
            <p:cNvSpPr txBox="1"/>
            <p:nvPr/>
          </p:nvSpPr>
          <p:spPr>
            <a:xfrm>
              <a:off x="4578375" y="3611848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FaceID</a:t>
              </a:r>
              <a:endPara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450A4EE-D7DE-3C18-AEA2-0113A4484381}"/>
                </a:ext>
              </a:extLst>
            </p:cNvPr>
            <p:cNvSpPr txBox="1"/>
            <p:nvPr/>
          </p:nvSpPr>
          <p:spPr>
            <a:xfrm>
              <a:off x="6304634" y="3609588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OpenVPN</a:t>
              </a:r>
              <a:endPara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36B736-AFDF-F67C-DFA4-51E90898CA2B}"/>
                </a:ext>
              </a:extLst>
            </p:cNvPr>
            <p:cNvSpPr txBox="1"/>
            <p:nvPr/>
          </p:nvSpPr>
          <p:spPr>
            <a:xfrm>
              <a:off x="8071501" y="3609588"/>
              <a:ext cx="1356921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門禁</a:t>
              </a:r>
              <a:r>
                <a:rPr lang="zh-TW" altLang="en-US" sz="16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卡</a:t>
              </a: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一種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4FC9F57-708C-25BC-10A3-720720842E83}"/>
                </a:ext>
              </a:extLst>
            </p:cNvPr>
            <p:cNvSpPr txBox="1"/>
            <p:nvPr/>
          </p:nvSpPr>
          <p:spPr>
            <a:xfrm>
              <a:off x="4578375" y="5543163"/>
              <a:ext cx="1438144" cy="69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成為老闆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691BAC-706D-724D-239F-BFA4B05C2F59}"/>
                </a:ext>
              </a:extLst>
            </p:cNvPr>
            <p:cNvSpPr txBox="1"/>
            <p:nvPr/>
          </p:nvSpPr>
          <p:spPr>
            <a:xfrm>
              <a:off x="7903871" y="5404663"/>
              <a:ext cx="1692176" cy="99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瀏覽器內建的</a:t>
              </a:r>
            </a:p>
            <a:p>
              <a:pPr algn="ctr"/>
              <a:r>
                <a:rPr lang="zh-TW" altLang="en-US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密碼同步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0970D0-DF50-FDD4-00B6-D9C0B6A44E9F}"/>
                </a:ext>
              </a:extLst>
            </p:cNvPr>
            <p:cNvSpPr txBox="1"/>
            <p:nvPr/>
          </p:nvSpPr>
          <p:spPr>
            <a:xfrm>
              <a:off x="6232225" y="5404663"/>
              <a:ext cx="1595401" cy="99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admin</a:t>
              </a:r>
            </a:p>
            <a:p>
              <a:pPr algn="ctr"/>
              <a:r>
                <a:rPr lang="en-US" altLang="zh-TW" sz="1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1qaz@WSX</a:t>
              </a:r>
            </a:p>
            <a:p>
              <a:pPr algn="ctr"/>
              <a:r>
                <a:rPr lang="zh-TW" altLang="en-US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是一種</a:t>
              </a:r>
              <a:r>
                <a:rPr lang="en-US" altLang="zh-TW" sz="1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SSO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3ECB45-8286-89C5-35FF-425242368DB5}"/>
              </a:ext>
            </a:extLst>
          </p:cNvPr>
          <p:cNvSpPr txBox="1"/>
          <p:nvPr/>
        </p:nvSpPr>
        <p:spPr>
          <a:xfrm>
            <a:off x="71050" y="2563419"/>
            <a:ext cx="21939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4800" dirty="0"/>
              <a:t>何謂</a:t>
            </a:r>
            <a:r>
              <a:rPr lang="en-US" altLang="zh-TW" sz="4800" dirty="0"/>
              <a:t>SSO?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469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何謂</a:t>
            </a:r>
            <a:r>
              <a:rPr lang="en-US" altLang="zh-TW" sz="3600" dirty="0"/>
              <a:t>SSO?(</a:t>
            </a:r>
            <a:r>
              <a:rPr lang="zh-TW" altLang="en-US" sz="3600" dirty="0"/>
              <a:t>真</a:t>
            </a:r>
            <a:r>
              <a:rPr lang="en-US" altLang="zh-TW" sz="3600" dirty="0"/>
              <a:t>)</a:t>
            </a:r>
            <a:endParaRPr sz="36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24460ED-B976-5A92-8A63-8E45A57F0F7E}"/>
              </a:ext>
            </a:extLst>
          </p:cNvPr>
          <p:cNvGrpSpPr/>
          <p:nvPr/>
        </p:nvGrpSpPr>
        <p:grpSpPr>
          <a:xfrm>
            <a:off x="662696" y="1485533"/>
            <a:ext cx="7818608" cy="3886933"/>
            <a:chOff x="696127" y="2204900"/>
            <a:chExt cx="7818608" cy="388693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1063CF-BD55-1FED-38F7-C72405159023}"/>
                </a:ext>
              </a:extLst>
            </p:cNvPr>
            <p:cNvSpPr/>
            <p:nvPr/>
          </p:nvSpPr>
          <p:spPr>
            <a:xfrm>
              <a:off x="906048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User</a:t>
              </a:r>
              <a:endParaRPr lang="zh-TW" altLang="en-US" sz="1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41CE24-4042-61E9-1DA9-4E9FA8F90C5C}"/>
                </a:ext>
              </a:extLst>
            </p:cNvPr>
            <p:cNvSpPr/>
            <p:nvPr/>
          </p:nvSpPr>
          <p:spPr>
            <a:xfrm>
              <a:off x="3797435" y="365342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SSO Server</a:t>
              </a:r>
              <a:endParaRPr lang="zh-TW" altLang="en-US" sz="1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6227C3-2DCF-742A-5FCE-15F7559ECA3A}"/>
                </a:ext>
              </a:extLst>
            </p:cNvPr>
            <p:cNvSpPr/>
            <p:nvPr/>
          </p:nvSpPr>
          <p:spPr>
            <a:xfrm>
              <a:off x="6688822" y="2876197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071526-D8F5-FB7B-678B-E4D45A5C3B1F}"/>
                </a:ext>
              </a:extLst>
            </p:cNvPr>
            <p:cNvSpPr/>
            <p:nvPr/>
          </p:nvSpPr>
          <p:spPr>
            <a:xfrm>
              <a:off x="6688822" y="4056701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E39DEF-FD3D-24D4-3359-5EF0C2661656}"/>
                </a:ext>
              </a:extLst>
            </p:cNvPr>
            <p:cNvSpPr/>
            <p:nvPr/>
          </p:nvSpPr>
          <p:spPr>
            <a:xfrm>
              <a:off x="6688822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AP Server</a:t>
              </a:r>
              <a:endParaRPr lang="zh-TW" altLang="en-US" sz="1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BD29F3-CE65-24B3-3772-97F9F4FDEFB5}"/>
                </a:ext>
              </a:extLst>
            </p:cNvPr>
            <p:cNvSpPr/>
            <p:nvPr/>
          </p:nvSpPr>
          <p:spPr>
            <a:xfrm>
              <a:off x="3797435" y="5237205"/>
              <a:ext cx="1825913" cy="854628"/>
            </a:xfrm>
            <a:custGeom>
              <a:avLst/>
              <a:gdLst>
                <a:gd name="connsiteX0" fmla="*/ 0 w 1825913"/>
                <a:gd name="connsiteY0" fmla="*/ 0 h 854628"/>
                <a:gd name="connsiteX1" fmla="*/ 608638 w 1825913"/>
                <a:gd name="connsiteY1" fmla="*/ 0 h 854628"/>
                <a:gd name="connsiteX2" fmla="*/ 1199016 w 1825913"/>
                <a:gd name="connsiteY2" fmla="*/ 0 h 854628"/>
                <a:gd name="connsiteX3" fmla="*/ 1825913 w 1825913"/>
                <a:gd name="connsiteY3" fmla="*/ 0 h 854628"/>
                <a:gd name="connsiteX4" fmla="*/ 1825913 w 1825913"/>
                <a:gd name="connsiteY4" fmla="*/ 410221 h 854628"/>
                <a:gd name="connsiteX5" fmla="*/ 1825913 w 1825913"/>
                <a:gd name="connsiteY5" fmla="*/ 854628 h 854628"/>
                <a:gd name="connsiteX6" fmla="*/ 1253794 w 1825913"/>
                <a:gd name="connsiteY6" fmla="*/ 854628 h 854628"/>
                <a:gd name="connsiteX7" fmla="*/ 663415 w 1825913"/>
                <a:gd name="connsiteY7" fmla="*/ 854628 h 854628"/>
                <a:gd name="connsiteX8" fmla="*/ 0 w 1825913"/>
                <a:gd name="connsiteY8" fmla="*/ 854628 h 854628"/>
                <a:gd name="connsiteX9" fmla="*/ 0 w 1825913"/>
                <a:gd name="connsiteY9" fmla="*/ 418768 h 854628"/>
                <a:gd name="connsiteX10" fmla="*/ 0 w 1825913"/>
                <a:gd name="connsiteY10" fmla="*/ 0 h 85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913" h="854628" fill="none" extrusionOk="0">
                  <a:moveTo>
                    <a:pt x="0" y="0"/>
                  </a:moveTo>
                  <a:cubicBezTo>
                    <a:pt x="124721" y="-29957"/>
                    <a:pt x="428780" y="-17203"/>
                    <a:pt x="608638" y="0"/>
                  </a:cubicBezTo>
                  <a:cubicBezTo>
                    <a:pt x="788496" y="17203"/>
                    <a:pt x="1075450" y="-19041"/>
                    <a:pt x="1199016" y="0"/>
                  </a:cubicBezTo>
                  <a:cubicBezTo>
                    <a:pt x="1322582" y="19041"/>
                    <a:pt x="1652805" y="15749"/>
                    <a:pt x="1825913" y="0"/>
                  </a:cubicBezTo>
                  <a:cubicBezTo>
                    <a:pt x="1841355" y="156285"/>
                    <a:pt x="1822488" y="235552"/>
                    <a:pt x="1825913" y="410221"/>
                  </a:cubicBezTo>
                  <a:cubicBezTo>
                    <a:pt x="1829338" y="584890"/>
                    <a:pt x="1822823" y="681261"/>
                    <a:pt x="1825913" y="854628"/>
                  </a:cubicBezTo>
                  <a:cubicBezTo>
                    <a:pt x="1599878" y="861083"/>
                    <a:pt x="1437395" y="827678"/>
                    <a:pt x="1253794" y="854628"/>
                  </a:cubicBezTo>
                  <a:cubicBezTo>
                    <a:pt x="1070193" y="881578"/>
                    <a:pt x="949471" y="882406"/>
                    <a:pt x="663415" y="854628"/>
                  </a:cubicBezTo>
                  <a:cubicBezTo>
                    <a:pt x="377359" y="826850"/>
                    <a:pt x="176449" y="858582"/>
                    <a:pt x="0" y="854628"/>
                  </a:cubicBezTo>
                  <a:cubicBezTo>
                    <a:pt x="-11606" y="705383"/>
                    <a:pt x="16543" y="631444"/>
                    <a:pt x="0" y="418768"/>
                  </a:cubicBezTo>
                  <a:cubicBezTo>
                    <a:pt x="-16543" y="206092"/>
                    <a:pt x="5425" y="183013"/>
                    <a:pt x="0" y="0"/>
                  </a:cubicBezTo>
                  <a:close/>
                </a:path>
                <a:path w="1825913" h="854628" stroke="0" extrusionOk="0">
                  <a:moveTo>
                    <a:pt x="0" y="0"/>
                  </a:moveTo>
                  <a:cubicBezTo>
                    <a:pt x="300445" y="-577"/>
                    <a:pt x="412383" y="-15209"/>
                    <a:pt x="608638" y="0"/>
                  </a:cubicBezTo>
                  <a:cubicBezTo>
                    <a:pt x="804893" y="15209"/>
                    <a:pt x="953312" y="6707"/>
                    <a:pt x="1235534" y="0"/>
                  </a:cubicBezTo>
                  <a:cubicBezTo>
                    <a:pt x="1517756" y="-6707"/>
                    <a:pt x="1665880" y="-22368"/>
                    <a:pt x="1825913" y="0"/>
                  </a:cubicBezTo>
                  <a:cubicBezTo>
                    <a:pt x="1845615" y="199359"/>
                    <a:pt x="1832277" y="302219"/>
                    <a:pt x="1825913" y="435860"/>
                  </a:cubicBezTo>
                  <a:cubicBezTo>
                    <a:pt x="1819549" y="569501"/>
                    <a:pt x="1825862" y="694469"/>
                    <a:pt x="1825913" y="854628"/>
                  </a:cubicBezTo>
                  <a:cubicBezTo>
                    <a:pt x="1531136" y="882389"/>
                    <a:pt x="1392873" y="839263"/>
                    <a:pt x="1217275" y="854628"/>
                  </a:cubicBezTo>
                  <a:cubicBezTo>
                    <a:pt x="1041677" y="869993"/>
                    <a:pt x="802422" y="839757"/>
                    <a:pt x="572119" y="854628"/>
                  </a:cubicBezTo>
                  <a:cubicBezTo>
                    <a:pt x="341816" y="869499"/>
                    <a:pt x="278728" y="864094"/>
                    <a:pt x="0" y="854628"/>
                  </a:cubicBezTo>
                  <a:cubicBezTo>
                    <a:pt x="-19632" y="750263"/>
                    <a:pt x="-13971" y="528119"/>
                    <a:pt x="0" y="444407"/>
                  </a:cubicBezTo>
                  <a:cubicBezTo>
                    <a:pt x="13971" y="360695"/>
                    <a:pt x="5929" y="149543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extLst>
                <a:ext uri="{C807C97D-BFC1-408E-A445-0C87EB9F89A2}">
                  <ask:lineSketchStyleProps xmlns:ask="http://schemas.microsoft.com/office/drawing/2018/sketchyshapes" sd="17214593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身分提供者</a:t>
              </a:r>
              <a:r>
                <a:rPr lang="en-US" altLang="zh-TW" sz="1800" dirty="0"/>
                <a:t>(IDP)</a:t>
              </a:r>
              <a:endParaRPr lang="zh-TW" altLang="en-US" sz="1800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72C3798D-F96B-1F88-1659-EEA48F58F03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731962" y="4080735"/>
              <a:ext cx="1065474" cy="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3016963-6628-0C58-7C6C-21E322622BD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623348" y="3303511"/>
              <a:ext cx="1065474" cy="77722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BAC751E9-E64E-5564-5D55-7947C132DF09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623348" y="4080735"/>
              <a:ext cx="1065474" cy="403280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5834B30-AFAB-9598-F292-C4352CB21CB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623348" y="4080735"/>
              <a:ext cx="1065474" cy="1583784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8B2A2EF-B024-5D5E-A519-DF61C6D2EFA0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4710392" y="4508049"/>
              <a:ext cx="0" cy="729157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D489BA48-CCB1-CA58-4FCD-7594B9D5C971}"/>
                </a:ext>
              </a:extLst>
            </p:cNvPr>
            <p:cNvSpPr/>
            <p:nvPr/>
          </p:nvSpPr>
          <p:spPr>
            <a:xfrm>
              <a:off x="1802604" y="4520085"/>
              <a:ext cx="1989916" cy="1155554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A25AB6D-61BB-8D3C-3842-98EEFF8CC082}"/>
                </a:ext>
              </a:extLst>
            </p:cNvPr>
            <p:cNvSpPr/>
            <p:nvPr/>
          </p:nvSpPr>
          <p:spPr>
            <a:xfrm rot="7947247">
              <a:off x="4906002" y="2700411"/>
              <a:ext cx="1979997" cy="988975"/>
            </a:xfrm>
            <a:custGeom>
              <a:avLst/>
              <a:gdLst>
                <a:gd name="connsiteX0" fmla="*/ 0 w 1789471"/>
                <a:gd name="connsiteY0" fmla="*/ 0 h 943897"/>
                <a:gd name="connsiteX1" fmla="*/ 432620 w 1789471"/>
                <a:gd name="connsiteY1" fmla="*/ 776749 h 943897"/>
                <a:gd name="connsiteX2" fmla="*/ 1789471 w 1789471"/>
                <a:gd name="connsiteY2" fmla="*/ 943897 h 9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471" h="943897">
                  <a:moveTo>
                    <a:pt x="0" y="0"/>
                  </a:moveTo>
                  <a:cubicBezTo>
                    <a:pt x="67187" y="309716"/>
                    <a:pt x="134375" y="619433"/>
                    <a:pt x="432620" y="776749"/>
                  </a:cubicBezTo>
                  <a:cubicBezTo>
                    <a:pt x="730865" y="934065"/>
                    <a:pt x="1548581" y="935704"/>
                    <a:pt x="1789471" y="943897"/>
                  </a:cubicBezTo>
                </a:path>
              </a:pathLst>
            </a:custGeom>
            <a:noFill/>
            <a:ln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F1848A1-5C10-01D5-0BB1-F51299F9B166}"/>
                </a:ext>
              </a:extLst>
            </p:cNvPr>
            <p:cNvSpPr txBox="1"/>
            <p:nvPr/>
          </p:nvSpPr>
          <p:spPr>
            <a:xfrm>
              <a:off x="2962375" y="36947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訪問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4ED3240-3C96-1B6B-9FDF-B93BB958851B}"/>
                </a:ext>
              </a:extLst>
            </p:cNvPr>
            <p:cNvSpPr txBox="1"/>
            <p:nvPr/>
          </p:nvSpPr>
          <p:spPr>
            <a:xfrm>
              <a:off x="3608706" y="46619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驗證身分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1A131E3-1E21-9D30-7FCD-19F487B7D7ED}"/>
                </a:ext>
              </a:extLst>
            </p:cNvPr>
            <p:cNvSpPr txBox="1"/>
            <p:nvPr/>
          </p:nvSpPr>
          <p:spPr>
            <a:xfrm>
              <a:off x="5941230" y="37114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授權訪問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A66E337B-B7D8-B804-C711-4E55C2BD9698}"/>
                </a:ext>
              </a:extLst>
            </p:cNvPr>
            <p:cNvSpPr txBox="1"/>
            <p:nvPr/>
          </p:nvSpPr>
          <p:spPr>
            <a:xfrm>
              <a:off x="696127" y="547612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額外的身分驗證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4316BC4-50B8-BFCB-8941-BCBA0E8403E7}"/>
                </a:ext>
              </a:extLst>
            </p:cNvPr>
            <p:cNvSpPr txBox="1"/>
            <p:nvPr/>
          </p:nvSpPr>
          <p:spPr>
            <a:xfrm>
              <a:off x="4044388" y="26207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dirty="0"/>
                <a:t>建立信任關係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事前評估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58644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使用哪種</a:t>
            </a:r>
            <a:r>
              <a:rPr lang="en-US" altLang="zh-TW" sz="3600" dirty="0"/>
              <a:t>SSO</a:t>
            </a:r>
            <a:r>
              <a:rPr lang="zh-TW" altLang="en-US" sz="3600" dirty="0"/>
              <a:t>形式</a:t>
            </a:r>
            <a:r>
              <a:rPr lang="en-US" altLang="zh-TW" sz="3600" dirty="0"/>
              <a:t>?</a:t>
            </a:r>
            <a:endParaRPr sz="3600" dirty="0"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</a:pPr>
            <a:r>
              <a:rPr lang="en-US" altLang="zh-TW" sz="3200" dirty="0"/>
              <a:t>OIDC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OAuth2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/>
              <a:t>SAML</a:t>
            </a:r>
          </a:p>
          <a:p>
            <a:pPr indent="-457200">
              <a:spcAft>
                <a:spcPts val="1200"/>
              </a:spcAft>
            </a:pPr>
            <a:r>
              <a:rPr lang="zh-TW" altLang="en-US" sz="3200" dirty="0">
                <a:solidFill>
                  <a:srgbClr val="FF5050"/>
                </a:solidFill>
              </a:rPr>
              <a:t>非標準或非常見的</a:t>
            </a:r>
            <a:r>
              <a:rPr lang="en-US" altLang="zh-TW" sz="3200" dirty="0">
                <a:solidFill>
                  <a:srgbClr val="FF5050"/>
                </a:solidFill>
              </a:rPr>
              <a:t>SSO</a:t>
            </a:r>
            <a:r>
              <a:rPr lang="zh-TW" altLang="en-US" sz="3200" dirty="0">
                <a:solidFill>
                  <a:srgbClr val="FF5050"/>
                </a:solidFill>
              </a:rPr>
              <a:t>流程</a:t>
            </a:r>
            <a:endParaRPr lang="en-US" altLang="zh-TW" sz="3200" dirty="0">
              <a:solidFill>
                <a:srgbClr val="FF5050"/>
              </a:solidFill>
            </a:endParaRP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>
                <a:solidFill>
                  <a:srgbClr val="FF5050"/>
                </a:solidFill>
              </a:rPr>
              <a:t>LDAP</a:t>
            </a:r>
          </a:p>
          <a:p>
            <a:pPr indent="-457200">
              <a:spcAft>
                <a:spcPts val="1200"/>
              </a:spcAft>
            </a:pPr>
            <a:r>
              <a:rPr lang="en-US" altLang="zh-TW" sz="3200" dirty="0">
                <a:solidFill>
                  <a:srgbClr val="FF5050"/>
                </a:solidFill>
              </a:rPr>
              <a:t> </a:t>
            </a:r>
            <a:r>
              <a:rPr lang="en-US" altLang="zh-TW" sz="3200" strike="sngStrike" dirty="0" err="1">
                <a:solidFill>
                  <a:srgbClr val="FF5050"/>
                </a:solidFill>
              </a:rPr>
              <a:t>WindowsAD</a:t>
            </a:r>
            <a:endParaRPr lang="en-US" altLang="zh-TW" sz="3200" strike="sngStrike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13877"/>
      </p:ext>
    </p:extLst>
  </p:cSld>
  <p:clrMapOvr>
    <a:masterClrMapping/>
  </p:clrMapOvr>
</p:sld>
</file>

<file path=ppt/theme/theme1.xml><?xml version="1.0" encoding="utf-8"?>
<a:theme xmlns:a="http://schemas.openxmlformats.org/drawingml/2006/main" name="JCConf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1027</Words>
  <Application>Microsoft Office PowerPoint</Application>
  <PresentationFormat>如螢幕大小 (4:3)</PresentationFormat>
  <Paragraphs>243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Microsoft JhengHei Light</vt:lpstr>
      <vt:lpstr>微軟正黑體</vt:lpstr>
      <vt:lpstr>Arial</vt:lpstr>
      <vt:lpstr>Wingdings</vt:lpstr>
      <vt:lpstr>JCConf 2024</vt:lpstr>
      <vt:lpstr>如何不那麼狼狽的 串接甲方SSO</vt:lpstr>
      <vt:lpstr>議程</vt:lpstr>
      <vt:lpstr>關於我</vt:lpstr>
      <vt:lpstr>先圈一下範圍</vt:lpstr>
      <vt:lpstr>簡介</vt:lpstr>
      <vt:lpstr>PowerPoint 簡報</vt:lpstr>
      <vt:lpstr>何謂SSO?(真)</vt:lpstr>
      <vt:lpstr>事前評估</vt:lpstr>
      <vt:lpstr>使用哪種SSO形式?</vt:lpstr>
      <vt:lpstr>標準太多，就找個東西來整合</vt:lpstr>
      <vt:lpstr>Keycloak?</vt:lpstr>
      <vt:lpstr>資料是否需要存放於系統?</vt:lpstr>
      <vt:lpstr>存放資料與否?</vt:lpstr>
      <vt:lpstr>若真的需要存放?</vt:lpstr>
      <vt:lpstr>小結</vt:lpstr>
      <vt:lpstr>實作建議</vt:lpstr>
      <vt:lpstr>普遍狀況</vt:lpstr>
      <vt:lpstr>AP Server架構</vt:lpstr>
      <vt:lpstr>AP Server架構-假設又有UI前後端分離</vt:lpstr>
      <vt:lpstr>需要考量的點</vt:lpstr>
      <vt:lpstr>增加Portal的狀況</vt:lpstr>
      <vt:lpstr>AP Server架構-理想狀況+UI前後端分離</vt:lpstr>
      <vt:lpstr>增加Portal的好處</vt:lpstr>
      <vt:lpstr>實作示範</vt:lpstr>
      <vt:lpstr>Demo架構</vt:lpstr>
      <vt:lpstr>Demo架構 – oauth2-proxy</vt:lpstr>
      <vt:lpstr>Demo架構 – SSO Server</vt:lpstr>
      <vt:lpstr>Demo架構 – AP(前端與後端)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Rhys Softleader</cp:lastModifiedBy>
  <cp:revision>64</cp:revision>
  <dcterms:modified xsi:type="dcterms:W3CDTF">2024-09-26T09:57:11Z</dcterms:modified>
</cp:coreProperties>
</file>