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FB6C1-A192-634A-0B57-990390CE4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03014E-81F5-A6FB-50D2-58372D553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5F8F21-889B-6F74-4465-60CD7F2C6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5979-9487-432D-BA44-95CDF01B0A6C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A42D26-CCCD-E3B5-146B-62DE84434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F42809-3F00-A6BC-3DF6-7CD89A451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E0B7D-1517-41CB-86BE-7E927025A6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813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30B36-87DD-6555-303A-7E83E5134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7DBAD2-8963-83D3-72D1-C33EBF67A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9D92A8-10F4-892D-59CF-4941D300B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5979-9487-432D-BA44-95CDF01B0A6C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9306D4-3423-8A30-1FD5-CCB6522BC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C29ACA-8A86-FADE-3D62-EAC088622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E0B7D-1517-41CB-86BE-7E927025A6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874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B45B75-8B5F-4A30-7D0F-7442F81DD9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68EA75-1E54-4772-FED9-BE065C0F3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ABBD0B-27D1-F110-B5FB-C5013812D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5979-9487-432D-BA44-95CDF01B0A6C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42AC24-6578-ABD9-2788-3F6A9A58B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536D2A-6A43-4D8B-3699-F66C400DF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E0B7D-1517-41CB-86BE-7E927025A6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115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AE72E-E29B-1DF4-EEBD-DE72E0FA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61BC10-1368-1B73-4F93-6DE88F87B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951F7B-1C43-23C4-3AC9-2F8D614B8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5979-9487-432D-BA44-95CDF01B0A6C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676A99-0DE3-502B-3CD6-BFF0E37F4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C13C3F-CAAB-B199-A79C-098F7DA8F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E0B7D-1517-41CB-86BE-7E927025A6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61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49F2A-BA62-AB1B-3D60-A76F1908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0C69D9-80CA-EF9F-A41A-403346F0B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53B8C0-6AF0-52F7-AD18-6C8352173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5979-9487-432D-BA44-95CDF01B0A6C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48175D-708F-8394-FBA2-C279056A4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9B818A-FA5D-907B-033A-27ACED3F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E0B7D-1517-41CB-86BE-7E927025A6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57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B1C4BE-7320-CA19-1528-71007062F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CC22C5-8D06-9ACC-5AF5-EC10A356B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8B6C44-EC52-2E30-86F2-0C764F7D7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531A21-E906-7B8D-1DFA-B2D862B74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5979-9487-432D-BA44-95CDF01B0A6C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42829A-D137-BA43-9969-5CCC348C3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2E080D-C253-9371-5CBF-4DA8AAF72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E0B7D-1517-41CB-86BE-7E927025A6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93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8FD57C-606F-2A4E-743F-77B97741E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8EAD05-222D-22DD-BC83-005BC66D9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91B9F9-170B-041D-7319-8BB507009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F17B7E8-CDFD-B242-ECCC-D943445AA8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6594DB-A10F-35CF-2C5E-8BC595B0EF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CD66F6-59C2-43DD-1668-7314427FA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5979-9487-432D-BA44-95CDF01B0A6C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75938E-4417-A34F-355D-CB7C455E9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877644-A4B2-58FE-EFFD-5C0726BA3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E0B7D-1517-41CB-86BE-7E927025A6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81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BB550-A0C7-5A75-2510-8DEC88759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C0E125-6A3D-3F76-EE60-7407887DC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5979-9487-432D-BA44-95CDF01B0A6C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603527-96DC-6D6E-E3B1-929819E30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D751E0-F4D8-AC4E-36EA-8347176F5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E0B7D-1517-41CB-86BE-7E927025A6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90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E8676D-0224-E057-96DD-9E291A75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5979-9487-432D-BA44-95CDF01B0A6C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E56C5C-B5DB-B4CE-A69A-3B5F498B3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5A89B0-0686-2D79-DAEC-232D0FF3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E0B7D-1517-41CB-86BE-7E927025A6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79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953758-DC4C-7306-DAFF-538BC1D1E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984C7D-59D4-179E-8983-8D0908380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C7A24A-33BF-9D2D-7540-491B3609B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DB3139-C2F5-7F01-6A36-50F0062B6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5979-9487-432D-BA44-95CDF01B0A6C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2BFD14-E7C9-EBE1-C3C5-EF7E9B37C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AD5F7C-BAF0-BFB6-26A1-524C51DD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E0B7D-1517-41CB-86BE-7E927025A6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25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18945-807B-D828-5C67-BB7D59F3E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B43307-AFE2-E891-C5F2-EDC3B6D47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D48C14-E69D-FD7E-B9F8-01BF02337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B6AAAA-EC66-8E70-7ECB-264E96EA9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5979-9487-432D-BA44-95CDF01B0A6C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E9DBFE-054E-ABBF-6312-B2A65ED06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C85EB8-DF4A-F6FC-56FD-F2EE3C289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E0B7D-1517-41CB-86BE-7E927025A6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699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21DD5C-DA1F-FE90-257E-33F24D4A5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CBA8E5-6C6D-C28B-BC68-D14BB1924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A08D5F-F649-5B7E-F47C-5082DD3EA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95979-9487-432D-BA44-95CDF01B0A6C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BB567D-2A99-6EE2-EECD-69FDFDF8B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9F5BE7-920B-AF86-3AF9-AEF4A49D0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E0B7D-1517-41CB-86BE-7E927025A6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50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9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9E49DB72-9132-A45F-370D-0E5F930A040A}"/>
              </a:ext>
            </a:extLst>
          </p:cNvPr>
          <p:cNvGrpSpPr/>
          <p:nvPr/>
        </p:nvGrpSpPr>
        <p:grpSpPr>
          <a:xfrm>
            <a:off x="3169466" y="3599307"/>
            <a:ext cx="5174597" cy="2226543"/>
            <a:chOff x="2786062" y="4378309"/>
            <a:chExt cx="5174597" cy="2226543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9202A5C-95BD-DF94-8712-AA57470FD59F}"/>
                </a:ext>
              </a:extLst>
            </p:cNvPr>
            <p:cNvSpPr/>
            <p:nvPr/>
          </p:nvSpPr>
          <p:spPr>
            <a:xfrm>
              <a:off x="2786062" y="4378309"/>
              <a:ext cx="5174597" cy="222654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rgbClr val="2045A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748A46C-654A-16CE-6C03-7B6225ECCAAE}"/>
                </a:ext>
              </a:extLst>
            </p:cNvPr>
            <p:cNvSpPr txBox="1"/>
            <p:nvPr/>
          </p:nvSpPr>
          <p:spPr>
            <a:xfrm>
              <a:off x="3841465" y="4485759"/>
              <a:ext cx="3137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蓄水池抽样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14AA98A4-C6AF-6926-FF2B-77018A814201}"/>
                    </a:ext>
                  </a:extLst>
                </p:cNvPr>
                <p:cNvSpPr txBox="1"/>
                <p:nvPr/>
              </p:nvSpPr>
              <p:spPr>
                <a:xfrm>
                  <a:off x="3144506" y="4951496"/>
                  <a:ext cx="1666976" cy="138499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>
                  <a:solidFill>
                    <a:schemeClr val="accent2">
                      <a:lumMod val="50000"/>
                    </a:schemeClr>
                  </a:solidFill>
                  <a:prstDash val="dash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4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模板：</a:t>
                  </a:r>
                  <a:endParaRPr lang="en-US" altLang="zh-CN" sz="14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/>
                  <a:r>
                    <a:rPr lang="en-US" altLang="zh-CN" sz="1400" dirty="0">
                      <a:effectLst/>
                      <a:ea typeface="宋体" panose="02010600030101010101" pitchFamily="2" charset="-122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dirty="0" smtClea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400" b="0" i="1" dirty="0" smtClea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altLang="zh-CN" sz="1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/>
                  <a:r>
                    <a:rPr lang="zh-CN" altLang="en-US" sz="1400" dirty="0"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抽样后查询集合：</a:t>
                  </a:r>
                  <a:endParaRPr lang="en-US" altLang="zh-CN" sz="1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/>
                  <a:r>
                    <a:rPr lang="en-US" altLang="zh-CN" sz="1400" dirty="0"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{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dirty="0" smtClea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400" b="0" i="1" dirty="0" smtClea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𝑟</m:t>
                          </m:r>
                          <m:r>
                            <a:rPr lang="en-US" altLang="zh-CN" sz="1400" b="0" i="1" dirty="0" smtClea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sz="14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,</a:t>
                  </a:r>
                  <a:r>
                    <a:rPr lang="zh-CN" altLang="en-US" sz="14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1400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𝑟</m:t>
                          </m:r>
                          <m:r>
                            <a:rPr lang="en-US" altLang="zh-CN" sz="1400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CN" sz="14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,</a:t>
                  </a:r>
                  <a:r>
                    <a:rPr lang="zh-CN" altLang="en-US" sz="14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1400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𝑟</m:t>
                          </m:r>
                          <m:r>
                            <a:rPr lang="en-US" altLang="zh-CN" sz="1400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altLang="zh-CN" sz="1400" dirty="0"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}</a:t>
                  </a:r>
                </a:p>
                <a:p>
                  <a:pPr algn="ctr"/>
                  <a:r>
                    <a:rPr lang="zh-CN" altLang="en-US" sz="1400" dirty="0"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模板对应查询数量：</a:t>
                  </a:r>
                  <a:endParaRPr lang="en-US" altLang="zh-CN" sz="1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dirty="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400" b="0" i="1" dirty="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1400" b="0" i="1" dirty="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sz="1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4506" y="4951496"/>
                  <a:ext cx="1666976" cy="1384995"/>
                </a:xfrm>
                <a:prstGeom prst="rect">
                  <a:avLst/>
                </a:prstGeom>
                <a:blipFill rotWithShape="1">
                  <a:blip r:embed="rId3"/>
                </a:blipFill>
                <a:ln w="12700">
                  <a:solidFill>
                    <a:schemeClr val="accent2">
                      <a:lumMod val="50000"/>
                    </a:schemeClr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00D6B063-7347-5DC9-AAD3-348668B0D119}"/>
                    </a:ext>
                  </a:extLst>
                </p:cNvPr>
                <p:cNvSpPr txBox="1"/>
                <p:nvPr/>
              </p:nvSpPr>
              <p:spPr>
                <a:xfrm>
                  <a:off x="5075861" y="4951496"/>
                  <a:ext cx="1666976" cy="138499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>
                  <a:solidFill>
                    <a:schemeClr val="accent2">
                      <a:lumMod val="50000"/>
                    </a:schemeClr>
                  </a:solidFill>
                  <a:prstDash val="dash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4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模板：</a:t>
                  </a:r>
                  <a:endParaRPr lang="en-US" altLang="zh-CN" sz="14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/>
                  <a:r>
                    <a:rPr lang="en-US" altLang="zh-CN" sz="1400" dirty="0">
                      <a:effectLst/>
                      <a:ea typeface="宋体" panose="02010600030101010101" pitchFamily="2" charset="-122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dirty="0" smtClea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400" b="0" i="1" dirty="0" smtClea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altLang="zh-CN" sz="1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/>
                  <a:r>
                    <a:rPr lang="zh-CN" altLang="en-US" sz="1400" dirty="0"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抽样后查询集合：</a:t>
                  </a:r>
                  <a:endParaRPr lang="en-US" altLang="zh-CN" sz="1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/>
                  <a:r>
                    <a:rPr lang="en-US" altLang="zh-CN" sz="1400" dirty="0"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{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dirty="0" smtClea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400" b="0" i="1" dirty="0" smtClea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𝑟</m:t>
                          </m:r>
                          <m:r>
                            <a:rPr lang="en-US" altLang="zh-CN" sz="1400" b="0" i="1" dirty="0" smtClea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en-US" altLang="zh-CN" sz="14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,</a:t>
                  </a:r>
                  <a:r>
                    <a:rPr lang="zh-CN" altLang="en-US" sz="14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1400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𝑟</m:t>
                          </m:r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5</m:t>
                          </m:r>
                        </m:sub>
                      </m:sSub>
                    </m:oMath>
                  </a14:m>
                  <a:r>
                    <a:rPr lang="en-US" altLang="zh-CN" sz="14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,</a:t>
                  </a:r>
                  <a:r>
                    <a:rPr lang="zh-CN" altLang="en-US" sz="14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1400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𝑟</m:t>
                          </m:r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6</m:t>
                          </m:r>
                        </m:sub>
                      </m:sSub>
                    </m:oMath>
                  </a14:m>
                  <a:r>
                    <a:rPr lang="en-US" altLang="zh-CN" sz="1400" dirty="0"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}</a:t>
                  </a:r>
                </a:p>
                <a:p>
                  <a:pPr algn="ctr"/>
                  <a:r>
                    <a:rPr lang="zh-CN" altLang="en-US" sz="1400" dirty="0"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模板对应查询数量：</a:t>
                  </a:r>
                  <a:endParaRPr lang="en-US" altLang="zh-CN" sz="1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dirty="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400" b="0" i="1" dirty="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1400" b="0" i="1" dirty="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sz="1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2EA77505-9886-E04A-44B7-611F7A638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5861" y="4951496"/>
                  <a:ext cx="1666976" cy="1384995"/>
                </a:xfrm>
                <a:prstGeom prst="rect">
                  <a:avLst/>
                </a:prstGeom>
                <a:blipFill>
                  <a:blip r:embed="rId4"/>
                  <a:stretch>
                    <a:fillRect l="-727" t="-873" r="-7636"/>
                  </a:stretch>
                </a:blipFill>
                <a:ln w="12700">
                  <a:solidFill>
                    <a:schemeClr val="accent2">
                      <a:lumMod val="50000"/>
                    </a:schemeClr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3016365-61E4-70ED-244D-A87FC75A8A04}"/>
                </a:ext>
              </a:extLst>
            </p:cNvPr>
            <p:cNvSpPr txBox="1"/>
            <p:nvPr/>
          </p:nvSpPr>
          <p:spPr>
            <a:xfrm>
              <a:off x="7042798" y="5120267"/>
              <a:ext cx="6596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/>
                <a:t>…</a:t>
              </a:r>
              <a:endParaRPr lang="zh-CN" altLang="en-US" sz="4000" dirty="0"/>
            </a:p>
          </p:txBody>
        </p:sp>
      </p:grpSp>
      <p:sp>
        <p:nvSpPr>
          <p:cNvPr id="12" name="流程图: 卡片 11">
            <a:extLst>
              <a:ext uri="{FF2B5EF4-FFF2-40B4-BE49-F238E27FC236}">
                <a16:creationId xmlns:a16="http://schemas.microsoft.com/office/drawing/2014/main" id="{A1DE26F1-2CF3-18D1-718D-E99351CF1B6D}"/>
              </a:ext>
            </a:extLst>
          </p:cNvPr>
          <p:cNvSpPr/>
          <p:nvPr/>
        </p:nvSpPr>
        <p:spPr>
          <a:xfrm>
            <a:off x="1384233" y="1461648"/>
            <a:ext cx="1275747" cy="942975"/>
          </a:xfrm>
          <a:prstGeom prst="flowChartPunchedCard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2045A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查询工作负载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A43546C-7993-A9DD-F148-D4C98E91EB08}"/>
              </a:ext>
            </a:extLst>
          </p:cNvPr>
          <p:cNvSpPr/>
          <p:nvPr/>
        </p:nvSpPr>
        <p:spPr>
          <a:xfrm>
            <a:off x="3253026" y="750474"/>
            <a:ext cx="5010150" cy="2367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2045A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E26F8D3-A9C5-C497-4E71-0D81DB58D534}"/>
              </a:ext>
            </a:extLst>
          </p:cNvPr>
          <p:cNvSpPr txBox="1"/>
          <p:nvPr/>
        </p:nvSpPr>
        <p:spPr>
          <a:xfrm>
            <a:off x="4146504" y="750475"/>
            <a:ext cx="325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模板化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1647128-5238-1008-DED4-DDCD19817BCA}"/>
                  </a:ext>
                </a:extLst>
              </p:cNvPr>
              <p:cNvSpPr txBox="1"/>
              <p:nvPr/>
            </p:nvSpPr>
            <p:spPr>
              <a:xfrm>
                <a:off x="3541904" y="1144310"/>
                <a:ext cx="4460968" cy="95410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accent2">
                    <a:lumMod val="50000"/>
                  </a:schemeClr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400" b="0" i="1" dirty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𝑄</m:t>
                        </m:r>
                      </m:e>
                      <m:sub>
                        <m:r>
                          <a:rPr lang="en-US" altLang="zh-CN" sz="1400" b="0" i="1" dirty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: SELECT </a:t>
                </a:r>
                <a:r>
                  <a:rPr lang="en-US" altLang="zh-CN" sz="1400" dirty="0" err="1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col_1</a:t>
                </a:r>
                <a:r>
                  <a:rPr lang="en-US" altLang="zh-CN" sz="1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FROM </a:t>
                </a:r>
                <a:r>
                  <a:rPr lang="en-US" altLang="zh-CN" sz="1400" dirty="0" err="1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tbl_1</a:t>
                </a:r>
                <a:r>
                  <a:rPr lang="en-US" altLang="zh-CN" sz="1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WHERE </a:t>
                </a:r>
                <a:r>
                  <a:rPr lang="en-US" altLang="zh-CN" sz="1400" dirty="0" err="1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col_2</a:t>
                </a:r>
                <a:r>
                  <a:rPr lang="en-US" altLang="zh-CN" sz="1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= 73;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400" b="0" i="1" dirty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𝑄</m:t>
                        </m:r>
                      </m:e>
                      <m:sub>
                        <m:r>
                          <a:rPr lang="en-US" altLang="zh-CN" sz="1400" b="0" i="1" dirty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: SELECT </a:t>
                </a:r>
                <a:r>
                  <a:rPr lang="en-US" altLang="zh-CN" sz="1400" dirty="0" err="1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col_1</a:t>
                </a:r>
                <a:r>
                  <a:rPr lang="en-US" altLang="zh-CN" sz="1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FROM </a:t>
                </a:r>
                <a:r>
                  <a:rPr lang="en-US" altLang="zh-CN" sz="1400" dirty="0" err="1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tbl_1</a:t>
                </a:r>
                <a:r>
                  <a:rPr lang="en-US" altLang="zh-CN" sz="1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WHERE </a:t>
                </a:r>
                <a:r>
                  <a:rPr lang="en-US" altLang="zh-CN" sz="1400" dirty="0" err="1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col_2</a:t>
                </a:r>
                <a:r>
                  <a:rPr lang="en-US" altLang="zh-CN" sz="1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= 24; </a:t>
                </a:r>
              </a:p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  <a:r>
                  <a:rPr lang="en-US" altLang="zh-CN" sz="1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400" b="0" i="1" dirty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𝑄</m:t>
                        </m:r>
                      </m:e>
                      <m:sub>
                        <m:r>
                          <a:rPr lang="en-US" altLang="zh-CN" sz="1400" b="0" i="1" dirty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: SELECT </a:t>
                </a:r>
                <a:r>
                  <a:rPr lang="en-US" altLang="zh-CN" sz="1400" dirty="0" err="1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col_1</a:t>
                </a:r>
                <a:r>
                  <a:rPr lang="en-US" altLang="zh-CN" sz="1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FROM </a:t>
                </a:r>
                <a:r>
                  <a:rPr lang="en-US" altLang="zh-CN" sz="1400" dirty="0" err="1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tbl_1</a:t>
                </a:r>
                <a:r>
                  <a:rPr lang="en-US" altLang="zh-CN" sz="1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WHERE </a:t>
                </a:r>
                <a:r>
                  <a:rPr lang="en-US" altLang="zh-CN" sz="1400" dirty="0" err="1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col_2</a:t>
                </a:r>
                <a:r>
                  <a:rPr lang="en-US" altLang="zh-CN" sz="1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= 38;</a:t>
                </a:r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1647128-5238-1008-DED4-DDCD19817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904" y="1144310"/>
                <a:ext cx="4460968" cy="954107"/>
              </a:xfrm>
              <a:prstGeom prst="rect">
                <a:avLst/>
              </a:prstGeom>
              <a:blipFill>
                <a:blip r:embed="rId5"/>
                <a:stretch>
                  <a:fillRect t="-633" b="-5063"/>
                </a:stretch>
              </a:blipFill>
              <a:ln w="12700">
                <a:solidFill>
                  <a:schemeClr val="accent2">
                    <a:lumMod val="50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EC784BD-1222-0884-C9AE-124D0E7219D2}"/>
                  </a:ext>
                </a:extLst>
              </p:cNvPr>
              <p:cNvSpPr txBox="1"/>
              <p:nvPr/>
            </p:nvSpPr>
            <p:spPr>
              <a:xfrm>
                <a:off x="3541904" y="2511636"/>
                <a:ext cx="4460968" cy="3077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accent2">
                    <a:lumMod val="50000"/>
                  </a:schemeClr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400" b="0" i="1" dirty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𝑇</m:t>
                        </m:r>
                      </m:e>
                      <m:sub>
                        <m:r>
                          <a:rPr lang="en-US" altLang="zh-CN" sz="1400" b="0" i="1" dirty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: SELECT </a:t>
                </a:r>
                <a:r>
                  <a:rPr lang="en-US" altLang="zh-CN" sz="1400" dirty="0" err="1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col_1</a:t>
                </a:r>
                <a:r>
                  <a:rPr lang="en-US" altLang="zh-CN" sz="1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FROM </a:t>
                </a:r>
                <a:r>
                  <a:rPr lang="en-US" altLang="zh-CN" sz="1400" dirty="0" err="1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tbl_1</a:t>
                </a:r>
                <a:r>
                  <a:rPr lang="en-US" altLang="zh-CN" sz="1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WHERE </a:t>
                </a:r>
                <a:r>
                  <a:rPr lang="en-US" altLang="zh-CN" sz="1400" dirty="0" err="1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col_2</a:t>
                </a:r>
                <a:r>
                  <a:rPr lang="en-US" altLang="zh-CN" sz="1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= #; </a:t>
                </a:r>
                <a:endParaRPr lang="zh-CN" altLang="en-US" sz="1400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EC784BD-1222-0884-C9AE-124D0E721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904" y="2511636"/>
                <a:ext cx="4460968" cy="307777"/>
              </a:xfrm>
              <a:prstGeom prst="rect">
                <a:avLst/>
              </a:prstGeom>
              <a:blipFill>
                <a:blip r:embed="rId6"/>
                <a:stretch>
                  <a:fillRect t="-3774" b="-15094"/>
                </a:stretch>
              </a:blipFill>
              <a:ln w="12700">
                <a:solidFill>
                  <a:schemeClr val="accent2">
                    <a:lumMod val="50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09A8171-11BB-B014-23F2-4D9BE7EAE2E4}"/>
              </a:ext>
            </a:extLst>
          </p:cNvPr>
          <p:cNvCxnSpPr>
            <a:stCxn id="13" idx="2"/>
            <a:endCxn id="7" idx="0"/>
          </p:cNvCxnSpPr>
          <p:nvPr/>
        </p:nvCxnSpPr>
        <p:spPr>
          <a:xfrm flipH="1">
            <a:off x="5756765" y="3118471"/>
            <a:ext cx="1336" cy="4808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833C04A-87A9-10C4-35FA-6EFA525BE548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2659980" y="1933136"/>
            <a:ext cx="593046" cy="13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BBE2777-9411-247E-378C-441276DA5B8D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5759247" y="2098417"/>
            <a:ext cx="0" cy="4132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924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45075174-A94C-36AF-7FA6-45219328CEFE}"/>
              </a:ext>
            </a:extLst>
          </p:cNvPr>
          <p:cNvSpPr txBox="1"/>
          <p:nvPr/>
        </p:nvSpPr>
        <p:spPr>
          <a:xfrm>
            <a:off x="2971800" y="2279685"/>
            <a:ext cx="3504307" cy="15324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US" altLang="zh-CN" sz="1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流程图: 卡片 5">
            <a:extLst>
              <a:ext uri="{FF2B5EF4-FFF2-40B4-BE49-F238E27FC236}">
                <a16:creationId xmlns:a16="http://schemas.microsoft.com/office/drawing/2014/main" id="{24D557A5-C527-6346-6EAE-46E43BEEF98A}"/>
              </a:ext>
            </a:extLst>
          </p:cNvPr>
          <p:cNvSpPr/>
          <p:nvPr/>
        </p:nvSpPr>
        <p:spPr>
          <a:xfrm>
            <a:off x="1384234" y="2733869"/>
            <a:ext cx="1125702" cy="695131"/>
          </a:xfrm>
          <a:prstGeom prst="flowChartPunchedCard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2045A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查询工作负载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F56A207-6A3A-EB2D-9F2E-DF0E37429BAB}"/>
              </a:ext>
            </a:extLst>
          </p:cNvPr>
          <p:cNvSpPr/>
          <p:nvPr/>
        </p:nvSpPr>
        <p:spPr>
          <a:xfrm>
            <a:off x="3269142" y="2733869"/>
            <a:ext cx="1125702" cy="6951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2045A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抽样模块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94B7840-2CC0-F70B-49B9-B7C506DF0CF6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2509936" y="3081435"/>
            <a:ext cx="759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001BBADC-FAE4-90A3-39B7-940910042B3B}"/>
              </a:ext>
            </a:extLst>
          </p:cNvPr>
          <p:cNvSpPr/>
          <p:nvPr/>
        </p:nvSpPr>
        <p:spPr>
          <a:xfrm>
            <a:off x="5154050" y="2733869"/>
            <a:ext cx="1125702" cy="6951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2045A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模板化模块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536837B-B023-7BF9-183E-CAF9A0AE6A9E}"/>
              </a:ext>
            </a:extLst>
          </p:cNvPr>
          <p:cNvCxnSpPr>
            <a:stCxn id="9" idx="3"/>
            <a:endCxn id="14" idx="1"/>
          </p:cNvCxnSpPr>
          <p:nvPr/>
        </p:nvCxnSpPr>
        <p:spPr>
          <a:xfrm>
            <a:off x="4394844" y="3081435"/>
            <a:ext cx="759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6080B77C-53ED-19AF-69FE-8E999A31C5B6}"/>
              </a:ext>
            </a:extLst>
          </p:cNvPr>
          <p:cNvSpPr/>
          <p:nvPr/>
        </p:nvSpPr>
        <p:spPr>
          <a:xfrm>
            <a:off x="7038958" y="2733869"/>
            <a:ext cx="1125702" cy="6951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2045A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属性编码模块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8F6E752-34AD-D3C7-1A2A-502407F72486}"/>
              </a:ext>
            </a:extLst>
          </p:cNvPr>
          <p:cNvCxnSpPr>
            <a:cxnSpLocks/>
          </p:cNvCxnSpPr>
          <p:nvPr/>
        </p:nvCxnSpPr>
        <p:spPr>
          <a:xfrm>
            <a:off x="8164660" y="3442771"/>
            <a:ext cx="759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5C072DA-DD89-5C86-7E90-F5535C1220D5}"/>
              </a:ext>
            </a:extLst>
          </p:cNvPr>
          <p:cNvSpPr txBox="1"/>
          <p:nvPr/>
        </p:nvSpPr>
        <p:spPr>
          <a:xfrm>
            <a:off x="4039867" y="3442771"/>
            <a:ext cx="136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模板化阶段</a:t>
            </a:r>
          </a:p>
        </p:txBody>
      </p:sp>
      <p:sp>
        <p:nvSpPr>
          <p:cNvPr id="25" name="流程图: 卡片 24">
            <a:extLst>
              <a:ext uri="{FF2B5EF4-FFF2-40B4-BE49-F238E27FC236}">
                <a16:creationId xmlns:a16="http://schemas.microsoft.com/office/drawing/2014/main" id="{7DAAE2A7-7C37-9377-ACEA-EE3CD3A69FBF}"/>
              </a:ext>
            </a:extLst>
          </p:cNvPr>
          <p:cNvSpPr/>
          <p:nvPr/>
        </p:nvSpPr>
        <p:spPr>
          <a:xfrm>
            <a:off x="3269142" y="4494936"/>
            <a:ext cx="1125702" cy="695131"/>
          </a:xfrm>
          <a:prstGeom prst="flowChartPunchedCard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2045A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查询工作负载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E9FB58D-5CED-9009-5BDB-579317C57C77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394844" y="4842502"/>
            <a:ext cx="759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F4F9B2DC-2811-61F7-C678-F199DFB94E96}"/>
              </a:ext>
            </a:extLst>
          </p:cNvPr>
          <p:cNvSpPr/>
          <p:nvPr/>
        </p:nvSpPr>
        <p:spPr>
          <a:xfrm>
            <a:off x="5154050" y="4494936"/>
            <a:ext cx="1125702" cy="6951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2045A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负载模板化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52FB662-6667-27A9-E6DA-4CE03C2AC46F}"/>
              </a:ext>
            </a:extLst>
          </p:cNvPr>
          <p:cNvSpPr/>
          <p:nvPr/>
        </p:nvSpPr>
        <p:spPr>
          <a:xfrm>
            <a:off x="7038958" y="4494936"/>
            <a:ext cx="1125702" cy="6951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2045A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属性编码模块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4C1DB5D-AA59-7F10-A194-94C9062CBCE2}"/>
              </a:ext>
            </a:extLst>
          </p:cNvPr>
          <p:cNvCxnSpPr>
            <a:stCxn id="28" idx="3"/>
            <a:endCxn id="30" idx="1"/>
          </p:cNvCxnSpPr>
          <p:nvPr/>
        </p:nvCxnSpPr>
        <p:spPr>
          <a:xfrm>
            <a:off x="6279752" y="4842502"/>
            <a:ext cx="759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64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143</Words>
  <Application>Microsoft Office PowerPoint</Application>
  <PresentationFormat>宽屏</PresentationFormat>
  <Paragraphs>29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宋体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佳琦 岳</dc:creator>
  <cp:lastModifiedBy>佳琦 岳</cp:lastModifiedBy>
  <cp:revision>1</cp:revision>
  <dcterms:created xsi:type="dcterms:W3CDTF">2024-03-04T10:34:31Z</dcterms:created>
  <dcterms:modified xsi:type="dcterms:W3CDTF">2024-03-04T11:43:09Z</dcterms:modified>
</cp:coreProperties>
</file>