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3"/>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232389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1717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66809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80581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F71403BB-92A8-4EA5-ABE4-98C492677CAE}" type="datetimeFigureOut">
              <a:rPr lang="zh-CN" altLang="en-US"/>
              <a:pPr>
                <a:defRPr/>
              </a:pPr>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F9EFC99-5BC1-44AC-AA4E-285886EF3063}" type="slidenum">
              <a:rPr lang="zh-CN" altLang="en-US"/>
              <a:pPr>
                <a:defRPr/>
              </a:pPr>
              <a:t>‹#›</a:t>
            </a:fld>
            <a:endParaRPr lang="zh-CN" altLang="en-US"/>
          </a:p>
        </p:txBody>
      </p:sp>
    </p:spTree>
    <p:extLst>
      <p:ext uri="{BB962C8B-B14F-4D97-AF65-F5344CB8AC3E}">
        <p14:creationId xmlns:p14="http://schemas.microsoft.com/office/powerpoint/2010/main" val="403485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EC6477A-40C2-4060-91A4-37CDFA1051CA}" type="datetimeFigureOut">
              <a:rPr lang="zh-CN" altLang="en-US"/>
              <a:pPr>
                <a:defRPr/>
              </a:pPr>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6DA48A0-2A92-497E-91A8-6CE3C1D01147}" type="slidenum">
              <a:rPr lang="zh-CN" altLang="en-US"/>
              <a:pPr>
                <a:defRPr/>
              </a:pPr>
              <a:t>‹#›</a:t>
            </a:fld>
            <a:endParaRPr lang="zh-CN" altLang="en-US"/>
          </a:p>
        </p:txBody>
      </p:sp>
    </p:spTree>
    <p:extLst>
      <p:ext uri="{BB962C8B-B14F-4D97-AF65-F5344CB8AC3E}">
        <p14:creationId xmlns:p14="http://schemas.microsoft.com/office/powerpoint/2010/main" val="245790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58475F68-B663-48A3-994D-F70226339840}" type="datetimeFigureOut">
              <a:rPr lang="zh-CN" altLang="en-US"/>
              <a:pPr>
                <a:defRPr/>
              </a:pPr>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D836CE9-1372-4851-84A7-7B826110B785}" type="slidenum">
              <a:rPr lang="zh-CN" altLang="en-US"/>
              <a:pPr>
                <a:defRPr/>
              </a:pPr>
              <a:t>‹#›</a:t>
            </a:fld>
            <a:endParaRPr lang="zh-CN" altLang="en-US"/>
          </a:p>
        </p:txBody>
      </p:sp>
    </p:spTree>
    <p:extLst>
      <p:ext uri="{BB962C8B-B14F-4D97-AF65-F5344CB8AC3E}">
        <p14:creationId xmlns:p14="http://schemas.microsoft.com/office/powerpoint/2010/main" val="397815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3DF3760-1FDD-45DA-B92D-40D7BAD3E073}" type="datetimeFigureOut">
              <a:rPr lang="zh-CN" altLang="en-US"/>
              <a:pPr>
                <a:defRPr/>
              </a:pPr>
              <a:t>2017/7/17</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FD74ECE-EC96-49A0-9C25-E78D9E97B28B}" type="slidenum">
              <a:rPr lang="zh-CN" altLang="en-US"/>
              <a:pPr>
                <a:defRPr/>
              </a:pPr>
              <a:t>‹#›</a:t>
            </a:fld>
            <a:endParaRPr lang="zh-CN" altLang="en-US"/>
          </a:p>
        </p:txBody>
      </p:sp>
    </p:spTree>
    <p:extLst>
      <p:ext uri="{BB962C8B-B14F-4D97-AF65-F5344CB8AC3E}">
        <p14:creationId xmlns:p14="http://schemas.microsoft.com/office/powerpoint/2010/main" val="3900023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2BB4692D-4F9F-4714-8CD9-7F4D411DDBAE}" type="datetimeFigureOut">
              <a:rPr lang="zh-CN" altLang="en-US"/>
              <a:pPr>
                <a:defRPr/>
              </a:pPr>
              <a:t>2017/7/17</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B98B02-014C-4311-A8CC-C7801531CD99}" type="slidenum">
              <a:rPr lang="zh-CN" altLang="en-US"/>
              <a:pPr>
                <a:defRPr/>
              </a:pPr>
              <a:t>‹#›</a:t>
            </a:fld>
            <a:endParaRPr lang="zh-CN" altLang="en-US"/>
          </a:p>
        </p:txBody>
      </p:sp>
    </p:spTree>
    <p:extLst>
      <p:ext uri="{BB962C8B-B14F-4D97-AF65-F5344CB8AC3E}">
        <p14:creationId xmlns:p14="http://schemas.microsoft.com/office/powerpoint/2010/main" val="162519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BABE76B1-8B75-4E09-9DA1-2E0A157BD0A2}" type="datetimeFigureOut">
              <a:rPr lang="zh-CN" altLang="en-US"/>
              <a:pPr>
                <a:defRPr/>
              </a:pPr>
              <a:t>2017/7/17</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C50013-A0DA-48BA-8EBF-A994B7BD6F7E}" type="slidenum">
              <a:rPr lang="zh-CN" altLang="en-US"/>
              <a:pPr>
                <a:defRPr/>
              </a:pPr>
              <a:t>‹#›</a:t>
            </a:fld>
            <a:endParaRPr lang="zh-CN" altLang="en-US"/>
          </a:p>
        </p:txBody>
      </p:sp>
    </p:spTree>
    <p:extLst>
      <p:ext uri="{BB962C8B-B14F-4D97-AF65-F5344CB8AC3E}">
        <p14:creationId xmlns:p14="http://schemas.microsoft.com/office/powerpoint/2010/main" val="3341494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1BDBF0B8-0DBF-4CE1-BFED-D7B9B575729D}" type="datetimeFigureOut">
              <a:rPr lang="zh-CN" altLang="en-US"/>
              <a:pPr>
                <a:defRPr/>
              </a:pPr>
              <a:t>2017/7/17</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78ECA6E-0AB1-43CD-9D70-301954108422}" type="slidenum">
              <a:rPr lang="zh-CN" altLang="en-US"/>
              <a:pPr>
                <a:defRPr/>
              </a:pPr>
              <a:t>‹#›</a:t>
            </a:fld>
            <a:endParaRPr lang="zh-CN" altLang="en-US"/>
          </a:p>
        </p:txBody>
      </p:sp>
    </p:spTree>
    <p:extLst>
      <p:ext uri="{BB962C8B-B14F-4D97-AF65-F5344CB8AC3E}">
        <p14:creationId xmlns:p14="http://schemas.microsoft.com/office/powerpoint/2010/main" val="2868293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D66CA537-7AFF-458D-B21C-EE8DCD0EEE64}" type="datetimeFigureOut">
              <a:rPr lang="zh-CN" altLang="en-US"/>
              <a:pPr>
                <a:defRPr/>
              </a:pPr>
              <a:t>2017/7/17</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3540528A-90EC-4FB9-8AFC-391A6C7CE267}" type="slidenum">
              <a:rPr lang="zh-CN" altLang="en-US"/>
              <a:pPr>
                <a:defRPr/>
              </a:pPr>
              <a:t>‹#›</a:t>
            </a:fld>
            <a:endParaRPr lang="zh-CN" altLang="en-US"/>
          </a:p>
        </p:txBody>
      </p:sp>
    </p:spTree>
    <p:extLst>
      <p:ext uri="{BB962C8B-B14F-4D97-AF65-F5344CB8AC3E}">
        <p14:creationId xmlns:p14="http://schemas.microsoft.com/office/powerpoint/2010/main" val="130697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52194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EF2FE16-442D-4FAF-B5AF-BEFDEEC2B04D}" type="datetimeFigureOut">
              <a:rPr lang="zh-CN" altLang="en-US"/>
              <a:pPr>
                <a:defRPr/>
              </a:pPr>
              <a:t>2017/7/17</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35BBAD6-6E34-431D-9509-5C17C76DBB95}" type="slidenum">
              <a:rPr lang="zh-CN" altLang="en-US"/>
              <a:pPr>
                <a:defRPr/>
              </a:pPr>
              <a:t>‹#›</a:t>
            </a:fld>
            <a:endParaRPr lang="zh-CN" altLang="en-US"/>
          </a:p>
        </p:txBody>
      </p:sp>
    </p:spTree>
    <p:extLst>
      <p:ext uri="{BB962C8B-B14F-4D97-AF65-F5344CB8AC3E}">
        <p14:creationId xmlns:p14="http://schemas.microsoft.com/office/powerpoint/2010/main" val="2530460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3E304F96-D599-4277-9068-FD707730C01C}" type="datetimeFigureOut">
              <a:rPr lang="zh-CN" altLang="en-US"/>
              <a:pPr>
                <a:defRPr/>
              </a:pPr>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F208EA25-5B45-4DCF-AE64-7E523EB9AEE6}" type="slidenum">
              <a:rPr lang="zh-CN" altLang="en-US"/>
              <a:pPr>
                <a:defRPr/>
              </a:pPr>
              <a:t>‹#›</a:t>
            </a:fld>
            <a:endParaRPr lang="zh-CN" altLang="en-US"/>
          </a:p>
        </p:txBody>
      </p:sp>
    </p:spTree>
    <p:extLst>
      <p:ext uri="{BB962C8B-B14F-4D97-AF65-F5344CB8AC3E}">
        <p14:creationId xmlns:p14="http://schemas.microsoft.com/office/powerpoint/2010/main" val="276536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1D5BC81-0728-4DF4-A1BC-5FCD1440A869}" type="datetimeFigureOut">
              <a:rPr lang="zh-CN" altLang="en-US"/>
              <a:pPr>
                <a:defRPr/>
              </a:pPr>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95EC3F3-079E-42C8-8FF7-F31ADA3DF3EA}" type="slidenum">
              <a:rPr lang="zh-CN" altLang="en-US"/>
              <a:pPr>
                <a:defRPr/>
              </a:pPr>
              <a:t>‹#›</a:t>
            </a:fld>
            <a:endParaRPr lang="zh-CN" altLang="en-US"/>
          </a:p>
        </p:txBody>
      </p:sp>
    </p:spTree>
    <p:extLst>
      <p:ext uri="{BB962C8B-B14F-4D97-AF65-F5344CB8AC3E}">
        <p14:creationId xmlns:p14="http://schemas.microsoft.com/office/powerpoint/2010/main" val="302714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64871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41640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00242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1221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88418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1559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2017/7/17</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01914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aike.baidu.com/item/%E5%8F%A5%E6%9F%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软件渲染</a:t>
            </a:r>
            <a:endParaRPr lang="zh-CN" altLang="en-US" dirty="0"/>
          </a:p>
        </p:txBody>
      </p:sp>
      <p:sp>
        <p:nvSpPr>
          <p:cNvPr id="3" name="副标题 2"/>
          <p:cNvSpPr>
            <a:spLocks noGrp="1"/>
          </p:cNvSpPr>
          <p:nvPr>
            <p:ph type="subTitle" idx="1"/>
          </p:nvPr>
        </p:nvSpPr>
        <p:spPr/>
        <p:txBody>
          <a:bodyPr/>
          <a:lstStyle/>
          <a:p>
            <a:r>
              <a:rPr lang="en-US" altLang="zh-CN" dirty="0" smtClean="0"/>
              <a:t>2017.7</a:t>
            </a:r>
            <a:endParaRPr lang="zh-CN" altLang="en-US" dirty="0"/>
          </a:p>
        </p:txBody>
      </p:sp>
    </p:spTree>
    <p:extLst>
      <p:ext uri="{BB962C8B-B14F-4D97-AF65-F5344CB8AC3E}">
        <p14:creationId xmlns:p14="http://schemas.microsoft.com/office/powerpoint/2010/main" val="1828664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a:t>
            </a:r>
            <a:r>
              <a:rPr lang="zh-CN" altLang="en-US" dirty="0" smtClean="0"/>
              <a:t>个</a:t>
            </a:r>
            <a:endParaRPr lang="en-US" altLang="zh-CN" dirty="0" smtClean="0"/>
          </a:p>
          <a:p>
            <a:pPr marL="457200" lvl="1" indent="0">
              <a:buNone/>
            </a:pPr>
            <a:r>
              <a:rPr lang="zh-CN" altLang="en-US" dirty="0" smtClean="0"/>
              <a:t>平底</a:t>
            </a:r>
            <a:r>
              <a:rPr lang="zh-CN" altLang="en-US" dirty="0" smtClean="0"/>
              <a:t>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extLst>
      <p:ext uri="{BB962C8B-B14F-4D97-AF65-F5344CB8AC3E}">
        <p14:creationId xmlns:p14="http://schemas.microsoft.com/office/powerpoint/2010/main" val="359997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fontScale="92500" lnSpcReduction="20000"/>
          </a:bodyPr>
          <a:lstStyle/>
          <a:p>
            <a:r>
              <a:rPr lang="zh-CN" altLang="en-US" dirty="0" smtClean="0"/>
              <a:t>在内存中绘制一个三角形</a:t>
            </a:r>
            <a:endParaRPr lang="en-US" altLang="zh-CN" dirty="0" smtClean="0"/>
          </a:p>
          <a:p>
            <a:pPr>
              <a:buNone/>
            </a:pPr>
            <a:r>
              <a:rPr lang="en-US" altLang="zh-CN" dirty="0" smtClean="0"/>
              <a:t>	</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rate = </a:t>
            </a:r>
            <a:r>
              <a:rPr lang="en-US" altLang="zh-CN" dirty="0" err="1" smtClean="0"/>
              <a:t>dx</a:t>
            </a:r>
            <a:r>
              <a:rPr lang="en-US" altLang="zh-CN" dirty="0" smtClean="0"/>
              <a:t> / </a:t>
            </a:r>
            <a:r>
              <a:rPr lang="en-US" altLang="zh-CN" dirty="0" err="1" smtClean="0"/>
              <a:t>dy</a:t>
            </a:r>
            <a:r>
              <a:rPr lang="en-US" altLang="zh-CN" dirty="0" smtClean="0"/>
              <a:t>  </a:t>
            </a:r>
          </a:p>
          <a:p>
            <a:pPr>
              <a:buNone/>
            </a:pPr>
            <a:r>
              <a:rPr lang="en-US" altLang="zh-CN" dirty="0" err="1" smtClean="0"/>
              <a:t>v</a:t>
            </a:r>
            <a:r>
              <a:rPr lang="en-US" altLang="zh-CN" baseline="-25000" dirty="0" err="1" smtClean="0"/>
              <a:t>L</a:t>
            </a:r>
            <a:r>
              <a:rPr lang="en-US" altLang="zh-CN" dirty="0" err="1" smtClean="0"/>
              <a:t>.x</a:t>
            </a:r>
            <a:r>
              <a:rPr lang="en-US" altLang="zh-CN" dirty="0" smtClean="0"/>
              <a:t> = </a:t>
            </a:r>
            <a:r>
              <a:rPr lang="en-US" altLang="zh-CN" dirty="0" err="1" smtClean="0"/>
              <a:t>dv</a:t>
            </a:r>
            <a:r>
              <a:rPr lang="en-US" altLang="zh-CN" baseline="-25000" dirty="0" err="1" smtClean="0"/>
              <a:t>L</a:t>
            </a:r>
            <a:r>
              <a:rPr lang="en-US" altLang="zh-CN" dirty="0" err="1" smtClean="0"/>
              <a:t>.y</a:t>
            </a:r>
            <a:r>
              <a:rPr lang="en-US" altLang="zh-CN" dirty="0" smtClean="0"/>
              <a:t> * </a:t>
            </a:r>
            <a:r>
              <a:rPr lang="en-US" altLang="zh-CN" dirty="0" err="1" smtClean="0"/>
              <a:t>rate</a:t>
            </a:r>
            <a:r>
              <a:rPr lang="en-US" altLang="zh-CN" baseline="-25000" dirty="0" err="1" smtClean="0"/>
              <a:t>L</a:t>
            </a:r>
            <a:endParaRPr lang="en-US" altLang="zh-CN" baseline="-25000" dirty="0" smtClean="0"/>
          </a:p>
          <a:p>
            <a:pPr>
              <a:buNone/>
            </a:pPr>
            <a:r>
              <a:rPr lang="en-US" altLang="zh-CN" dirty="0" err="1" smtClean="0"/>
              <a:t>v</a:t>
            </a:r>
            <a:r>
              <a:rPr lang="en-US" altLang="zh-CN" baseline="-25000" dirty="0" err="1" smtClean="0"/>
              <a:t>R</a:t>
            </a:r>
            <a:r>
              <a:rPr lang="en-US" altLang="zh-CN" dirty="0" err="1" smtClean="0"/>
              <a:t>.x</a:t>
            </a:r>
            <a:r>
              <a:rPr lang="en-US" altLang="zh-CN" dirty="0" smtClean="0"/>
              <a:t> = </a:t>
            </a:r>
            <a:r>
              <a:rPr lang="en-US" altLang="zh-CN" dirty="0" err="1" smtClean="0"/>
              <a:t>dv</a:t>
            </a:r>
            <a:r>
              <a:rPr lang="en-US" altLang="zh-CN" baseline="-25000" dirty="0" err="1" smtClean="0"/>
              <a:t>R</a:t>
            </a:r>
            <a:r>
              <a:rPr lang="en-US" altLang="zh-CN" dirty="0" err="1" smtClean="0"/>
              <a:t>.y</a:t>
            </a:r>
            <a:r>
              <a:rPr lang="en-US" altLang="zh-CN" dirty="0" smtClean="0"/>
              <a:t> * </a:t>
            </a:r>
            <a:r>
              <a:rPr lang="en-US" altLang="zh-CN" dirty="0" err="1" smtClean="0"/>
              <a:t>rate</a:t>
            </a:r>
            <a:r>
              <a:rPr lang="en-US" altLang="zh-CN" baseline="-25000" dirty="0" err="1" smtClean="0"/>
              <a:t>R</a:t>
            </a:r>
            <a:endParaRPr lang="en-US" altLang="zh-CN" baseline="-25000" dirty="0" smtClean="0"/>
          </a:p>
          <a:p>
            <a:pPr>
              <a:buNone/>
            </a:pPr>
            <a:r>
              <a:rPr lang="en-US" altLang="zh-CN" baseline="-25000" dirty="0" err="1" smtClean="0"/>
              <a:t>DrawLine</a:t>
            </a:r>
            <a:r>
              <a:rPr lang="en-US" altLang="zh-CN" baseline="-25000" dirty="0" smtClean="0"/>
              <a:t>(</a:t>
            </a:r>
            <a:r>
              <a:rPr lang="en-US" altLang="zh-CN" dirty="0" err="1" smtClean="0"/>
              <a:t>v</a:t>
            </a:r>
            <a:r>
              <a:rPr lang="en-US" altLang="zh-CN" baseline="-25000" dirty="0" err="1" smtClean="0"/>
              <a:t>L</a:t>
            </a:r>
            <a:r>
              <a:rPr lang="en-US" altLang="zh-CN" baseline="-25000" dirty="0" smtClean="0"/>
              <a:t> </a:t>
            </a:r>
            <a:r>
              <a:rPr lang="en-US" altLang="zh-CN" dirty="0" smtClean="0"/>
              <a:t>,</a:t>
            </a:r>
            <a:r>
              <a:rPr lang="en-US" altLang="zh-CN" baseline="-25000" dirty="0" smtClean="0"/>
              <a:t> </a:t>
            </a:r>
            <a:r>
              <a:rPr lang="en-US" altLang="zh-CN" dirty="0" err="1" smtClean="0"/>
              <a:t>v</a:t>
            </a:r>
            <a:r>
              <a:rPr lang="en-US" altLang="zh-CN" baseline="-25000" dirty="0" err="1" smtClean="0"/>
              <a:t>R</a:t>
            </a:r>
            <a:r>
              <a:rPr lang="en-US" altLang="zh-CN" dirty="0" smtClean="0"/>
              <a:t> ,</a:t>
            </a:r>
            <a:r>
              <a:rPr lang="en-US" altLang="zh-CN" baseline="-25000" dirty="0" smtClean="0"/>
              <a:t>  color);</a:t>
            </a:r>
          </a:p>
          <a:p>
            <a:pPr>
              <a:buNone/>
            </a:pPr>
            <a:endParaRPr lang="en-US" altLang="zh-CN"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2699792" y="2132856"/>
            <a:ext cx="2580611" cy="1584176"/>
          </a:xfrm>
          <a:prstGeom prst="rect">
            <a:avLst/>
          </a:prstGeom>
          <a:noFill/>
          <a:ln w="9525">
            <a:noFill/>
            <a:miter lim="800000"/>
            <a:headEnd/>
            <a:tailEnd/>
          </a:ln>
        </p:spPr>
      </p:pic>
    </p:spTree>
    <p:extLst>
      <p:ext uri="{BB962C8B-B14F-4D97-AF65-F5344CB8AC3E}">
        <p14:creationId xmlns:p14="http://schemas.microsoft.com/office/powerpoint/2010/main" val="221040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extLst>
      <p:ext uri="{BB962C8B-B14F-4D97-AF65-F5344CB8AC3E}">
        <p14:creationId xmlns:p14="http://schemas.microsoft.com/office/powerpoint/2010/main" val="288596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extLst>
      <p:ext uri="{BB962C8B-B14F-4D97-AF65-F5344CB8AC3E}">
        <p14:creationId xmlns:p14="http://schemas.microsoft.com/office/powerpoint/2010/main" val="3541524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extLst>
      <p:ext uri="{BB962C8B-B14F-4D97-AF65-F5344CB8AC3E}">
        <p14:creationId xmlns:p14="http://schemas.microsoft.com/office/powerpoint/2010/main" val="3572796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zh-CN" altLang="en-US" dirty="0" smtClean="0"/>
              <a:t>旋转变换：</a:t>
            </a:r>
            <a:endParaRPr lang="en-US" altLang="zh-CN" dirty="0" smtClean="0"/>
          </a:p>
          <a:p>
            <a:pPr lvl="1">
              <a:buNone/>
            </a:pPr>
            <a:r>
              <a:rPr lang="zh-CN" altLang="en-US" dirty="0" smtClean="0"/>
              <a:t>在</a:t>
            </a:r>
            <a:r>
              <a:rPr lang="en-US" altLang="zh-CN" dirty="0" smtClean="0"/>
              <a:t>x-y</a:t>
            </a:r>
            <a:r>
              <a:rPr lang="zh-CN" altLang="en-US" dirty="0" smtClean="0"/>
              <a:t>平面中的一个二维微量将其</a:t>
            </a:r>
            <a:r>
              <a:rPr lang="en-US" altLang="zh-CN" dirty="0" smtClean="0"/>
              <a:t>x</a:t>
            </a:r>
            <a:r>
              <a:rPr lang="zh-CN" altLang="en-US" dirty="0" smtClean="0"/>
              <a:t>和</a:t>
            </a:r>
            <a:r>
              <a:rPr lang="en-US" altLang="zh-CN" dirty="0" smtClean="0"/>
              <a:t>y</a:t>
            </a:r>
            <a:r>
              <a:rPr lang="zh-CN" altLang="en-US" dirty="0" smtClean="0"/>
              <a:t>坐标变换，并将变换后的</a:t>
            </a:r>
            <a:r>
              <a:rPr lang="en-US" altLang="zh-CN" dirty="0" smtClean="0"/>
              <a:t>x</a:t>
            </a:r>
            <a:r>
              <a:rPr lang="zh-CN" altLang="en-US" dirty="0" smtClean="0"/>
              <a:t>坐标取反，即实现向量</a:t>
            </a:r>
            <a:r>
              <a:rPr lang="en-US" altLang="zh-CN" dirty="0" smtClean="0"/>
              <a:t>P</a:t>
            </a:r>
            <a:r>
              <a:rPr lang="zh-CN" altLang="en-US" dirty="0" smtClean="0"/>
              <a:t>的</a:t>
            </a:r>
            <a:r>
              <a:rPr lang="en-US" altLang="zh-CN" dirty="0" smtClean="0"/>
              <a:t>90</a:t>
            </a:r>
            <a:r>
              <a:rPr lang="zh-CN" altLang="en-US" dirty="0" smtClean="0"/>
              <a:t>度逆时针旋转，旋转后的微量为</a:t>
            </a:r>
            <a:r>
              <a:rPr lang="en-US" altLang="zh-CN" dirty="0" smtClean="0"/>
              <a:t>Q=&lt;-</a:t>
            </a:r>
            <a:r>
              <a:rPr lang="en-US" altLang="zh-CN" dirty="0" err="1" smtClean="0"/>
              <a:t>Py</a:t>
            </a:r>
            <a:r>
              <a:rPr lang="en-US" altLang="zh-CN" dirty="0" smtClean="0"/>
              <a:t>, </a:t>
            </a:r>
            <a:r>
              <a:rPr lang="en-US" altLang="zh-CN" dirty="0" err="1" smtClean="0"/>
              <a:t>Px</a:t>
            </a:r>
            <a:r>
              <a:rPr lang="en-US" altLang="zh-CN" dirty="0" smtClean="0"/>
              <a:t>&gt;</a:t>
            </a:r>
            <a:r>
              <a:rPr lang="zh-CN" altLang="en-US" dirty="0" smtClean="0"/>
              <a:t>，</a:t>
            </a:r>
            <a:r>
              <a:rPr lang="en-US" altLang="zh-CN" dirty="0" smtClean="0"/>
              <a:t>P</a:t>
            </a:r>
            <a:r>
              <a:rPr lang="zh-CN" altLang="en-US" dirty="0" smtClean="0"/>
              <a:t>和</a:t>
            </a:r>
            <a:r>
              <a:rPr lang="en-US" altLang="zh-CN" dirty="0" smtClean="0"/>
              <a:t>Q</a:t>
            </a:r>
            <a:r>
              <a:rPr lang="zh-CN" altLang="en-US" dirty="0" smtClean="0"/>
              <a:t>组成</a:t>
            </a:r>
            <a:r>
              <a:rPr lang="en-US" altLang="zh-CN" dirty="0" smtClean="0"/>
              <a:t>x-y</a:t>
            </a:r>
            <a:r>
              <a:rPr lang="zh-CN" altLang="en-US" dirty="0" smtClean="0"/>
              <a:t>平面的一个正交基。</a:t>
            </a:r>
            <a:r>
              <a:rPr lang="en-US" altLang="zh-CN" dirty="0" smtClean="0"/>
              <a:t>X-y</a:t>
            </a:r>
            <a:r>
              <a:rPr lang="zh-CN" altLang="en-US" dirty="0" smtClean="0"/>
              <a:t>平面中的任何向量都可表示成两个微量的线性组合。向量</a:t>
            </a:r>
            <a:r>
              <a:rPr lang="en-US" altLang="zh-CN" dirty="0" smtClean="0"/>
              <a:t>P</a:t>
            </a:r>
            <a:r>
              <a:rPr lang="zh-CN" altLang="en-US" dirty="0" smtClean="0"/>
              <a:t>旋转</a:t>
            </a:r>
            <a:r>
              <a:rPr lang="en-US" altLang="zh-CN" dirty="0" smtClean="0"/>
              <a:t>θ</a:t>
            </a:r>
            <a:r>
              <a:rPr lang="zh-CN" altLang="en-US" dirty="0" smtClean="0"/>
              <a:t>角后得到</a:t>
            </a:r>
            <a:r>
              <a:rPr lang="en-US" altLang="zh-CN" dirty="0" smtClean="0"/>
              <a:t>P’, </a:t>
            </a:r>
            <a:r>
              <a:rPr lang="zh-CN" altLang="en-US" dirty="0" smtClean="0"/>
              <a:t>该微量可由分别与向量</a:t>
            </a:r>
            <a:r>
              <a:rPr lang="en-US" altLang="zh-CN" dirty="0" smtClean="0"/>
              <a:t>P</a:t>
            </a:r>
            <a:r>
              <a:rPr lang="zh-CN" altLang="en-US" dirty="0" smtClean="0"/>
              <a:t>和</a:t>
            </a:r>
            <a:r>
              <a:rPr lang="en-US" altLang="zh-CN" dirty="0" smtClean="0"/>
              <a:t>Q</a:t>
            </a:r>
            <a:r>
              <a:rPr lang="zh-CN" altLang="en-US" dirty="0" smtClean="0"/>
              <a:t>的平等的两个分量组成，即</a:t>
            </a:r>
            <a:endParaRPr lang="en-US" altLang="zh-CN" dirty="0" smtClean="0"/>
          </a:p>
          <a:p>
            <a:pPr lvl="1">
              <a:buNone/>
            </a:pPr>
            <a:r>
              <a:rPr lang="en-US" altLang="zh-CN" dirty="0" smtClean="0"/>
              <a:t>			P’ = </a:t>
            </a:r>
            <a:r>
              <a:rPr lang="en-US" altLang="zh-CN" dirty="0" err="1" smtClean="0"/>
              <a:t>Pcosθ</a:t>
            </a:r>
            <a:r>
              <a:rPr lang="en-US" altLang="zh-CN" dirty="0" smtClean="0"/>
              <a:t> + </a:t>
            </a:r>
            <a:r>
              <a:rPr lang="en-US" altLang="zh-CN" dirty="0" err="1" smtClean="0"/>
              <a:t>Qsinθ</a:t>
            </a:r>
            <a:endParaRPr lang="en-US" altLang="zh-CN" dirty="0" smtClean="0"/>
          </a:p>
          <a:p>
            <a:pPr lvl="1">
              <a:buNone/>
            </a:pPr>
            <a:r>
              <a:rPr lang="zh-CN" altLang="en-US" dirty="0" smtClean="0"/>
              <a:t>向量</a:t>
            </a:r>
            <a:r>
              <a:rPr lang="en-US" altLang="zh-CN" dirty="0" smtClean="0"/>
              <a:t>P’</a:t>
            </a:r>
            <a:r>
              <a:rPr lang="zh-CN" altLang="en-US" dirty="0" smtClean="0"/>
              <a:t>的两个分量可以表示为</a:t>
            </a:r>
            <a:endParaRPr lang="en-US" altLang="zh-CN" dirty="0" smtClean="0"/>
          </a:p>
          <a:p>
            <a:pPr lvl="1">
              <a:buNone/>
            </a:pPr>
            <a:r>
              <a:rPr lang="en-US" altLang="zh-CN" dirty="0" smtClean="0"/>
              <a:t>			</a:t>
            </a:r>
            <a:r>
              <a:rPr lang="en-US" altLang="zh-CN" dirty="0" err="1" smtClean="0"/>
              <a:t>P’x</a:t>
            </a:r>
            <a:r>
              <a:rPr lang="en-US" altLang="zh-CN" dirty="0" smtClean="0"/>
              <a:t> = </a:t>
            </a:r>
            <a:r>
              <a:rPr lang="en-US" altLang="zh-CN" dirty="0" err="1" smtClean="0"/>
              <a:t>Pxcosθ</a:t>
            </a:r>
            <a:r>
              <a:rPr lang="en-US" altLang="zh-CN" dirty="0" smtClean="0"/>
              <a:t> – </a:t>
            </a:r>
            <a:r>
              <a:rPr lang="en-US" altLang="zh-CN" dirty="0" err="1" smtClean="0"/>
              <a:t>Pysinθ</a:t>
            </a:r>
            <a:endParaRPr lang="en-US" altLang="zh-CN" dirty="0" smtClean="0"/>
          </a:p>
          <a:p>
            <a:pPr lvl="1">
              <a:buNone/>
            </a:pPr>
            <a:r>
              <a:rPr lang="en-US" altLang="zh-CN" dirty="0" smtClean="0"/>
              <a:t>			</a:t>
            </a:r>
            <a:r>
              <a:rPr lang="en-US" altLang="zh-CN" dirty="0" err="1" smtClean="0"/>
              <a:t>P’y</a:t>
            </a:r>
            <a:r>
              <a:rPr lang="en-US" altLang="zh-CN" dirty="0" smtClean="0"/>
              <a:t> = </a:t>
            </a:r>
            <a:r>
              <a:rPr lang="en-US" altLang="zh-CN" dirty="0" err="1" smtClean="0"/>
              <a:t>Pysinθ</a:t>
            </a:r>
            <a:r>
              <a:rPr lang="en-US" altLang="zh-CN" dirty="0" smtClean="0"/>
              <a:t> + </a:t>
            </a:r>
            <a:r>
              <a:rPr lang="en-US" altLang="zh-CN" dirty="0" err="1" smtClean="0"/>
              <a:t>Pxcosθ</a:t>
            </a:r>
            <a:r>
              <a:rPr lang="en-US" altLang="zh-CN" dirty="0" smtClean="0"/>
              <a:t> </a:t>
            </a:r>
            <a:endParaRPr lang="zh-CN" altLang="en-US" dirty="0"/>
          </a:p>
        </p:txBody>
      </p:sp>
    </p:spTree>
    <p:extLst>
      <p:ext uri="{BB962C8B-B14F-4D97-AF65-F5344CB8AC3E}">
        <p14:creationId xmlns:p14="http://schemas.microsoft.com/office/powerpoint/2010/main" val="25346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extLst>
      <p:ext uri="{BB962C8B-B14F-4D97-AF65-F5344CB8AC3E}">
        <p14:creationId xmlns:p14="http://schemas.microsoft.com/office/powerpoint/2010/main" val="3709825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2000" dirty="0" smtClean="0"/>
              <a:t>向量</a:t>
            </a:r>
            <a:r>
              <a:rPr lang="en-US" altLang="zh-CN" sz="2000" dirty="0" smtClean="0"/>
              <a:t>P</a:t>
            </a:r>
            <a:r>
              <a:rPr lang="zh-CN" altLang="en-US" sz="2000" dirty="0" smtClean="0"/>
              <a:t>绕任意轴旋转</a:t>
            </a:r>
            <a:r>
              <a:rPr lang="en-US" altLang="zh-CN" sz="2000" dirty="0" smtClean="0"/>
              <a:t>θ</a:t>
            </a:r>
            <a:r>
              <a:rPr lang="zh-CN" altLang="en-US" sz="2000" dirty="0" smtClean="0"/>
              <a:t>角，旋转轴为单位向量</a:t>
            </a:r>
            <a:r>
              <a:rPr lang="en-US" altLang="zh-CN" sz="2000" dirty="0" smtClean="0"/>
              <a:t>A</a:t>
            </a:r>
            <a:r>
              <a:rPr lang="zh-CN" altLang="en-US" sz="2000" dirty="0" smtClean="0"/>
              <a:t>，</a:t>
            </a:r>
            <a:endParaRPr lang="en-US" altLang="zh-CN" sz="2000" dirty="0" smtClean="0"/>
          </a:p>
          <a:p>
            <a:pPr>
              <a:buNone/>
            </a:pPr>
            <a:r>
              <a:rPr lang="en-US" altLang="zh-CN" sz="2000" dirty="0"/>
              <a:t>	</a:t>
            </a:r>
            <a:r>
              <a:rPr lang="zh-CN" altLang="en-US" sz="2000" dirty="0" smtClean="0"/>
              <a:t>则</a:t>
            </a:r>
            <a:r>
              <a:rPr lang="zh-CN" altLang="en-US" sz="2000" dirty="0" smtClean="0"/>
              <a:t>向量</a:t>
            </a:r>
            <a:r>
              <a:rPr lang="en-US" altLang="zh-CN" sz="2000" dirty="0" smtClean="0"/>
              <a:t>P</a:t>
            </a:r>
            <a:r>
              <a:rPr lang="zh-CN" altLang="en-US" sz="2000" dirty="0" smtClean="0"/>
              <a:t>可分解为分别与向量</a:t>
            </a:r>
            <a:r>
              <a:rPr lang="en-US" altLang="zh-CN" sz="2000" dirty="0" smtClean="0"/>
              <a:t>A</a:t>
            </a:r>
            <a:r>
              <a:rPr lang="zh-CN" altLang="en-US" sz="2000" dirty="0" smtClean="0"/>
              <a:t>平行和</a:t>
            </a:r>
            <a:r>
              <a:rPr lang="zh-CN" altLang="en-US" sz="2000" dirty="0" smtClean="0"/>
              <a:t>垂直的</a:t>
            </a:r>
            <a:endParaRPr lang="en-US" altLang="zh-CN" sz="2000" dirty="0" smtClean="0"/>
          </a:p>
          <a:p>
            <a:pPr>
              <a:buNone/>
            </a:pPr>
            <a:r>
              <a:rPr lang="en-US" altLang="zh-CN" sz="2000" dirty="0"/>
              <a:t>	</a:t>
            </a:r>
            <a:r>
              <a:rPr lang="zh-CN" altLang="en-US" sz="2000" dirty="0" smtClean="0"/>
              <a:t>分量</a:t>
            </a:r>
            <a:r>
              <a:rPr lang="zh-CN" altLang="en-US" sz="2000" dirty="0" smtClean="0"/>
              <a:t>，与向量</a:t>
            </a:r>
            <a:r>
              <a:rPr lang="en-US" altLang="zh-CN" sz="2000" dirty="0" smtClean="0"/>
              <a:t>A</a:t>
            </a:r>
            <a:r>
              <a:rPr lang="zh-CN" altLang="en-US" sz="2000" dirty="0" smtClean="0"/>
              <a:t>平行的分量在旋转过程中不变</a:t>
            </a:r>
            <a:r>
              <a:rPr lang="zh-CN" altLang="en-US" sz="2000" dirty="0" smtClean="0"/>
              <a:t>，</a:t>
            </a:r>
            <a:endParaRPr lang="en-US" altLang="zh-CN" sz="2000" dirty="0" smtClean="0"/>
          </a:p>
          <a:p>
            <a:pPr>
              <a:buNone/>
            </a:pPr>
            <a:r>
              <a:rPr lang="en-US" altLang="zh-CN" sz="2000" dirty="0"/>
              <a:t>	</a:t>
            </a:r>
            <a:r>
              <a:rPr lang="zh-CN" altLang="en-US" sz="2000" dirty="0" smtClean="0"/>
              <a:t>因此</a:t>
            </a:r>
            <a:r>
              <a:rPr lang="zh-CN" altLang="en-US" sz="2000" dirty="0" smtClean="0"/>
              <a:t>问题简化为向量</a:t>
            </a:r>
            <a:r>
              <a:rPr lang="en-US" altLang="zh-CN" sz="2000" dirty="0" smtClean="0"/>
              <a:t>P</a:t>
            </a:r>
            <a:r>
              <a:rPr lang="zh-CN" altLang="en-US" sz="2000" dirty="0" smtClean="0"/>
              <a:t>中与向量</a:t>
            </a:r>
            <a:r>
              <a:rPr lang="en-US" altLang="zh-CN" sz="2000" dirty="0" smtClean="0"/>
              <a:t>A</a:t>
            </a:r>
            <a:r>
              <a:rPr lang="zh-CN" altLang="en-US" sz="2000" dirty="0" smtClean="0"/>
              <a:t>垂直分量</a:t>
            </a:r>
            <a:r>
              <a:rPr lang="zh-CN" altLang="en-US" sz="2000" dirty="0" smtClean="0"/>
              <a:t>的</a:t>
            </a:r>
            <a:endParaRPr lang="en-US" altLang="zh-CN" sz="2000" dirty="0" smtClean="0"/>
          </a:p>
          <a:p>
            <a:pPr>
              <a:buNone/>
            </a:pPr>
            <a:r>
              <a:rPr lang="en-US" altLang="zh-CN" sz="2000" dirty="0"/>
              <a:t>	</a:t>
            </a:r>
            <a:r>
              <a:rPr lang="zh-CN" altLang="en-US" sz="2000" dirty="0" smtClean="0"/>
              <a:t>旋转</a:t>
            </a:r>
            <a:r>
              <a:rPr lang="zh-CN" altLang="en-US" sz="2000" dirty="0" smtClean="0"/>
              <a:t>问题。</a:t>
            </a:r>
            <a:endParaRPr lang="zh-CN" altLang="en-US" sz="2000" dirty="0"/>
          </a:p>
        </p:txBody>
      </p:sp>
      <p:pic>
        <p:nvPicPr>
          <p:cNvPr id="12" name="Picture 2"/>
          <p:cNvPicPr>
            <a:picLocks noChangeAspect="1" noChangeArrowheads="1"/>
          </p:cNvPicPr>
          <p:nvPr/>
        </p:nvPicPr>
        <p:blipFill>
          <a:blip r:embed="rId2" cstate="print"/>
          <a:srcRect/>
          <a:stretch>
            <a:fillRect/>
          </a:stretch>
        </p:blipFill>
        <p:spPr bwMode="auto">
          <a:xfrm>
            <a:off x="6067237" y="1844824"/>
            <a:ext cx="2609219" cy="3501008"/>
          </a:xfrm>
          <a:prstGeom prst="rect">
            <a:avLst/>
          </a:prstGeom>
          <a:noFill/>
          <a:ln w="9525">
            <a:noFill/>
            <a:miter lim="800000"/>
            <a:headEnd/>
            <a:tailEnd/>
          </a:ln>
        </p:spPr>
      </p:pic>
    </p:spTree>
    <p:extLst>
      <p:ext uri="{BB962C8B-B14F-4D97-AF65-F5344CB8AC3E}">
        <p14:creationId xmlns:p14="http://schemas.microsoft.com/office/powerpoint/2010/main" val="3861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pPr>
              <a:buNone/>
            </a:pPr>
            <a:r>
              <a:rPr lang="en-US" altLang="zh-CN" dirty="0" smtClean="0"/>
              <a:t>	</a:t>
            </a:r>
            <a:r>
              <a:rPr lang="zh-CN" altLang="en-US" dirty="0" smtClean="0"/>
              <a:t>由于</a:t>
            </a:r>
            <a:r>
              <a:rPr lang="en-US" altLang="zh-CN" dirty="0" err="1" smtClean="0"/>
              <a:t>AxP</a:t>
            </a:r>
            <a:r>
              <a:rPr lang="en-US" altLang="zh-CN" dirty="0" smtClean="0"/>
              <a:t>= |</a:t>
            </a:r>
            <a:r>
              <a:rPr lang="en-US" altLang="zh-CN" dirty="0" err="1" smtClean="0"/>
              <a:t>A||P|sinα</a:t>
            </a:r>
            <a:r>
              <a:rPr lang="en-US" altLang="zh-CN" dirty="0" smtClean="0"/>
              <a:t> = |</a:t>
            </a:r>
            <a:r>
              <a:rPr lang="en-US" altLang="zh-CN" dirty="0" err="1" smtClean="0"/>
              <a:t>P|sinα</a:t>
            </a:r>
            <a:r>
              <a:rPr lang="zh-CN" altLang="en-US" dirty="0" smtClean="0"/>
              <a:t>，与</a:t>
            </a:r>
            <a:r>
              <a:rPr lang="en-US" altLang="zh-CN" dirty="0" smtClean="0"/>
              <a:t>P-(AP)A</a:t>
            </a:r>
            <a:r>
              <a:rPr lang="zh-CN" altLang="en-US" dirty="0" smtClean="0"/>
              <a:t>方向垂直，长度相同，所以可通过此正交基表示旋转后的向量</a:t>
            </a:r>
            <a:endParaRPr lang="en-US" altLang="zh-CN" dirty="0" smtClean="0"/>
          </a:p>
          <a:p>
            <a:pPr>
              <a:buNone/>
            </a:pPr>
            <a:r>
              <a:rPr lang="en-US" altLang="zh-CN" dirty="0" smtClean="0"/>
              <a:t>		[p – (AP)A]</a:t>
            </a:r>
            <a:r>
              <a:rPr lang="en-US" altLang="zh-CN" dirty="0" err="1" smtClean="0"/>
              <a:t>cosθ</a:t>
            </a:r>
            <a:r>
              <a:rPr lang="en-US" altLang="zh-CN" dirty="0" smtClean="0"/>
              <a:t> + (</a:t>
            </a:r>
            <a:r>
              <a:rPr lang="en-US" altLang="zh-CN" dirty="0" err="1" smtClean="0"/>
              <a:t>AxP</a:t>
            </a:r>
            <a:r>
              <a:rPr lang="en-US" altLang="zh-CN" dirty="0" smtClean="0"/>
              <a:t>)</a:t>
            </a:r>
            <a:r>
              <a:rPr lang="en-US" altLang="zh-CN" dirty="0" err="1" smtClean="0"/>
              <a:t>sinθ</a:t>
            </a:r>
            <a:endParaRPr lang="en-US" altLang="zh-CN" dirty="0" smtClean="0"/>
          </a:p>
          <a:p>
            <a:pPr>
              <a:buNone/>
            </a:pPr>
            <a:r>
              <a:rPr lang="en-US" altLang="zh-CN" dirty="0" smtClean="0"/>
              <a:t>	</a:t>
            </a:r>
            <a:r>
              <a:rPr lang="zh-CN" altLang="en-US" dirty="0" smtClean="0"/>
              <a:t>加上</a:t>
            </a:r>
            <a:r>
              <a:rPr lang="en-US" altLang="zh-CN" dirty="0" smtClean="0"/>
              <a:t>P</a:t>
            </a:r>
            <a:r>
              <a:rPr lang="zh-CN" altLang="en-US" dirty="0" smtClean="0"/>
              <a:t>在</a:t>
            </a:r>
            <a:r>
              <a:rPr lang="en-US" altLang="zh-CN" dirty="0" smtClean="0"/>
              <a:t>A</a:t>
            </a:r>
            <a:r>
              <a:rPr lang="zh-CN" altLang="en-US" dirty="0" smtClean="0"/>
              <a:t>方向上的投影，得到</a:t>
            </a:r>
            <a:endParaRPr lang="en-US" altLang="zh-CN" dirty="0" smtClean="0"/>
          </a:p>
          <a:p>
            <a:pPr>
              <a:buNone/>
            </a:pPr>
            <a:r>
              <a:rPr lang="en-US" altLang="zh-CN" dirty="0" smtClean="0"/>
              <a:t>		P’ = </a:t>
            </a:r>
            <a:r>
              <a:rPr lang="en-US" altLang="zh-CN" dirty="0" err="1" smtClean="0"/>
              <a:t>Pcosθ</a:t>
            </a:r>
            <a:r>
              <a:rPr lang="en-US" altLang="zh-CN" dirty="0" smtClean="0"/>
              <a:t> + (</a:t>
            </a:r>
            <a:r>
              <a:rPr lang="en-US" altLang="zh-CN" dirty="0" err="1" smtClean="0"/>
              <a:t>AxP</a:t>
            </a:r>
            <a:r>
              <a:rPr lang="en-US" altLang="zh-CN" dirty="0" smtClean="0"/>
              <a:t>)</a:t>
            </a:r>
            <a:r>
              <a:rPr lang="en-US" altLang="zh-CN" dirty="0" err="1" smtClean="0"/>
              <a:t>sinθ</a:t>
            </a:r>
            <a:r>
              <a:rPr lang="en-US" altLang="zh-CN" dirty="0" smtClean="0"/>
              <a:t> + A(AP)(1 – </a:t>
            </a:r>
            <a:r>
              <a:rPr lang="en-US" altLang="zh-CN" dirty="0" err="1" smtClean="0"/>
              <a:t>cosθ</a:t>
            </a:r>
            <a:r>
              <a:rPr lang="en-US" altLang="zh-CN" dirty="0" smtClean="0"/>
              <a:t>) </a:t>
            </a:r>
            <a:endParaRPr lang="zh-CN" altLang="en-US" dirty="0"/>
          </a:p>
        </p:txBody>
      </p:sp>
    </p:spTree>
    <p:extLst>
      <p:ext uri="{BB962C8B-B14F-4D97-AF65-F5344CB8AC3E}">
        <p14:creationId xmlns:p14="http://schemas.microsoft.com/office/powerpoint/2010/main" val="3590616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整理后得：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extLst>
      <p:ext uri="{BB962C8B-B14F-4D97-AF65-F5344CB8AC3E}">
        <p14:creationId xmlns:p14="http://schemas.microsoft.com/office/powerpoint/2010/main" val="29087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a:t>
            </a:r>
            <a:r>
              <a:rPr lang="zh-CN" altLang="en-US" dirty="0" smtClean="0"/>
              <a:t>操作</a:t>
            </a:r>
            <a:endParaRPr lang="en-US" altLang="zh-CN" dirty="0" smtClean="0"/>
          </a:p>
          <a:p>
            <a:r>
              <a:rPr lang="zh-CN" altLang="en-US" dirty="0" smtClean="0"/>
              <a:t>深度缓存</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extLst>
      <p:ext uri="{BB962C8B-B14F-4D97-AF65-F5344CB8AC3E}">
        <p14:creationId xmlns:p14="http://schemas.microsoft.com/office/powerpoint/2010/main" val="3655785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extLst>
      <p:ext uri="{BB962C8B-B14F-4D97-AF65-F5344CB8AC3E}">
        <p14:creationId xmlns:p14="http://schemas.microsoft.com/office/powerpoint/2010/main" val="54632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extLst>
      <p:ext uri="{BB962C8B-B14F-4D97-AF65-F5344CB8AC3E}">
        <p14:creationId xmlns:p14="http://schemas.microsoft.com/office/powerpoint/2010/main" val="2241871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变换目的与结果</a:t>
            </a:r>
            <a:endParaRPr lang="en-US" altLang="zh-CN" dirty="0" smtClean="0"/>
          </a:p>
          <a:p>
            <a:pPr>
              <a:buNone/>
            </a:pPr>
            <a:r>
              <a:rPr lang="en-US" altLang="zh-CN" dirty="0" smtClean="0"/>
              <a:t>	</a:t>
            </a:r>
            <a:r>
              <a:rPr lang="zh-CN" altLang="en-US" dirty="0" smtClean="0"/>
              <a:t>投影变换会产生近大远小的效果。变换后的</a:t>
            </a:r>
            <a:r>
              <a:rPr lang="en-US" altLang="zh-CN" dirty="0" smtClean="0"/>
              <a:t>x</a:t>
            </a:r>
            <a:r>
              <a:rPr lang="zh-CN" altLang="en-US" dirty="0" smtClean="0"/>
              <a:t>坐标范围是</a:t>
            </a:r>
            <a:r>
              <a:rPr lang="en-US" altLang="zh-CN" dirty="0" smtClean="0"/>
              <a:t>[-1, 1]</a:t>
            </a:r>
            <a:r>
              <a:rPr lang="zh-CN" altLang="en-US" dirty="0" smtClean="0"/>
              <a:t>，</a:t>
            </a:r>
            <a:r>
              <a:rPr lang="en-US" altLang="zh-CN" dirty="0" smtClean="0"/>
              <a:t>y</a:t>
            </a:r>
            <a:r>
              <a:rPr lang="zh-CN" altLang="en-US" dirty="0" smtClean="0"/>
              <a:t>坐标范围是</a:t>
            </a:r>
            <a:r>
              <a:rPr lang="en-US" altLang="zh-CN" dirty="0" smtClean="0"/>
              <a:t>[-1, 1]</a:t>
            </a:r>
            <a:r>
              <a:rPr lang="zh-CN" altLang="en-US" dirty="0" smtClean="0"/>
              <a:t>，</a:t>
            </a:r>
            <a:r>
              <a:rPr lang="en-US" altLang="zh-CN" dirty="0" smtClean="0"/>
              <a:t>z</a:t>
            </a:r>
            <a:r>
              <a:rPr lang="zh-CN" altLang="en-US" dirty="0" smtClean="0"/>
              <a:t>坐标范围是</a:t>
            </a:r>
            <a:r>
              <a:rPr lang="en-US" altLang="zh-CN" dirty="0" smtClean="0"/>
              <a:t>[-1, 1]</a:t>
            </a:r>
            <a:r>
              <a:rPr lang="zh-CN" altLang="en-US" dirty="0" smtClean="0"/>
              <a:t>（</a:t>
            </a:r>
            <a:r>
              <a:rPr lang="en-US" altLang="zh-CN" dirty="0" err="1" smtClean="0"/>
              <a:t>OpenGLz</a:t>
            </a:r>
            <a:r>
              <a:rPr lang="zh-CN" altLang="en-US" dirty="0" smtClean="0"/>
              <a:t>值范围是</a:t>
            </a:r>
            <a:r>
              <a:rPr lang="en-US" altLang="zh-CN" dirty="0" smtClean="0"/>
              <a:t>[-1, 1]</a:t>
            </a:r>
            <a:r>
              <a:rPr lang="zh-CN" altLang="en-US" dirty="0" smtClean="0"/>
              <a:t>，</a:t>
            </a:r>
            <a:r>
              <a:rPr lang="en-US" altLang="zh-CN" dirty="0" smtClean="0"/>
              <a:t>DirectX</a:t>
            </a:r>
            <a:r>
              <a:rPr lang="zh-CN" altLang="en-US" dirty="0" smtClean="0"/>
              <a:t>中</a:t>
            </a:r>
            <a:r>
              <a:rPr lang="en-US" altLang="zh-CN" dirty="0" smtClean="0"/>
              <a:t>z</a:t>
            </a:r>
            <a:r>
              <a:rPr lang="zh-CN" altLang="en-US" dirty="0" smtClean="0"/>
              <a:t>坐标范围是</a:t>
            </a:r>
            <a:r>
              <a:rPr lang="en-US" altLang="zh-CN" dirty="0" smtClean="0"/>
              <a:t>[0, 1]</a:t>
            </a:r>
            <a:r>
              <a:rPr lang="zh-CN" altLang="en-US" dirty="0" smtClean="0"/>
              <a:t>）</a:t>
            </a:r>
            <a:endParaRPr lang="en-US" altLang="zh-CN" dirty="0" smtClean="0"/>
          </a:p>
          <a:p>
            <a:r>
              <a:rPr lang="zh-CN" altLang="en-US" dirty="0" smtClean="0"/>
              <a:t>透视投影矩阵的推导（很多书籍都是一带而过）</a:t>
            </a:r>
            <a:endParaRPr lang="en-US" altLang="zh-CN" dirty="0" smtClean="0"/>
          </a:p>
          <a:p>
            <a:pPr lvl="1">
              <a:buNone/>
            </a:pPr>
            <a:r>
              <a:rPr lang="zh-CN" altLang="en-US" dirty="0" smtClean="0"/>
              <a:t>整个投影过程分为两个部分，第一部分是从</a:t>
            </a:r>
            <a:r>
              <a:rPr lang="en-US" altLang="zh-CN" dirty="0" smtClean="0"/>
              <a:t>Frustum</a:t>
            </a:r>
            <a:r>
              <a:rPr lang="zh-CN" altLang="en-US" dirty="0" smtClean="0"/>
              <a:t>内一点投影到近剪裁面的过程，第二部分是由近裁剪面缩放的过程。假设</a:t>
            </a:r>
            <a:r>
              <a:rPr lang="en-US" altLang="zh-CN" dirty="0" smtClean="0"/>
              <a:t>Frustum</a:t>
            </a:r>
            <a:r>
              <a:rPr lang="zh-CN" altLang="en-US" dirty="0" smtClean="0"/>
              <a:t>内有一点</a:t>
            </a:r>
            <a:r>
              <a:rPr lang="en-US" altLang="zh-CN" dirty="0" smtClean="0"/>
              <a:t>P(x, y, z)</a:t>
            </a:r>
            <a:r>
              <a:rPr lang="zh-CN" altLang="en-US" dirty="0" smtClean="0"/>
              <a:t>， 在近裁剪面上的投影是</a:t>
            </a:r>
            <a:r>
              <a:rPr lang="en-US" altLang="zh-CN" dirty="0" smtClean="0"/>
              <a:t>P’(x’, y’, z’)</a:t>
            </a:r>
            <a:r>
              <a:rPr lang="zh-CN" altLang="en-US" dirty="0" smtClean="0"/>
              <a:t>，经过缩放后的最终坐标为</a:t>
            </a:r>
            <a:r>
              <a:rPr lang="en-US" altLang="zh-CN" dirty="0" smtClean="0"/>
              <a:t>P’’(x’’, y’’, z’’)</a:t>
            </a:r>
            <a:r>
              <a:rPr lang="zh-CN" altLang="en-US" dirty="0" smtClean="0"/>
              <a:t>，假设所求投影矩阵为</a:t>
            </a:r>
            <a:r>
              <a:rPr lang="en-US" altLang="zh-CN" dirty="0" smtClean="0"/>
              <a:t>M</a:t>
            </a:r>
            <a:r>
              <a:rPr lang="zh-CN" altLang="en-US" dirty="0" smtClean="0"/>
              <a:t>，则：</a:t>
            </a:r>
            <a:r>
              <a:rPr lang="en-US" altLang="zh-CN" dirty="0" smtClean="0"/>
              <a:t>MP = P’’</a:t>
            </a:r>
          </a:p>
          <a:p>
            <a:pPr lvl="1">
              <a:buNone/>
            </a:pPr>
            <a:endParaRPr lang="en-US" altLang="zh-CN" dirty="0" smtClean="0"/>
          </a:p>
          <a:p>
            <a:pPr>
              <a:buNone/>
            </a:pPr>
            <a:endParaRPr lang="zh-CN" altLang="en-US" dirty="0"/>
          </a:p>
        </p:txBody>
      </p:sp>
    </p:spTree>
    <p:extLst>
      <p:ext uri="{BB962C8B-B14F-4D97-AF65-F5344CB8AC3E}">
        <p14:creationId xmlns:p14="http://schemas.microsoft.com/office/powerpoint/2010/main" val="393277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4860031" y="2735560"/>
            <a:ext cx="3365584" cy="2277616"/>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1187624" y="2719040"/>
            <a:ext cx="3528392" cy="2595423"/>
          </a:xfrm>
          <a:prstGeom prst="rect">
            <a:avLst/>
          </a:prstGeom>
          <a:noFill/>
          <a:ln w="9525">
            <a:noFill/>
            <a:miter lim="800000"/>
            <a:headEnd/>
            <a:tailEnd/>
          </a:ln>
        </p:spPr>
      </p:pic>
    </p:spTree>
    <p:extLst>
      <p:ext uri="{BB962C8B-B14F-4D97-AF65-F5344CB8AC3E}">
        <p14:creationId xmlns:p14="http://schemas.microsoft.com/office/powerpoint/2010/main" val="197070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259632" y="2780928"/>
            <a:ext cx="2890440" cy="1884725"/>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1346101" y="5157192"/>
            <a:ext cx="1929755" cy="645784"/>
          </a:xfrm>
          <a:prstGeom prst="rect">
            <a:avLst/>
          </a:prstGeom>
          <a:noFill/>
          <a:ln w="9525">
            <a:noFill/>
            <a:miter lim="800000"/>
            <a:headEnd/>
            <a:tailEnd/>
          </a:ln>
        </p:spPr>
      </p:pic>
    </p:spTree>
    <p:extLst>
      <p:ext uri="{BB962C8B-B14F-4D97-AF65-F5344CB8AC3E}">
        <p14:creationId xmlns:p14="http://schemas.microsoft.com/office/powerpoint/2010/main" val="123153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a:t>
            </a:r>
            <a:r>
              <a:rPr lang="zh-CN" altLang="en-US" sz="2000" dirty="0" smtClean="0"/>
              <a:t>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1043608" y="4437112"/>
            <a:ext cx="1362075" cy="1362075"/>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4211960" y="4653136"/>
            <a:ext cx="2428875" cy="933450"/>
          </a:xfrm>
          <a:prstGeom prst="rect">
            <a:avLst/>
          </a:prstGeom>
          <a:noFill/>
          <a:ln w="9525">
            <a:noFill/>
            <a:miter lim="800000"/>
            <a:headEnd/>
            <a:tailEnd/>
          </a:ln>
        </p:spPr>
      </p:pic>
    </p:spTree>
    <p:extLst>
      <p:ext uri="{BB962C8B-B14F-4D97-AF65-F5344CB8AC3E}">
        <p14:creationId xmlns:p14="http://schemas.microsoft.com/office/powerpoint/2010/main" val="190250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en-US" altLang="zh-CN" sz="2000" dirty="0" smtClean="0"/>
              <a:t>	</a:t>
            </a:r>
            <a:r>
              <a:rPr lang="zh-CN" altLang="en-US" sz="2000" dirty="0" smtClean="0"/>
              <a:t>所以，</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将</a:t>
            </a:r>
            <a:r>
              <a:rPr lang="en-US" altLang="zh-CN" sz="2000" dirty="0" smtClean="0"/>
              <a:t>x’’, y’’, z’’</a:t>
            </a:r>
            <a:r>
              <a:rPr lang="zh-CN" altLang="en-US" sz="2000" dirty="0" smtClean="0"/>
              <a:t>代入到</a:t>
            </a:r>
            <a:r>
              <a:rPr lang="en-US" altLang="zh-CN" sz="2000" dirty="0" smtClean="0"/>
              <a:t>PM=P’’</a:t>
            </a:r>
            <a:r>
              <a:rPr lang="zh-CN" altLang="en-US" sz="2000" dirty="0" smtClean="0"/>
              <a:t>，</a:t>
            </a:r>
            <a:endParaRPr lang="en-US" altLang="zh-CN" sz="2000" dirty="0" smtClean="0"/>
          </a:p>
          <a:p>
            <a:pPr>
              <a:buNone/>
            </a:pPr>
            <a:r>
              <a:rPr lang="en-US" altLang="zh-CN" sz="2000" dirty="0" smtClean="0"/>
              <a:t>	</a:t>
            </a:r>
            <a:r>
              <a:rPr lang="zh-CN" altLang="en-US" sz="2000" dirty="0" smtClean="0"/>
              <a:t>求得最后的矩阵为：</a:t>
            </a:r>
            <a:endParaRPr lang="en-US" altLang="zh-CN" sz="2000" dirty="0" smtClean="0"/>
          </a:p>
          <a:p>
            <a:pPr>
              <a:buNone/>
            </a:pPr>
            <a:endParaRPr lang="zh-CN" altLang="en-US" dirty="0"/>
          </a:p>
        </p:txBody>
      </p:sp>
      <p:pic>
        <p:nvPicPr>
          <p:cNvPr id="9" name="Picture 2"/>
          <p:cNvPicPr>
            <a:picLocks noChangeAspect="1" noChangeArrowheads="1"/>
          </p:cNvPicPr>
          <p:nvPr/>
        </p:nvPicPr>
        <p:blipFill>
          <a:blip r:embed="rId2" cstate="print"/>
          <a:srcRect/>
          <a:stretch>
            <a:fillRect/>
          </a:stretch>
        </p:blipFill>
        <p:spPr bwMode="auto">
          <a:xfrm>
            <a:off x="1331640" y="2060848"/>
            <a:ext cx="2428875" cy="790575"/>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a:stretch>
            <a:fillRect/>
          </a:stretch>
        </p:blipFill>
        <p:spPr bwMode="auto">
          <a:xfrm>
            <a:off x="3923928" y="3573016"/>
            <a:ext cx="3096939" cy="2167004"/>
          </a:xfrm>
          <a:prstGeom prst="rect">
            <a:avLst/>
          </a:prstGeom>
          <a:noFill/>
          <a:ln w="9525">
            <a:noFill/>
            <a:miter lim="800000"/>
            <a:headEnd/>
            <a:tailEnd/>
          </a:ln>
        </p:spPr>
      </p:pic>
    </p:spTree>
    <p:extLst>
      <p:ext uri="{BB962C8B-B14F-4D97-AF65-F5344CB8AC3E}">
        <p14:creationId xmlns:p14="http://schemas.microsoft.com/office/powerpoint/2010/main" val="2268273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extLst>
      <p:ext uri="{BB962C8B-B14F-4D97-AF65-F5344CB8AC3E}">
        <p14:creationId xmlns:p14="http://schemas.microsoft.com/office/powerpoint/2010/main" val="834137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extLst>
      <p:ext uri="{BB962C8B-B14F-4D97-AF65-F5344CB8AC3E}">
        <p14:creationId xmlns:p14="http://schemas.microsoft.com/office/powerpoint/2010/main" val="3651908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extLst>
      <p:ext uri="{BB962C8B-B14F-4D97-AF65-F5344CB8AC3E}">
        <p14:creationId xmlns:p14="http://schemas.microsoft.com/office/powerpoint/2010/main" val="252699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r>
              <a:rPr lang="zh-CN" altLang="en-US" sz="2000" dirty="0" smtClean="0"/>
              <a:t>。</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extLst>
      <p:ext uri="{BB962C8B-B14F-4D97-AF65-F5344CB8AC3E}">
        <p14:creationId xmlns:p14="http://schemas.microsoft.com/office/powerpoint/2010/main" val="929913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需要裁剪的情况</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6959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3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直线段光栅</a:t>
            </a:r>
            <a:r>
              <a:rPr lang="zh-CN" altLang="en-US" dirty="0" smtClean="0"/>
              <a:t>化（</a:t>
            </a:r>
            <a:r>
              <a:rPr lang="en-US" altLang="zh-CN" dirty="0" err="1" smtClean="0"/>
              <a:t>Bresenham</a:t>
            </a:r>
            <a:r>
              <a:rPr lang="zh-CN" altLang="en-US" dirty="0" smtClean="0"/>
              <a:t>算法）</a:t>
            </a:r>
            <a:endParaRPr lang="en-US" altLang="zh-CN" dirty="0" smtClean="0"/>
          </a:p>
          <a:p>
            <a:pPr marL="0" indent="0">
              <a:buNone/>
            </a:pPr>
            <a:r>
              <a:rPr lang="en-US" altLang="zh-CN" sz="2000" dirty="0" smtClean="0"/>
              <a:t>	</a:t>
            </a: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1200" dirty="0" smtClean="0"/>
              <a:t>最终效果  </a:t>
            </a:r>
            <a:r>
              <a:rPr lang="en-US" altLang="zh-CN" sz="1200" dirty="0" smtClean="0"/>
              <a:t>			a</a:t>
            </a:r>
            <a:r>
              <a:rPr lang="zh-CN" altLang="en-US" sz="1200" dirty="0" smtClean="0"/>
              <a:t>和</a:t>
            </a:r>
            <a:r>
              <a:rPr lang="en-US" altLang="zh-CN" sz="1200" dirty="0" smtClean="0"/>
              <a:t>b</a:t>
            </a:r>
            <a:r>
              <a:rPr lang="zh-CN" altLang="en-US" sz="1200" dirty="0" smtClean="0"/>
              <a:t>增长图</a:t>
            </a:r>
            <a:endParaRPr lang="en-US" altLang="zh-CN" sz="1200" dirty="0" smtClean="0"/>
          </a:p>
          <a:p>
            <a:pPr marL="0" indent="0">
              <a:buNone/>
            </a:pPr>
            <a:r>
              <a:rPr lang="zh-CN" altLang="en-US" sz="2000" dirty="0" smtClean="0"/>
              <a:t>直线</a:t>
            </a:r>
            <a:r>
              <a:rPr lang="en-US" altLang="zh-CN" sz="2000" dirty="0" smtClean="0"/>
              <a:t>y = mx + h</a:t>
            </a:r>
            <a:r>
              <a:rPr lang="zh-CN" altLang="en-US" sz="2000" dirty="0" smtClean="0"/>
              <a:t>，</a:t>
            </a:r>
            <a:r>
              <a:rPr lang="en-US" altLang="zh-CN" sz="2000" dirty="0" smtClean="0"/>
              <a:t>0 &lt;= m &lt;= 1;</a:t>
            </a:r>
          </a:p>
          <a:p>
            <a:pPr marL="0" indent="0">
              <a:buNone/>
            </a:pPr>
            <a:r>
              <a:rPr lang="en-US" altLang="zh-CN" sz="2000" dirty="0" smtClean="0"/>
              <a:t>d = dx(b - a)</a:t>
            </a:r>
            <a:r>
              <a:rPr lang="zh-CN" altLang="en-US" sz="2000" dirty="0" smtClean="0"/>
              <a:t>， </a:t>
            </a:r>
            <a:r>
              <a:rPr lang="en-US" altLang="zh-CN" sz="2000" dirty="0" smtClean="0"/>
              <a:t>d&gt;0</a:t>
            </a:r>
          </a:p>
          <a:p>
            <a:pPr marL="0" indent="0">
              <a:buNone/>
            </a:pPr>
            <a:r>
              <a:rPr lang="zh-CN" altLang="en-US" sz="2000" dirty="0" smtClean="0"/>
              <a:t>当</a:t>
            </a:r>
            <a:r>
              <a:rPr lang="en-US" altLang="zh-CN" sz="2000" dirty="0" smtClean="0"/>
              <a:t>x</a:t>
            </a:r>
            <a:r>
              <a:rPr lang="zh-CN" altLang="en-US" sz="2000" dirty="0" smtClean="0"/>
              <a:t>增加</a:t>
            </a:r>
            <a:r>
              <a:rPr lang="en-US" altLang="zh-CN" sz="2000" dirty="0" smtClean="0"/>
              <a:t>1</a:t>
            </a:r>
            <a:r>
              <a:rPr lang="zh-CN" altLang="en-US" sz="2000" dirty="0" smtClean="0"/>
              <a:t>时，</a:t>
            </a:r>
            <a:r>
              <a:rPr lang="en-US" altLang="zh-CN" sz="2000" dirty="0" smtClean="0"/>
              <a:t>a</a:t>
            </a:r>
            <a:r>
              <a:rPr lang="zh-CN" altLang="en-US" sz="2000" dirty="0" smtClean="0"/>
              <a:t>增加</a:t>
            </a:r>
            <a:r>
              <a:rPr lang="en-US" altLang="zh-CN" sz="2000" dirty="0" smtClean="0"/>
              <a:t>-m</a:t>
            </a:r>
            <a:r>
              <a:rPr lang="zh-CN" altLang="en-US" sz="2000" dirty="0" smtClean="0"/>
              <a:t>或</a:t>
            </a:r>
            <a:r>
              <a:rPr lang="en-US" altLang="zh-CN" sz="2000" dirty="0" smtClean="0"/>
              <a:t>1-m</a:t>
            </a:r>
            <a:r>
              <a:rPr lang="zh-CN" altLang="en-US" sz="2000" dirty="0" smtClean="0"/>
              <a:t>；</a:t>
            </a:r>
            <a:r>
              <a:rPr lang="en-US" altLang="zh-CN" sz="2000" dirty="0" smtClean="0"/>
              <a:t>b</a:t>
            </a:r>
            <a:r>
              <a:rPr lang="zh-CN" altLang="en-US" sz="2000" dirty="0" smtClean="0"/>
              <a:t>增加</a:t>
            </a:r>
            <a:r>
              <a:rPr lang="en-US" altLang="zh-CN" sz="2000" dirty="0" smtClean="0"/>
              <a:t>m</a:t>
            </a:r>
            <a:r>
              <a:rPr lang="zh-CN" altLang="en-US" sz="2000" dirty="0" smtClean="0"/>
              <a:t>或</a:t>
            </a:r>
            <a:r>
              <a:rPr lang="en-US" altLang="zh-CN" sz="2000" dirty="0" smtClean="0"/>
              <a:t>m-1</a:t>
            </a:r>
            <a:r>
              <a:rPr lang="zh-CN" altLang="en-US" sz="2000" dirty="0" smtClean="0"/>
              <a:t>；代入上式：</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p>
          <a:p>
            <a:pPr marL="0" indent="0">
              <a:buNone/>
            </a:pP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2" y="2636912"/>
            <a:ext cx="8819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7" y="2422058"/>
            <a:ext cx="3960440" cy="126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2" y="5301208"/>
            <a:ext cx="27336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01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a:t>
            </a:r>
            <a:r>
              <a:rPr lang="zh-CN" altLang="en-US" dirty="0" smtClean="0"/>
              <a:t>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789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endParaRPr lang="en-US" altLang="zh-CN" dirty="0" smtClean="0"/>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982110"/>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04863"/>
            <a:ext cx="61722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8" y="3688664"/>
            <a:ext cx="5472608" cy="162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66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&lt; </a:t>
            </a:r>
            <a:r>
              <a:rPr lang="en-US" altLang="zh-CN" sz="1600" dirty="0" err="1" smtClean="0"/>
              <a:t>zbuffer</a:t>
            </a:r>
            <a:r>
              <a:rPr lang="en-US" altLang="zh-CN" sz="1600" dirty="0" smtClean="0"/>
              <a:t>[xi, </a:t>
            </a:r>
            <a:r>
              <a:rPr lang="en-US" altLang="zh-CN" sz="1600" dirty="0" err="1" smtClean="0"/>
              <a:t>yi</a:t>
            </a:r>
            <a:r>
              <a:rPr lang="en-US" altLang="zh-CN" sz="1600" dirty="0" smtClean="0"/>
              <a:t>] then</a:t>
            </a:r>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extLst>
      <p:ext uri="{BB962C8B-B14F-4D97-AF65-F5344CB8AC3E}">
        <p14:creationId xmlns:p14="http://schemas.microsoft.com/office/powerpoint/2010/main" val="1625808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r>
              <a:rPr lang="zh-CN" altLang="en-US" sz="2000" dirty="0" smtClean="0"/>
              <a:t>为了避免每次清空</a:t>
            </a:r>
            <a:r>
              <a:rPr lang="en-US" altLang="zh-CN" sz="2000" dirty="0" smtClean="0"/>
              <a:t>1/z</a:t>
            </a:r>
            <a:r>
              <a:rPr lang="zh-CN" altLang="en-US" sz="2000" dirty="0" smtClean="0"/>
              <a:t>缓存带来 的效率问题，因为</a:t>
            </a:r>
            <a:r>
              <a:rPr lang="en-US" altLang="zh-CN" sz="2000" dirty="0" smtClean="0"/>
              <a:t>z&gt;1</a:t>
            </a:r>
            <a:r>
              <a:rPr lang="zh-CN" altLang="en-US" sz="2000" dirty="0" smtClean="0"/>
              <a:t>时，</a:t>
            </a:r>
            <a:endParaRPr lang="en-US" altLang="zh-CN" sz="2000" dirty="0" smtClean="0"/>
          </a:p>
          <a:p>
            <a:pPr marL="0" indent="0">
              <a:buNone/>
            </a:pPr>
            <a:r>
              <a:rPr lang="en-US" altLang="zh-CN" sz="2000" dirty="0" smtClean="0"/>
              <a:t>1/z</a:t>
            </a:r>
            <a:r>
              <a:rPr lang="zh-CN" altLang="en-US" sz="2000" dirty="0" smtClean="0"/>
              <a:t>决小于</a:t>
            </a:r>
            <a:r>
              <a:rPr lang="en-US" altLang="zh-CN" sz="2000" dirty="0" smtClean="0"/>
              <a:t>1</a:t>
            </a:r>
            <a:r>
              <a:rPr lang="zh-CN" altLang="en-US" sz="2000" dirty="0" smtClean="0"/>
              <a:t>，可以在每次绘制时，将缓冲中的值加上</a:t>
            </a:r>
            <a:r>
              <a:rPr lang="en-US" altLang="zh-CN" sz="2000" dirty="0" smtClean="0"/>
              <a:t>1</a:t>
            </a:r>
            <a:r>
              <a:rPr lang="zh-CN" altLang="en-US" sz="2000" dirty="0" smtClean="0"/>
              <a:t>的偏移，但这里需要注意溢出问题。</a:t>
            </a: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938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透视校正（纹理映射会用到）</a:t>
            </a:r>
            <a:endParaRPr lang="en-US" altLang="zh-CN" dirty="0" smtClean="0"/>
          </a:p>
          <a:p>
            <a:pPr marL="0" indent="0">
              <a:buNone/>
            </a:pPr>
            <a:r>
              <a:rPr lang="zh-CN" altLang="en-US" sz="2000" dirty="0" smtClean="0"/>
              <a:t>线段可表示：</a:t>
            </a:r>
            <a:r>
              <a:rPr lang="en-US" altLang="zh-CN" sz="2000" dirty="0" smtClean="0"/>
              <a:t>ax + </a:t>
            </a:r>
            <a:r>
              <a:rPr lang="en-US" altLang="zh-CN" sz="2000" dirty="0" err="1" smtClean="0"/>
              <a:t>bz</a:t>
            </a:r>
            <a:r>
              <a:rPr lang="en-US" altLang="zh-CN" sz="2000" dirty="0" smtClean="0"/>
              <a:t> = c, c != 0</a:t>
            </a:r>
            <a:r>
              <a:rPr lang="zh-CN" altLang="en-US" sz="2000" dirty="0" smtClean="0"/>
              <a:t>，</a:t>
            </a:r>
            <a:endParaRPr lang="en-US" altLang="zh-CN" sz="2000" dirty="0" smtClean="0"/>
          </a:p>
          <a:p>
            <a:pPr marL="0" indent="0">
              <a:buNone/>
            </a:pPr>
            <a:r>
              <a:rPr lang="zh-CN" altLang="en-US" sz="2000" dirty="0" smtClean="0"/>
              <a:t>投影平面上的一点</a:t>
            </a:r>
            <a:r>
              <a:rPr lang="en-US" altLang="zh-CN" sz="2000" dirty="0" smtClean="0"/>
              <a:t>p</a:t>
            </a:r>
            <a:r>
              <a:rPr lang="zh-CN" altLang="en-US" sz="2000" dirty="0" smtClean="0"/>
              <a:t>：</a:t>
            </a:r>
            <a:r>
              <a:rPr lang="en-US" altLang="zh-CN" sz="2000" dirty="0" smtClean="0"/>
              <a:t>p / x = -e / z</a:t>
            </a:r>
            <a:r>
              <a:rPr lang="zh-CN" altLang="en-US" sz="2000" dirty="0"/>
              <a:t>，</a:t>
            </a:r>
            <a:endParaRPr lang="en-US" altLang="zh-CN" sz="2000" dirty="0" smtClean="0"/>
          </a:p>
          <a:p>
            <a:pPr marL="0" indent="0">
              <a:buNone/>
            </a:pPr>
            <a:r>
              <a:rPr lang="zh-CN" altLang="en-US" sz="2000" dirty="0" smtClean="0"/>
              <a:t>代入到线段方程：</a:t>
            </a:r>
            <a:endParaRPr lang="en-US" altLang="zh-CN" sz="2000" dirty="0" smtClean="0"/>
          </a:p>
          <a:p>
            <a:pPr marL="0" indent="0">
              <a:buNone/>
            </a:pPr>
            <a:r>
              <a:rPr lang="en-US" altLang="zh-CN" sz="2000" dirty="0" smtClean="0"/>
              <a:t>	(-</a:t>
            </a:r>
            <a:r>
              <a:rPr lang="en-US" altLang="zh-CN" sz="2000" dirty="0" err="1" smtClean="0"/>
              <a:t>ap</a:t>
            </a:r>
            <a:r>
              <a:rPr lang="en-US" altLang="zh-CN" sz="2000" dirty="0" smtClean="0"/>
              <a:t>/e + b)z = c</a:t>
            </a:r>
            <a:r>
              <a:rPr lang="zh-CN" altLang="en-US" sz="2000" dirty="0" smtClean="0"/>
              <a:t>，</a:t>
            </a:r>
            <a:endParaRPr lang="en-US" altLang="zh-CN" sz="2000" dirty="0" smtClean="0"/>
          </a:p>
          <a:p>
            <a:pPr marL="0" indent="0">
              <a:buNone/>
            </a:pPr>
            <a:r>
              <a:rPr lang="zh-CN" altLang="en-US" sz="2000" dirty="0" smtClean="0"/>
              <a:t>用</a:t>
            </a:r>
            <a:r>
              <a:rPr lang="en-US" altLang="zh-CN" sz="2000" dirty="0" smtClean="0"/>
              <a:t>1/z</a:t>
            </a:r>
            <a:r>
              <a:rPr lang="zh-CN" altLang="en-US" sz="2000" dirty="0" smtClean="0"/>
              <a:t>表示：</a:t>
            </a:r>
            <a:endParaRPr lang="en-US" altLang="zh-CN" sz="2000" dirty="0" smtClean="0"/>
          </a:p>
          <a:p>
            <a:pPr marL="0" indent="0">
              <a:buNone/>
            </a:pPr>
            <a:r>
              <a:rPr lang="en-US" altLang="zh-CN" sz="2000" dirty="0"/>
              <a:t>	</a:t>
            </a:r>
            <a:r>
              <a:rPr lang="en-US" altLang="zh-CN" sz="2000" dirty="0" smtClean="0"/>
              <a:t>1/z = -</a:t>
            </a:r>
            <a:r>
              <a:rPr lang="en-US" altLang="zh-CN" sz="2000" dirty="0" err="1" smtClean="0"/>
              <a:t>ap</a:t>
            </a:r>
            <a:r>
              <a:rPr lang="en-US" altLang="zh-CN" sz="2000" dirty="0" smtClean="0"/>
              <a:t>/</a:t>
            </a:r>
            <a:r>
              <a:rPr lang="en-US" altLang="zh-CN" sz="2000" dirty="0" err="1" smtClean="0"/>
              <a:t>ce</a:t>
            </a:r>
            <a:r>
              <a:rPr lang="en-US" altLang="zh-CN" sz="2000" dirty="0" smtClean="0"/>
              <a:t> + b / c</a:t>
            </a:r>
            <a:r>
              <a:rPr lang="zh-CN" altLang="en-US" sz="2000" dirty="0" smtClean="0"/>
              <a:t>，</a:t>
            </a:r>
            <a:endParaRPr lang="en-US" altLang="zh-CN" sz="2000" dirty="0" smtClean="0"/>
          </a:p>
          <a:p>
            <a:pPr marL="0" indent="0">
              <a:buNone/>
            </a:pPr>
            <a:r>
              <a:rPr lang="zh-CN" altLang="en-US" sz="2000" dirty="0" smtClean="0"/>
              <a:t>投影平面上</a:t>
            </a:r>
            <a:r>
              <a:rPr lang="en-US" altLang="zh-CN" sz="2000" dirty="0" smtClean="0"/>
              <a:t>p</a:t>
            </a:r>
            <a:r>
              <a:rPr lang="zh-CN" altLang="en-US" sz="2000" dirty="0" smtClean="0"/>
              <a:t>的线性插入表示为：</a:t>
            </a:r>
            <a:endParaRPr lang="en-US" altLang="zh-CN" sz="2000" dirty="0" smtClean="0"/>
          </a:p>
          <a:p>
            <a:pPr marL="0" indent="0">
              <a:buNone/>
            </a:pPr>
            <a:r>
              <a:rPr lang="en-US" altLang="zh-CN" sz="2000" dirty="0" smtClean="0"/>
              <a:t>	p3 = (1 - t)p1 + tp2</a:t>
            </a:r>
            <a:r>
              <a:rPr lang="zh-CN" altLang="en-US" sz="2000" dirty="0" smtClean="0"/>
              <a:t>，</a:t>
            </a:r>
            <a:endParaRPr lang="en-US" altLang="zh-CN" sz="2000" dirty="0" smtClean="0"/>
          </a:p>
          <a:p>
            <a:pPr marL="0" indent="0">
              <a:buNone/>
            </a:pPr>
            <a:r>
              <a:rPr lang="zh-CN" altLang="en-US" sz="2000" dirty="0" smtClean="0"/>
              <a:t>则</a:t>
            </a:r>
            <a:endParaRPr lang="en-US" altLang="zh-CN" sz="2000" dirty="0" smtClean="0"/>
          </a:p>
          <a:p>
            <a:pPr marL="0" indent="0">
              <a:buNone/>
            </a:pPr>
            <a:r>
              <a:rPr lang="en-US" altLang="zh-CN" sz="2000" dirty="0" smtClean="0"/>
              <a:t>	1/z3 = -ap3/</a:t>
            </a:r>
            <a:r>
              <a:rPr lang="en-US" altLang="zh-CN" sz="2000" dirty="0" err="1" smtClean="0"/>
              <a:t>ce</a:t>
            </a:r>
            <a:r>
              <a:rPr lang="en-US" altLang="zh-CN" sz="2000" dirty="0" smtClean="0"/>
              <a:t> + b/c = (1 - t)*1/z1 + t*1/z2</a:t>
            </a:r>
            <a:r>
              <a:rPr lang="zh-CN" altLang="en-US" sz="2000" dirty="0" smtClean="0"/>
              <a:t>。</a:t>
            </a: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38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325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57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虽然如今的</a:t>
            </a:r>
            <a:r>
              <a:rPr lang="en-US" altLang="zh-CN" dirty="0" smtClean="0"/>
              <a:t>GPU</a:t>
            </a:r>
            <a:r>
              <a:rPr lang="zh-CN" altLang="en-US" dirty="0" smtClean="0"/>
              <a:t>能力已经十分发达，并且目前也几乎没有游戏引擎用软件的方式去完成渲染。但学习软件渲染过程却可以让我们在使用如</a:t>
            </a:r>
            <a:r>
              <a:rPr lang="en-US" altLang="zh-CN" dirty="0" smtClean="0"/>
              <a:t>OpenGL</a:t>
            </a:r>
            <a:r>
              <a:rPr lang="zh-CN" altLang="en-US" dirty="0" smtClean="0"/>
              <a:t>时知道他都为我们做了什么和我们为什么要这样写程序。</a:t>
            </a:r>
            <a:endParaRPr lang="en-US" altLang="zh-CN" dirty="0" smtClean="0"/>
          </a:p>
          <a:p>
            <a:r>
              <a:rPr lang="zh-CN" altLang="en-US" dirty="0" smtClean="0"/>
              <a:t>对软件渲染有一定了解后，更快的学习硬件渲染技术，无论是</a:t>
            </a:r>
            <a:r>
              <a:rPr lang="en-US" altLang="zh-CN" dirty="0" smtClean="0"/>
              <a:t>OpenGL</a:t>
            </a:r>
            <a:r>
              <a:rPr lang="zh-CN" altLang="en-US" dirty="0" smtClean="0"/>
              <a:t>、</a:t>
            </a:r>
            <a:r>
              <a:rPr lang="en-US" altLang="zh-CN" dirty="0" smtClean="0"/>
              <a:t>DX</a:t>
            </a:r>
            <a:r>
              <a:rPr lang="zh-CN" altLang="en-US" dirty="0" smtClean="0"/>
              <a:t>或是</a:t>
            </a:r>
            <a:r>
              <a:rPr lang="en-US" altLang="zh-CN" dirty="0" smtClean="0"/>
              <a:t>Metal</a:t>
            </a:r>
            <a:r>
              <a:rPr lang="zh-CN" altLang="en-US" dirty="0" smtClean="0"/>
              <a:t>，其底层原理基本相同。</a:t>
            </a:r>
            <a:endParaRPr lang="en-US" altLang="zh-CN" dirty="0" smtClean="0"/>
          </a:p>
          <a:p>
            <a:r>
              <a:rPr lang="zh-CN" altLang="en-US" dirty="0" smtClean="0"/>
              <a:t>在没有</a:t>
            </a:r>
            <a:r>
              <a:rPr lang="en-US" altLang="zh-CN" dirty="0" smtClean="0"/>
              <a:t>OpenGL</a:t>
            </a:r>
            <a:r>
              <a:rPr lang="zh-CN" altLang="en-US" dirty="0" smtClean="0"/>
              <a:t>、</a:t>
            </a:r>
            <a:r>
              <a:rPr lang="en-US" altLang="zh-CN" dirty="0" smtClean="0"/>
              <a:t>DX</a:t>
            </a:r>
            <a:r>
              <a:rPr lang="zh-CN" altLang="en-US" dirty="0" smtClean="0"/>
              <a:t>知识的情况下也能实现</a:t>
            </a:r>
            <a:r>
              <a:rPr lang="en-US" altLang="zh-CN" dirty="0" smtClean="0"/>
              <a:t>3D</a:t>
            </a:r>
            <a:r>
              <a:rPr lang="zh-CN" altLang="en-US" dirty="0" smtClean="0"/>
              <a:t>渲染。</a:t>
            </a:r>
            <a:endParaRPr lang="en-US" altLang="zh-CN" dirty="0" smtClean="0"/>
          </a:p>
          <a:p>
            <a:r>
              <a:rPr lang="zh-CN" altLang="en-US" dirty="0" smtClean="0"/>
              <a:t>我甚至可以去实现</a:t>
            </a:r>
            <a:r>
              <a:rPr lang="en-US" altLang="zh-CN" dirty="0" smtClean="0"/>
              <a:t>OpenGL</a:t>
            </a:r>
            <a:r>
              <a:rPr lang="zh-CN" altLang="en-US" dirty="0" smtClean="0"/>
              <a:t>、</a:t>
            </a:r>
            <a:r>
              <a:rPr lang="en-US" altLang="zh-CN" dirty="0" smtClean="0"/>
              <a:t>DX</a:t>
            </a:r>
            <a:r>
              <a:rPr lang="zh-CN" altLang="en-US" dirty="0" smtClean="0"/>
              <a:t>！</a:t>
            </a:r>
            <a:endParaRPr lang="zh-CN" altLang="en-US" dirty="0"/>
          </a:p>
        </p:txBody>
      </p:sp>
    </p:spTree>
    <p:extLst>
      <p:ext uri="{BB962C8B-B14F-4D97-AF65-F5344CB8AC3E}">
        <p14:creationId xmlns:p14="http://schemas.microsoft.com/office/powerpoint/2010/main" val="3086224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zh-CN" altLang="en-US" dirty="0"/>
          </a:p>
        </p:txBody>
      </p:sp>
    </p:spTree>
    <p:extLst>
      <p:ext uri="{BB962C8B-B14F-4D97-AF65-F5344CB8AC3E}">
        <p14:creationId xmlns:p14="http://schemas.microsoft.com/office/powerpoint/2010/main" val="3874283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528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959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04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extLst>
      <p:ext uri="{BB962C8B-B14F-4D97-AF65-F5344CB8AC3E}">
        <p14:creationId xmlns:p14="http://schemas.microsoft.com/office/powerpoint/2010/main" val="2445187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a:t>
            </a:r>
            <a:r>
              <a:rPr lang="zh-CN" altLang="en-US" dirty="0" smtClean="0"/>
              <a:t>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65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extLst>
      <p:ext uri="{BB962C8B-B14F-4D97-AF65-F5344CB8AC3E}">
        <p14:creationId xmlns:p14="http://schemas.microsoft.com/office/powerpoint/2010/main" val="12907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074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269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a:t>
            </a:r>
            <a:r>
              <a:rPr lang="zh-CN" altLang="en-US" dirty="0" smtClean="0"/>
              <a:t>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smtClean="0"/>
              <a:t>3D</a:t>
            </a:r>
            <a:r>
              <a:rPr lang="zh-CN" altLang="en-US" dirty="0" smtClean="0"/>
              <a:t>游戏引擎设计：实时计算机图形学的应用</a:t>
            </a:r>
            <a:r>
              <a:rPr lang="zh-CN" altLang="en-US" dirty="0" smtClean="0"/>
              <a:t>方法</a:t>
            </a:r>
            <a:endParaRPr lang="en-US" altLang="zh-CN" dirty="0" smtClean="0"/>
          </a:p>
          <a:p>
            <a:r>
              <a:rPr lang="en-US" altLang="zh-CN" dirty="0"/>
              <a:t>https://github.com/SeventhMage/MagicX.git/trunk/SoftEngine</a:t>
            </a:r>
            <a:endParaRPr lang="en-US" altLang="zh-CN" dirty="0" smtClean="0"/>
          </a:p>
        </p:txBody>
      </p:sp>
    </p:spTree>
    <p:extLst>
      <p:ext uri="{BB962C8B-B14F-4D97-AF65-F5344CB8AC3E}">
        <p14:creationId xmlns:p14="http://schemas.microsoft.com/office/powerpoint/2010/main" val="177607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endParaRPr lang="zh-CN" altLang="en-US" dirty="0"/>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4243"/>
            <a:ext cx="3039794" cy="228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01255"/>
            <a:ext cx="3022352" cy="227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716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35606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extLst>
      <p:ext uri="{BB962C8B-B14F-4D97-AF65-F5344CB8AC3E}">
        <p14:creationId xmlns:p14="http://schemas.microsoft.com/office/powerpoint/2010/main" val="116953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extLst>
      <p:ext uri="{BB962C8B-B14F-4D97-AF65-F5344CB8AC3E}">
        <p14:creationId xmlns:p14="http://schemas.microsoft.com/office/powerpoint/2010/main" val="268331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625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BOOL </a:t>
            </a:r>
            <a:r>
              <a:rPr lang="en-US" altLang="zh-CN" dirty="0" err="1" smtClean="0"/>
              <a:t>BitBlt</a:t>
            </a:r>
            <a:r>
              <a:rPr lang="en-US" altLang="zh-CN" dirty="0" smtClean="0"/>
              <a:t>(HDC </a:t>
            </a:r>
            <a:r>
              <a:rPr lang="en-US" altLang="zh-CN" dirty="0" err="1" smtClean="0"/>
              <a:t>hdcDest</a:t>
            </a:r>
            <a:r>
              <a:rPr lang="en-US" altLang="zh-CN" dirty="0" smtClean="0"/>
              <a:t>, </a:t>
            </a:r>
            <a:r>
              <a:rPr lang="en-US" altLang="zh-CN" dirty="0" err="1" smtClean="0"/>
              <a:t>int</a:t>
            </a:r>
            <a:r>
              <a:rPr lang="en-US" altLang="zh-CN" dirty="0" smtClean="0"/>
              <a:t> </a:t>
            </a:r>
            <a:r>
              <a:rPr lang="en-US" altLang="zh-CN" dirty="0" err="1" smtClean="0"/>
              <a:t>nXDest</a:t>
            </a:r>
            <a:r>
              <a:rPr lang="en-US" altLang="zh-CN" dirty="0" smtClean="0"/>
              <a:t>, </a:t>
            </a:r>
            <a:r>
              <a:rPr lang="en-US" altLang="zh-CN" dirty="0" err="1" smtClean="0"/>
              <a:t>int</a:t>
            </a:r>
            <a:r>
              <a:rPr lang="en-US" altLang="zh-CN" dirty="0" smtClean="0"/>
              <a:t> </a:t>
            </a:r>
            <a:r>
              <a:rPr lang="en-US" altLang="zh-CN" dirty="0" err="1" smtClean="0"/>
              <a:t>nYDest</a:t>
            </a:r>
            <a:r>
              <a:rPr lang="en-US" altLang="zh-CN" dirty="0" smtClean="0"/>
              <a:t>, </a:t>
            </a:r>
            <a:r>
              <a:rPr lang="en-US" altLang="zh-CN" dirty="0" err="1" smtClean="0"/>
              <a:t>int</a:t>
            </a:r>
            <a:r>
              <a:rPr lang="en-US" altLang="zh-CN" dirty="0" smtClean="0"/>
              <a:t> </a:t>
            </a:r>
            <a:r>
              <a:rPr lang="en-US" altLang="zh-CN" dirty="0" err="1" smtClean="0"/>
              <a:t>nWidth</a:t>
            </a:r>
            <a:r>
              <a:rPr lang="en-US" altLang="zh-CN" dirty="0" smtClean="0"/>
              <a:t>, </a:t>
            </a:r>
            <a:r>
              <a:rPr lang="en-US" altLang="zh-CN" dirty="0" err="1" smtClean="0"/>
              <a:t>int</a:t>
            </a:r>
            <a:r>
              <a:rPr lang="en-US" altLang="zh-CN" dirty="0" smtClean="0"/>
              <a:t> </a:t>
            </a:r>
            <a:r>
              <a:rPr lang="en-US" altLang="zh-CN" dirty="0" err="1" smtClean="0"/>
              <a:t>nHeight</a:t>
            </a:r>
            <a:r>
              <a:rPr lang="en-US" altLang="zh-CN" dirty="0" smtClean="0"/>
              <a:t>, HDC </a:t>
            </a:r>
            <a:r>
              <a:rPr lang="en-US" altLang="zh-CN" dirty="0" err="1" smtClean="0"/>
              <a:t>hdcSrc</a:t>
            </a:r>
            <a:r>
              <a:rPr lang="en-US" altLang="zh-CN" dirty="0" smtClean="0"/>
              <a:t>, </a:t>
            </a:r>
            <a:r>
              <a:rPr lang="en-US" altLang="zh-CN" dirty="0" err="1" smtClean="0"/>
              <a:t>int</a:t>
            </a:r>
            <a:r>
              <a:rPr lang="en-US" altLang="zh-CN" dirty="0" smtClean="0"/>
              <a:t> </a:t>
            </a:r>
            <a:r>
              <a:rPr lang="en-US" altLang="zh-CN" dirty="0" err="1" smtClean="0"/>
              <a:t>nXSrc</a:t>
            </a:r>
            <a:r>
              <a:rPr lang="en-US" altLang="zh-CN" dirty="0" smtClean="0"/>
              <a:t>, </a:t>
            </a:r>
            <a:r>
              <a:rPr lang="en-US" altLang="zh-CN" dirty="0" err="1" smtClean="0"/>
              <a:t>int</a:t>
            </a:r>
            <a:r>
              <a:rPr lang="en-US" altLang="zh-CN" dirty="0" smtClean="0"/>
              <a:t> </a:t>
            </a:r>
            <a:r>
              <a:rPr lang="en-US" altLang="zh-CN" dirty="0" err="1" smtClean="0"/>
              <a:t>nYSrc</a:t>
            </a:r>
            <a:r>
              <a:rPr lang="en-US" altLang="zh-CN" dirty="0" smtClean="0"/>
              <a:t>, DWORD </a:t>
            </a:r>
            <a:r>
              <a:rPr lang="en-US" altLang="zh-CN" dirty="0" err="1" smtClean="0"/>
              <a:t>dwRop</a:t>
            </a:r>
            <a:r>
              <a:rPr lang="en-US" altLang="zh-CN" dirty="0" smtClean="0"/>
              <a:t>);</a:t>
            </a:r>
          </a:p>
          <a:p>
            <a:r>
              <a:rPr lang="en-US" altLang="zh-CN" dirty="0" err="1"/>
              <a:t>hDestDC</a:t>
            </a:r>
            <a:r>
              <a:rPr lang="zh-CN" altLang="en-US" dirty="0"/>
              <a:t>：指向目标设备环境的</a:t>
            </a:r>
            <a:r>
              <a:rPr lang="zh-CN" altLang="en-US" dirty="0">
                <a:hlinkClick r:id="rId2"/>
              </a:rPr>
              <a:t>句柄</a:t>
            </a:r>
            <a:r>
              <a:rPr lang="zh-CN" altLang="en-US" dirty="0"/>
              <a:t>。</a:t>
            </a:r>
          </a:p>
          <a:p>
            <a:r>
              <a:rPr lang="en-US" altLang="zh-CN" dirty="0"/>
              <a:t>x</a:t>
            </a:r>
            <a:r>
              <a:rPr lang="zh-CN" altLang="en-US" dirty="0"/>
              <a:t>：指定目标矩形区域左上角的</a:t>
            </a:r>
            <a:r>
              <a:rPr lang="en-US" altLang="zh-CN" dirty="0"/>
              <a:t>X</a:t>
            </a:r>
            <a:r>
              <a:rPr lang="zh-CN" altLang="en-US" dirty="0"/>
              <a:t>轴逻辑坐标。</a:t>
            </a:r>
          </a:p>
          <a:p>
            <a:r>
              <a:rPr lang="en-US" altLang="zh-CN" dirty="0"/>
              <a:t>y</a:t>
            </a:r>
            <a:r>
              <a:rPr lang="zh-CN" altLang="en-US" dirty="0"/>
              <a:t>：指定目标矩形区域左上角的</a:t>
            </a:r>
            <a:r>
              <a:rPr lang="en-US" altLang="zh-CN" dirty="0"/>
              <a:t>Y</a:t>
            </a:r>
            <a:r>
              <a:rPr lang="zh-CN" altLang="en-US" dirty="0"/>
              <a:t>轴逻辑坐标。</a:t>
            </a:r>
          </a:p>
          <a:p>
            <a:r>
              <a:rPr lang="en-US" altLang="zh-CN" dirty="0" err="1"/>
              <a:t>nWidth</a:t>
            </a:r>
            <a:r>
              <a:rPr lang="zh-CN" altLang="en-US" dirty="0"/>
              <a:t>：指定源在目标矩形区域的逻辑宽度。</a:t>
            </a:r>
          </a:p>
          <a:p>
            <a:r>
              <a:rPr lang="en-US" altLang="zh-CN" dirty="0" err="1"/>
              <a:t>nHeight</a:t>
            </a:r>
            <a:r>
              <a:rPr lang="zh-CN" altLang="en-US" dirty="0"/>
              <a:t>：指定源在目标矩形区域的逻辑高度。</a:t>
            </a:r>
          </a:p>
          <a:p>
            <a:r>
              <a:rPr lang="en-US" altLang="zh-CN" dirty="0" err="1"/>
              <a:t>hSrcDC</a:t>
            </a:r>
            <a:r>
              <a:rPr lang="zh-CN" altLang="en-US" dirty="0"/>
              <a:t>：指向源设备环境的句柄。</a:t>
            </a:r>
          </a:p>
          <a:p>
            <a:r>
              <a:rPr lang="en-US" altLang="zh-CN" dirty="0" err="1"/>
              <a:t>xSrc</a:t>
            </a:r>
            <a:r>
              <a:rPr lang="zh-CN" altLang="en-US" dirty="0"/>
              <a:t>：指定源矩形区域左上角的</a:t>
            </a:r>
            <a:r>
              <a:rPr lang="en-US" altLang="zh-CN" dirty="0"/>
              <a:t>X</a:t>
            </a:r>
            <a:r>
              <a:rPr lang="zh-CN" altLang="en-US" dirty="0"/>
              <a:t>轴逻辑坐标。</a:t>
            </a:r>
          </a:p>
          <a:p>
            <a:r>
              <a:rPr lang="en-US" altLang="zh-CN" dirty="0" err="1"/>
              <a:t>ySrc</a:t>
            </a:r>
            <a:r>
              <a:rPr lang="zh-CN" altLang="en-US" dirty="0"/>
              <a:t>：指定源矩形区域左上角的</a:t>
            </a:r>
            <a:r>
              <a:rPr lang="en-US" altLang="zh-CN" dirty="0"/>
              <a:t>Y</a:t>
            </a:r>
            <a:r>
              <a:rPr lang="zh-CN" altLang="en-US" dirty="0"/>
              <a:t>轴逻辑坐标。</a:t>
            </a:r>
          </a:p>
          <a:p>
            <a:r>
              <a:rPr lang="en-US" altLang="zh-CN" dirty="0" err="1"/>
              <a:t>dwRop</a:t>
            </a:r>
            <a:r>
              <a:rPr lang="zh-CN" altLang="en-US" dirty="0"/>
              <a:t>：指定光栅操作代码。这些代码将定义源矩形区域的颜色数据，如何与目标矩形区域的颜色数据组合以完成最后的颜色。</a:t>
            </a:r>
          </a:p>
          <a:p>
            <a:pPr>
              <a:buNone/>
            </a:pPr>
            <a:endParaRPr lang="en-US" altLang="zh-CN" dirty="0" smtClean="0"/>
          </a:p>
        </p:txBody>
      </p:sp>
    </p:spTree>
    <p:extLst>
      <p:ext uri="{BB962C8B-B14F-4D97-AF65-F5344CB8AC3E}">
        <p14:creationId xmlns:p14="http://schemas.microsoft.com/office/powerpoint/2010/main" val="2743189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dirty="0"/>
              <a:t>	</a:t>
            </a:r>
            <a:r>
              <a:rPr lang="en-US" altLang="zh-CN" sz="2000" dirty="0"/>
              <a:t>HDC </a:t>
            </a:r>
            <a:r>
              <a:rPr lang="en-US" altLang="zh-CN" sz="2000" dirty="0" err="1"/>
              <a:t>hdc</a:t>
            </a:r>
            <a:r>
              <a:rPr lang="en-US" altLang="zh-CN" sz="2000" dirty="0"/>
              <a:t> = </a:t>
            </a:r>
            <a:r>
              <a:rPr lang="en-US" altLang="zh-CN" sz="2000" dirty="0" err="1"/>
              <a:t>GetDC</a:t>
            </a:r>
            <a:r>
              <a:rPr lang="en-US" altLang="zh-CN" sz="2000" dirty="0"/>
              <a:t>(</a:t>
            </a:r>
            <a:r>
              <a:rPr lang="en-US" altLang="zh-CN" sz="2000" dirty="0" err="1"/>
              <a:t>m_hWnd</a:t>
            </a:r>
            <a:r>
              <a:rPr lang="en-US" altLang="zh-CN" sz="2000" dirty="0"/>
              <a:t>);</a:t>
            </a:r>
          </a:p>
          <a:p>
            <a:pPr>
              <a:buNone/>
            </a:pPr>
            <a:r>
              <a:rPr lang="en-US" altLang="zh-CN" sz="2000" dirty="0"/>
              <a:t>	static HDC mdc = </a:t>
            </a:r>
            <a:r>
              <a:rPr lang="en-US" altLang="zh-CN" sz="2000" dirty="0" err="1"/>
              <a:t>CreateCompatibleDC</a:t>
            </a:r>
            <a:r>
              <a:rPr lang="en-US" altLang="zh-CN" sz="2000" dirty="0"/>
              <a:t>(</a:t>
            </a:r>
            <a:r>
              <a:rPr lang="en-US" altLang="zh-CN" sz="2000" dirty="0" err="1"/>
              <a:t>hdc</a:t>
            </a:r>
            <a:r>
              <a:rPr lang="en-US" altLang="zh-CN" sz="2000" dirty="0"/>
              <a:t>);HBITMAP </a:t>
            </a:r>
            <a:r>
              <a:rPr lang="en-US" altLang="zh-CN" sz="2000" dirty="0" err="1"/>
              <a:t>hBitmap</a:t>
            </a:r>
            <a:r>
              <a:rPr lang="en-US" altLang="zh-CN" sz="2000" dirty="0"/>
              <a:t> = </a:t>
            </a:r>
            <a:r>
              <a:rPr lang="en-US" altLang="zh-CN" sz="2000" dirty="0" err="1"/>
              <a:t>CreateBitmap</a:t>
            </a:r>
            <a:r>
              <a:rPr lang="en-US" altLang="zh-CN" sz="2000" dirty="0"/>
              <a:t>(</a:t>
            </a:r>
            <a:r>
              <a:rPr lang="en-US" altLang="zh-CN" sz="2000" dirty="0" err="1"/>
              <a:t>m_iWidth</a:t>
            </a:r>
            <a:r>
              <a:rPr lang="en-US" altLang="zh-CN" sz="2000" dirty="0"/>
              <a:t>, </a:t>
            </a:r>
            <a:r>
              <a:rPr lang="en-US" altLang="zh-CN" sz="2000" dirty="0" err="1"/>
              <a:t>m_iHeight</a:t>
            </a:r>
            <a:r>
              <a:rPr lang="en-US" altLang="zh-CN" sz="2000" dirty="0"/>
              <a:t>, 1, 32, </a:t>
            </a:r>
            <a:r>
              <a:rPr lang="en-US" altLang="zh-CN" sz="2000" dirty="0">
                <a:solidFill>
                  <a:srgbClr val="FF0000"/>
                </a:solidFill>
              </a:rPr>
              <a:t>buffer</a:t>
            </a:r>
            <a:r>
              <a:rPr lang="en-US" altLang="zh-CN" sz="2000" dirty="0"/>
              <a:t>);</a:t>
            </a:r>
          </a:p>
          <a:p>
            <a:pPr>
              <a:buNone/>
            </a:pPr>
            <a:r>
              <a:rPr lang="en-US" altLang="zh-CN" sz="2000" dirty="0"/>
              <a:t>	</a:t>
            </a:r>
            <a:r>
              <a:rPr lang="en-US" altLang="zh-CN" sz="2000" dirty="0" err="1"/>
              <a:t>SelectObject</a:t>
            </a:r>
            <a:r>
              <a:rPr lang="en-US" altLang="zh-CN" sz="2000" dirty="0"/>
              <a:t>(mdc, </a:t>
            </a:r>
            <a:r>
              <a:rPr lang="en-US" altLang="zh-CN" sz="2000" dirty="0" err="1"/>
              <a:t>hBitmap</a:t>
            </a:r>
            <a:r>
              <a:rPr lang="en-US" altLang="zh-CN" sz="2000" dirty="0"/>
              <a:t>);</a:t>
            </a:r>
          </a:p>
          <a:p>
            <a:pPr>
              <a:buNone/>
            </a:pPr>
            <a:r>
              <a:rPr lang="en-US" altLang="zh-CN" sz="2000" dirty="0">
                <a:solidFill>
                  <a:srgbClr val="FF0000"/>
                </a:solidFill>
              </a:rPr>
              <a:t>	</a:t>
            </a:r>
            <a:r>
              <a:rPr lang="en-US" altLang="zh-CN" sz="2000" dirty="0" err="1">
                <a:solidFill>
                  <a:srgbClr val="FF0000"/>
                </a:solidFill>
              </a:rPr>
              <a:t>BitBlt</a:t>
            </a:r>
            <a:r>
              <a:rPr lang="en-US" altLang="zh-CN" sz="2000" dirty="0">
                <a:solidFill>
                  <a:srgbClr val="FF0000"/>
                </a:solidFill>
              </a:rPr>
              <a:t>(</a:t>
            </a:r>
            <a:r>
              <a:rPr lang="en-US" altLang="zh-CN" sz="2000" dirty="0" err="1">
                <a:solidFill>
                  <a:srgbClr val="FF0000"/>
                </a:solidFill>
              </a:rPr>
              <a:t>hdc</a:t>
            </a:r>
            <a:r>
              <a:rPr lang="en-US" altLang="zh-CN" sz="2000" dirty="0">
                <a:solidFill>
                  <a:srgbClr val="FF0000"/>
                </a:solidFill>
              </a:rPr>
              <a:t>, 0, 0, </a:t>
            </a:r>
            <a:r>
              <a:rPr lang="en-US" altLang="zh-CN" sz="2000" dirty="0" err="1">
                <a:solidFill>
                  <a:srgbClr val="FF0000"/>
                </a:solidFill>
              </a:rPr>
              <a:t>m_iWidth</a:t>
            </a:r>
            <a:r>
              <a:rPr lang="en-US" altLang="zh-CN" sz="2000" dirty="0">
                <a:solidFill>
                  <a:srgbClr val="FF0000"/>
                </a:solidFill>
              </a:rPr>
              <a:t>, </a:t>
            </a:r>
            <a:r>
              <a:rPr lang="en-US" altLang="zh-CN" sz="2000" dirty="0" err="1">
                <a:solidFill>
                  <a:srgbClr val="FF0000"/>
                </a:solidFill>
              </a:rPr>
              <a:t>m_iHeight</a:t>
            </a:r>
            <a:r>
              <a:rPr lang="en-US" altLang="zh-CN" sz="2000" dirty="0">
                <a:solidFill>
                  <a:srgbClr val="FF0000"/>
                </a:solidFill>
              </a:rPr>
              <a:t>, mdc, 0, 0, SRCCOPY);</a:t>
            </a:r>
          </a:p>
          <a:p>
            <a:pPr>
              <a:buNone/>
            </a:pPr>
            <a:r>
              <a:rPr lang="en-US" altLang="zh-CN" sz="2000" dirty="0"/>
              <a:t>	::</a:t>
            </a:r>
            <a:r>
              <a:rPr lang="en-US" altLang="zh-CN" sz="2000" dirty="0" err="1"/>
              <a:t>SwapBuffers</a:t>
            </a:r>
            <a:r>
              <a:rPr lang="en-US" altLang="zh-CN" sz="2000" dirty="0"/>
              <a:t>(</a:t>
            </a:r>
            <a:r>
              <a:rPr lang="en-US" altLang="zh-CN" sz="2000" dirty="0" err="1"/>
              <a:t>hdc</a:t>
            </a:r>
            <a:r>
              <a:rPr lang="en-US" altLang="zh-CN" sz="2000" dirty="0"/>
              <a:t>);</a:t>
            </a:r>
            <a:endParaRPr lang="zh-CN" altLang="en-US" sz="2000" dirty="0"/>
          </a:p>
          <a:p>
            <a:pPr>
              <a:buNone/>
            </a:pPr>
            <a:r>
              <a:rPr lang="en-US" altLang="zh-CN" sz="2000" dirty="0"/>
              <a:t>	</a:t>
            </a:r>
            <a:r>
              <a:rPr lang="en-US" altLang="zh-CN" sz="2000" dirty="0" err="1"/>
              <a:t>DeleteObject</a:t>
            </a:r>
            <a:r>
              <a:rPr lang="en-US" altLang="zh-CN" sz="2000" dirty="0"/>
              <a:t>(</a:t>
            </a:r>
            <a:r>
              <a:rPr lang="en-US" altLang="zh-CN" sz="2000" dirty="0" err="1"/>
              <a:t>hBitmap</a:t>
            </a:r>
            <a:r>
              <a:rPr lang="en-US" altLang="zh-CN" sz="2000" dirty="0"/>
              <a:t>);</a:t>
            </a:r>
          </a:p>
          <a:p>
            <a:pPr>
              <a:buNone/>
            </a:pPr>
            <a:r>
              <a:rPr lang="en-US" altLang="zh-CN" sz="2000" dirty="0"/>
              <a:t>	</a:t>
            </a:r>
            <a:r>
              <a:rPr lang="en-US" altLang="zh-CN" sz="2000" dirty="0" err="1"/>
              <a:t>ReleaseDC</a:t>
            </a:r>
            <a:r>
              <a:rPr lang="en-US" altLang="zh-CN" sz="2000" dirty="0"/>
              <a:t>(</a:t>
            </a:r>
            <a:r>
              <a:rPr lang="en-US" altLang="zh-CN" sz="2000" dirty="0" err="1"/>
              <a:t>m_hWnd</a:t>
            </a:r>
            <a:r>
              <a:rPr lang="en-US" altLang="zh-CN" sz="2000" dirty="0"/>
              <a:t>, </a:t>
            </a:r>
            <a:r>
              <a:rPr lang="en-US" altLang="zh-CN" sz="2000" dirty="0" err="1"/>
              <a:t>hdc</a:t>
            </a:r>
            <a:r>
              <a:rPr lang="en-US" altLang="zh-CN" sz="2000" dirty="0"/>
              <a:t>);</a:t>
            </a:r>
          </a:p>
          <a:p>
            <a:endParaRPr lang="zh-CN" altLang="en-US" dirty="0"/>
          </a:p>
        </p:txBody>
      </p:sp>
    </p:spTree>
    <p:extLst>
      <p:ext uri="{BB962C8B-B14F-4D97-AF65-F5344CB8AC3E}">
        <p14:creationId xmlns:p14="http://schemas.microsoft.com/office/powerpoint/2010/main" val="2212525963"/>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PPT模板001</Template>
  <TotalTime>1062</TotalTime>
  <Words>1646</Words>
  <Application>Microsoft Office PowerPoint</Application>
  <PresentationFormat>全屏显示(4:3)</PresentationFormat>
  <Paragraphs>330</Paragraphs>
  <Slides>50</Slides>
  <Notes>0</Notes>
  <HiddenSlides>0</HiddenSlides>
  <MMClips>0</MMClips>
  <ScaleCrop>false</ScaleCrop>
  <HeadingPairs>
    <vt:vector size="4" baseType="variant">
      <vt:variant>
        <vt:lpstr>主题</vt:lpstr>
      </vt:variant>
      <vt:variant>
        <vt:i4>2</vt:i4>
      </vt:variant>
      <vt:variant>
        <vt:lpstr>幻灯片标题</vt:lpstr>
      </vt:variant>
      <vt:variant>
        <vt:i4>50</vt:i4>
      </vt:variant>
    </vt:vector>
  </HeadingPairs>
  <TitlesOfParts>
    <vt:vector size="52" baseType="lpstr">
      <vt:lpstr>1_自定义设计方案</vt:lpstr>
      <vt:lpstr>2_自定义设计方案</vt:lpstr>
      <vt:lpstr>软件渲染</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剔除操作和裁剪操作</vt:lpstr>
      <vt:lpstr>光栅化操作</vt:lpstr>
      <vt:lpstr>光栅化操作</vt:lpstr>
      <vt:lpstr>光栅化操作</vt:lpstr>
      <vt:lpstr>深度缓存</vt:lpstr>
      <vt:lpstr>深度缓存</vt:lpstr>
      <vt:lpstr>深度缓存</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122</cp:revision>
  <dcterms:created xsi:type="dcterms:W3CDTF">2014-12-11T03:09:44Z</dcterms:created>
  <dcterms:modified xsi:type="dcterms:W3CDTF">2017-07-17T12:07:38Z</dcterms:modified>
</cp:coreProperties>
</file>