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53"/>
  </p:notesMasterIdLst>
  <p:sldIdLst>
    <p:sldId id="257" r:id="rId3"/>
    <p:sldId id="258" r:id="rId4"/>
    <p:sldId id="259" r:id="rId5"/>
    <p:sldId id="261" r:id="rId6"/>
    <p:sldId id="260" r:id="rId7"/>
    <p:sldId id="262" r:id="rId8"/>
    <p:sldId id="263" r:id="rId9"/>
    <p:sldId id="264" r:id="rId10"/>
    <p:sldId id="306"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2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D73F73-AD69-480B-91F2-49106152900A}" type="datetimeFigureOut">
              <a:rPr lang="zh-CN" altLang="en-US" smtClean="0"/>
              <a:t>2017/7/19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F8C46-1437-46DC-83A7-E84AEF28140F}" type="slidenum">
              <a:rPr lang="zh-CN" altLang="en-US" smtClean="0"/>
              <a:t>‹#›</a:t>
            </a:fld>
            <a:endParaRPr lang="zh-CN" altLang="en-US"/>
          </a:p>
        </p:txBody>
      </p:sp>
    </p:spTree>
    <p:extLst>
      <p:ext uri="{BB962C8B-B14F-4D97-AF65-F5344CB8AC3E}">
        <p14:creationId xmlns:p14="http://schemas.microsoft.com/office/powerpoint/2010/main" val="2323891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2017/7/19</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31717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2017/7/19</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66809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2017/7/19</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280581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F71403BB-92A8-4EA5-ABE4-98C492677CAE}" type="datetimeFigureOut">
              <a:rPr lang="zh-CN" altLang="en-US"/>
              <a:pPr>
                <a:defRPr/>
              </a:pPr>
              <a:t>2017/7/19</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5F9EFC99-5BC1-44AC-AA4E-285886EF3063}" type="slidenum">
              <a:rPr lang="zh-CN" altLang="en-US"/>
              <a:pPr>
                <a:defRPr/>
              </a:pPr>
              <a:t>‹#›</a:t>
            </a:fld>
            <a:endParaRPr lang="zh-CN" altLang="en-US"/>
          </a:p>
        </p:txBody>
      </p:sp>
    </p:spTree>
    <p:extLst>
      <p:ext uri="{BB962C8B-B14F-4D97-AF65-F5344CB8AC3E}">
        <p14:creationId xmlns:p14="http://schemas.microsoft.com/office/powerpoint/2010/main" val="4034858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AEC6477A-40C2-4060-91A4-37CDFA1051CA}" type="datetimeFigureOut">
              <a:rPr lang="zh-CN" altLang="en-US"/>
              <a:pPr>
                <a:defRPr/>
              </a:pPr>
              <a:t>2017/7/19</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D6DA48A0-2A92-497E-91A8-6CE3C1D01147}" type="slidenum">
              <a:rPr lang="zh-CN" altLang="en-US"/>
              <a:pPr>
                <a:defRPr/>
              </a:pPr>
              <a:t>‹#›</a:t>
            </a:fld>
            <a:endParaRPr lang="zh-CN" altLang="en-US"/>
          </a:p>
        </p:txBody>
      </p:sp>
    </p:spTree>
    <p:extLst>
      <p:ext uri="{BB962C8B-B14F-4D97-AF65-F5344CB8AC3E}">
        <p14:creationId xmlns:p14="http://schemas.microsoft.com/office/powerpoint/2010/main" val="2457905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58475F68-B663-48A3-994D-F70226339840}" type="datetimeFigureOut">
              <a:rPr lang="zh-CN" altLang="en-US"/>
              <a:pPr>
                <a:defRPr/>
              </a:pPr>
              <a:t>2017/7/19</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4D836CE9-1372-4851-84A7-7B826110B785}" type="slidenum">
              <a:rPr lang="zh-CN" altLang="en-US"/>
              <a:pPr>
                <a:defRPr/>
              </a:pPr>
              <a:t>‹#›</a:t>
            </a:fld>
            <a:endParaRPr lang="zh-CN" altLang="en-US"/>
          </a:p>
        </p:txBody>
      </p:sp>
    </p:spTree>
    <p:extLst>
      <p:ext uri="{BB962C8B-B14F-4D97-AF65-F5344CB8AC3E}">
        <p14:creationId xmlns:p14="http://schemas.microsoft.com/office/powerpoint/2010/main" val="3978157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C3DF3760-1FDD-45DA-B92D-40D7BAD3E073}" type="datetimeFigureOut">
              <a:rPr lang="zh-CN" altLang="en-US"/>
              <a:pPr>
                <a:defRPr/>
              </a:pPr>
              <a:t>2017/7/19</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DFD74ECE-EC96-49A0-9C25-E78D9E97B28B}" type="slidenum">
              <a:rPr lang="zh-CN" altLang="en-US"/>
              <a:pPr>
                <a:defRPr/>
              </a:pPr>
              <a:t>‹#›</a:t>
            </a:fld>
            <a:endParaRPr lang="zh-CN" altLang="en-US"/>
          </a:p>
        </p:txBody>
      </p:sp>
    </p:spTree>
    <p:extLst>
      <p:ext uri="{BB962C8B-B14F-4D97-AF65-F5344CB8AC3E}">
        <p14:creationId xmlns:p14="http://schemas.microsoft.com/office/powerpoint/2010/main" val="3900023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5513"/>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2175513"/>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2BB4692D-4F9F-4714-8CD9-7F4D411DDBAE}" type="datetimeFigureOut">
              <a:rPr lang="zh-CN" altLang="en-US"/>
              <a:pPr>
                <a:defRPr/>
              </a:pPr>
              <a:t>2017/7/19</a:t>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1BB98B02-014C-4311-A8CC-C7801531CD99}" type="slidenum">
              <a:rPr lang="zh-CN" altLang="en-US"/>
              <a:pPr>
                <a:defRPr/>
              </a:pPr>
              <a:t>‹#›</a:t>
            </a:fld>
            <a:endParaRPr lang="zh-CN" altLang="en-US"/>
          </a:p>
        </p:txBody>
      </p:sp>
    </p:spTree>
    <p:extLst>
      <p:ext uri="{BB962C8B-B14F-4D97-AF65-F5344CB8AC3E}">
        <p14:creationId xmlns:p14="http://schemas.microsoft.com/office/powerpoint/2010/main" val="1625190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BABE76B1-8B75-4E09-9DA1-2E0A157BD0A2}" type="datetimeFigureOut">
              <a:rPr lang="zh-CN" altLang="en-US"/>
              <a:pPr>
                <a:defRPr/>
              </a:pPr>
              <a:t>2017/7/19</a:t>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1BC50013-A0DA-48BA-8EBF-A994B7BD6F7E}" type="slidenum">
              <a:rPr lang="zh-CN" altLang="en-US"/>
              <a:pPr>
                <a:defRPr/>
              </a:pPr>
              <a:t>‹#›</a:t>
            </a:fld>
            <a:endParaRPr lang="zh-CN" altLang="en-US"/>
          </a:p>
        </p:txBody>
      </p:sp>
    </p:spTree>
    <p:extLst>
      <p:ext uri="{BB962C8B-B14F-4D97-AF65-F5344CB8AC3E}">
        <p14:creationId xmlns:p14="http://schemas.microsoft.com/office/powerpoint/2010/main" val="3341494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1BDBF0B8-0DBF-4CE1-BFED-D7B9B575729D}" type="datetimeFigureOut">
              <a:rPr lang="zh-CN" altLang="en-US"/>
              <a:pPr>
                <a:defRPr/>
              </a:pPr>
              <a:t>2017/7/19</a:t>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D78ECA6E-0AB1-43CD-9D70-301954108422}" type="slidenum">
              <a:rPr lang="zh-CN" altLang="en-US"/>
              <a:pPr>
                <a:defRPr/>
              </a:pPr>
              <a:t>‹#›</a:t>
            </a:fld>
            <a:endParaRPr lang="zh-CN" altLang="en-US"/>
          </a:p>
        </p:txBody>
      </p:sp>
    </p:spTree>
    <p:extLst>
      <p:ext uri="{BB962C8B-B14F-4D97-AF65-F5344CB8AC3E}">
        <p14:creationId xmlns:p14="http://schemas.microsoft.com/office/powerpoint/2010/main" val="2868293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D66CA537-7AFF-458D-B21C-EE8DCD0EEE64}" type="datetimeFigureOut">
              <a:rPr lang="zh-CN" altLang="en-US"/>
              <a:pPr>
                <a:defRPr/>
              </a:pPr>
              <a:t>2017/7/19</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3540528A-90EC-4FB9-8AFC-391A6C7CE267}" type="slidenum">
              <a:rPr lang="zh-CN" altLang="en-US"/>
              <a:pPr>
                <a:defRPr/>
              </a:pPr>
              <a:t>‹#›</a:t>
            </a:fld>
            <a:endParaRPr lang="zh-CN" altLang="en-US"/>
          </a:p>
        </p:txBody>
      </p:sp>
    </p:spTree>
    <p:extLst>
      <p:ext uri="{BB962C8B-B14F-4D97-AF65-F5344CB8AC3E}">
        <p14:creationId xmlns:p14="http://schemas.microsoft.com/office/powerpoint/2010/main" val="130697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2017/7/19</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2521945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3"/>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8293"/>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CEF2FE16-442D-4FAF-B5AF-BEFDEEC2B04D}" type="datetimeFigureOut">
              <a:rPr lang="zh-CN" altLang="en-US"/>
              <a:pPr>
                <a:defRPr/>
              </a:pPr>
              <a:t>2017/7/19</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435BBAD6-6E34-431D-9509-5C17C76DBB95}" type="slidenum">
              <a:rPr lang="zh-CN" altLang="en-US"/>
              <a:pPr>
                <a:defRPr/>
              </a:pPr>
              <a:t>‹#›</a:t>
            </a:fld>
            <a:endParaRPr lang="zh-CN" altLang="en-US"/>
          </a:p>
        </p:txBody>
      </p:sp>
    </p:spTree>
    <p:extLst>
      <p:ext uri="{BB962C8B-B14F-4D97-AF65-F5344CB8AC3E}">
        <p14:creationId xmlns:p14="http://schemas.microsoft.com/office/powerpoint/2010/main" val="2530460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3E304F96-D599-4277-9068-FD707730C01C}" type="datetimeFigureOut">
              <a:rPr lang="zh-CN" altLang="en-US"/>
              <a:pPr>
                <a:defRPr/>
              </a:pPr>
              <a:t>2017/7/19</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F208EA25-5B45-4DCF-AE64-7E523EB9AEE6}" type="slidenum">
              <a:rPr lang="zh-CN" altLang="en-US"/>
              <a:pPr>
                <a:defRPr/>
              </a:pPr>
              <a:t>‹#›</a:t>
            </a:fld>
            <a:endParaRPr lang="zh-CN" altLang="en-US"/>
          </a:p>
        </p:txBody>
      </p:sp>
    </p:spTree>
    <p:extLst>
      <p:ext uri="{BB962C8B-B14F-4D97-AF65-F5344CB8AC3E}">
        <p14:creationId xmlns:p14="http://schemas.microsoft.com/office/powerpoint/2010/main" val="2765361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A1D5BC81-0728-4DF4-A1BC-5FCD1440A869}" type="datetimeFigureOut">
              <a:rPr lang="zh-CN" altLang="en-US"/>
              <a:pPr>
                <a:defRPr/>
              </a:pPr>
              <a:t>2017/7/19</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595EC3F3-079E-42C8-8FF7-F31ADA3DF3EA}" type="slidenum">
              <a:rPr lang="zh-CN" altLang="en-US"/>
              <a:pPr>
                <a:defRPr/>
              </a:pPr>
              <a:t>‹#›</a:t>
            </a:fld>
            <a:endParaRPr lang="zh-CN" altLang="en-US"/>
          </a:p>
        </p:txBody>
      </p:sp>
    </p:spTree>
    <p:extLst>
      <p:ext uri="{BB962C8B-B14F-4D97-AF65-F5344CB8AC3E}">
        <p14:creationId xmlns:p14="http://schemas.microsoft.com/office/powerpoint/2010/main" val="3027148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2017/7/19</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364871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2017/7/19</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416407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5511"/>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5511"/>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2017/7/19</a:t>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00242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2017/7/19</a:t>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21221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2017/7/19</a:t>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288418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2017/7/19</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15596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8291"/>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2017/7/19</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201914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baike.baidu.com/item/%E5%8F%A5%E6%9F%8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软件渲染</a:t>
            </a:r>
            <a:endParaRPr lang="zh-CN" altLang="en-US" dirty="0"/>
          </a:p>
        </p:txBody>
      </p:sp>
      <p:sp>
        <p:nvSpPr>
          <p:cNvPr id="3" name="副标题 2"/>
          <p:cNvSpPr>
            <a:spLocks noGrp="1"/>
          </p:cNvSpPr>
          <p:nvPr>
            <p:ph type="subTitle" idx="1"/>
          </p:nvPr>
        </p:nvSpPr>
        <p:spPr/>
        <p:txBody>
          <a:bodyPr/>
          <a:lstStyle/>
          <a:p>
            <a:r>
              <a:rPr lang="en-US" altLang="zh-CN" dirty="0" smtClean="0"/>
              <a:t>2017.7</a:t>
            </a:r>
            <a:endParaRPr lang="zh-CN" altLang="en-US" dirty="0"/>
          </a:p>
        </p:txBody>
      </p:sp>
    </p:spTree>
    <p:extLst>
      <p:ext uri="{BB962C8B-B14F-4D97-AF65-F5344CB8AC3E}">
        <p14:creationId xmlns:p14="http://schemas.microsoft.com/office/powerpoint/2010/main" val="1828664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游戏复杂的模块和场景都是由三角形组成的，我们、从绘制一个</a:t>
            </a:r>
            <a:r>
              <a:rPr lang="en-US" altLang="zh-CN" dirty="0" smtClean="0"/>
              <a:t>2D</a:t>
            </a:r>
            <a:r>
              <a:rPr lang="zh-CN" altLang="en-US" dirty="0" smtClean="0"/>
              <a:t>三角形开始。</a:t>
            </a:r>
            <a:endParaRPr lang="en-US" altLang="zh-CN" dirty="0" smtClean="0"/>
          </a:p>
          <a:p>
            <a:r>
              <a:rPr lang="zh-CN" altLang="en-US" dirty="0" smtClean="0"/>
              <a:t>三角形分类</a:t>
            </a:r>
            <a:endParaRPr lang="en-US" altLang="zh-CN" dirty="0" smtClean="0"/>
          </a:p>
          <a:p>
            <a:pPr lvl="1"/>
            <a:r>
              <a:rPr lang="zh-CN" altLang="en-US" dirty="0" smtClean="0"/>
              <a:t>平底三角形</a:t>
            </a:r>
            <a:endParaRPr lang="en-US" altLang="zh-CN" dirty="0" smtClean="0"/>
          </a:p>
          <a:p>
            <a:pPr lvl="1">
              <a:buNone/>
            </a:pPr>
            <a:endParaRPr lang="en-US" altLang="zh-CN" dirty="0" smtClean="0"/>
          </a:p>
          <a:p>
            <a:pPr lvl="1"/>
            <a:r>
              <a:rPr lang="zh-CN" altLang="en-US" dirty="0" smtClean="0"/>
              <a:t>任意三角形（可以分割为两个</a:t>
            </a:r>
            <a:endParaRPr lang="en-US" altLang="zh-CN" dirty="0" smtClean="0"/>
          </a:p>
          <a:p>
            <a:pPr marL="457200" lvl="1" indent="0">
              <a:buNone/>
            </a:pPr>
            <a:r>
              <a:rPr lang="zh-CN" altLang="en-US" dirty="0" smtClean="0"/>
              <a:t>平底三角形）</a:t>
            </a:r>
            <a:endParaRPr lang="en-US" altLang="zh-CN" dirty="0" smtClean="0"/>
          </a:p>
          <a:p>
            <a:pPr lvl="1"/>
            <a:endParaRPr lang="en-US" altLang="zh-CN" dirty="0" smtClean="0"/>
          </a:p>
          <a:p>
            <a:pPr lvl="1">
              <a:buNone/>
            </a:pPr>
            <a:r>
              <a:rPr lang="en-US" altLang="zh-CN" dirty="0" smtClean="0"/>
              <a:t>	</a:t>
            </a:r>
            <a:endParaRPr lang="zh-CN" altLang="en-US" dirty="0"/>
          </a:p>
        </p:txBody>
      </p:sp>
      <p:pic>
        <p:nvPicPr>
          <p:cNvPr id="14" name="Picture 3"/>
          <p:cNvPicPr>
            <a:picLocks noChangeAspect="1" noChangeArrowheads="1"/>
          </p:cNvPicPr>
          <p:nvPr/>
        </p:nvPicPr>
        <p:blipFill>
          <a:blip r:embed="rId2" cstate="print"/>
          <a:srcRect/>
          <a:stretch>
            <a:fillRect/>
          </a:stretch>
        </p:blipFill>
        <p:spPr bwMode="auto">
          <a:xfrm>
            <a:off x="3923928" y="3284984"/>
            <a:ext cx="716087" cy="784286"/>
          </a:xfrm>
          <a:prstGeom prst="rect">
            <a:avLst/>
          </a:prstGeom>
          <a:noFill/>
          <a:ln w="9525">
            <a:noFill/>
            <a:miter lim="800000"/>
            <a:headEnd/>
            <a:tailEnd/>
          </a:ln>
        </p:spPr>
      </p:pic>
      <p:pic>
        <p:nvPicPr>
          <p:cNvPr id="15" name="Picture 3"/>
          <p:cNvPicPr>
            <a:picLocks noChangeAspect="1" noChangeArrowheads="1"/>
          </p:cNvPicPr>
          <p:nvPr/>
        </p:nvPicPr>
        <p:blipFill>
          <a:blip r:embed="rId2" cstate="print"/>
          <a:srcRect/>
          <a:stretch>
            <a:fillRect/>
          </a:stretch>
        </p:blipFill>
        <p:spPr bwMode="auto">
          <a:xfrm rot="10800000">
            <a:off x="5364088" y="3259354"/>
            <a:ext cx="716087" cy="784286"/>
          </a:xfrm>
          <a:prstGeom prst="rect">
            <a:avLst/>
          </a:prstGeom>
          <a:noFill/>
          <a:ln w="9525">
            <a:noFill/>
            <a:miter lim="800000"/>
            <a:headEnd/>
            <a:tailEnd/>
          </a:ln>
        </p:spPr>
      </p:pic>
      <p:pic>
        <p:nvPicPr>
          <p:cNvPr id="16" name="Picture 3"/>
          <p:cNvPicPr>
            <a:picLocks noChangeAspect="1" noChangeArrowheads="1"/>
          </p:cNvPicPr>
          <p:nvPr/>
        </p:nvPicPr>
        <p:blipFill>
          <a:blip r:embed="rId3" cstate="print"/>
          <a:srcRect/>
          <a:stretch>
            <a:fillRect/>
          </a:stretch>
        </p:blipFill>
        <p:spPr bwMode="auto">
          <a:xfrm>
            <a:off x="6104075" y="4298862"/>
            <a:ext cx="1197868" cy="1215628"/>
          </a:xfrm>
          <a:prstGeom prst="rect">
            <a:avLst/>
          </a:prstGeom>
          <a:noFill/>
          <a:ln w="9525">
            <a:noFill/>
            <a:miter lim="800000"/>
            <a:headEnd/>
            <a:tailEnd/>
          </a:ln>
        </p:spPr>
      </p:pic>
    </p:spTree>
    <p:extLst>
      <p:ext uri="{BB962C8B-B14F-4D97-AF65-F5344CB8AC3E}">
        <p14:creationId xmlns:p14="http://schemas.microsoft.com/office/powerpoint/2010/main" val="3599977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9" name="内容占位符 8"/>
          <p:cNvSpPr>
            <a:spLocks noGrp="1"/>
          </p:cNvSpPr>
          <p:nvPr>
            <p:ph idx="1"/>
          </p:nvPr>
        </p:nvSpPr>
        <p:spPr>
          <a:xfrm>
            <a:off x="483576" y="1600200"/>
            <a:ext cx="8229600" cy="4525963"/>
          </a:xfrm>
        </p:spPr>
        <p:txBody>
          <a:bodyPr>
            <a:normAutofit/>
          </a:bodyPr>
          <a:lstStyle/>
          <a:p>
            <a:r>
              <a:rPr lang="zh-CN" altLang="en-US" dirty="0" smtClean="0"/>
              <a:t>在内存中绘制一个三角形</a:t>
            </a:r>
            <a:endParaRPr lang="en-US" altLang="zh-CN" dirty="0" smtClean="0"/>
          </a:p>
          <a:p>
            <a:pPr>
              <a:buNone/>
            </a:pPr>
            <a:endParaRPr lang="en-US" altLang="zh-CN" dirty="0"/>
          </a:p>
          <a:p>
            <a:pPr>
              <a:buNone/>
            </a:pPr>
            <a:r>
              <a:rPr lang="en-US" altLang="zh-CN" sz="2000" dirty="0" smtClean="0"/>
              <a:t>rate = dx / </a:t>
            </a:r>
            <a:r>
              <a:rPr lang="en-US" altLang="zh-CN" sz="2000" dirty="0" err="1" smtClean="0"/>
              <a:t>dy</a:t>
            </a:r>
            <a:r>
              <a:rPr lang="en-US" altLang="zh-CN" sz="2000" dirty="0" smtClean="0"/>
              <a:t>  </a:t>
            </a:r>
          </a:p>
          <a:p>
            <a:pPr>
              <a:buNone/>
            </a:pPr>
            <a:r>
              <a:rPr lang="en-US" altLang="zh-CN" sz="2000" dirty="0" err="1" smtClean="0"/>
              <a:t>v</a:t>
            </a:r>
            <a:r>
              <a:rPr lang="en-US" altLang="zh-CN" sz="2000" baseline="-25000" dirty="0" err="1" smtClean="0"/>
              <a:t>L</a:t>
            </a:r>
            <a:r>
              <a:rPr lang="en-US" altLang="zh-CN" sz="2000" dirty="0" err="1" smtClean="0"/>
              <a:t>.x</a:t>
            </a:r>
            <a:r>
              <a:rPr lang="en-US" altLang="zh-CN" sz="2000" dirty="0" smtClean="0"/>
              <a:t> = </a:t>
            </a:r>
            <a:r>
              <a:rPr lang="en-US" altLang="zh-CN" sz="2000" dirty="0" err="1" smtClean="0"/>
              <a:t>dv</a:t>
            </a:r>
            <a:r>
              <a:rPr lang="en-US" altLang="zh-CN" sz="2000" baseline="-25000" dirty="0" err="1" smtClean="0"/>
              <a:t>L</a:t>
            </a:r>
            <a:r>
              <a:rPr lang="en-US" altLang="zh-CN" sz="2000" dirty="0" err="1" smtClean="0"/>
              <a:t>.y</a:t>
            </a:r>
            <a:r>
              <a:rPr lang="en-US" altLang="zh-CN" sz="2000" dirty="0" smtClean="0"/>
              <a:t> * </a:t>
            </a:r>
            <a:r>
              <a:rPr lang="en-US" altLang="zh-CN" sz="2000" dirty="0" err="1" smtClean="0"/>
              <a:t>rate</a:t>
            </a:r>
            <a:r>
              <a:rPr lang="en-US" altLang="zh-CN" sz="2000" baseline="-25000" dirty="0" err="1" smtClean="0"/>
              <a:t>L</a:t>
            </a:r>
            <a:endParaRPr lang="en-US" altLang="zh-CN" sz="2000" baseline="-25000" dirty="0" smtClean="0"/>
          </a:p>
          <a:p>
            <a:pPr>
              <a:buNone/>
            </a:pPr>
            <a:r>
              <a:rPr lang="en-US" altLang="zh-CN" sz="2000" dirty="0" err="1" smtClean="0"/>
              <a:t>v</a:t>
            </a:r>
            <a:r>
              <a:rPr lang="en-US" altLang="zh-CN" sz="2000" baseline="-25000" dirty="0" err="1" smtClean="0"/>
              <a:t>R</a:t>
            </a:r>
            <a:r>
              <a:rPr lang="en-US" altLang="zh-CN" sz="2000" dirty="0" err="1" smtClean="0"/>
              <a:t>.x</a:t>
            </a:r>
            <a:r>
              <a:rPr lang="en-US" altLang="zh-CN" sz="2000" dirty="0" smtClean="0"/>
              <a:t> = </a:t>
            </a:r>
            <a:r>
              <a:rPr lang="en-US" altLang="zh-CN" sz="2000" dirty="0" err="1" smtClean="0"/>
              <a:t>dv</a:t>
            </a:r>
            <a:r>
              <a:rPr lang="en-US" altLang="zh-CN" sz="2000" baseline="-25000" dirty="0" err="1" smtClean="0"/>
              <a:t>R</a:t>
            </a:r>
            <a:r>
              <a:rPr lang="en-US" altLang="zh-CN" sz="2000" dirty="0" err="1" smtClean="0"/>
              <a:t>.y</a:t>
            </a:r>
            <a:r>
              <a:rPr lang="en-US" altLang="zh-CN" sz="2000" dirty="0" smtClean="0"/>
              <a:t> * </a:t>
            </a:r>
            <a:r>
              <a:rPr lang="en-US" altLang="zh-CN" sz="2000" dirty="0" err="1" smtClean="0"/>
              <a:t>rate</a:t>
            </a:r>
            <a:r>
              <a:rPr lang="en-US" altLang="zh-CN" sz="2000" baseline="-25000" dirty="0" err="1" smtClean="0"/>
              <a:t>R</a:t>
            </a:r>
            <a:endParaRPr lang="en-US" altLang="zh-CN" sz="2000" baseline="-25000" dirty="0" smtClean="0"/>
          </a:p>
          <a:p>
            <a:pPr>
              <a:buNone/>
            </a:pPr>
            <a:r>
              <a:rPr lang="en-US" altLang="zh-CN" sz="2000" baseline="-25000" dirty="0" err="1" smtClean="0"/>
              <a:t>DrawLine</a:t>
            </a:r>
            <a:r>
              <a:rPr lang="en-US" altLang="zh-CN" sz="2000" baseline="-25000" dirty="0" smtClean="0"/>
              <a:t>(</a:t>
            </a:r>
            <a:r>
              <a:rPr lang="en-US" altLang="zh-CN" sz="2000" dirty="0" err="1" smtClean="0"/>
              <a:t>v</a:t>
            </a:r>
            <a:r>
              <a:rPr lang="en-US" altLang="zh-CN" sz="2000" baseline="-25000" dirty="0" err="1" smtClean="0"/>
              <a:t>L</a:t>
            </a:r>
            <a:r>
              <a:rPr lang="en-US" altLang="zh-CN" sz="2000" baseline="-25000" dirty="0" smtClean="0"/>
              <a:t> </a:t>
            </a:r>
            <a:r>
              <a:rPr lang="en-US" altLang="zh-CN" sz="2000" dirty="0" smtClean="0"/>
              <a:t>,</a:t>
            </a:r>
            <a:r>
              <a:rPr lang="en-US" altLang="zh-CN" sz="2000" baseline="-25000" dirty="0" smtClean="0"/>
              <a:t> </a:t>
            </a:r>
            <a:r>
              <a:rPr lang="en-US" altLang="zh-CN" sz="2000" dirty="0" err="1" smtClean="0"/>
              <a:t>v</a:t>
            </a:r>
            <a:r>
              <a:rPr lang="en-US" altLang="zh-CN" sz="2000" baseline="-25000" dirty="0" err="1" smtClean="0"/>
              <a:t>R</a:t>
            </a:r>
            <a:r>
              <a:rPr lang="en-US" altLang="zh-CN" sz="2000" dirty="0" smtClean="0"/>
              <a:t> ,</a:t>
            </a:r>
            <a:r>
              <a:rPr lang="en-US" altLang="zh-CN" sz="2000" baseline="-25000" dirty="0" smtClean="0"/>
              <a:t>  color);</a:t>
            </a:r>
          </a:p>
          <a:p>
            <a:pPr>
              <a:buNone/>
            </a:pPr>
            <a:endParaRPr lang="en-US" altLang="zh-CN" sz="2000" dirty="0" smtClean="0"/>
          </a:p>
          <a:p>
            <a:pPr>
              <a:buNone/>
            </a:pPr>
            <a:r>
              <a:rPr lang="zh-CN" altLang="en-US" sz="2000" dirty="0" smtClean="0"/>
              <a:t>如何让三角形动起来？</a:t>
            </a:r>
            <a:endParaRPr lang="en-US" altLang="zh-CN" sz="2000" dirty="0"/>
          </a:p>
          <a:p>
            <a:pPr>
              <a:buNone/>
            </a:pPr>
            <a:r>
              <a:rPr lang="zh-CN" altLang="en-US" sz="2000" dirty="0" smtClean="0"/>
              <a:t>如何且有更丰富的表现？</a:t>
            </a:r>
            <a:endParaRPr lang="en-US" altLang="zh-CN" sz="2000" dirty="0" smtClean="0"/>
          </a:p>
          <a:p>
            <a:pPr>
              <a:buNone/>
            </a:pPr>
            <a:endParaRPr lang="zh-CN" altLang="en-US" dirty="0"/>
          </a:p>
        </p:txBody>
      </p:sp>
      <p:pic>
        <p:nvPicPr>
          <p:cNvPr id="2052" name="Picture 4"/>
          <p:cNvPicPr>
            <a:picLocks noChangeAspect="1" noChangeArrowheads="1"/>
          </p:cNvPicPr>
          <p:nvPr/>
        </p:nvPicPr>
        <p:blipFill>
          <a:blip r:embed="rId2" cstate="print"/>
          <a:srcRect/>
          <a:stretch>
            <a:fillRect/>
          </a:stretch>
        </p:blipFill>
        <p:spPr bwMode="auto">
          <a:xfrm>
            <a:off x="5148064" y="2158091"/>
            <a:ext cx="2580611" cy="1584176"/>
          </a:xfrm>
          <a:prstGeom prst="rect">
            <a:avLst/>
          </a:prstGeom>
          <a:noFill/>
          <a:ln w="9525">
            <a:noFill/>
            <a:miter lim="800000"/>
            <a:headEnd/>
            <a:tailEnd/>
          </a:ln>
        </p:spPr>
      </p:pic>
    </p:spTree>
    <p:extLst>
      <p:ext uri="{BB962C8B-B14F-4D97-AF65-F5344CB8AC3E}">
        <p14:creationId xmlns:p14="http://schemas.microsoft.com/office/powerpoint/2010/main" val="221040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图形绘制流水线</a:t>
            </a:r>
            <a:endParaRPr lang="en-US" altLang="zh-CN" dirty="0" smtClean="0"/>
          </a:p>
        </p:txBody>
      </p:sp>
      <p:pic>
        <p:nvPicPr>
          <p:cNvPr id="3074" name="Picture 2"/>
          <p:cNvPicPr>
            <a:picLocks noGrp="1" noChangeAspect="1" noChangeArrowheads="1"/>
          </p:cNvPicPr>
          <p:nvPr>
            <p:ph idx="1"/>
          </p:nvPr>
        </p:nvPicPr>
        <p:blipFill>
          <a:blip r:embed="rId2" cstate="print"/>
          <a:srcRect/>
          <a:stretch>
            <a:fillRect/>
          </a:stretch>
        </p:blipFill>
        <p:spPr bwMode="auto">
          <a:xfrm>
            <a:off x="755576" y="1556792"/>
            <a:ext cx="7337434" cy="4125268"/>
          </a:xfrm>
          <a:prstGeom prst="rect">
            <a:avLst/>
          </a:prstGeom>
          <a:noFill/>
          <a:ln w="9525">
            <a:noFill/>
            <a:miter lim="800000"/>
            <a:headEnd/>
            <a:tailEnd/>
          </a:ln>
        </p:spPr>
      </p:pic>
    </p:spTree>
    <p:extLst>
      <p:ext uri="{BB962C8B-B14F-4D97-AF65-F5344CB8AC3E}">
        <p14:creationId xmlns:p14="http://schemas.microsoft.com/office/powerpoint/2010/main" val="288596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924023"/>
            <a:ext cx="8083007" cy="3809233"/>
          </a:xfrm>
          <a:prstGeom prst="rect">
            <a:avLst/>
          </a:prstGeom>
          <a:noFill/>
          <a:ln w="9525">
            <a:noFill/>
            <a:miter lim="800000"/>
            <a:headEnd/>
            <a:tailEnd/>
          </a:ln>
        </p:spPr>
      </p:pic>
    </p:spTree>
    <p:extLst>
      <p:ext uri="{BB962C8B-B14F-4D97-AF65-F5344CB8AC3E}">
        <p14:creationId xmlns:p14="http://schemas.microsoft.com/office/powerpoint/2010/main" val="3541524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zh-CN" altLang="en-US" dirty="0" smtClean="0"/>
              <a:t>线性变换</a:t>
            </a:r>
            <a:endParaRPr lang="en-US" altLang="zh-CN" dirty="0" smtClean="0"/>
          </a:p>
          <a:p>
            <a:pPr>
              <a:buNone/>
            </a:pPr>
            <a:r>
              <a:rPr lang="en-US" altLang="zh-CN" sz="2000" dirty="0" smtClean="0"/>
              <a:t>	</a:t>
            </a:r>
            <a:r>
              <a:rPr lang="zh-CN" altLang="en-US" sz="2000" dirty="0" smtClean="0"/>
              <a:t>有</a:t>
            </a:r>
            <a:r>
              <a:rPr lang="en-US" altLang="zh-CN" sz="2000" dirty="0" smtClean="0"/>
              <a:t>3D</a:t>
            </a:r>
            <a:r>
              <a:rPr lang="zh-CN" altLang="en-US" sz="2000" dirty="0" smtClean="0"/>
              <a:t>坐标系</a:t>
            </a:r>
            <a:r>
              <a:rPr lang="en-US" altLang="zh-CN" sz="2000" dirty="0" smtClean="0"/>
              <a:t>C</a:t>
            </a:r>
            <a:r>
              <a:rPr lang="zh-CN" altLang="en-US" sz="2000" dirty="0" smtClean="0"/>
              <a:t>中的一点</a:t>
            </a:r>
            <a:r>
              <a:rPr lang="en-US" altLang="zh-CN" sz="2000" dirty="0" smtClean="0"/>
              <a:t>P</a:t>
            </a:r>
            <a:r>
              <a:rPr lang="zh-CN" altLang="en-US" sz="2000" dirty="0" smtClean="0"/>
              <a:t>，坐标值</a:t>
            </a:r>
            <a:r>
              <a:rPr lang="en-US" altLang="zh-CN" sz="2000" dirty="0" smtClean="0"/>
              <a:t>&lt;x, y, z&gt;</a:t>
            </a:r>
            <a:r>
              <a:rPr lang="zh-CN" altLang="en-US" sz="2000" dirty="0" smtClean="0"/>
              <a:t>，在另一个</a:t>
            </a:r>
            <a:r>
              <a:rPr lang="en-US" altLang="zh-CN" sz="2000" dirty="0" smtClean="0"/>
              <a:t>3D</a:t>
            </a:r>
            <a:r>
              <a:rPr lang="zh-CN" altLang="en-US" sz="2000" dirty="0" smtClean="0"/>
              <a:t>坐标系</a:t>
            </a:r>
            <a:r>
              <a:rPr lang="en-US" altLang="zh-CN" sz="2000" dirty="0" smtClean="0"/>
              <a:t>C’</a:t>
            </a:r>
            <a:r>
              <a:rPr lang="zh-CN" altLang="en-US" sz="2000" dirty="0" smtClean="0"/>
              <a:t>中，其坐标</a:t>
            </a:r>
            <a:r>
              <a:rPr lang="en-US" altLang="zh-CN" sz="2000" dirty="0" smtClean="0"/>
              <a:t>&lt;x’, y’, z’&gt;</a:t>
            </a:r>
            <a:r>
              <a:rPr lang="zh-CN" altLang="en-US" sz="2000" dirty="0" smtClean="0"/>
              <a:t>可以表示成坐标系</a:t>
            </a:r>
            <a:r>
              <a:rPr lang="en-US" altLang="zh-CN" sz="2000" dirty="0" smtClean="0"/>
              <a:t>C</a:t>
            </a:r>
            <a:r>
              <a:rPr lang="zh-CN" altLang="en-US" sz="2000" dirty="0" smtClean="0"/>
              <a:t>中</a:t>
            </a:r>
            <a:r>
              <a:rPr lang="en-US" altLang="zh-CN" sz="2000" dirty="0" smtClean="0"/>
              <a:t>&lt;x, y, z&gt;</a:t>
            </a:r>
            <a:r>
              <a:rPr lang="zh-CN" altLang="en-US" sz="2000" dirty="0" smtClean="0"/>
              <a:t>的线性函数：</a:t>
            </a:r>
            <a:endParaRPr lang="en-US" altLang="zh-CN" sz="2000" dirty="0" smtClean="0"/>
          </a:p>
          <a:p>
            <a:pPr>
              <a:buNone/>
            </a:pPr>
            <a:r>
              <a:rPr lang="en-US" altLang="zh-CN" sz="2000" dirty="0" smtClean="0"/>
              <a:t>	x’(x, y, z) = U1x + V1y + W1z + T1</a:t>
            </a:r>
          </a:p>
          <a:p>
            <a:pPr>
              <a:buNone/>
            </a:pPr>
            <a:r>
              <a:rPr lang="en-US" altLang="zh-CN" sz="2000" dirty="0" smtClean="0"/>
              <a:t>	y’(x, y, z) = U2x +V2y + W2z + T2</a:t>
            </a:r>
          </a:p>
          <a:p>
            <a:pPr>
              <a:buNone/>
            </a:pPr>
            <a:r>
              <a:rPr lang="en-US" altLang="zh-CN" sz="2000" dirty="0" smtClean="0"/>
              <a:t>	z’(x, y, z) – U3x + V3y + W3z + T3</a:t>
            </a:r>
          </a:p>
          <a:p>
            <a:pPr>
              <a:buNone/>
            </a:pPr>
            <a:r>
              <a:rPr lang="en-US" altLang="zh-CN" sz="2000" dirty="0" smtClean="0"/>
              <a:t>	</a:t>
            </a:r>
            <a:r>
              <a:rPr lang="zh-CN" altLang="en-US" sz="2000" dirty="0" smtClean="0"/>
              <a:t>上式构成了从坐标系统</a:t>
            </a:r>
            <a:r>
              <a:rPr lang="en-US" altLang="zh-CN" sz="2000" dirty="0" smtClean="0"/>
              <a:t>C</a:t>
            </a:r>
            <a:r>
              <a:rPr lang="zh-CN" altLang="en-US" sz="2000" dirty="0" smtClean="0"/>
              <a:t>到坐标系统</a:t>
            </a:r>
            <a:r>
              <a:rPr lang="en-US" altLang="zh-CN" sz="2000" dirty="0" smtClean="0"/>
              <a:t>C’</a:t>
            </a:r>
            <a:r>
              <a:rPr lang="zh-CN" altLang="en-US" sz="2000" dirty="0" smtClean="0"/>
              <a:t>的一个线性变换</a:t>
            </a:r>
            <a:endParaRPr lang="en-US" altLang="zh-CN" sz="2000" dirty="0" smtClean="0"/>
          </a:p>
          <a:p>
            <a:r>
              <a:rPr lang="zh-CN" altLang="en-US" dirty="0" smtClean="0"/>
              <a:t>矩阵形式</a:t>
            </a:r>
            <a:endParaRPr lang="en-US" altLang="zh-CN" dirty="0" smtClean="0"/>
          </a:p>
          <a:p>
            <a:pPr>
              <a:buNone/>
            </a:pPr>
            <a:r>
              <a:rPr lang="en-US" altLang="zh-CN" dirty="0" smtClean="0"/>
              <a:t>	</a:t>
            </a:r>
            <a:r>
              <a:rPr lang="zh-CN" altLang="en-US" sz="2000" dirty="0" smtClean="0"/>
              <a:t>。</a:t>
            </a:r>
            <a:endParaRPr lang="en-US" altLang="zh-CN" sz="2000" dirty="0" smtClean="0"/>
          </a:p>
        </p:txBody>
      </p:sp>
      <p:pic>
        <p:nvPicPr>
          <p:cNvPr id="4" name="Picture 2"/>
          <p:cNvPicPr>
            <a:picLocks noChangeAspect="1" noChangeArrowheads="1"/>
          </p:cNvPicPr>
          <p:nvPr/>
        </p:nvPicPr>
        <p:blipFill>
          <a:blip r:embed="rId2" cstate="print"/>
          <a:srcRect/>
          <a:stretch>
            <a:fillRect/>
          </a:stretch>
        </p:blipFill>
        <p:spPr bwMode="auto">
          <a:xfrm>
            <a:off x="3059832" y="4435803"/>
            <a:ext cx="3456384" cy="1154746"/>
          </a:xfrm>
          <a:prstGeom prst="rect">
            <a:avLst/>
          </a:prstGeom>
          <a:noFill/>
          <a:ln w="9525">
            <a:noFill/>
            <a:miter lim="800000"/>
            <a:headEnd/>
            <a:tailEnd/>
          </a:ln>
        </p:spPr>
      </p:pic>
    </p:spTree>
    <p:extLst>
      <p:ext uri="{BB962C8B-B14F-4D97-AF65-F5344CB8AC3E}">
        <p14:creationId xmlns:p14="http://schemas.microsoft.com/office/powerpoint/2010/main" val="3572796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 </a:t>
            </a:r>
            <a:r>
              <a:rPr lang="zh-CN" altLang="en-US" dirty="0" smtClean="0"/>
              <a:t>旋转变换：</a:t>
            </a:r>
            <a:endParaRPr lang="en-US" altLang="zh-CN" dirty="0" smtClean="0"/>
          </a:p>
          <a:p>
            <a:pPr lvl="1">
              <a:buNone/>
            </a:pPr>
            <a:r>
              <a:rPr lang="zh-CN" altLang="en-US" dirty="0" smtClean="0"/>
              <a:t>在</a:t>
            </a:r>
            <a:r>
              <a:rPr lang="en-US" altLang="zh-CN" dirty="0" smtClean="0"/>
              <a:t>x-y</a:t>
            </a:r>
            <a:r>
              <a:rPr lang="zh-CN" altLang="en-US" dirty="0" smtClean="0"/>
              <a:t>平面中的一个二维微量将其</a:t>
            </a:r>
            <a:r>
              <a:rPr lang="en-US" altLang="zh-CN" dirty="0" smtClean="0"/>
              <a:t>x</a:t>
            </a:r>
            <a:r>
              <a:rPr lang="zh-CN" altLang="en-US" dirty="0" smtClean="0"/>
              <a:t>和</a:t>
            </a:r>
            <a:r>
              <a:rPr lang="en-US" altLang="zh-CN" dirty="0" smtClean="0"/>
              <a:t>y</a:t>
            </a:r>
            <a:r>
              <a:rPr lang="zh-CN" altLang="en-US" dirty="0" smtClean="0"/>
              <a:t>坐标变换，并将变换后的</a:t>
            </a:r>
            <a:r>
              <a:rPr lang="en-US" altLang="zh-CN" dirty="0" smtClean="0"/>
              <a:t>x</a:t>
            </a:r>
            <a:r>
              <a:rPr lang="zh-CN" altLang="en-US" dirty="0" smtClean="0"/>
              <a:t>坐标取反，即实现向量</a:t>
            </a:r>
            <a:r>
              <a:rPr lang="en-US" altLang="zh-CN" dirty="0" smtClean="0"/>
              <a:t>P</a:t>
            </a:r>
            <a:r>
              <a:rPr lang="zh-CN" altLang="en-US" dirty="0" smtClean="0"/>
              <a:t>的</a:t>
            </a:r>
            <a:r>
              <a:rPr lang="en-US" altLang="zh-CN" dirty="0" smtClean="0"/>
              <a:t>90</a:t>
            </a:r>
            <a:r>
              <a:rPr lang="zh-CN" altLang="en-US" dirty="0" smtClean="0"/>
              <a:t>度逆时针旋转，旋转后的微量为</a:t>
            </a:r>
            <a:r>
              <a:rPr lang="en-US" altLang="zh-CN" dirty="0" smtClean="0"/>
              <a:t>Q=&lt;-</a:t>
            </a:r>
            <a:r>
              <a:rPr lang="en-US" altLang="zh-CN" dirty="0" err="1" smtClean="0"/>
              <a:t>Py</a:t>
            </a:r>
            <a:r>
              <a:rPr lang="en-US" altLang="zh-CN" dirty="0" smtClean="0"/>
              <a:t>, </a:t>
            </a:r>
            <a:r>
              <a:rPr lang="en-US" altLang="zh-CN" dirty="0" err="1" smtClean="0"/>
              <a:t>Px</a:t>
            </a:r>
            <a:r>
              <a:rPr lang="en-US" altLang="zh-CN" dirty="0" smtClean="0"/>
              <a:t>&gt;</a:t>
            </a:r>
            <a:r>
              <a:rPr lang="zh-CN" altLang="en-US" dirty="0" smtClean="0"/>
              <a:t>，</a:t>
            </a:r>
            <a:r>
              <a:rPr lang="en-US" altLang="zh-CN" dirty="0" smtClean="0"/>
              <a:t>P</a:t>
            </a:r>
            <a:r>
              <a:rPr lang="zh-CN" altLang="en-US" dirty="0" smtClean="0"/>
              <a:t>和</a:t>
            </a:r>
            <a:r>
              <a:rPr lang="en-US" altLang="zh-CN" dirty="0" smtClean="0"/>
              <a:t>Q</a:t>
            </a:r>
            <a:r>
              <a:rPr lang="zh-CN" altLang="en-US" dirty="0" smtClean="0"/>
              <a:t>组成</a:t>
            </a:r>
            <a:r>
              <a:rPr lang="en-US" altLang="zh-CN" dirty="0" smtClean="0"/>
              <a:t>x-y</a:t>
            </a:r>
            <a:r>
              <a:rPr lang="zh-CN" altLang="en-US" dirty="0" smtClean="0"/>
              <a:t>平面的一个正交基。</a:t>
            </a:r>
            <a:r>
              <a:rPr lang="en-US" altLang="zh-CN" dirty="0" smtClean="0"/>
              <a:t>X-y</a:t>
            </a:r>
            <a:r>
              <a:rPr lang="zh-CN" altLang="en-US" dirty="0" smtClean="0"/>
              <a:t>平面中的任何向量都可表示成两个微量的线性组合。向量</a:t>
            </a:r>
            <a:r>
              <a:rPr lang="en-US" altLang="zh-CN" dirty="0" smtClean="0"/>
              <a:t>P</a:t>
            </a:r>
            <a:r>
              <a:rPr lang="zh-CN" altLang="en-US" dirty="0" smtClean="0"/>
              <a:t>旋转</a:t>
            </a:r>
            <a:r>
              <a:rPr lang="en-US" altLang="zh-CN" dirty="0" smtClean="0"/>
              <a:t>θ</a:t>
            </a:r>
            <a:r>
              <a:rPr lang="zh-CN" altLang="en-US" dirty="0" smtClean="0"/>
              <a:t>角后得到</a:t>
            </a:r>
            <a:r>
              <a:rPr lang="en-US" altLang="zh-CN" dirty="0" smtClean="0"/>
              <a:t>P’, </a:t>
            </a:r>
            <a:r>
              <a:rPr lang="zh-CN" altLang="en-US" dirty="0" smtClean="0"/>
              <a:t>该微量可由分别与向量</a:t>
            </a:r>
            <a:r>
              <a:rPr lang="en-US" altLang="zh-CN" dirty="0" smtClean="0"/>
              <a:t>P</a:t>
            </a:r>
            <a:r>
              <a:rPr lang="zh-CN" altLang="en-US" dirty="0" smtClean="0"/>
              <a:t>和</a:t>
            </a:r>
            <a:r>
              <a:rPr lang="en-US" altLang="zh-CN" dirty="0" smtClean="0"/>
              <a:t>Q</a:t>
            </a:r>
            <a:r>
              <a:rPr lang="zh-CN" altLang="en-US" dirty="0" smtClean="0"/>
              <a:t>的平等的两个分量组成，即</a:t>
            </a:r>
            <a:endParaRPr lang="en-US" altLang="zh-CN" dirty="0" smtClean="0"/>
          </a:p>
          <a:p>
            <a:pPr lvl="1">
              <a:buNone/>
            </a:pPr>
            <a:r>
              <a:rPr lang="en-US" altLang="zh-CN" dirty="0" smtClean="0"/>
              <a:t>			P’ = </a:t>
            </a:r>
            <a:r>
              <a:rPr lang="en-US" altLang="zh-CN" dirty="0" err="1" smtClean="0"/>
              <a:t>Pcosθ</a:t>
            </a:r>
            <a:r>
              <a:rPr lang="en-US" altLang="zh-CN" dirty="0" smtClean="0"/>
              <a:t> + </a:t>
            </a:r>
            <a:r>
              <a:rPr lang="en-US" altLang="zh-CN" dirty="0" err="1" smtClean="0"/>
              <a:t>Qsinθ</a:t>
            </a:r>
            <a:endParaRPr lang="en-US" altLang="zh-CN" dirty="0" smtClean="0"/>
          </a:p>
          <a:p>
            <a:pPr lvl="1">
              <a:buNone/>
            </a:pPr>
            <a:r>
              <a:rPr lang="zh-CN" altLang="en-US" dirty="0" smtClean="0"/>
              <a:t>向量</a:t>
            </a:r>
            <a:r>
              <a:rPr lang="en-US" altLang="zh-CN" dirty="0" smtClean="0"/>
              <a:t>P’</a:t>
            </a:r>
            <a:r>
              <a:rPr lang="zh-CN" altLang="en-US" dirty="0" smtClean="0"/>
              <a:t>的两个分量可以表示为</a:t>
            </a:r>
            <a:endParaRPr lang="en-US" altLang="zh-CN" dirty="0" smtClean="0"/>
          </a:p>
          <a:p>
            <a:pPr lvl="1">
              <a:buNone/>
            </a:pPr>
            <a:r>
              <a:rPr lang="en-US" altLang="zh-CN" dirty="0" smtClean="0"/>
              <a:t>			</a:t>
            </a:r>
            <a:r>
              <a:rPr lang="en-US" altLang="zh-CN" dirty="0" err="1" smtClean="0"/>
              <a:t>P’x</a:t>
            </a:r>
            <a:r>
              <a:rPr lang="en-US" altLang="zh-CN" dirty="0" smtClean="0"/>
              <a:t> = </a:t>
            </a:r>
            <a:r>
              <a:rPr lang="en-US" altLang="zh-CN" dirty="0" err="1" smtClean="0"/>
              <a:t>Pxcosθ</a:t>
            </a:r>
            <a:r>
              <a:rPr lang="en-US" altLang="zh-CN" dirty="0" smtClean="0"/>
              <a:t> – </a:t>
            </a:r>
            <a:r>
              <a:rPr lang="en-US" altLang="zh-CN" dirty="0" err="1" smtClean="0"/>
              <a:t>Pysinθ</a:t>
            </a:r>
            <a:endParaRPr lang="en-US" altLang="zh-CN" dirty="0" smtClean="0"/>
          </a:p>
          <a:p>
            <a:pPr lvl="1">
              <a:buNone/>
            </a:pPr>
            <a:r>
              <a:rPr lang="en-US" altLang="zh-CN" dirty="0" smtClean="0"/>
              <a:t>			</a:t>
            </a:r>
            <a:r>
              <a:rPr lang="en-US" altLang="zh-CN" dirty="0" err="1" smtClean="0"/>
              <a:t>P’y</a:t>
            </a:r>
            <a:r>
              <a:rPr lang="en-US" altLang="zh-CN" dirty="0" smtClean="0"/>
              <a:t> = </a:t>
            </a:r>
            <a:r>
              <a:rPr lang="en-US" altLang="zh-CN" dirty="0" err="1" smtClean="0"/>
              <a:t>Pysinθ</a:t>
            </a:r>
            <a:r>
              <a:rPr lang="en-US" altLang="zh-CN" dirty="0" smtClean="0"/>
              <a:t> + </a:t>
            </a:r>
            <a:r>
              <a:rPr lang="en-US" altLang="zh-CN" dirty="0" err="1" smtClean="0"/>
              <a:t>Pxcosθ</a:t>
            </a:r>
            <a:r>
              <a:rPr lang="en-US" altLang="zh-CN" dirty="0" smtClean="0"/>
              <a:t> </a:t>
            </a:r>
            <a:endParaRPr lang="zh-CN" altLang="en-US" dirty="0"/>
          </a:p>
        </p:txBody>
      </p:sp>
    </p:spTree>
    <p:extLst>
      <p:ext uri="{BB962C8B-B14F-4D97-AF65-F5344CB8AC3E}">
        <p14:creationId xmlns:p14="http://schemas.microsoft.com/office/powerpoint/2010/main" val="253465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矩阵形式</a:t>
            </a:r>
            <a:endParaRPr lang="en-US" altLang="zh-CN" dirty="0" smtClean="0"/>
          </a:p>
          <a:p>
            <a:pPr lvl="1">
              <a:buNone/>
            </a:pPr>
            <a:r>
              <a:rPr lang="en-US" altLang="zh-CN" dirty="0" smtClean="0"/>
              <a:t>			</a:t>
            </a:r>
            <a:r>
              <a:rPr lang="en-US" altLang="zh-CN" dirty="0" err="1" smtClean="0"/>
              <a:t>cosθ</a:t>
            </a:r>
            <a:r>
              <a:rPr lang="en-US" altLang="zh-CN" dirty="0" smtClean="0"/>
              <a:t>    -</a:t>
            </a:r>
            <a:r>
              <a:rPr lang="en-US" altLang="zh-CN" dirty="0" err="1" smtClean="0"/>
              <a:t>sinθ</a:t>
            </a:r>
            <a:endParaRPr lang="en-US" altLang="zh-CN" dirty="0" smtClean="0"/>
          </a:p>
          <a:p>
            <a:pPr lvl="1">
              <a:buNone/>
            </a:pPr>
            <a:r>
              <a:rPr lang="en-US" altLang="zh-CN" dirty="0" smtClean="0"/>
              <a:t>	 P’ =  			 P</a:t>
            </a:r>
          </a:p>
          <a:p>
            <a:pPr lvl="1">
              <a:buNone/>
            </a:pPr>
            <a:r>
              <a:rPr lang="en-US" altLang="zh-CN" dirty="0" smtClean="0"/>
              <a:t>			</a:t>
            </a:r>
            <a:r>
              <a:rPr lang="en-US" altLang="zh-CN" dirty="0" err="1" smtClean="0"/>
              <a:t>sinθ</a:t>
            </a:r>
            <a:r>
              <a:rPr lang="en-US" altLang="zh-CN" dirty="0" smtClean="0"/>
              <a:t>     </a:t>
            </a:r>
            <a:r>
              <a:rPr lang="en-US" altLang="zh-CN" dirty="0" err="1" smtClean="0"/>
              <a:t>cosθ</a:t>
            </a:r>
            <a:r>
              <a:rPr lang="en-US" altLang="zh-CN" dirty="0" smtClean="0"/>
              <a:t>	</a:t>
            </a:r>
          </a:p>
          <a:p>
            <a:pPr lvl="1">
              <a:buNone/>
            </a:pPr>
            <a:r>
              <a:rPr lang="en-US" altLang="zh-CN" dirty="0" smtClean="0"/>
              <a:t>3D</a:t>
            </a:r>
            <a:r>
              <a:rPr lang="zh-CN" altLang="en-US" dirty="0" smtClean="0"/>
              <a:t>中绕坐标轴旋转</a:t>
            </a:r>
            <a:endParaRPr lang="en-US" altLang="zh-CN" dirty="0" smtClean="0"/>
          </a:p>
          <a:p>
            <a:pPr lvl="1">
              <a:buNone/>
            </a:pPr>
            <a:endParaRPr lang="en-US" altLang="zh-CN" dirty="0" smtClean="0"/>
          </a:p>
        </p:txBody>
      </p:sp>
      <p:pic>
        <p:nvPicPr>
          <p:cNvPr id="5" name="Picture 2"/>
          <p:cNvPicPr>
            <a:picLocks noChangeAspect="1" noChangeArrowheads="1"/>
          </p:cNvPicPr>
          <p:nvPr/>
        </p:nvPicPr>
        <p:blipFill>
          <a:blip r:embed="rId2" cstate="print"/>
          <a:srcRect/>
          <a:stretch>
            <a:fillRect/>
          </a:stretch>
        </p:blipFill>
        <p:spPr bwMode="auto">
          <a:xfrm>
            <a:off x="2051720" y="2132856"/>
            <a:ext cx="216024" cy="1656184"/>
          </a:xfrm>
          <a:prstGeom prst="rect">
            <a:avLst/>
          </a:prstGeom>
          <a:noFill/>
          <a:ln w="9525">
            <a:noFill/>
            <a:miter lim="800000"/>
            <a:headEnd/>
            <a:tailEnd/>
          </a:ln>
        </p:spPr>
      </p:pic>
      <p:pic>
        <p:nvPicPr>
          <p:cNvPr id="6" name="Picture 2"/>
          <p:cNvPicPr>
            <a:picLocks noChangeAspect="1" noChangeArrowheads="1"/>
          </p:cNvPicPr>
          <p:nvPr/>
        </p:nvPicPr>
        <p:blipFill>
          <a:blip r:embed="rId2" cstate="print"/>
          <a:srcRect/>
          <a:stretch>
            <a:fillRect/>
          </a:stretch>
        </p:blipFill>
        <p:spPr bwMode="auto">
          <a:xfrm rot="10800000">
            <a:off x="4067944" y="2204863"/>
            <a:ext cx="216024" cy="1584175"/>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5652120" y="4507092"/>
            <a:ext cx="1944216" cy="794116"/>
          </a:xfrm>
          <a:prstGeom prst="rect">
            <a:avLst/>
          </a:prstGeom>
          <a:noFill/>
          <a:ln w="9525">
            <a:noFill/>
            <a:miter lim="800000"/>
            <a:headEnd/>
            <a:tailEnd/>
          </a:ln>
        </p:spPr>
      </p:pic>
      <p:pic>
        <p:nvPicPr>
          <p:cNvPr id="9" name="Picture 5"/>
          <p:cNvPicPr>
            <a:picLocks noChangeAspect="1" noChangeArrowheads="1"/>
          </p:cNvPicPr>
          <p:nvPr/>
        </p:nvPicPr>
        <p:blipFill>
          <a:blip r:embed="rId4" cstate="print"/>
          <a:srcRect/>
          <a:stretch>
            <a:fillRect/>
          </a:stretch>
        </p:blipFill>
        <p:spPr bwMode="auto">
          <a:xfrm>
            <a:off x="1043608" y="4581128"/>
            <a:ext cx="2256588" cy="720080"/>
          </a:xfrm>
          <a:prstGeom prst="rect">
            <a:avLst/>
          </a:prstGeom>
          <a:noFill/>
          <a:ln w="9525">
            <a:noFill/>
            <a:miter lim="800000"/>
            <a:headEnd/>
            <a:tailEnd/>
          </a:ln>
        </p:spPr>
      </p:pic>
      <p:pic>
        <p:nvPicPr>
          <p:cNvPr id="10" name="Picture 6"/>
          <p:cNvPicPr>
            <a:picLocks noChangeAspect="1" noChangeArrowheads="1"/>
          </p:cNvPicPr>
          <p:nvPr/>
        </p:nvPicPr>
        <p:blipFill>
          <a:blip r:embed="rId5" cstate="print"/>
          <a:srcRect/>
          <a:stretch>
            <a:fillRect/>
          </a:stretch>
        </p:blipFill>
        <p:spPr bwMode="auto">
          <a:xfrm>
            <a:off x="3131840" y="4581128"/>
            <a:ext cx="2387580" cy="792088"/>
          </a:xfrm>
          <a:prstGeom prst="rect">
            <a:avLst/>
          </a:prstGeom>
          <a:noFill/>
          <a:ln w="9525">
            <a:noFill/>
            <a:miter lim="800000"/>
            <a:headEnd/>
            <a:tailEnd/>
          </a:ln>
        </p:spPr>
      </p:pic>
    </p:spTree>
    <p:extLst>
      <p:ext uri="{BB962C8B-B14F-4D97-AF65-F5344CB8AC3E}">
        <p14:creationId xmlns:p14="http://schemas.microsoft.com/office/powerpoint/2010/main" val="3709825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10" name="内容占位符 9"/>
          <p:cNvSpPr>
            <a:spLocks noGrp="1"/>
          </p:cNvSpPr>
          <p:nvPr>
            <p:ph idx="1"/>
          </p:nvPr>
        </p:nvSpPr>
        <p:spPr/>
        <p:txBody>
          <a:bodyPr/>
          <a:lstStyle/>
          <a:p>
            <a:r>
              <a:rPr lang="zh-CN" altLang="en-US" dirty="0" smtClean="0"/>
              <a:t>绕任意轴旋转</a:t>
            </a:r>
            <a:endParaRPr lang="en-US" altLang="zh-CN" dirty="0" smtClean="0"/>
          </a:p>
          <a:p>
            <a:pPr>
              <a:buNone/>
            </a:pPr>
            <a:r>
              <a:rPr lang="en-US" altLang="zh-CN" dirty="0" smtClean="0"/>
              <a:t>	</a:t>
            </a:r>
            <a:r>
              <a:rPr lang="zh-CN" altLang="en-US" sz="2000" dirty="0" smtClean="0"/>
              <a:t>向量</a:t>
            </a:r>
            <a:r>
              <a:rPr lang="en-US" altLang="zh-CN" sz="2000" dirty="0" smtClean="0"/>
              <a:t>P</a:t>
            </a:r>
            <a:r>
              <a:rPr lang="zh-CN" altLang="en-US" sz="2000" dirty="0" smtClean="0"/>
              <a:t>绕任意轴旋转</a:t>
            </a:r>
            <a:r>
              <a:rPr lang="en-US" altLang="zh-CN" sz="2000" dirty="0" smtClean="0"/>
              <a:t>θ</a:t>
            </a:r>
            <a:r>
              <a:rPr lang="zh-CN" altLang="en-US" sz="2000" dirty="0" smtClean="0"/>
              <a:t>角，旋转轴为单位向量</a:t>
            </a:r>
            <a:r>
              <a:rPr lang="en-US" altLang="zh-CN" sz="2000" dirty="0" smtClean="0"/>
              <a:t>A</a:t>
            </a:r>
            <a:r>
              <a:rPr lang="zh-CN" altLang="en-US" sz="2000" dirty="0" smtClean="0"/>
              <a:t>，</a:t>
            </a:r>
            <a:endParaRPr lang="en-US" altLang="zh-CN" sz="2000" dirty="0" smtClean="0"/>
          </a:p>
          <a:p>
            <a:pPr>
              <a:buNone/>
            </a:pPr>
            <a:r>
              <a:rPr lang="en-US" altLang="zh-CN" sz="2000" dirty="0"/>
              <a:t>	</a:t>
            </a:r>
            <a:r>
              <a:rPr lang="zh-CN" altLang="en-US" sz="2000" dirty="0" smtClean="0"/>
              <a:t>则向量</a:t>
            </a:r>
            <a:r>
              <a:rPr lang="en-US" altLang="zh-CN" sz="2000" dirty="0" smtClean="0"/>
              <a:t>P</a:t>
            </a:r>
            <a:r>
              <a:rPr lang="zh-CN" altLang="en-US" sz="2000" dirty="0" smtClean="0"/>
              <a:t>可分解为分别与向量</a:t>
            </a:r>
            <a:r>
              <a:rPr lang="en-US" altLang="zh-CN" sz="2000" dirty="0" smtClean="0"/>
              <a:t>A</a:t>
            </a:r>
            <a:r>
              <a:rPr lang="zh-CN" altLang="en-US" sz="2000" dirty="0" smtClean="0"/>
              <a:t>平行和垂直的</a:t>
            </a:r>
            <a:endParaRPr lang="en-US" altLang="zh-CN" sz="2000" dirty="0" smtClean="0"/>
          </a:p>
          <a:p>
            <a:pPr>
              <a:buNone/>
            </a:pPr>
            <a:r>
              <a:rPr lang="en-US" altLang="zh-CN" sz="2000" dirty="0"/>
              <a:t>	</a:t>
            </a:r>
            <a:r>
              <a:rPr lang="zh-CN" altLang="en-US" sz="2000" dirty="0" smtClean="0"/>
              <a:t>分量，与向量</a:t>
            </a:r>
            <a:r>
              <a:rPr lang="en-US" altLang="zh-CN" sz="2000" dirty="0" smtClean="0"/>
              <a:t>A</a:t>
            </a:r>
            <a:r>
              <a:rPr lang="zh-CN" altLang="en-US" sz="2000" dirty="0" smtClean="0"/>
              <a:t>平行的分量在旋转过程中不变，</a:t>
            </a:r>
            <a:endParaRPr lang="en-US" altLang="zh-CN" sz="2000" dirty="0" smtClean="0"/>
          </a:p>
          <a:p>
            <a:pPr>
              <a:buNone/>
            </a:pPr>
            <a:r>
              <a:rPr lang="en-US" altLang="zh-CN" sz="2000" dirty="0"/>
              <a:t>	</a:t>
            </a:r>
            <a:r>
              <a:rPr lang="zh-CN" altLang="en-US" sz="2000" dirty="0" smtClean="0"/>
              <a:t>因此问题简化为向量</a:t>
            </a:r>
            <a:r>
              <a:rPr lang="en-US" altLang="zh-CN" sz="2000" dirty="0" smtClean="0"/>
              <a:t>P</a:t>
            </a:r>
            <a:r>
              <a:rPr lang="zh-CN" altLang="en-US" sz="2000" dirty="0" smtClean="0"/>
              <a:t>中与向量</a:t>
            </a:r>
            <a:r>
              <a:rPr lang="en-US" altLang="zh-CN" sz="2000" dirty="0" smtClean="0"/>
              <a:t>A</a:t>
            </a:r>
            <a:r>
              <a:rPr lang="zh-CN" altLang="en-US" sz="2000" dirty="0" smtClean="0"/>
              <a:t>垂直分量的</a:t>
            </a:r>
            <a:endParaRPr lang="en-US" altLang="zh-CN" sz="2000" dirty="0" smtClean="0"/>
          </a:p>
          <a:p>
            <a:pPr>
              <a:buNone/>
            </a:pPr>
            <a:r>
              <a:rPr lang="en-US" altLang="zh-CN" sz="2000" dirty="0"/>
              <a:t>	</a:t>
            </a:r>
            <a:r>
              <a:rPr lang="zh-CN" altLang="en-US" sz="2000" dirty="0" smtClean="0"/>
              <a:t>旋转问题。</a:t>
            </a:r>
            <a:endParaRPr lang="zh-CN" altLang="en-US" sz="2000" dirty="0"/>
          </a:p>
        </p:txBody>
      </p:sp>
      <p:pic>
        <p:nvPicPr>
          <p:cNvPr id="12" name="Picture 2"/>
          <p:cNvPicPr>
            <a:picLocks noChangeAspect="1" noChangeArrowheads="1"/>
          </p:cNvPicPr>
          <p:nvPr/>
        </p:nvPicPr>
        <p:blipFill>
          <a:blip r:embed="rId2" cstate="print"/>
          <a:srcRect/>
          <a:stretch>
            <a:fillRect/>
          </a:stretch>
        </p:blipFill>
        <p:spPr bwMode="auto">
          <a:xfrm>
            <a:off x="6067237" y="1844824"/>
            <a:ext cx="2609219" cy="3501008"/>
          </a:xfrm>
          <a:prstGeom prst="rect">
            <a:avLst/>
          </a:prstGeom>
          <a:noFill/>
          <a:ln w="9525">
            <a:noFill/>
            <a:miter lim="800000"/>
            <a:headEnd/>
            <a:tailEnd/>
          </a:ln>
        </p:spPr>
      </p:pic>
    </p:spTree>
    <p:extLst>
      <p:ext uri="{BB962C8B-B14F-4D97-AF65-F5344CB8AC3E}">
        <p14:creationId xmlns:p14="http://schemas.microsoft.com/office/powerpoint/2010/main" val="38614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5" name="内容占位符 4"/>
          <p:cNvSpPr>
            <a:spLocks noGrp="1"/>
          </p:cNvSpPr>
          <p:nvPr>
            <p:ph idx="1"/>
          </p:nvPr>
        </p:nvSpPr>
        <p:spPr/>
        <p:txBody>
          <a:bodyPr/>
          <a:lstStyle/>
          <a:p>
            <a:pPr>
              <a:buNone/>
            </a:pPr>
            <a:r>
              <a:rPr lang="en-US" altLang="zh-CN" dirty="0" smtClean="0"/>
              <a:t>	</a:t>
            </a:r>
            <a:r>
              <a:rPr lang="zh-CN" altLang="en-US" dirty="0" smtClean="0"/>
              <a:t>由于</a:t>
            </a:r>
            <a:r>
              <a:rPr lang="en-US" altLang="zh-CN" dirty="0" err="1" smtClean="0"/>
              <a:t>AxP</a:t>
            </a:r>
            <a:r>
              <a:rPr lang="en-US" altLang="zh-CN" dirty="0" smtClean="0"/>
              <a:t>= |</a:t>
            </a:r>
            <a:r>
              <a:rPr lang="en-US" altLang="zh-CN" dirty="0" err="1" smtClean="0"/>
              <a:t>A||P|sinα</a:t>
            </a:r>
            <a:r>
              <a:rPr lang="en-US" altLang="zh-CN" dirty="0" smtClean="0"/>
              <a:t> = |</a:t>
            </a:r>
            <a:r>
              <a:rPr lang="en-US" altLang="zh-CN" dirty="0" err="1" smtClean="0"/>
              <a:t>P|sinα</a:t>
            </a:r>
            <a:r>
              <a:rPr lang="zh-CN" altLang="en-US" dirty="0" smtClean="0"/>
              <a:t>，与</a:t>
            </a:r>
            <a:r>
              <a:rPr lang="en-US" altLang="zh-CN" dirty="0" smtClean="0"/>
              <a:t>P-(AP)A</a:t>
            </a:r>
            <a:r>
              <a:rPr lang="zh-CN" altLang="en-US" dirty="0" smtClean="0"/>
              <a:t>方向垂直，长度相同，所以可通过此正交基表示旋转后的向量</a:t>
            </a:r>
            <a:endParaRPr lang="en-US" altLang="zh-CN" dirty="0" smtClean="0"/>
          </a:p>
          <a:p>
            <a:pPr>
              <a:buNone/>
            </a:pPr>
            <a:r>
              <a:rPr lang="en-US" altLang="zh-CN" dirty="0" smtClean="0"/>
              <a:t>		[p – (AP)A]</a:t>
            </a:r>
            <a:r>
              <a:rPr lang="en-US" altLang="zh-CN" dirty="0" err="1" smtClean="0"/>
              <a:t>cosθ</a:t>
            </a:r>
            <a:r>
              <a:rPr lang="en-US" altLang="zh-CN" dirty="0" smtClean="0"/>
              <a:t> + (</a:t>
            </a:r>
            <a:r>
              <a:rPr lang="en-US" altLang="zh-CN" dirty="0" err="1" smtClean="0"/>
              <a:t>AxP</a:t>
            </a:r>
            <a:r>
              <a:rPr lang="en-US" altLang="zh-CN" dirty="0" smtClean="0"/>
              <a:t>)</a:t>
            </a:r>
            <a:r>
              <a:rPr lang="en-US" altLang="zh-CN" dirty="0" err="1" smtClean="0"/>
              <a:t>sinθ</a:t>
            </a:r>
            <a:endParaRPr lang="en-US" altLang="zh-CN" dirty="0" smtClean="0"/>
          </a:p>
          <a:p>
            <a:pPr>
              <a:buNone/>
            </a:pPr>
            <a:r>
              <a:rPr lang="en-US" altLang="zh-CN" dirty="0" smtClean="0"/>
              <a:t>	</a:t>
            </a:r>
            <a:r>
              <a:rPr lang="zh-CN" altLang="en-US" dirty="0" smtClean="0"/>
              <a:t>加上</a:t>
            </a:r>
            <a:r>
              <a:rPr lang="en-US" altLang="zh-CN" dirty="0" smtClean="0"/>
              <a:t>P</a:t>
            </a:r>
            <a:r>
              <a:rPr lang="zh-CN" altLang="en-US" dirty="0" smtClean="0"/>
              <a:t>在</a:t>
            </a:r>
            <a:r>
              <a:rPr lang="en-US" altLang="zh-CN" dirty="0" smtClean="0"/>
              <a:t>A</a:t>
            </a:r>
            <a:r>
              <a:rPr lang="zh-CN" altLang="en-US" dirty="0" smtClean="0"/>
              <a:t>方向上的投影，得到</a:t>
            </a:r>
            <a:endParaRPr lang="en-US" altLang="zh-CN" dirty="0" smtClean="0"/>
          </a:p>
          <a:p>
            <a:pPr>
              <a:buNone/>
            </a:pPr>
            <a:r>
              <a:rPr lang="en-US" altLang="zh-CN" dirty="0" smtClean="0"/>
              <a:t>		P’ = </a:t>
            </a:r>
            <a:r>
              <a:rPr lang="en-US" altLang="zh-CN" dirty="0" err="1" smtClean="0"/>
              <a:t>Pcosθ</a:t>
            </a:r>
            <a:r>
              <a:rPr lang="en-US" altLang="zh-CN" dirty="0" smtClean="0"/>
              <a:t> + (</a:t>
            </a:r>
            <a:r>
              <a:rPr lang="en-US" altLang="zh-CN" dirty="0" err="1" smtClean="0"/>
              <a:t>AxP</a:t>
            </a:r>
            <a:r>
              <a:rPr lang="en-US" altLang="zh-CN" dirty="0" smtClean="0"/>
              <a:t>)</a:t>
            </a:r>
            <a:r>
              <a:rPr lang="en-US" altLang="zh-CN" dirty="0" err="1" smtClean="0"/>
              <a:t>sinθ</a:t>
            </a:r>
            <a:r>
              <a:rPr lang="en-US" altLang="zh-CN" dirty="0" smtClean="0"/>
              <a:t> + A(AP)(1 – </a:t>
            </a:r>
            <a:r>
              <a:rPr lang="en-US" altLang="zh-CN" dirty="0" err="1" smtClean="0"/>
              <a:t>cosθ</a:t>
            </a:r>
            <a:r>
              <a:rPr lang="en-US" altLang="zh-CN" dirty="0" smtClean="0"/>
              <a:t>) </a:t>
            </a:r>
            <a:endParaRPr lang="zh-CN" altLang="en-US" dirty="0"/>
          </a:p>
        </p:txBody>
      </p:sp>
    </p:spTree>
    <p:extLst>
      <p:ext uri="{BB962C8B-B14F-4D97-AF65-F5344CB8AC3E}">
        <p14:creationId xmlns:p14="http://schemas.microsoft.com/office/powerpoint/2010/main" val="3590616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5" name="内容占位符 4"/>
          <p:cNvSpPr>
            <a:spLocks noGrp="1"/>
          </p:cNvSpPr>
          <p:nvPr>
            <p:ph idx="1"/>
          </p:nvPr>
        </p:nvSpPr>
        <p:spPr/>
        <p:txBody>
          <a:bodyPr/>
          <a:lstStyle/>
          <a:p>
            <a:r>
              <a:rPr lang="zh-CN" altLang="en-US" dirty="0" smtClean="0"/>
              <a:t>矩阵形式</a:t>
            </a:r>
            <a:endParaRPr lang="en-US" altLang="zh-CN" dirty="0" smtClean="0"/>
          </a:p>
          <a:p>
            <a:endParaRPr lang="en-US" altLang="zh-CN" dirty="0" smtClean="0"/>
          </a:p>
          <a:p>
            <a:endParaRPr lang="en-US" altLang="zh-CN" dirty="0" smtClean="0"/>
          </a:p>
          <a:p>
            <a:endParaRPr lang="en-US" altLang="zh-CN" dirty="0" smtClean="0"/>
          </a:p>
          <a:p>
            <a:r>
              <a:rPr lang="zh-CN" altLang="en-US" dirty="0" smtClean="0"/>
              <a:t>整理后得：</a:t>
            </a:r>
            <a:endParaRPr lang="en-US" altLang="zh-CN" dirty="0" smtClean="0"/>
          </a:p>
        </p:txBody>
      </p:sp>
      <p:pic>
        <p:nvPicPr>
          <p:cNvPr id="6" name="Picture 4"/>
          <p:cNvPicPr>
            <a:picLocks noChangeAspect="1" noChangeArrowheads="1"/>
          </p:cNvPicPr>
          <p:nvPr/>
        </p:nvPicPr>
        <p:blipFill>
          <a:blip r:embed="rId2" cstate="print"/>
          <a:srcRect/>
          <a:stretch>
            <a:fillRect/>
          </a:stretch>
        </p:blipFill>
        <p:spPr bwMode="auto">
          <a:xfrm>
            <a:off x="2267744" y="2132856"/>
            <a:ext cx="4176464" cy="1724433"/>
          </a:xfrm>
          <a:prstGeom prst="rect">
            <a:avLst/>
          </a:prstGeom>
          <a:noFill/>
          <a:ln w="9525">
            <a:no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1547664" y="4725144"/>
            <a:ext cx="5747164" cy="1082799"/>
          </a:xfrm>
          <a:prstGeom prst="rect">
            <a:avLst/>
          </a:prstGeom>
          <a:noFill/>
          <a:ln w="9525">
            <a:noFill/>
            <a:miter lim="800000"/>
            <a:headEnd/>
            <a:tailEnd/>
          </a:ln>
        </p:spPr>
      </p:pic>
    </p:spTree>
    <p:extLst>
      <p:ext uri="{BB962C8B-B14F-4D97-AF65-F5344CB8AC3E}">
        <p14:creationId xmlns:p14="http://schemas.microsoft.com/office/powerpoint/2010/main" val="290871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软件渲染概述</a:t>
            </a:r>
            <a:endParaRPr lang="en-US" altLang="zh-CN" dirty="0" smtClean="0"/>
          </a:p>
          <a:p>
            <a:r>
              <a:rPr lang="zh-CN" altLang="en-US" dirty="0" smtClean="0"/>
              <a:t>目的与意义</a:t>
            </a:r>
            <a:endParaRPr lang="en-US" altLang="zh-CN" dirty="0" smtClean="0"/>
          </a:p>
          <a:p>
            <a:r>
              <a:rPr lang="zh-CN" altLang="en-US" dirty="0" smtClean="0"/>
              <a:t>计算机图形系统工作原理</a:t>
            </a:r>
            <a:endParaRPr lang="en-US" altLang="zh-CN" dirty="0" smtClean="0"/>
          </a:p>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a:p>
            <a:r>
              <a:rPr lang="zh-CN" altLang="en-US" dirty="0" smtClean="0"/>
              <a:t>绘制第一个三角形</a:t>
            </a:r>
            <a:endParaRPr lang="en-US" altLang="zh-CN" dirty="0" smtClean="0"/>
          </a:p>
          <a:p>
            <a:r>
              <a:rPr lang="zh-CN" altLang="en-US" dirty="0" smtClean="0"/>
              <a:t>图形绘制流水线</a:t>
            </a:r>
            <a:endParaRPr lang="en-US" altLang="zh-CN" dirty="0" smtClean="0"/>
          </a:p>
          <a:p>
            <a:r>
              <a:rPr lang="zh-CN" altLang="en-US" dirty="0" smtClean="0"/>
              <a:t>坐标变换流程</a:t>
            </a:r>
            <a:endParaRPr lang="en-US" altLang="zh-CN" dirty="0" smtClean="0"/>
          </a:p>
          <a:p>
            <a:r>
              <a:rPr lang="zh-CN" altLang="en-US" dirty="0" smtClean="0"/>
              <a:t>剔除操作和裁剪操作</a:t>
            </a:r>
            <a:endParaRPr lang="en-US" altLang="zh-CN" dirty="0" smtClean="0"/>
          </a:p>
          <a:p>
            <a:r>
              <a:rPr lang="zh-CN" altLang="en-US" dirty="0" smtClean="0"/>
              <a:t>光栅化操作</a:t>
            </a:r>
            <a:endParaRPr lang="en-US" altLang="zh-CN" dirty="0" smtClean="0"/>
          </a:p>
          <a:p>
            <a:r>
              <a:rPr lang="zh-CN" altLang="en-US" dirty="0" smtClean="0"/>
              <a:t>深度缓存</a:t>
            </a:r>
            <a:endParaRPr lang="en-US" altLang="zh-CN" dirty="0" smtClean="0"/>
          </a:p>
          <a:p>
            <a:r>
              <a:rPr lang="zh-CN" altLang="en-US" dirty="0" smtClean="0"/>
              <a:t>纹理映射</a:t>
            </a:r>
            <a:endParaRPr lang="en-US" altLang="zh-CN" dirty="0" smtClean="0"/>
          </a:p>
          <a:p>
            <a:r>
              <a:rPr lang="zh-CN" altLang="en-US" dirty="0" smtClean="0"/>
              <a:t>基本光照模型</a:t>
            </a:r>
            <a:endParaRPr lang="en-US" altLang="zh-CN" dirty="0" smtClean="0"/>
          </a:p>
          <a:p>
            <a:r>
              <a:rPr lang="zh-CN" altLang="en-US" dirty="0" smtClean="0"/>
              <a:t>高级光照技术</a:t>
            </a:r>
            <a:endParaRPr lang="en-US" altLang="zh-CN" dirty="0" smtClean="0"/>
          </a:p>
          <a:p>
            <a:r>
              <a:rPr lang="zh-CN" altLang="en-US" dirty="0" smtClean="0"/>
              <a:t>后续</a:t>
            </a:r>
            <a:endParaRPr lang="en-US" altLang="zh-CN" dirty="0" smtClean="0"/>
          </a:p>
          <a:p>
            <a:endParaRPr lang="zh-CN" altLang="en-US" dirty="0"/>
          </a:p>
        </p:txBody>
      </p:sp>
    </p:spTree>
    <p:extLst>
      <p:ext uri="{BB962C8B-B14F-4D97-AF65-F5344CB8AC3E}">
        <p14:creationId xmlns:p14="http://schemas.microsoft.com/office/powerpoint/2010/main" val="3655785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变换到摄像机坐标系</a:t>
            </a:r>
            <a:endParaRPr lang="en-US" altLang="zh-CN" dirty="0" smtClean="0"/>
          </a:p>
          <a:p>
            <a:pPr>
              <a:buNone/>
            </a:pPr>
            <a:r>
              <a:rPr lang="en-US" altLang="zh-CN" dirty="0" smtClean="0"/>
              <a:t>	</a:t>
            </a:r>
            <a:r>
              <a:rPr lang="zh-CN" altLang="en-US" dirty="0" smtClean="0"/>
              <a:t>通常，我们通过三个量来构建一个摄像机矩阵即，摄像机的位置</a:t>
            </a:r>
            <a:r>
              <a:rPr lang="en-US" altLang="zh-CN" dirty="0" smtClean="0"/>
              <a:t>pos</a:t>
            </a:r>
            <a:r>
              <a:rPr lang="zh-CN" altLang="en-US" dirty="0" smtClean="0"/>
              <a:t>、方向</a:t>
            </a:r>
            <a:r>
              <a:rPr lang="en-US" altLang="zh-CN" dirty="0" smtClean="0"/>
              <a:t>dir</a:t>
            </a:r>
            <a:r>
              <a:rPr lang="zh-CN" altLang="en-US" dirty="0" smtClean="0"/>
              <a:t>、向上</a:t>
            </a:r>
            <a:r>
              <a:rPr lang="en-US" altLang="zh-CN" dirty="0" smtClean="0"/>
              <a:t>up</a:t>
            </a:r>
            <a:r>
              <a:rPr lang="zh-CN" altLang="en-US" dirty="0" smtClean="0"/>
              <a:t>向量。在右手坐标系统中，摄像机方向指向其本身坐标的</a:t>
            </a:r>
            <a:r>
              <a:rPr lang="en-US" altLang="zh-CN" dirty="0" smtClean="0"/>
              <a:t>-z</a:t>
            </a:r>
            <a:r>
              <a:rPr lang="zh-CN" altLang="en-US" dirty="0" smtClean="0"/>
              <a:t>方向，于是</a:t>
            </a:r>
            <a:endParaRPr lang="en-US" altLang="zh-CN" dirty="0" smtClean="0"/>
          </a:p>
          <a:p>
            <a:pPr>
              <a:buNone/>
            </a:pPr>
            <a:r>
              <a:rPr lang="en-US" altLang="zh-CN" dirty="0" smtClean="0"/>
              <a:t>		</a:t>
            </a:r>
            <a:r>
              <a:rPr lang="en-US" altLang="zh-CN" dirty="0" err="1" smtClean="0"/>
              <a:t>zaxis</a:t>
            </a:r>
            <a:r>
              <a:rPr lang="en-US" altLang="zh-CN" dirty="0" smtClean="0"/>
              <a:t> = -dir;</a:t>
            </a:r>
          </a:p>
          <a:p>
            <a:pPr>
              <a:buNone/>
            </a:pPr>
            <a:r>
              <a:rPr lang="en-US" altLang="zh-CN" dirty="0" smtClean="0"/>
              <a:t>		</a:t>
            </a:r>
            <a:r>
              <a:rPr lang="en-US" altLang="zh-CN" dirty="0" err="1" smtClean="0"/>
              <a:t>xaxis</a:t>
            </a:r>
            <a:r>
              <a:rPr lang="en-US" altLang="zh-CN" dirty="0" smtClean="0"/>
              <a:t> = </a:t>
            </a:r>
            <a:r>
              <a:rPr lang="en-US" altLang="zh-CN" dirty="0" err="1" smtClean="0"/>
              <a:t>up.crossProduct</a:t>
            </a:r>
            <a:r>
              <a:rPr lang="en-US" altLang="zh-CN" dirty="0" smtClean="0"/>
              <a:t>(</a:t>
            </a:r>
            <a:r>
              <a:rPr lang="en-US" altLang="zh-CN" dirty="0" err="1" smtClean="0"/>
              <a:t>zaxis</a:t>
            </a:r>
            <a:r>
              <a:rPr lang="en-US" altLang="zh-CN" dirty="0" smtClean="0"/>
              <a:t>);</a:t>
            </a:r>
          </a:p>
          <a:p>
            <a:pPr>
              <a:buNone/>
            </a:pPr>
            <a:r>
              <a:rPr lang="en-US" altLang="zh-CN" dirty="0" smtClean="0"/>
              <a:t>		</a:t>
            </a:r>
            <a:r>
              <a:rPr lang="en-US" altLang="zh-CN" dirty="0" err="1" smtClean="0"/>
              <a:t>yaxis</a:t>
            </a:r>
            <a:r>
              <a:rPr lang="en-US" altLang="zh-CN" dirty="0" smtClean="0"/>
              <a:t> = </a:t>
            </a:r>
            <a:r>
              <a:rPr lang="en-US" altLang="zh-CN" dirty="0" err="1" smtClean="0"/>
              <a:t>zaxis.crossProduct</a:t>
            </a:r>
            <a:r>
              <a:rPr lang="en-US" altLang="zh-CN" dirty="0" smtClean="0"/>
              <a:t>(</a:t>
            </a:r>
            <a:r>
              <a:rPr lang="en-US" altLang="zh-CN" dirty="0" err="1" smtClean="0"/>
              <a:t>xaxis</a:t>
            </a:r>
            <a:r>
              <a:rPr lang="en-US" altLang="zh-CN" dirty="0" smtClean="0"/>
              <a:t>);</a:t>
            </a:r>
          </a:p>
          <a:p>
            <a:pPr>
              <a:buNone/>
            </a:pPr>
            <a:r>
              <a:rPr lang="en-US" altLang="zh-CN" dirty="0" smtClean="0"/>
              <a:t>	</a:t>
            </a:r>
            <a:r>
              <a:rPr lang="zh-CN" altLang="en-US" dirty="0" smtClean="0"/>
              <a:t>知道摄像机的三个坐标轴，就可以通过线性变换，将世界坐标系变换到摄像机坐标系。</a:t>
            </a:r>
            <a:endParaRPr lang="en-US" altLang="zh-CN" dirty="0" smtClean="0"/>
          </a:p>
          <a:p>
            <a:pPr>
              <a:buNone/>
            </a:pPr>
            <a:endParaRPr lang="zh-CN" altLang="en-US" dirty="0"/>
          </a:p>
        </p:txBody>
      </p:sp>
    </p:spTree>
    <p:extLst>
      <p:ext uri="{BB962C8B-B14F-4D97-AF65-F5344CB8AC3E}">
        <p14:creationId xmlns:p14="http://schemas.microsoft.com/office/powerpoint/2010/main" val="546320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投影变换</a:t>
            </a:r>
            <a:endParaRPr lang="en-US" altLang="zh-CN" dirty="0" smtClean="0"/>
          </a:p>
          <a:p>
            <a:pPr marL="342900" lvl="1" indent="-342900">
              <a:buNone/>
            </a:pPr>
            <a:r>
              <a:rPr lang="en-US" altLang="zh-CN" dirty="0" smtClean="0"/>
              <a:t>	</a:t>
            </a:r>
            <a:r>
              <a:rPr lang="zh-CN" altLang="en-US" dirty="0" smtClean="0"/>
              <a:t>投影变换完成的是如何将三维模型显示到二维视口上，这是一个三维转二维的过程。</a:t>
            </a:r>
            <a:endParaRPr lang="en-US" altLang="zh-CN" dirty="0" smtClean="0"/>
          </a:p>
          <a:p>
            <a:r>
              <a:rPr lang="zh-CN" altLang="en-US" dirty="0" smtClean="0"/>
              <a:t>视锥体</a:t>
            </a:r>
            <a:endParaRPr lang="en-US" altLang="zh-CN" dirty="0" smtClean="0"/>
          </a:p>
          <a:p>
            <a:pPr>
              <a:buNone/>
            </a:pPr>
            <a:r>
              <a:rPr lang="en-US" altLang="zh-CN" dirty="0" smtClean="0"/>
              <a:t>	</a:t>
            </a:r>
          </a:p>
          <a:p>
            <a:pPr lvl="1">
              <a:buNone/>
            </a:pP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2915816" y="3717032"/>
            <a:ext cx="2919715" cy="1584176"/>
          </a:xfrm>
          <a:prstGeom prst="rect">
            <a:avLst/>
          </a:prstGeom>
          <a:noFill/>
          <a:ln w="9525">
            <a:noFill/>
            <a:miter lim="800000"/>
            <a:headEnd/>
            <a:tailEnd/>
          </a:ln>
        </p:spPr>
      </p:pic>
    </p:spTree>
    <p:extLst>
      <p:ext uri="{BB962C8B-B14F-4D97-AF65-F5344CB8AC3E}">
        <p14:creationId xmlns:p14="http://schemas.microsoft.com/office/powerpoint/2010/main" val="2241871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zh-CN" altLang="en-US" dirty="0" smtClean="0"/>
              <a:t>变换目的与结果</a:t>
            </a:r>
            <a:endParaRPr lang="en-US" altLang="zh-CN" dirty="0" smtClean="0"/>
          </a:p>
          <a:p>
            <a:pPr>
              <a:buNone/>
            </a:pPr>
            <a:r>
              <a:rPr lang="en-US" altLang="zh-CN" dirty="0" smtClean="0"/>
              <a:t>	</a:t>
            </a:r>
            <a:r>
              <a:rPr lang="zh-CN" altLang="en-US" sz="2400" dirty="0" smtClean="0"/>
              <a:t>投影变换会产生近大远小的效果。变换后的</a:t>
            </a:r>
            <a:r>
              <a:rPr lang="en-US" altLang="zh-CN" sz="2400" dirty="0" smtClean="0"/>
              <a:t>x</a:t>
            </a:r>
            <a:r>
              <a:rPr lang="zh-CN" altLang="en-US" sz="2400" dirty="0" smtClean="0"/>
              <a:t>坐标范围是</a:t>
            </a:r>
            <a:r>
              <a:rPr lang="en-US" altLang="zh-CN" sz="2400" dirty="0" smtClean="0"/>
              <a:t>[-1, 1]</a:t>
            </a:r>
            <a:r>
              <a:rPr lang="zh-CN" altLang="en-US" sz="2400" dirty="0" smtClean="0"/>
              <a:t>，</a:t>
            </a:r>
            <a:r>
              <a:rPr lang="en-US" altLang="zh-CN" sz="2400" dirty="0" smtClean="0"/>
              <a:t>y</a:t>
            </a:r>
            <a:r>
              <a:rPr lang="zh-CN" altLang="en-US" sz="2400" dirty="0" smtClean="0"/>
              <a:t>坐标范围是</a:t>
            </a:r>
            <a:r>
              <a:rPr lang="en-US" altLang="zh-CN" sz="2400" dirty="0" smtClean="0"/>
              <a:t>[-1, 1]</a:t>
            </a:r>
            <a:r>
              <a:rPr lang="zh-CN" altLang="en-US" sz="2400" dirty="0" smtClean="0"/>
              <a:t>，</a:t>
            </a:r>
            <a:r>
              <a:rPr lang="en-US" altLang="zh-CN" sz="2400" dirty="0" smtClean="0"/>
              <a:t>z</a:t>
            </a:r>
            <a:r>
              <a:rPr lang="zh-CN" altLang="en-US" sz="2400" dirty="0" smtClean="0"/>
              <a:t>坐标范围是</a:t>
            </a:r>
            <a:r>
              <a:rPr lang="en-US" altLang="zh-CN" sz="2400" dirty="0" smtClean="0"/>
              <a:t>[-1, 1]</a:t>
            </a:r>
            <a:r>
              <a:rPr lang="zh-CN" altLang="en-US" sz="2400" dirty="0" smtClean="0"/>
              <a:t>（</a:t>
            </a:r>
            <a:r>
              <a:rPr lang="en-US" altLang="zh-CN" sz="2400" dirty="0" err="1" smtClean="0"/>
              <a:t>OpenGLz</a:t>
            </a:r>
            <a:r>
              <a:rPr lang="zh-CN" altLang="en-US" sz="2400" dirty="0" smtClean="0"/>
              <a:t>值范围是</a:t>
            </a:r>
            <a:r>
              <a:rPr lang="en-US" altLang="zh-CN" sz="2400" dirty="0" smtClean="0"/>
              <a:t>[-1, 1]</a:t>
            </a:r>
            <a:r>
              <a:rPr lang="zh-CN" altLang="en-US" sz="2400" dirty="0" smtClean="0"/>
              <a:t>，</a:t>
            </a:r>
            <a:r>
              <a:rPr lang="en-US" altLang="zh-CN" sz="2400" dirty="0" smtClean="0"/>
              <a:t>DirectX</a:t>
            </a:r>
            <a:r>
              <a:rPr lang="zh-CN" altLang="en-US" sz="2400" dirty="0" smtClean="0"/>
              <a:t>中</a:t>
            </a:r>
            <a:r>
              <a:rPr lang="en-US" altLang="zh-CN" sz="2400" dirty="0" smtClean="0"/>
              <a:t>z</a:t>
            </a:r>
            <a:r>
              <a:rPr lang="zh-CN" altLang="en-US" sz="2400" dirty="0" smtClean="0"/>
              <a:t>坐标范围是</a:t>
            </a:r>
            <a:r>
              <a:rPr lang="en-US" altLang="zh-CN" sz="2400" dirty="0" smtClean="0"/>
              <a:t>[0, 1]</a:t>
            </a:r>
            <a:r>
              <a:rPr lang="zh-CN" altLang="en-US" sz="2400" dirty="0" smtClean="0"/>
              <a:t>）</a:t>
            </a:r>
            <a:endParaRPr lang="en-US" altLang="zh-CN" sz="2400" dirty="0" smtClean="0"/>
          </a:p>
          <a:p>
            <a:r>
              <a:rPr lang="zh-CN" altLang="en-US" dirty="0" smtClean="0"/>
              <a:t>透视投影矩阵的推导</a:t>
            </a:r>
            <a:endParaRPr lang="en-US" altLang="zh-CN" dirty="0" smtClean="0"/>
          </a:p>
          <a:p>
            <a:pPr marL="400050" lvl="1" indent="0">
              <a:buNone/>
            </a:pPr>
            <a:r>
              <a:rPr lang="zh-CN" altLang="en-US" sz="2400" dirty="0" smtClean="0"/>
              <a:t>整个投影过程分为两个部分，第一部分是从</a:t>
            </a:r>
            <a:r>
              <a:rPr lang="en-US" altLang="zh-CN" sz="2400" dirty="0" smtClean="0"/>
              <a:t>Frustum</a:t>
            </a:r>
            <a:r>
              <a:rPr lang="zh-CN" altLang="en-US" sz="2400" dirty="0" smtClean="0"/>
              <a:t>内一点投影到近剪裁面的过程，第二部分是由近裁剪面缩放的过程。假设</a:t>
            </a:r>
            <a:r>
              <a:rPr lang="en-US" altLang="zh-CN" sz="2400" dirty="0" smtClean="0"/>
              <a:t>Frustum</a:t>
            </a:r>
            <a:r>
              <a:rPr lang="zh-CN" altLang="en-US" sz="2400" dirty="0" smtClean="0"/>
              <a:t>内有一点</a:t>
            </a:r>
            <a:r>
              <a:rPr lang="en-US" altLang="zh-CN" sz="2400" dirty="0" smtClean="0"/>
              <a:t>P(x, y, z)</a:t>
            </a:r>
            <a:r>
              <a:rPr lang="zh-CN" altLang="en-US" sz="2400" dirty="0" smtClean="0"/>
              <a:t>， 在近裁剪面上的投影是</a:t>
            </a:r>
            <a:r>
              <a:rPr lang="en-US" altLang="zh-CN" sz="2400" dirty="0" smtClean="0"/>
              <a:t>P’(x’, y’, z’)</a:t>
            </a:r>
            <a:r>
              <a:rPr lang="zh-CN" altLang="en-US" sz="2400" dirty="0" smtClean="0"/>
              <a:t>，经过缩放后的最终坐标为</a:t>
            </a:r>
            <a:r>
              <a:rPr lang="en-US" altLang="zh-CN" sz="2400" dirty="0" smtClean="0"/>
              <a:t>P’’(x’’, y’’, z’’)</a:t>
            </a:r>
            <a:r>
              <a:rPr lang="zh-CN" altLang="en-US" sz="2400" dirty="0" smtClean="0"/>
              <a:t>，假设所求投影矩阵为</a:t>
            </a:r>
            <a:r>
              <a:rPr lang="en-US" altLang="zh-CN" sz="2400" dirty="0" smtClean="0"/>
              <a:t>M</a:t>
            </a:r>
            <a:r>
              <a:rPr lang="zh-CN" altLang="en-US" sz="2400" dirty="0" smtClean="0"/>
              <a:t>，则：</a:t>
            </a:r>
            <a:r>
              <a:rPr lang="en-US" altLang="zh-CN" sz="2400" dirty="0" smtClean="0"/>
              <a:t>MP = P’’</a:t>
            </a:r>
          </a:p>
          <a:p>
            <a:pPr lvl="1">
              <a:buNone/>
            </a:pPr>
            <a:endParaRPr lang="en-US" altLang="zh-CN" dirty="0" smtClean="0"/>
          </a:p>
          <a:p>
            <a:pPr>
              <a:buNone/>
            </a:pPr>
            <a:endParaRPr lang="zh-CN" altLang="en-US" dirty="0"/>
          </a:p>
        </p:txBody>
      </p:sp>
    </p:spTree>
    <p:extLst>
      <p:ext uri="{BB962C8B-B14F-4D97-AF65-F5344CB8AC3E}">
        <p14:creationId xmlns:p14="http://schemas.microsoft.com/office/powerpoint/2010/main" val="3932776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投影部分</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a:t>
            </a:r>
            <a:endParaRPr lang="zh-CN" altLang="en-US" dirty="0"/>
          </a:p>
        </p:txBody>
      </p:sp>
      <p:pic>
        <p:nvPicPr>
          <p:cNvPr id="6" name="Picture 3"/>
          <p:cNvPicPr>
            <a:picLocks noChangeAspect="1" noChangeArrowheads="1"/>
          </p:cNvPicPr>
          <p:nvPr/>
        </p:nvPicPr>
        <p:blipFill>
          <a:blip r:embed="rId2" cstate="print"/>
          <a:srcRect/>
          <a:stretch>
            <a:fillRect/>
          </a:stretch>
        </p:blipFill>
        <p:spPr bwMode="auto">
          <a:xfrm>
            <a:off x="1187624" y="2719040"/>
            <a:ext cx="3528392" cy="2595423"/>
          </a:xfrm>
          <a:prstGeom prst="rect">
            <a:avLst/>
          </a:prstGeom>
          <a:noFill/>
          <a:ln w="9525">
            <a:noFill/>
            <a:miter lim="800000"/>
            <a:headEnd/>
            <a:tailEnd/>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883276"/>
            <a:ext cx="303847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701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6" name="内容占位符 5"/>
          <p:cNvSpPr>
            <a:spLocks noGrp="1"/>
          </p:cNvSpPr>
          <p:nvPr>
            <p:ph idx="1"/>
          </p:nvPr>
        </p:nvSpPr>
        <p:spPr/>
        <p:txBody>
          <a:bodyPr/>
          <a:lstStyle/>
          <a:p>
            <a:r>
              <a:rPr lang="zh-CN" altLang="en-US" dirty="0" smtClean="0"/>
              <a:t>缩放部分</a:t>
            </a:r>
            <a:endParaRPr lang="en-US" altLang="zh-CN" dirty="0" smtClean="0"/>
          </a:p>
          <a:p>
            <a:pPr>
              <a:buNone/>
            </a:pPr>
            <a:r>
              <a:rPr lang="en-US" altLang="zh-CN" dirty="0" smtClean="0"/>
              <a:t>	</a:t>
            </a:r>
            <a:r>
              <a:rPr lang="zh-CN" altLang="en-US" sz="2000" dirty="0" smtClean="0"/>
              <a:t>将</a:t>
            </a:r>
            <a:r>
              <a:rPr lang="en-US" altLang="zh-CN" sz="2000" dirty="0" smtClean="0"/>
              <a:t>P‘</a:t>
            </a:r>
            <a:r>
              <a:rPr lang="zh-CN" altLang="en-US" sz="2000" dirty="0" smtClean="0"/>
              <a:t>缩放的过程，假设投影平面的高度为</a:t>
            </a:r>
            <a:r>
              <a:rPr lang="en-US" altLang="zh-CN" sz="2000" dirty="0" smtClean="0"/>
              <a:t>H</a:t>
            </a:r>
            <a:r>
              <a:rPr lang="zh-CN" altLang="en-US" sz="2000" dirty="0" smtClean="0"/>
              <a:t>，由于转换后的高度为</a:t>
            </a:r>
            <a:r>
              <a:rPr lang="en-US" altLang="zh-CN" sz="2000" dirty="0" smtClean="0"/>
              <a:t>2</a:t>
            </a:r>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	</a:t>
            </a:r>
            <a:r>
              <a:rPr lang="zh-CN" altLang="en-US" sz="2000" dirty="0" smtClean="0"/>
              <a:t>投影平面的宽高比为</a:t>
            </a:r>
            <a:r>
              <a:rPr lang="en-US" altLang="zh-CN" sz="2000" dirty="0" smtClean="0"/>
              <a:t>aspect</a:t>
            </a:r>
            <a:r>
              <a:rPr lang="zh-CN" altLang="en-US" sz="2000" dirty="0" smtClean="0"/>
              <a:t>，所以</a:t>
            </a:r>
            <a:endParaRPr lang="zh-CN" altLang="en-US" sz="2000" dirty="0"/>
          </a:p>
        </p:txBody>
      </p:sp>
      <p:pic>
        <p:nvPicPr>
          <p:cNvPr id="7" name="Picture 2"/>
          <p:cNvPicPr>
            <a:picLocks noChangeAspect="1" noChangeArrowheads="1"/>
          </p:cNvPicPr>
          <p:nvPr/>
        </p:nvPicPr>
        <p:blipFill>
          <a:blip r:embed="rId2" cstate="print"/>
          <a:srcRect/>
          <a:stretch>
            <a:fillRect/>
          </a:stretch>
        </p:blipFill>
        <p:spPr bwMode="auto">
          <a:xfrm>
            <a:off x="1259632" y="2780928"/>
            <a:ext cx="2890440" cy="1884725"/>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1346101" y="5157192"/>
            <a:ext cx="1929755" cy="645784"/>
          </a:xfrm>
          <a:prstGeom prst="rect">
            <a:avLst/>
          </a:prstGeom>
          <a:noFill/>
          <a:ln w="9525">
            <a:noFill/>
            <a:miter lim="800000"/>
            <a:headEnd/>
            <a:tailEnd/>
          </a:ln>
        </p:spPr>
      </p:pic>
    </p:spTree>
    <p:extLst>
      <p:ext uri="{BB962C8B-B14F-4D97-AF65-F5344CB8AC3E}">
        <p14:creationId xmlns:p14="http://schemas.microsoft.com/office/powerpoint/2010/main" val="1231532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en-US" altLang="zh-CN" sz="2000" dirty="0" smtClean="0"/>
              <a:t>z</a:t>
            </a:r>
            <a:r>
              <a:rPr lang="zh-CN" altLang="en-US" sz="2000" dirty="0" smtClean="0"/>
              <a:t>值用于后面的深度测试，所以不能简单的抛弃。因为光栅化之前，我们要对</a:t>
            </a:r>
            <a:r>
              <a:rPr lang="en-US" altLang="zh-CN" sz="2000" dirty="0" smtClean="0"/>
              <a:t>z</a:t>
            </a:r>
            <a:r>
              <a:rPr lang="zh-CN" altLang="en-US" sz="2000" dirty="0" smtClean="0"/>
              <a:t>坐标倒数进行插值，所以</a:t>
            </a:r>
            <a:r>
              <a:rPr lang="en-US" altLang="zh-CN" sz="2000" dirty="0" smtClean="0"/>
              <a:t>z’’</a:t>
            </a:r>
            <a:r>
              <a:rPr lang="zh-CN" altLang="en-US" sz="2000" dirty="0" smtClean="0"/>
              <a:t>可表示为：</a:t>
            </a: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p>
          <a:p>
            <a:pPr>
              <a:buNone/>
            </a:pPr>
            <a:r>
              <a:rPr lang="en-US" altLang="zh-CN" sz="2000" dirty="0" smtClean="0"/>
              <a:t>	</a:t>
            </a:r>
            <a:r>
              <a:rPr lang="zh-CN" altLang="en-US" sz="2000" dirty="0" smtClean="0"/>
              <a:t>映射前后，</a:t>
            </a:r>
            <a:r>
              <a:rPr lang="en-US" altLang="zh-CN" sz="2000" dirty="0" smtClean="0"/>
              <a:t>z</a:t>
            </a:r>
            <a:r>
              <a:rPr lang="zh-CN" altLang="en-US" sz="2000" dirty="0" smtClean="0"/>
              <a:t>的范围分别是</a:t>
            </a:r>
            <a:r>
              <a:rPr lang="en-US" altLang="zh-CN" sz="2000" dirty="0" smtClean="0"/>
              <a:t>[n, f]</a:t>
            </a:r>
            <a:r>
              <a:rPr lang="zh-CN" altLang="en-US" sz="2000" dirty="0" smtClean="0"/>
              <a:t>和</a:t>
            </a:r>
            <a:r>
              <a:rPr lang="en-US" altLang="zh-CN" sz="2000" dirty="0" smtClean="0"/>
              <a:t>[-1, 1]</a:t>
            </a:r>
            <a:r>
              <a:rPr lang="zh-CN" altLang="en-US" sz="2000" dirty="0" smtClean="0"/>
              <a:t>，投影后，</a:t>
            </a:r>
            <a:r>
              <a:rPr lang="en-US" altLang="zh-CN" sz="2000" dirty="0" smtClean="0"/>
              <a:t>1/z</a:t>
            </a:r>
            <a:r>
              <a:rPr lang="zh-CN" altLang="en-US" sz="2000" dirty="0" smtClean="0"/>
              <a:t>是线性插值（后面会介绍），</a:t>
            </a:r>
            <a:endParaRPr lang="en-US" altLang="zh-CN" sz="2000" dirty="0" smtClean="0"/>
          </a:p>
          <a:p>
            <a:pPr>
              <a:buNone/>
            </a:pPr>
            <a:endParaRPr lang="en-US" altLang="zh-CN" sz="2000" dirty="0" smtClean="0"/>
          </a:p>
          <a:p>
            <a:pPr>
              <a:buNone/>
            </a:pPr>
            <a:r>
              <a:rPr lang="en-US" altLang="zh-CN" sz="2000" dirty="0" smtClean="0"/>
              <a:t>				</a:t>
            </a:r>
            <a:r>
              <a:rPr lang="zh-CN" altLang="en-US" sz="2000" dirty="0" smtClean="0"/>
              <a:t>解得：</a:t>
            </a:r>
            <a:endParaRPr lang="en-US" altLang="zh-CN" sz="2000" dirty="0" smtClean="0"/>
          </a:p>
          <a:p>
            <a:pPr>
              <a:buNone/>
            </a:pPr>
            <a:r>
              <a:rPr lang="en-US" altLang="zh-CN" sz="2000" dirty="0" smtClean="0"/>
              <a:t>	</a:t>
            </a:r>
          </a:p>
          <a:p>
            <a:pPr>
              <a:buNone/>
            </a:pPr>
            <a:r>
              <a:rPr lang="en-US" altLang="zh-CN" dirty="0" smtClean="0"/>
              <a:t>	</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1043608" y="2564904"/>
            <a:ext cx="1524000" cy="828675"/>
          </a:xfrm>
          <a:prstGeom prst="rect">
            <a:avLst/>
          </a:prstGeom>
          <a:noFill/>
          <a:ln w="9525">
            <a:noFill/>
            <a:miter lim="800000"/>
            <a:headEnd/>
            <a:tailEnd/>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4731450"/>
            <a:ext cx="2305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362" y="4293096"/>
            <a:ext cx="14192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505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8" name="内容占位符 7"/>
          <p:cNvSpPr>
            <a:spLocks noGrp="1"/>
          </p:cNvSpPr>
          <p:nvPr>
            <p:ph idx="1"/>
          </p:nvPr>
        </p:nvSpPr>
        <p:spPr/>
        <p:txBody>
          <a:bodyPr/>
          <a:lstStyle/>
          <a:p>
            <a:pPr>
              <a:buNone/>
            </a:pPr>
            <a:r>
              <a:rPr lang="en-US" altLang="zh-CN" sz="2000" dirty="0" smtClean="0"/>
              <a:t>	</a:t>
            </a:r>
            <a:r>
              <a:rPr lang="zh-CN" altLang="en-US" sz="2000" dirty="0" smtClean="0"/>
              <a:t>所以，</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r>
              <a:rPr lang="zh-CN" altLang="en-US" sz="2000" dirty="0" smtClean="0"/>
              <a:t>将</a:t>
            </a:r>
            <a:r>
              <a:rPr lang="en-US" altLang="zh-CN" sz="2000" dirty="0" smtClean="0"/>
              <a:t>x’’, y’’, z’’</a:t>
            </a:r>
            <a:r>
              <a:rPr lang="zh-CN" altLang="en-US" sz="2000" dirty="0" smtClean="0"/>
              <a:t>代入到</a:t>
            </a:r>
            <a:r>
              <a:rPr lang="en-US" altLang="zh-CN" sz="2000" dirty="0" smtClean="0"/>
              <a:t>MP=P’’</a:t>
            </a:r>
            <a:r>
              <a:rPr lang="zh-CN" altLang="en-US" sz="2000" dirty="0" smtClean="0"/>
              <a:t>，</a:t>
            </a:r>
            <a:endParaRPr lang="en-US" altLang="zh-CN" sz="2000" dirty="0" smtClean="0"/>
          </a:p>
          <a:p>
            <a:pPr>
              <a:buNone/>
            </a:pPr>
            <a:r>
              <a:rPr lang="en-US" altLang="zh-CN" sz="2000" dirty="0" smtClean="0"/>
              <a:t>	</a:t>
            </a:r>
            <a:r>
              <a:rPr lang="zh-CN" altLang="en-US" sz="2000" dirty="0" smtClean="0"/>
              <a:t>求得最后的矩阵（列优</a:t>
            </a:r>
            <a:endParaRPr lang="en-US" altLang="zh-CN" sz="2000" dirty="0" smtClean="0"/>
          </a:p>
          <a:p>
            <a:pPr>
              <a:buNone/>
            </a:pPr>
            <a:r>
              <a:rPr lang="en-US" altLang="zh-CN" sz="2000" dirty="0"/>
              <a:t>	</a:t>
            </a:r>
            <a:r>
              <a:rPr lang="zh-CN" altLang="en-US" sz="2000" dirty="0" smtClean="0"/>
              <a:t>先）为：</a:t>
            </a:r>
            <a:endParaRPr lang="en-US" altLang="zh-CN" sz="2000" dirty="0" smtClean="0"/>
          </a:p>
          <a:p>
            <a:pPr>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392" y="3573016"/>
            <a:ext cx="35052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700808"/>
            <a:ext cx="24003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8273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剔除操作和裁剪操作</a:t>
            </a:r>
            <a:endParaRPr lang="en-US" altLang="zh-CN" dirty="0" smtClean="0"/>
          </a:p>
        </p:txBody>
      </p:sp>
      <p:sp>
        <p:nvSpPr>
          <p:cNvPr id="5" name="内容占位符 4"/>
          <p:cNvSpPr>
            <a:spLocks noGrp="1"/>
          </p:cNvSpPr>
          <p:nvPr>
            <p:ph idx="1"/>
          </p:nvPr>
        </p:nvSpPr>
        <p:spPr/>
        <p:txBody>
          <a:bodyPr>
            <a:normAutofit/>
          </a:bodyPr>
          <a:lstStyle/>
          <a:p>
            <a:r>
              <a:rPr lang="zh-CN" altLang="en-US" dirty="0" smtClean="0"/>
              <a:t>对象剔除操作</a:t>
            </a:r>
            <a:endParaRPr lang="en-US" altLang="zh-CN" dirty="0" smtClean="0"/>
          </a:p>
          <a:p>
            <a:pPr>
              <a:buNone/>
            </a:pPr>
            <a:r>
              <a:rPr lang="en-US" altLang="zh-CN" dirty="0" smtClean="0"/>
              <a:t>	</a:t>
            </a:r>
            <a:r>
              <a:rPr lang="zh-CN" altLang="en-US" sz="2000" dirty="0" smtClean="0"/>
              <a:t>对象剔除操作将计算对象整体是否位于视锥体内，若对象位于视锥体外部，则无须消耗光栅化操作过程中的</a:t>
            </a:r>
            <a:r>
              <a:rPr lang="en-US" altLang="zh-CN" sz="2000" dirty="0" smtClean="0"/>
              <a:t>CPU</a:t>
            </a:r>
            <a:r>
              <a:rPr lang="zh-CN" altLang="en-US" sz="2000" dirty="0" smtClean="0"/>
              <a:t>周期（硬件渲染包括</a:t>
            </a:r>
            <a:r>
              <a:rPr lang="en-US" altLang="zh-CN" sz="2000" dirty="0" smtClean="0"/>
              <a:t>GPU</a:t>
            </a:r>
            <a:r>
              <a:rPr lang="zh-CN" altLang="en-US" sz="2000" dirty="0" smtClean="0"/>
              <a:t>周期），通常，应用程序针对每一个对象维的一个包围盒，若包围盒在视锥体外，则可快速剔除该对象。</a:t>
            </a:r>
            <a:endParaRPr lang="en-US" altLang="zh-CN" sz="2000" dirty="0" smtClean="0"/>
          </a:p>
          <a:p>
            <a:r>
              <a:rPr lang="zh-CN" altLang="en-US" dirty="0" smtClean="0"/>
              <a:t>背面剔除</a:t>
            </a:r>
            <a:endParaRPr lang="en-US" altLang="zh-CN" dirty="0" smtClean="0"/>
          </a:p>
          <a:p>
            <a:pPr>
              <a:buNone/>
            </a:pPr>
            <a:r>
              <a:rPr lang="en-US" altLang="zh-CN" dirty="0" smtClean="0"/>
              <a:t>	</a:t>
            </a:r>
            <a:r>
              <a:rPr lang="zh-CN" altLang="en-US" sz="2000" dirty="0" smtClean="0"/>
              <a:t>针对有向三角形，其法线均指向对象表面外侧。在摄像机空间的三角形三个顶点</a:t>
            </a:r>
            <a:r>
              <a:rPr lang="en-US" altLang="zh-CN" sz="2000" dirty="0" smtClean="0"/>
              <a:t>Vi = (</a:t>
            </a:r>
            <a:r>
              <a:rPr lang="en-US" altLang="zh-CN" sz="2000" dirty="0" err="1" smtClean="0"/>
              <a:t>ri</a:t>
            </a:r>
            <a:r>
              <a:rPr lang="en-US" altLang="zh-CN" sz="2000" dirty="0" smtClean="0"/>
              <a:t>, </a:t>
            </a:r>
            <a:r>
              <a:rPr lang="en-US" altLang="zh-CN" sz="2000" dirty="0" err="1" smtClean="0"/>
              <a:t>ui</a:t>
            </a:r>
            <a:r>
              <a:rPr lang="en-US" altLang="zh-CN" sz="2000" dirty="0" smtClean="0"/>
              <a:t>, </a:t>
            </a:r>
            <a:r>
              <a:rPr lang="en-US" altLang="zh-CN" sz="2000" dirty="0" err="1" smtClean="0"/>
              <a:t>di</a:t>
            </a:r>
            <a:r>
              <a:rPr lang="en-US" altLang="zh-CN" sz="2000" dirty="0" smtClean="0"/>
              <a:t>)</a:t>
            </a:r>
            <a:r>
              <a:rPr lang="zh-CN" altLang="en-US" sz="2000" dirty="0" smtClean="0"/>
              <a:t>，法向量</a:t>
            </a:r>
            <a:r>
              <a:rPr lang="en-US" altLang="zh-CN" sz="2000" dirty="0" smtClean="0"/>
              <a:t>N=(V1- V0)X(V2 – V0)</a:t>
            </a:r>
            <a:r>
              <a:rPr lang="zh-CN" altLang="en-US" sz="2000" dirty="0" smtClean="0"/>
              <a:t>，眼睛位置为</a:t>
            </a:r>
            <a:r>
              <a:rPr lang="en-US" altLang="zh-CN" sz="2000" dirty="0" smtClean="0"/>
              <a:t>(0, 0, 0)</a:t>
            </a:r>
            <a:r>
              <a:rPr lang="zh-CN" altLang="en-US" sz="2000" dirty="0" smtClean="0"/>
              <a:t>，则</a:t>
            </a:r>
            <a:r>
              <a:rPr lang="en-US" altLang="zh-CN" sz="2000" dirty="0" smtClean="0"/>
              <a:t>P-V0=(-r0, -u0, -d0)</a:t>
            </a:r>
            <a:r>
              <a:rPr lang="zh-CN" altLang="en-US" sz="2000" dirty="0" smtClean="0"/>
              <a:t>与法向量</a:t>
            </a:r>
            <a:r>
              <a:rPr lang="en-US" altLang="zh-CN" sz="2000" dirty="0" smtClean="0"/>
              <a:t>N</a:t>
            </a:r>
            <a:r>
              <a:rPr lang="zh-CN" altLang="en-US" sz="2000" dirty="0" smtClean="0"/>
              <a:t>成锐角时可见。</a:t>
            </a:r>
            <a:endParaRPr lang="en-US" altLang="zh-CN" sz="2000" dirty="0" smtClean="0"/>
          </a:p>
          <a:p>
            <a:pPr>
              <a:buNone/>
            </a:pPr>
            <a:endParaRPr lang="zh-CN" altLang="en-US" sz="2000" dirty="0"/>
          </a:p>
        </p:txBody>
      </p:sp>
    </p:spTree>
    <p:extLst>
      <p:ext uri="{BB962C8B-B14F-4D97-AF65-F5344CB8AC3E}">
        <p14:creationId xmlns:p14="http://schemas.microsoft.com/office/powerpoint/2010/main" val="834137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5" name="内容占位符 4"/>
          <p:cNvSpPr>
            <a:spLocks noGrp="1"/>
          </p:cNvSpPr>
          <p:nvPr>
            <p:ph idx="1"/>
          </p:nvPr>
        </p:nvSpPr>
        <p:spPr/>
        <p:txBody>
          <a:bodyPr>
            <a:normAutofit/>
          </a:bodyPr>
          <a:lstStyle/>
          <a:p>
            <a:pPr>
              <a:buNone/>
            </a:pPr>
            <a:r>
              <a:rPr lang="zh-CN" altLang="en-US" sz="2000" dirty="0" smtClean="0"/>
              <a:t>正面测试如下：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定义如下齐次矩阵：</a:t>
            </a:r>
            <a:endParaRPr lang="zh-CN" altLang="en-US" sz="2000" dirty="0"/>
          </a:p>
        </p:txBody>
      </p:sp>
      <p:pic>
        <p:nvPicPr>
          <p:cNvPr id="7" name="Picture 2"/>
          <p:cNvPicPr>
            <a:picLocks noChangeAspect="1" noChangeArrowheads="1"/>
          </p:cNvPicPr>
          <p:nvPr/>
        </p:nvPicPr>
        <p:blipFill>
          <a:blip r:embed="rId2" cstate="print"/>
          <a:srcRect/>
          <a:stretch>
            <a:fillRect/>
          </a:stretch>
        </p:blipFill>
        <p:spPr bwMode="auto">
          <a:xfrm>
            <a:off x="1547664" y="2348880"/>
            <a:ext cx="5476191" cy="1152381"/>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1691680" y="4365104"/>
            <a:ext cx="2800350" cy="1362075"/>
          </a:xfrm>
          <a:prstGeom prst="rect">
            <a:avLst/>
          </a:prstGeom>
          <a:noFill/>
          <a:ln w="9525">
            <a:noFill/>
            <a:miter lim="800000"/>
            <a:headEnd/>
            <a:tailEnd/>
          </a:ln>
        </p:spPr>
      </p:pic>
    </p:spTree>
    <p:extLst>
      <p:ext uri="{BB962C8B-B14F-4D97-AF65-F5344CB8AC3E}">
        <p14:creationId xmlns:p14="http://schemas.microsoft.com/office/powerpoint/2010/main" val="3651908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3" name="内容占位符 2"/>
          <p:cNvSpPr>
            <a:spLocks noGrp="1"/>
          </p:cNvSpPr>
          <p:nvPr>
            <p:ph idx="1"/>
          </p:nvPr>
        </p:nvSpPr>
        <p:spPr/>
        <p:txBody>
          <a:bodyPr>
            <a:normAutofit/>
          </a:bodyPr>
          <a:lstStyle/>
          <a:p>
            <a:pPr>
              <a:buNone/>
            </a:pPr>
            <a:r>
              <a:rPr lang="en-US" altLang="zh-CN" sz="2000" dirty="0" smtClean="0"/>
              <a:t>M</a:t>
            </a:r>
            <a:r>
              <a:rPr lang="zh-CN" altLang="en-US" sz="2000" dirty="0" smtClean="0"/>
              <a:t>的行列式如下：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因此，当</a:t>
            </a:r>
            <a:r>
              <a:rPr lang="en-US" altLang="zh-CN" sz="2000" dirty="0" err="1" smtClean="0"/>
              <a:t>det</a:t>
            </a:r>
            <a:r>
              <a:rPr lang="en-US" altLang="zh-CN" sz="2000" dirty="0" smtClean="0"/>
              <a:t>(M) &gt; 0</a:t>
            </a:r>
            <a:r>
              <a:rPr lang="zh-CN" altLang="en-US" sz="2000" dirty="0" smtClean="0"/>
              <a:t>时，该三角形可见。</a:t>
            </a:r>
            <a:endParaRPr lang="en-US" altLang="zh-CN" sz="2000" dirty="0" smtClean="0"/>
          </a:p>
        </p:txBody>
      </p:sp>
      <p:pic>
        <p:nvPicPr>
          <p:cNvPr id="6" name="Picture 3"/>
          <p:cNvPicPr>
            <a:picLocks noChangeAspect="1" noChangeArrowheads="1"/>
          </p:cNvPicPr>
          <p:nvPr/>
        </p:nvPicPr>
        <p:blipFill>
          <a:blip r:embed="rId2" cstate="print"/>
          <a:srcRect/>
          <a:stretch>
            <a:fillRect/>
          </a:stretch>
        </p:blipFill>
        <p:spPr bwMode="auto">
          <a:xfrm>
            <a:off x="1763688" y="2204864"/>
            <a:ext cx="3307829" cy="2670175"/>
          </a:xfrm>
          <a:prstGeom prst="rect">
            <a:avLst/>
          </a:prstGeom>
          <a:noFill/>
          <a:ln w="9525">
            <a:noFill/>
            <a:miter lim="800000"/>
            <a:headEnd/>
            <a:tailEnd/>
          </a:ln>
        </p:spPr>
      </p:pic>
    </p:spTree>
    <p:extLst>
      <p:ext uri="{BB962C8B-B14F-4D97-AF65-F5344CB8AC3E}">
        <p14:creationId xmlns:p14="http://schemas.microsoft.com/office/powerpoint/2010/main" val="252699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软件渲染概述</a:t>
            </a:r>
            <a:endParaRPr lang="zh-CN" altLang="en-US" dirty="0"/>
          </a:p>
        </p:txBody>
      </p:sp>
      <p:sp>
        <p:nvSpPr>
          <p:cNvPr id="3" name="内容占位符 2"/>
          <p:cNvSpPr>
            <a:spLocks noGrp="1"/>
          </p:cNvSpPr>
          <p:nvPr>
            <p:ph idx="1"/>
          </p:nvPr>
        </p:nvSpPr>
        <p:spPr/>
        <p:txBody>
          <a:bodyPr/>
          <a:lstStyle/>
          <a:p>
            <a:r>
              <a:rPr lang="zh-CN" altLang="en-US" sz="2000" dirty="0" smtClean="0"/>
              <a:t>一提到渲染，通常我们想到的大多都是像</a:t>
            </a:r>
            <a:r>
              <a:rPr lang="en-US" altLang="zh-CN" sz="2000" dirty="0" smtClean="0"/>
              <a:t>OpenGL(</a:t>
            </a:r>
            <a:r>
              <a:rPr lang="en-US" altLang="zh-CN" sz="2000" dirty="0" err="1" smtClean="0"/>
              <a:t>OpenES</a:t>
            </a:r>
            <a:r>
              <a:rPr lang="en-US" altLang="zh-CN" sz="2000" dirty="0" smtClean="0"/>
              <a:t>)</a:t>
            </a:r>
            <a:r>
              <a:rPr lang="zh-CN" altLang="en-US" sz="2000" dirty="0" smtClean="0"/>
              <a:t>、</a:t>
            </a:r>
            <a:r>
              <a:rPr lang="en-US" altLang="zh-CN" sz="2000" dirty="0" smtClean="0"/>
              <a:t>DirectX</a:t>
            </a:r>
            <a:r>
              <a:rPr lang="zh-CN" altLang="en-US" sz="2000" dirty="0" smtClean="0"/>
              <a:t>等这样的技术。这些是目前比较流行的且用到的最多的硬件图形程序接口。我们将需要渲染的数据交给</a:t>
            </a:r>
            <a:r>
              <a:rPr lang="en-US" altLang="zh-CN" sz="2000" dirty="0" smtClean="0"/>
              <a:t>GPU</a:t>
            </a:r>
            <a:r>
              <a:rPr lang="zh-CN" altLang="en-US" sz="2000" dirty="0" smtClean="0"/>
              <a:t>，利用硬件能力加速渲染。这些底</a:t>
            </a:r>
            <a:r>
              <a:rPr lang="en-US" altLang="zh-CN" sz="2000" dirty="0" smtClean="0"/>
              <a:t>API</a:t>
            </a:r>
            <a:r>
              <a:rPr lang="zh-CN" altLang="en-US" sz="2000" dirty="0" smtClean="0"/>
              <a:t>提供给我们更灵活简单的方式去渲染图像，但却隐藏了许多细节。</a:t>
            </a:r>
            <a:endParaRPr lang="en-US" altLang="zh-CN" sz="2000" dirty="0" smtClean="0"/>
          </a:p>
          <a:p>
            <a:endParaRPr lang="en-US" altLang="zh-CN" sz="2000" dirty="0" smtClean="0"/>
          </a:p>
          <a:p>
            <a:r>
              <a:rPr lang="zh-CN" altLang="en-US" sz="2000" dirty="0"/>
              <a:t>软件渲染则只利用</a:t>
            </a:r>
            <a:r>
              <a:rPr lang="en-US" altLang="zh-CN" sz="2000" dirty="0"/>
              <a:t>CPU</a:t>
            </a:r>
            <a:r>
              <a:rPr lang="zh-CN" altLang="en-US" sz="2000" dirty="0"/>
              <a:t>完成渲染所需要的一切计算，然后将数据写入到帧缓冲中完成渲染，这在过去</a:t>
            </a:r>
            <a:r>
              <a:rPr lang="en-US" altLang="zh-CN" sz="2000" dirty="0"/>
              <a:t>GPU</a:t>
            </a:r>
            <a:r>
              <a:rPr lang="zh-CN" altLang="en-US" sz="2000" dirty="0"/>
              <a:t>不发达的年代，软件渲染是十分重要的。</a:t>
            </a:r>
          </a:p>
          <a:p>
            <a:endParaRPr lang="en-US" altLang="zh-CN" sz="2000" dirty="0" smtClean="0"/>
          </a:p>
          <a:p>
            <a:endParaRPr lang="zh-CN" altLang="en-US" dirty="0"/>
          </a:p>
        </p:txBody>
      </p:sp>
    </p:spTree>
    <p:extLst>
      <p:ext uri="{BB962C8B-B14F-4D97-AF65-F5344CB8AC3E}">
        <p14:creationId xmlns:p14="http://schemas.microsoft.com/office/powerpoint/2010/main" val="929913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剔除操作和裁剪操作</a:t>
            </a:r>
          </a:p>
        </p:txBody>
      </p:sp>
      <p:sp>
        <p:nvSpPr>
          <p:cNvPr id="3" name="内容占位符 2"/>
          <p:cNvSpPr>
            <a:spLocks noGrp="1"/>
          </p:cNvSpPr>
          <p:nvPr>
            <p:ph idx="1"/>
          </p:nvPr>
        </p:nvSpPr>
        <p:spPr/>
        <p:txBody>
          <a:bodyPr/>
          <a:lstStyle/>
          <a:p>
            <a:r>
              <a:rPr lang="zh-CN" altLang="en-US" dirty="0" smtClean="0"/>
              <a:t>视锥体裁剪</a:t>
            </a:r>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348880"/>
            <a:ext cx="6258985" cy="347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6449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剔除操作和裁剪操作</a:t>
            </a:r>
          </a:p>
        </p:txBody>
      </p:sp>
      <p:sp>
        <p:nvSpPr>
          <p:cNvPr id="3" name="内容占位符 2"/>
          <p:cNvSpPr>
            <a:spLocks noGrp="1"/>
          </p:cNvSpPr>
          <p:nvPr>
            <p:ph idx="1"/>
          </p:nvPr>
        </p:nvSpPr>
        <p:spPr/>
        <p:txBody>
          <a:bodyPr/>
          <a:lstStyle/>
          <a:p>
            <a:r>
              <a:rPr lang="zh-CN" altLang="en-US" dirty="0" smtClean="0"/>
              <a:t>需要裁剪的情况</a:t>
            </a: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76872"/>
            <a:ext cx="569595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337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直线段光栅化（</a:t>
            </a:r>
            <a:r>
              <a:rPr lang="en-US" altLang="zh-CN" dirty="0" err="1" smtClean="0"/>
              <a:t>Bresenham</a:t>
            </a:r>
            <a:r>
              <a:rPr lang="zh-CN" altLang="en-US" dirty="0" smtClean="0"/>
              <a:t>算法）</a:t>
            </a:r>
            <a:endParaRPr lang="en-US" altLang="zh-CN" dirty="0" smtClean="0"/>
          </a:p>
          <a:p>
            <a:pPr marL="0" indent="0">
              <a:buNone/>
            </a:pPr>
            <a:r>
              <a:rPr lang="en-US" altLang="zh-CN" sz="2000" dirty="0" smtClean="0"/>
              <a:t>	</a:t>
            </a:r>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r>
              <a:rPr lang="en-US" altLang="zh-CN" sz="2000" dirty="0" smtClean="0"/>
              <a:t>	          </a:t>
            </a:r>
            <a:r>
              <a:rPr lang="zh-CN" altLang="en-US" sz="1200" dirty="0" smtClean="0"/>
              <a:t>最终效果  </a:t>
            </a:r>
            <a:r>
              <a:rPr lang="en-US" altLang="zh-CN" sz="1200" dirty="0" smtClean="0"/>
              <a:t>			a</a:t>
            </a:r>
            <a:r>
              <a:rPr lang="zh-CN" altLang="en-US" sz="1200" dirty="0" smtClean="0"/>
              <a:t>和</a:t>
            </a:r>
            <a:r>
              <a:rPr lang="en-US" altLang="zh-CN" sz="1200" dirty="0" smtClean="0"/>
              <a:t>b</a:t>
            </a:r>
            <a:r>
              <a:rPr lang="zh-CN" altLang="en-US" sz="1200" dirty="0" smtClean="0"/>
              <a:t>增长图</a:t>
            </a:r>
            <a:endParaRPr lang="en-US" altLang="zh-CN" sz="1200" dirty="0" smtClean="0"/>
          </a:p>
          <a:p>
            <a:pPr marL="0" indent="0">
              <a:buNone/>
            </a:pPr>
            <a:r>
              <a:rPr lang="zh-CN" altLang="en-US" sz="2000" dirty="0" smtClean="0"/>
              <a:t>直线</a:t>
            </a:r>
            <a:r>
              <a:rPr lang="en-US" altLang="zh-CN" sz="2000" dirty="0" smtClean="0"/>
              <a:t>y = mx + h</a:t>
            </a:r>
            <a:r>
              <a:rPr lang="zh-CN" altLang="en-US" sz="2000" dirty="0" smtClean="0"/>
              <a:t>，</a:t>
            </a:r>
            <a:r>
              <a:rPr lang="en-US" altLang="zh-CN" sz="2000" dirty="0" smtClean="0"/>
              <a:t>0 &lt;= m &lt;= 1;</a:t>
            </a:r>
          </a:p>
          <a:p>
            <a:pPr marL="0" indent="0">
              <a:buNone/>
            </a:pPr>
            <a:r>
              <a:rPr lang="en-US" altLang="zh-CN" sz="2000" dirty="0" smtClean="0"/>
              <a:t>d = dx(b - a)</a:t>
            </a:r>
            <a:r>
              <a:rPr lang="zh-CN" altLang="en-US" sz="2000" dirty="0" smtClean="0"/>
              <a:t>， </a:t>
            </a:r>
            <a:r>
              <a:rPr lang="en-US" altLang="zh-CN" sz="2000" dirty="0" smtClean="0"/>
              <a:t>d&gt;0</a:t>
            </a:r>
          </a:p>
          <a:p>
            <a:pPr marL="0" indent="0">
              <a:buNone/>
            </a:pPr>
            <a:r>
              <a:rPr lang="zh-CN" altLang="en-US" sz="2000" dirty="0" smtClean="0"/>
              <a:t>当</a:t>
            </a:r>
            <a:r>
              <a:rPr lang="en-US" altLang="zh-CN" sz="2000" dirty="0" smtClean="0"/>
              <a:t>x</a:t>
            </a:r>
            <a:r>
              <a:rPr lang="zh-CN" altLang="en-US" sz="2000" dirty="0" smtClean="0"/>
              <a:t>增加</a:t>
            </a:r>
            <a:r>
              <a:rPr lang="en-US" altLang="zh-CN" sz="2000" dirty="0" smtClean="0"/>
              <a:t>1</a:t>
            </a:r>
            <a:r>
              <a:rPr lang="zh-CN" altLang="en-US" sz="2000" dirty="0" smtClean="0"/>
              <a:t>时，</a:t>
            </a:r>
            <a:r>
              <a:rPr lang="en-US" altLang="zh-CN" sz="2000" dirty="0" smtClean="0"/>
              <a:t>a</a:t>
            </a:r>
            <a:r>
              <a:rPr lang="zh-CN" altLang="en-US" sz="2000" dirty="0" smtClean="0"/>
              <a:t>增加</a:t>
            </a:r>
            <a:r>
              <a:rPr lang="en-US" altLang="zh-CN" sz="2000" dirty="0" smtClean="0"/>
              <a:t>-m</a:t>
            </a:r>
            <a:r>
              <a:rPr lang="zh-CN" altLang="en-US" sz="2000" dirty="0" smtClean="0"/>
              <a:t>或</a:t>
            </a:r>
            <a:r>
              <a:rPr lang="en-US" altLang="zh-CN" sz="2000" dirty="0" smtClean="0"/>
              <a:t>1-m</a:t>
            </a:r>
            <a:r>
              <a:rPr lang="zh-CN" altLang="en-US" sz="2000" dirty="0" smtClean="0"/>
              <a:t>；</a:t>
            </a:r>
            <a:r>
              <a:rPr lang="en-US" altLang="zh-CN" sz="2000" dirty="0" smtClean="0"/>
              <a:t>b</a:t>
            </a:r>
            <a:r>
              <a:rPr lang="zh-CN" altLang="en-US" sz="2000" dirty="0" smtClean="0"/>
              <a:t>增加</a:t>
            </a:r>
            <a:r>
              <a:rPr lang="en-US" altLang="zh-CN" sz="2000" dirty="0" smtClean="0"/>
              <a:t>m</a:t>
            </a:r>
            <a:r>
              <a:rPr lang="zh-CN" altLang="en-US" sz="2000" dirty="0" smtClean="0"/>
              <a:t>或</a:t>
            </a:r>
            <a:r>
              <a:rPr lang="en-US" altLang="zh-CN" sz="2000" dirty="0" smtClean="0"/>
              <a:t>m-1</a:t>
            </a:r>
            <a:r>
              <a:rPr lang="zh-CN" altLang="en-US" sz="2000" dirty="0" smtClean="0"/>
              <a:t>；代入上式：</a:t>
            </a:r>
            <a:endParaRPr lang="en-US" altLang="zh-CN" sz="2000" dirty="0" smtClean="0"/>
          </a:p>
          <a:p>
            <a:pPr marL="0" indent="0">
              <a:buNone/>
            </a:pPr>
            <a:r>
              <a:rPr lang="en-US" altLang="zh-CN" sz="2000" dirty="0"/>
              <a:t>	</a:t>
            </a:r>
            <a:endParaRPr lang="en-US" altLang="zh-CN" sz="2000" dirty="0" smtClean="0"/>
          </a:p>
          <a:p>
            <a:pPr marL="0" indent="0">
              <a:buNone/>
            </a:pPr>
            <a:endParaRPr lang="en-US" altLang="zh-CN" sz="2000" dirty="0" smtClean="0"/>
          </a:p>
          <a:p>
            <a:pPr marL="0" indent="0">
              <a:buNone/>
            </a:pP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2" y="2636912"/>
            <a:ext cx="88197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7" y="2422058"/>
            <a:ext cx="3960440" cy="1260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182" y="5301208"/>
            <a:ext cx="27336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1017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三角形光栅化</a:t>
            </a:r>
            <a:endParaRPr lang="en-US" altLang="zh-CN" dirty="0" smtClean="0"/>
          </a:p>
          <a:p>
            <a:pPr marL="0" indent="0">
              <a:buNone/>
            </a:pPr>
            <a:r>
              <a:rPr lang="en-US" altLang="zh-CN" dirty="0"/>
              <a:t> </a:t>
            </a:r>
            <a:r>
              <a:rPr lang="en-US" altLang="zh-CN" dirty="0" smtClean="0"/>
              <a:t> </a:t>
            </a:r>
            <a:r>
              <a:rPr lang="zh-CN" altLang="en-US" sz="2000" dirty="0" smtClean="0"/>
              <a:t>主要分为四形式，</a:t>
            </a:r>
            <a:r>
              <a:rPr lang="en-US" altLang="zh-CN" sz="2000" dirty="0" smtClean="0"/>
              <a:t>3</a:t>
            </a:r>
            <a:r>
              <a:rPr lang="zh-CN" altLang="en-US" sz="2000" dirty="0" smtClean="0"/>
              <a:t>和</a:t>
            </a:r>
            <a:r>
              <a:rPr lang="en-US" altLang="zh-CN" sz="2000" dirty="0" smtClean="0"/>
              <a:t>4</a:t>
            </a:r>
            <a:r>
              <a:rPr lang="zh-CN" altLang="en-US" sz="2000" dirty="0" smtClean="0"/>
              <a:t>可转化为</a:t>
            </a:r>
            <a:r>
              <a:rPr lang="en-US" altLang="zh-CN" sz="2000" dirty="0" smtClean="0"/>
              <a:t>1</a:t>
            </a:r>
            <a:r>
              <a:rPr lang="zh-CN" altLang="en-US" sz="2000" dirty="0" smtClean="0"/>
              <a:t>和</a:t>
            </a:r>
            <a:r>
              <a:rPr lang="en-US" altLang="zh-CN" sz="2000" dirty="0" smtClean="0"/>
              <a:t>2</a:t>
            </a:r>
            <a:endParaRPr lang="zh-CN" alt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781176"/>
            <a:ext cx="273367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789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对颜色进行线性插值</a:t>
            </a:r>
            <a:endParaRPr lang="en-US" altLang="zh-CN" dirty="0" smtClean="0"/>
          </a:p>
          <a:p>
            <a:endParaRPr lang="zh-CN" alt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3982110"/>
            <a:ext cx="2299132" cy="1805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808" y="3688664"/>
            <a:ext cx="5472608" cy="1620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08" y="2338564"/>
            <a:ext cx="6665913"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366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标准</a:t>
            </a:r>
            <a:r>
              <a:rPr lang="en-US" altLang="zh-CN" dirty="0" smtClean="0"/>
              <a:t>Z</a:t>
            </a:r>
            <a:r>
              <a:rPr lang="zh-CN" altLang="en-US" dirty="0" smtClean="0"/>
              <a:t>缓存：隐藏面消除技术</a:t>
            </a:r>
            <a:endParaRPr lang="en-US" altLang="zh-CN" dirty="0" smtClean="0"/>
          </a:p>
          <a:p>
            <a:pPr marL="0" indent="0">
              <a:buNone/>
            </a:pPr>
            <a:r>
              <a:rPr lang="zh-CN" altLang="en-US" sz="2000" dirty="0" smtClean="0"/>
              <a:t>目的：使用画家算法可以对多边形进行排序，但是当两个多边形相交时，则无法处理。使用</a:t>
            </a:r>
            <a:r>
              <a:rPr lang="en-US" altLang="zh-CN" sz="2000" dirty="0" smtClean="0"/>
              <a:t>Z</a:t>
            </a:r>
            <a:r>
              <a:rPr lang="zh-CN" altLang="en-US" sz="2000" dirty="0" smtClean="0"/>
              <a:t>缓存可以解决这个问题。</a:t>
            </a:r>
            <a:endParaRPr lang="en-US" altLang="zh-CN" sz="2000" dirty="0" smtClean="0"/>
          </a:p>
          <a:p>
            <a:pPr marL="0" indent="0">
              <a:buNone/>
            </a:pPr>
            <a:r>
              <a:rPr lang="zh-CN" altLang="en-US" sz="2000" dirty="0" smtClean="0"/>
              <a:t>基本实现：创建一个</a:t>
            </a:r>
            <a:r>
              <a:rPr lang="en-US" altLang="zh-CN" sz="2000" dirty="0" smtClean="0"/>
              <a:t>z</a:t>
            </a:r>
            <a:r>
              <a:rPr lang="zh-CN" altLang="en-US" sz="2000" dirty="0" smtClean="0"/>
              <a:t>缓存，其尺寸与</a:t>
            </a:r>
            <a:r>
              <a:rPr lang="en-US" altLang="zh-CN" sz="2000" dirty="0" err="1" smtClean="0"/>
              <a:t>MxN</a:t>
            </a:r>
            <a:r>
              <a:rPr lang="zh-CN" altLang="en-US" sz="2000" dirty="0" smtClean="0"/>
              <a:t>的屏幕大小相同，初始化</a:t>
            </a:r>
            <a:r>
              <a:rPr lang="en-US" altLang="zh-CN" sz="2000" dirty="0" smtClean="0"/>
              <a:t>Z</a:t>
            </a:r>
            <a:r>
              <a:rPr lang="zh-CN" altLang="en-US" sz="2000" dirty="0" smtClean="0"/>
              <a:t>缓存为最大</a:t>
            </a:r>
            <a:r>
              <a:rPr lang="en-US" altLang="zh-CN" sz="2000" dirty="0" smtClean="0"/>
              <a:t>z</a:t>
            </a:r>
            <a:r>
              <a:rPr lang="zh-CN" altLang="en-US" sz="2000" dirty="0" smtClean="0"/>
              <a:t>值。伪代码如下：</a:t>
            </a:r>
            <a:endParaRPr lang="en-US" altLang="zh-CN" sz="2000" dirty="0" smtClean="0"/>
          </a:p>
          <a:p>
            <a:pPr marL="0" indent="0">
              <a:buNone/>
            </a:pPr>
            <a:endParaRPr lang="en-US" altLang="zh-CN" sz="2000" dirty="0" smtClean="0"/>
          </a:p>
          <a:p>
            <a:pPr marL="400050" lvl="1" indent="0">
              <a:buNone/>
            </a:pPr>
            <a:r>
              <a:rPr lang="en-US" altLang="zh-CN" sz="1600" dirty="0" smtClean="0"/>
              <a:t>for </a:t>
            </a:r>
            <a:r>
              <a:rPr lang="zh-CN" altLang="en-US" sz="1600" dirty="0" smtClean="0"/>
              <a:t>三角形列表 </a:t>
            </a:r>
            <a:r>
              <a:rPr lang="en-US" altLang="zh-CN" sz="1600" dirty="0" smtClean="0"/>
              <a:t>do</a:t>
            </a:r>
          </a:p>
          <a:p>
            <a:pPr marL="400050" lvl="1" indent="0">
              <a:buNone/>
            </a:pPr>
            <a:r>
              <a:rPr lang="en-US" altLang="zh-CN" sz="1600" dirty="0" smtClean="0"/>
              <a:t>	</a:t>
            </a:r>
            <a:r>
              <a:rPr lang="zh-CN" altLang="en-US" sz="1600" dirty="0" smtClean="0"/>
              <a:t>光栅化每个三角形，生成</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a:t>
            </a:r>
          </a:p>
          <a:p>
            <a:pPr marL="400050" lvl="1" indent="0">
              <a:buNone/>
            </a:pPr>
            <a:r>
              <a:rPr lang="en-US" altLang="zh-CN" sz="1600" dirty="0"/>
              <a:t>	</a:t>
            </a:r>
            <a:r>
              <a:rPr lang="en-US" altLang="zh-CN" sz="1600" dirty="0" smtClean="0"/>
              <a:t>for </a:t>
            </a:r>
            <a:r>
              <a:rPr lang="zh-CN" altLang="en-US" sz="1600" dirty="0" smtClean="0"/>
              <a:t>每组</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 do</a:t>
            </a:r>
          </a:p>
          <a:p>
            <a:pPr marL="400050" lvl="1" indent="0">
              <a:buNone/>
            </a:pPr>
            <a:r>
              <a:rPr lang="en-US" altLang="zh-CN" sz="1600" dirty="0" smtClean="0"/>
              <a:t>		if </a:t>
            </a:r>
            <a:r>
              <a:rPr lang="en-US" altLang="zh-CN" sz="1600" dirty="0" err="1" smtClean="0"/>
              <a:t>zi</a:t>
            </a:r>
            <a:r>
              <a:rPr lang="en-US" altLang="zh-CN" sz="1600" dirty="0" smtClean="0"/>
              <a:t> &lt; </a:t>
            </a:r>
            <a:r>
              <a:rPr lang="en-US" altLang="zh-CN" sz="1600" dirty="0" err="1" smtClean="0"/>
              <a:t>zbuffer</a:t>
            </a:r>
            <a:r>
              <a:rPr lang="en-US" altLang="zh-CN" sz="1600" dirty="0" smtClean="0"/>
              <a:t>[xi, </a:t>
            </a:r>
            <a:r>
              <a:rPr lang="en-US" altLang="zh-CN" sz="1600" dirty="0" err="1" smtClean="0"/>
              <a:t>yi</a:t>
            </a:r>
            <a:r>
              <a:rPr lang="en-US" altLang="zh-CN" sz="1600" dirty="0" smtClean="0"/>
              <a:t>] then</a:t>
            </a:r>
          </a:p>
          <a:p>
            <a:pPr marL="400050" lvl="1" indent="0">
              <a:buNone/>
            </a:pPr>
            <a:r>
              <a:rPr lang="en-US" altLang="zh-CN" sz="1600" dirty="0"/>
              <a:t>	</a:t>
            </a:r>
            <a:r>
              <a:rPr lang="en-US" altLang="zh-CN" sz="1600" dirty="0" smtClean="0"/>
              <a:t>		</a:t>
            </a:r>
            <a:r>
              <a:rPr lang="en-US" altLang="zh-CN" sz="1600" dirty="0" err="1" smtClean="0"/>
              <a:t>zbuffer</a:t>
            </a:r>
            <a:r>
              <a:rPr lang="en-US" altLang="zh-CN" sz="1600" dirty="0" smtClean="0"/>
              <a:t>[xi, </a:t>
            </a:r>
            <a:r>
              <a:rPr lang="en-US" altLang="zh-CN" sz="1600" dirty="0" err="1" smtClean="0"/>
              <a:t>yi</a:t>
            </a:r>
            <a:r>
              <a:rPr lang="en-US" altLang="zh-CN" sz="1600" dirty="0" smtClean="0"/>
              <a:t>] = </a:t>
            </a:r>
            <a:r>
              <a:rPr lang="en-US" altLang="zh-CN" sz="1600" dirty="0" err="1" smtClean="0"/>
              <a:t>zi</a:t>
            </a:r>
            <a:r>
              <a:rPr lang="en-US" altLang="zh-CN" sz="1600" dirty="0" smtClean="0"/>
              <a:t>;</a:t>
            </a:r>
          </a:p>
          <a:p>
            <a:pPr marL="400050" lvl="1" indent="0">
              <a:buNone/>
            </a:pPr>
            <a:r>
              <a:rPr lang="en-US" altLang="zh-CN" sz="1600" dirty="0"/>
              <a:t>	</a:t>
            </a:r>
            <a:r>
              <a:rPr lang="en-US" altLang="zh-CN" sz="1600" dirty="0" smtClean="0"/>
              <a:t>		</a:t>
            </a:r>
            <a:r>
              <a:rPr lang="en-US" altLang="zh-CN" sz="1600" dirty="0" err="1" smtClean="0"/>
              <a:t>DrawPoint</a:t>
            </a:r>
            <a:r>
              <a:rPr lang="en-US" altLang="zh-CN" sz="1600" dirty="0" smtClean="0"/>
              <a:t>(xi, </a:t>
            </a:r>
            <a:r>
              <a:rPr lang="en-US" altLang="zh-CN" sz="1600" dirty="0" err="1" smtClean="0"/>
              <a:t>yi</a:t>
            </a:r>
            <a:r>
              <a:rPr lang="en-US" altLang="zh-CN" sz="1600" dirty="0" smtClean="0"/>
              <a:t>, color);</a:t>
            </a:r>
          </a:p>
          <a:p>
            <a:pPr marL="400050" lvl="1" indent="0">
              <a:buNone/>
            </a:pPr>
            <a:r>
              <a:rPr lang="en-US" altLang="zh-CN" sz="1600" dirty="0"/>
              <a:t>	</a:t>
            </a:r>
            <a:r>
              <a:rPr lang="en-US" altLang="zh-CN" sz="1600" dirty="0" smtClean="0"/>
              <a:t>	end</a:t>
            </a:r>
            <a:endParaRPr lang="en-US" altLang="zh-CN" sz="1600" dirty="0"/>
          </a:p>
          <a:p>
            <a:pPr marL="400050" lvl="1" indent="0">
              <a:buNone/>
            </a:pPr>
            <a:r>
              <a:rPr lang="en-US" altLang="zh-CN" sz="1600" dirty="0" smtClean="0"/>
              <a:t>	end</a:t>
            </a:r>
            <a:endParaRPr lang="en-US" altLang="zh-CN" sz="1600" dirty="0"/>
          </a:p>
          <a:p>
            <a:pPr marL="400050" lvl="1" indent="0">
              <a:buNone/>
            </a:pPr>
            <a:r>
              <a:rPr lang="en-US" altLang="zh-CN" sz="1600" dirty="0" smtClean="0"/>
              <a:t>end </a:t>
            </a:r>
          </a:p>
        </p:txBody>
      </p:sp>
    </p:spTree>
    <p:extLst>
      <p:ext uri="{BB962C8B-B14F-4D97-AF65-F5344CB8AC3E}">
        <p14:creationId xmlns:p14="http://schemas.microsoft.com/office/powerpoint/2010/main" val="1625808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lstStyle/>
          <a:p>
            <a:r>
              <a:rPr lang="zh-CN" altLang="en-US" dirty="0" smtClean="0"/>
              <a:t>存在问题</a:t>
            </a:r>
            <a:endParaRPr lang="en-US" altLang="zh-CN" dirty="0" smtClean="0"/>
          </a:p>
          <a:p>
            <a:pPr marL="0" indent="0">
              <a:buNone/>
            </a:pPr>
            <a:endParaRPr lang="en-US" altLang="zh-CN" sz="2000" dirty="0" smtClean="0"/>
          </a:p>
          <a:p>
            <a:pPr marL="0" indent="0">
              <a:buNone/>
            </a:pPr>
            <a:r>
              <a:rPr lang="zh-CN" altLang="en-US" sz="2000" dirty="0" smtClean="0"/>
              <a:t>如何</a:t>
            </a:r>
            <a:r>
              <a:rPr lang="zh-CN" altLang="en-US" sz="2000" dirty="0" smtClean="0"/>
              <a:t>计算</a:t>
            </a:r>
            <a:r>
              <a:rPr lang="en-US" altLang="zh-CN" sz="2000" dirty="0" smtClean="0"/>
              <a:t>z</a:t>
            </a:r>
            <a:r>
              <a:rPr lang="zh-CN" altLang="en-US" sz="2000" dirty="0" smtClean="0"/>
              <a:t>值？使用线性插值的方式？</a:t>
            </a:r>
            <a:endParaRPr lang="en-US" altLang="zh-CN" sz="2000" dirty="0" smtClean="0"/>
          </a:p>
          <a:p>
            <a:pPr marL="0" indent="0">
              <a:buNone/>
            </a:pPr>
            <a:endParaRPr lang="en-US" altLang="zh-CN" sz="2000" dirty="0" smtClean="0"/>
          </a:p>
          <a:p>
            <a:pPr marL="0" indent="0">
              <a:buNone/>
            </a:pPr>
            <a:r>
              <a:rPr lang="zh-CN" altLang="en-US" sz="2000" dirty="0" smtClean="0"/>
              <a:t>投影到平面上的点，其</a:t>
            </a:r>
            <a:r>
              <a:rPr lang="en-US" altLang="zh-CN" sz="2000" dirty="0" smtClean="0"/>
              <a:t>z</a:t>
            </a:r>
            <a:r>
              <a:rPr lang="zh-CN" altLang="en-US" sz="2000" dirty="0" smtClean="0"/>
              <a:t>值并不是线性的，</a:t>
            </a:r>
            <a:endParaRPr lang="en-US" altLang="zh-CN" sz="2000" dirty="0" smtClean="0"/>
          </a:p>
          <a:p>
            <a:pPr marL="0" indent="0">
              <a:buNone/>
            </a:pPr>
            <a:r>
              <a:rPr lang="zh-CN" altLang="en-US" sz="2000" dirty="0" smtClean="0"/>
              <a:t>但其</a:t>
            </a:r>
            <a:r>
              <a:rPr lang="en-US" altLang="zh-CN" sz="2000" dirty="0" smtClean="0"/>
              <a:t>1/z</a:t>
            </a:r>
            <a:r>
              <a:rPr lang="zh-CN" altLang="en-US" sz="2000" dirty="0" smtClean="0"/>
              <a:t>插值是线性的（为什么？），因此，</a:t>
            </a:r>
            <a:endParaRPr lang="en-US" altLang="zh-CN" sz="2000" dirty="0" smtClean="0"/>
          </a:p>
          <a:p>
            <a:pPr marL="0" indent="0">
              <a:buNone/>
            </a:pPr>
            <a:r>
              <a:rPr lang="zh-CN" altLang="en-US" sz="2000" dirty="0" smtClean="0"/>
              <a:t>改进后的版本使用</a:t>
            </a:r>
            <a:r>
              <a:rPr lang="en-US" altLang="zh-CN" sz="2000" dirty="0" smtClean="0"/>
              <a:t>1/z</a:t>
            </a:r>
            <a:r>
              <a:rPr lang="zh-CN" altLang="en-US" sz="2000" dirty="0" smtClean="0"/>
              <a:t>缓存，从而可以使用</a:t>
            </a:r>
            <a:endParaRPr lang="en-US" altLang="zh-CN" sz="2000" dirty="0" smtClean="0"/>
          </a:p>
          <a:p>
            <a:pPr marL="0" indent="0">
              <a:buNone/>
            </a:pPr>
            <a:r>
              <a:rPr lang="zh-CN" altLang="en-US" sz="2000" dirty="0" smtClean="0"/>
              <a:t>线性插值的方式计算</a:t>
            </a:r>
            <a:r>
              <a:rPr lang="en-US" altLang="zh-CN" sz="2000" dirty="0" smtClean="0"/>
              <a:t>1/z</a:t>
            </a:r>
            <a:r>
              <a:rPr lang="zh-CN" altLang="en-US" sz="2000" dirty="0" smtClean="0"/>
              <a:t>的值。</a:t>
            </a:r>
            <a:endParaRPr lang="en-US" altLang="zh-CN" sz="2000" dirty="0" smtClean="0"/>
          </a:p>
          <a:p>
            <a:pPr marL="0" indent="0">
              <a:buNone/>
            </a:pPr>
            <a:endParaRPr lang="en-US" altLang="zh-CN" sz="2000" dirty="0" smtClean="0"/>
          </a:p>
          <a:p>
            <a:pPr marL="0" indent="0">
              <a:buNone/>
            </a:pPr>
            <a:endParaRPr lang="zh-CN"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420888"/>
            <a:ext cx="2223978" cy="193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7938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a:bodyPr>
          <a:lstStyle/>
          <a:p>
            <a:r>
              <a:rPr lang="zh-CN" altLang="en-US" dirty="0" smtClean="0"/>
              <a:t>透视校正（纹理映射会用到）</a:t>
            </a:r>
            <a:endParaRPr lang="en-US" altLang="zh-CN" dirty="0" smtClean="0"/>
          </a:p>
          <a:p>
            <a:pPr marL="0" indent="0">
              <a:buNone/>
            </a:pPr>
            <a:r>
              <a:rPr lang="zh-CN" altLang="en-US" sz="2000" dirty="0" smtClean="0"/>
              <a:t>线段可表示：</a:t>
            </a:r>
            <a:r>
              <a:rPr lang="en-US" altLang="zh-CN" sz="2000" dirty="0" smtClean="0"/>
              <a:t>ax + </a:t>
            </a:r>
            <a:r>
              <a:rPr lang="en-US" altLang="zh-CN" sz="2000" dirty="0" err="1" smtClean="0"/>
              <a:t>bz</a:t>
            </a:r>
            <a:r>
              <a:rPr lang="en-US" altLang="zh-CN" sz="2000" dirty="0" smtClean="0"/>
              <a:t> = c, c != 0</a:t>
            </a:r>
            <a:r>
              <a:rPr lang="zh-CN" altLang="en-US" sz="2000" dirty="0" smtClean="0"/>
              <a:t>，</a:t>
            </a:r>
            <a:endParaRPr lang="en-US" altLang="zh-CN" sz="2000" dirty="0" smtClean="0"/>
          </a:p>
          <a:p>
            <a:pPr marL="0" indent="0">
              <a:buNone/>
            </a:pPr>
            <a:r>
              <a:rPr lang="zh-CN" altLang="en-US" sz="2000" dirty="0" smtClean="0"/>
              <a:t>投影平面上的一点</a:t>
            </a:r>
            <a:r>
              <a:rPr lang="en-US" altLang="zh-CN" sz="2000" dirty="0" smtClean="0"/>
              <a:t>p</a:t>
            </a:r>
            <a:r>
              <a:rPr lang="zh-CN" altLang="en-US" sz="2000" dirty="0" smtClean="0"/>
              <a:t>：</a:t>
            </a:r>
            <a:r>
              <a:rPr lang="en-US" altLang="zh-CN" sz="2000" dirty="0" smtClean="0"/>
              <a:t>p / x = -e / z</a:t>
            </a:r>
            <a:r>
              <a:rPr lang="zh-CN" altLang="en-US" sz="2000" dirty="0"/>
              <a:t>，</a:t>
            </a:r>
            <a:endParaRPr lang="en-US" altLang="zh-CN" sz="2000" dirty="0" smtClean="0"/>
          </a:p>
          <a:p>
            <a:pPr marL="0" indent="0">
              <a:buNone/>
            </a:pPr>
            <a:r>
              <a:rPr lang="zh-CN" altLang="en-US" sz="2000" dirty="0" smtClean="0"/>
              <a:t>代入到线段方程：</a:t>
            </a:r>
            <a:endParaRPr lang="en-US" altLang="zh-CN" sz="2000" dirty="0" smtClean="0"/>
          </a:p>
          <a:p>
            <a:pPr marL="0" indent="0">
              <a:buNone/>
            </a:pPr>
            <a:r>
              <a:rPr lang="en-US" altLang="zh-CN" sz="2000" dirty="0" smtClean="0"/>
              <a:t>	(-</a:t>
            </a:r>
            <a:r>
              <a:rPr lang="en-US" altLang="zh-CN" sz="2000" dirty="0" err="1" smtClean="0"/>
              <a:t>ap</a:t>
            </a:r>
            <a:r>
              <a:rPr lang="en-US" altLang="zh-CN" sz="2000" dirty="0" smtClean="0"/>
              <a:t>/e + b)z = c</a:t>
            </a:r>
            <a:r>
              <a:rPr lang="zh-CN" altLang="en-US" sz="2000" dirty="0" smtClean="0"/>
              <a:t>，</a:t>
            </a:r>
            <a:endParaRPr lang="en-US" altLang="zh-CN" sz="2000" dirty="0" smtClean="0"/>
          </a:p>
          <a:p>
            <a:pPr marL="0" indent="0">
              <a:buNone/>
            </a:pPr>
            <a:r>
              <a:rPr lang="zh-CN" altLang="en-US" sz="2000" dirty="0" smtClean="0"/>
              <a:t>用</a:t>
            </a:r>
            <a:r>
              <a:rPr lang="en-US" altLang="zh-CN" sz="2000" dirty="0" smtClean="0"/>
              <a:t>1/z</a:t>
            </a:r>
            <a:r>
              <a:rPr lang="zh-CN" altLang="en-US" sz="2000" dirty="0" smtClean="0"/>
              <a:t>表示：</a:t>
            </a:r>
            <a:endParaRPr lang="en-US" altLang="zh-CN" sz="2000" dirty="0" smtClean="0"/>
          </a:p>
          <a:p>
            <a:pPr marL="0" indent="0">
              <a:buNone/>
            </a:pPr>
            <a:r>
              <a:rPr lang="en-US" altLang="zh-CN" sz="2000" dirty="0"/>
              <a:t>	</a:t>
            </a:r>
            <a:r>
              <a:rPr lang="en-US" altLang="zh-CN" sz="2000" dirty="0" smtClean="0"/>
              <a:t>1/z = -</a:t>
            </a:r>
            <a:r>
              <a:rPr lang="en-US" altLang="zh-CN" sz="2000" dirty="0" err="1" smtClean="0"/>
              <a:t>ap</a:t>
            </a:r>
            <a:r>
              <a:rPr lang="en-US" altLang="zh-CN" sz="2000" dirty="0" smtClean="0"/>
              <a:t>/</a:t>
            </a:r>
            <a:r>
              <a:rPr lang="en-US" altLang="zh-CN" sz="2000" dirty="0" err="1" smtClean="0"/>
              <a:t>ce</a:t>
            </a:r>
            <a:r>
              <a:rPr lang="en-US" altLang="zh-CN" sz="2000" dirty="0" smtClean="0"/>
              <a:t> + b / c</a:t>
            </a:r>
            <a:r>
              <a:rPr lang="zh-CN" altLang="en-US" sz="2000" dirty="0" smtClean="0"/>
              <a:t>，</a:t>
            </a:r>
            <a:endParaRPr lang="en-US" altLang="zh-CN" sz="2000" dirty="0" smtClean="0"/>
          </a:p>
          <a:p>
            <a:pPr marL="0" indent="0">
              <a:buNone/>
            </a:pPr>
            <a:r>
              <a:rPr lang="zh-CN" altLang="en-US" sz="2000" dirty="0" smtClean="0"/>
              <a:t>投影平面上</a:t>
            </a:r>
            <a:r>
              <a:rPr lang="en-US" altLang="zh-CN" sz="2000" dirty="0" smtClean="0"/>
              <a:t>p</a:t>
            </a:r>
            <a:r>
              <a:rPr lang="zh-CN" altLang="en-US" sz="2000" dirty="0" smtClean="0"/>
              <a:t>的线性插入表示为：</a:t>
            </a:r>
            <a:endParaRPr lang="en-US" altLang="zh-CN" sz="2000" dirty="0" smtClean="0"/>
          </a:p>
          <a:p>
            <a:pPr marL="0" indent="0">
              <a:buNone/>
            </a:pPr>
            <a:r>
              <a:rPr lang="en-US" altLang="zh-CN" sz="2000" dirty="0" smtClean="0"/>
              <a:t>	p3 = (1 - t)p1 + tp2</a:t>
            </a:r>
            <a:r>
              <a:rPr lang="zh-CN" altLang="en-US" sz="2000" dirty="0" smtClean="0"/>
              <a:t>，</a:t>
            </a:r>
            <a:endParaRPr lang="en-US" altLang="zh-CN" sz="2000" dirty="0" smtClean="0"/>
          </a:p>
          <a:p>
            <a:pPr marL="0" indent="0">
              <a:buNone/>
            </a:pPr>
            <a:r>
              <a:rPr lang="zh-CN" altLang="en-US" sz="2000" dirty="0" smtClean="0"/>
              <a:t>则</a:t>
            </a:r>
            <a:endParaRPr lang="en-US" altLang="zh-CN" sz="2000" dirty="0" smtClean="0"/>
          </a:p>
          <a:p>
            <a:pPr marL="0" indent="0">
              <a:buNone/>
            </a:pPr>
            <a:r>
              <a:rPr lang="en-US" altLang="zh-CN" sz="2000" dirty="0" smtClean="0"/>
              <a:t>	1/z3 = -ap3/</a:t>
            </a:r>
            <a:r>
              <a:rPr lang="en-US" altLang="zh-CN" sz="2000" dirty="0" err="1" smtClean="0"/>
              <a:t>ce</a:t>
            </a:r>
            <a:r>
              <a:rPr lang="en-US" altLang="zh-CN" sz="2000" dirty="0" smtClean="0"/>
              <a:t> + b/c = (1 - t)*1/z1 + t*1/z2</a:t>
            </a:r>
            <a:r>
              <a:rPr lang="zh-CN" altLang="en-US" sz="2000" dirty="0" smtClean="0"/>
              <a:t>。</a:t>
            </a:r>
            <a:endParaRPr lang="en-US" altLang="zh-CN" sz="2000" dirty="0" smtClean="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768352"/>
            <a:ext cx="2664296" cy="249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384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lstStyle/>
          <a:p>
            <a:r>
              <a:rPr lang="zh-CN" altLang="en-US" dirty="0" smtClean="0"/>
              <a:t>基本采样理论</a:t>
            </a:r>
            <a:endParaRPr lang="en-US" altLang="zh-CN" dirty="0" smtClean="0"/>
          </a:p>
          <a:p>
            <a:pPr marL="0" indent="0">
              <a:buNone/>
            </a:pPr>
            <a:r>
              <a:rPr lang="zh-CN" altLang="en-US" sz="2000" dirty="0" smtClean="0"/>
              <a:t>纹理映射是通过插值方式计算纹理坐标，纹理坐标的范围一般被规一化到</a:t>
            </a:r>
            <a:r>
              <a:rPr lang="en-US" altLang="zh-CN" sz="2000" dirty="0" smtClean="0"/>
              <a:t>0-1</a:t>
            </a:r>
            <a:r>
              <a:rPr lang="zh-CN" altLang="en-US" sz="2000" dirty="0" smtClean="0"/>
              <a:t>。</a:t>
            </a:r>
            <a:endParaRPr lang="en-US" altLang="zh-CN" sz="2000" dirty="0" smtClean="0"/>
          </a:p>
          <a:p>
            <a:pPr marL="0" indent="0">
              <a:buNone/>
            </a:pPr>
            <a:endParaRPr lang="en-US" altLang="zh-CN" sz="2000" dirty="0" smtClean="0"/>
          </a:p>
          <a:p>
            <a:pPr marL="0" indent="0">
              <a:buNone/>
            </a:pPr>
            <a:r>
              <a:rPr lang="en-US" altLang="zh-CN" sz="2000" dirty="0"/>
              <a:t> </a:t>
            </a:r>
            <a:r>
              <a:rPr lang="zh-CN" altLang="en-US" sz="2000" dirty="0" smtClean="0"/>
              <a:t>采样比例 </a:t>
            </a:r>
            <a:r>
              <a:rPr lang="en-US" altLang="zh-CN" sz="2000" dirty="0" smtClean="0"/>
              <a:t>= </a:t>
            </a:r>
            <a:r>
              <a:rPr lang="zh-CN" altLang="en-US" sz="2000" dirty="0" smtClean="0"/>
              <a:t>纹理图高度 </a:t>
            </a:r>
            <a:r>
              <a:rPr lang="en-US" altLang="zh-CN" sz="2000" dirty="0" smtClean="0"/>
              <a:t>/ </a:t>
            </a:r>
            <a:r>
              <a:rPr lang="zh-CN" altLang="en-US" sz="2000" dirty="0" smtClean="0"/>
              <a:t>目标多边形高度</a:t>
            </a:r>
            <a:endParaRPr lang="en-US" altLang="zh-CN" sz="2000" dirty="0" smtClean="0"/>
          </a:p>
          <a:p>
            <a:pPr marL="0" indent="0">
              <a:buNone/>
            </a:pPr>
            <a:endParaRPr lang="en-US" altLang="zh-CN" sz="2000" dirty="0" smtClean="0"/>
          </a:p>
          <a:p>
            <a:pPr marL="0" indent="0">
              <a:buNone/>
            </a:pPr>
            <a:r>
              <a:rPr lang="zh-CN" altLang="en-US" sz="2000" dirty="0" smtClean="0"/>
              <a:t>直接进行纹理采样可能会存在一定的问题，</a:t>
            </a:r>
            <a:endParaRPr lang="en-US" altLang="zh-CN" sz="2000" dirty="0" smtClean="0"/>
          </a:p>
          <a:p>
            <a:pPr marL="0" indent="0">
              <a:buNone/>
            </a:pPr>
            <a:r>
              <a:rPr lang="zh-CN" altLang="en-US" sz="2000" dirty="0" smtClean="0"/>
              <a:t>问题出在哪里了？</a:t>
            </a:r>
            <a:endParaRPr lang="en-US" altLang="zh-CN" sz="2000" dirty="0" smtClean="0"/>
          </a:p>
          <a:p>
            <a:pPr marL="0" indent="0">
              <a:buNone/>
            </a:pPr>
            <a:endParaRPr lang="en-US" altLang="zh-CN"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852936"/>
            <a:ext cx="3113399"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325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sz="2000" dirty="0" smtClean="0"/>
          </a:p>
          <a:p>
            <a:pPr marL="0" indent="0">
              <a:buNone/>
            </a:pPr>
            <a:r>
              <a:rPr lang="zh-CN" altLang="en-US" sz="2000" dirty="0" smtClean="0"/>
              <a:t>当使用透视投影时，</a:t>
            </a:r>
            <a:endParaRPr lang="en-US" altLang="zh-CN" sz="2000" dirty="0" smtClean="0"/>
          </a:p>
          <a:p>
            <a:pPr marL="0" indent="0">
              <a:buNone/>
            </a:pPr>
            <a:r>
              <a:rPr lang="zh-CN" altLang="en-US" sz="2000" dirty="0" smtClean="0"/>
              <a:t>直接进行纹理采样是</a:t>
            </a:r>
            <a:endParaRPr lang="en-US" altLang="zh-CN" sz="2000" dirty="0" smtClean="0"/>
          </a:p>
          <a:p>
            <a:pPr marL="0" indent="0">
              <a:buNone/>
            </a:pPr>
            <a:r>
              <a:rPr lang="zh-CN" altLang="en-US" sz="2000" dirty="0" smtClean="0"/>
              <a:t>不正确的，必须进行</a:t>
            </a:r>
            <a:endParaRPr lang="en-US" altLang="zh-CN" sz="2000" dirty="0" smtClean="0"/>
          </a:p>
          <a:p>
            <a:pPr marL="0" indent="0">
              <a:buNone/>
            </a:pPr>
            <a:r>
              <a:rPr lang="zh-CN" altLang="en-US" sz="2000" dirty="0" smtClean="0"/>
              <a:t>透视修正。</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zh-CN" altLang="en-US" sz="2000" dirty="0" smtClean="0"/>
              <a:t>前面已经知道，经过透视变换后，</a:t>
            </a:r>
            <a:r>
              <a:rPr lang="en-US" altLang="zh-CN" sz="2000" dirty="0" smtClean="0"/>
              <a:t>1/z</a:t>
            </a:r>
            <a:r>
              <a:rPr lang="zh-CN" altLang="en-US" sz="2000" dirty="0" smtClean="0"/>
              <a:t>是线性变化的。这意味着任何</a:t>
            </a:r>
            <a:r>
              <a:rPr lang="en-US" altLang="zh-CN" sz="2000" dirty="0" smtClean="0"/>
              <a:t>3D</a:t>
            </a:r>
            <a:r>
              <a:rPr lang="zh-CN" altLang="en-US" sz="2000" dirty="0" smtClean="0"/>
              <a:t>向量除以</a:t>
            </a:r>
            <a:r>
              <a:rPr lang="en-US" altLang="zh-CN" sz="2000" dirty="0" smtClean="0"/>
              <a:t>z</a:t>
            </a:r>
            <a:r>
              <a:rPr lang="zh-CN" altLang="en-US" sz="2000" dirty="0" smtClean="0"/>
              <a:t>的商在屏幕空间中呈线性变化。在计算</a:t>
            </a:r>
            <a:r>
              <a:rPr lang="en-US" altLang="zh-CN" sz="2000" dirty="0" smtClean="0"/>
              <a:t>u</a:t>
            </a:r>
            <a:r>
              <a:rPr lang="zh-CN" altLang="en-US" sz="2000" dirty="0" smtClean="0"/>
              <a:t>、</a:t>
            </a:r>
            <a:r>
              <a:rPr lang="en-US" altLang="zh-CN" sz="2000" dirty="0" smtClean="0"/>
              <a:t>v</a:t>
            </a:r>
            <a:r>
              <a:rPr lang="zh-CN" altLang="en-US" sz="2000" dirty="0" smtClean="0"/>
              <a:t>坐标时，先除以</a:t>
            </a:r>
            <a:r>
              <a:rPr lang="en-US" altLang="zh-CN" sz="2000" dirty="0" smtClean="0"/>
              <a:t>z</a:t>
            </a:r>
            <a:r>
              <a:rPr lang="zh-CN" altLang="en-US" sz="2000" dirty="0" smtClean="0"/>
              <a:t>值，再通过线性插值得到</a:t>
            </a:r>
            <a:r>
              <a:rPr lang="en-US" altLang="zh-CN" sz="2000" dirty="0" smtClean="0"/>
              <a:t>u’</a:t>
            </a:r>
            <a:r>
              <a:rPr lang="zh-CN" altLang="en-US" sz="2000" dirty="0" smtClean="0"/>
              <a:t>、</a:t>
            </a:r>
            <a:r>
              <a:rPr lang="en-US" altLang="zh-CN" sz="2000" dirty="0" smtClean="0"/>
              <a:t>v’</a:t>
            </a:r>
            <a:r>
              <a:rPr lang="zh-CN" altLang="en-US" sz="2000" dirty="0" smtClean="0"/>
              <a:t>，然后除以</a:t>
            </a:r>
            <a:r>
              <a:rPr lang="en-US" altLang="zh-CN" sz="2000" dirty="0" smtClean="0"/>
              <a:t>1/z</a:t>
            </a:r>
            <a:r>
              <a:rPr lang="zh-CN" altLang="en-US" sz="2000" dirty="0" smtClean="0"/>
              <a:t>得到</a:t>
            </a:r>
            <a:r>
              <a:rPr lang="en-US" altLang="zh-CN" sz="2000" dirty="0" smtClean="0"/>
              <a:t>3D</a:t>
            </a:r>
            <a:r>
              <a:rPr lang="zh-CN" altLang="en-US" sz="2000" dirty="0" smtClean="0"/>
              <a:t>中的纹理坐标，以进行采样。</a:t>
            </a:r>
            <a:endParaRPr lang="zh-CN" altLang="en-US" sz="2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700808"/>
            <a:ext cx="55149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857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目的与意义</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虽然如今的</a:t>
            </a:r>
            <a:r>
              <a:rPr lang="en-US" altLang="zh-CN" sz="2000" dirty="0" smtClean="0"/>
              <a:t>GPU</a:t>
            </a:r>
            <a:r>
              <a:rPr lang="zh-CN" altLang="en-US" sz="2000" dirty="0" smtClean="0"/>
              <a:t>能力已经十分发达，并且目前也几乎没有游戏引擎用软件的方式去完成渲染。但学习软件渲染过程却可以让我们在使用如</a:t>
            </a:r>
            <a:r>
              <a:rPr lang="en-US" altLang="zh-CN" sz="2000" dirty="0" smtClean="0"/>
              <a:t>OpenGL</a:t>
            </a:r>
            <a:r>
              <a:rPr lang="zh-CN" altLang="en-US" sz="2000" dirty="0" smtClean="0"/>
              <a:t>时知道他都为我们做了什么和我们为什么要这样写程序。</a:t>
            </a:r>
            <a:endParaRPr lang="en-US" altLang="zh-CN" sz="2000" dirty="0" smtClean="0"/>
          </a:p>
          <a:p>
            <a:endParaRPr lang="en-US" altLang="zh-CN" sz="2000" dirty="0" smtClean="0"/>
          </a:p>
          <a:p>
            <a:r>
              <a:rPr lang="zh-CN" altLang="en-US" sz="2000" dirty="0" smtClean="0"/>
              <a:t>对软件渲染有一定了解后，更快的学习硬件渲染技术，无论是</a:t>
            </a:r>
            <a:r>
              <a:rPr lang="en-US" altLang="zh-CN" sz="2000" dirty="0" smtClean="0"/>
              <a:t>OpenGL</a:t>
            </a:r>
            <a:r>
              <a:rPr lang="zh-CN" altLang="en-US" sz="2000" dirty="0" smtClean="0"/>
              <a:t>、</a:t>
            </a:r>
            <a:r>
              <a:rPr lang="en-US" altLang="zh-CN" sz="2000" dirty="0" smtClean="0"/>
              <a:t>DX</a:t>
            </a:r>
            <a:r>
              <a:rPr lang="zh-CN" altLang="en-US" sz="2000" dirty="0" smtClean="0"/>
              <a:t>或是</a:t>
            </a:r>
            <a:r>
              <a:rPr lang="en-US" altLang="zh-CN" sz="2000" dirty="0" smtClean="0"/>
              <a:t>Metal</a:t>
            </a:r>
            <a:r>
              <a:rPr lang="zh-CN" altLang="en-US" sz="2000" dirty="0" smtClean="0"/>
              <a:t>，其底层原理基本相同。</a:t>
            </a:r>
            <a:endParaRPr lang="en-US" altLang="zh-CN" sz="2000" dirty="0" smtClean="0"/>
          </a:p>
          <a:p>
            <a:endParaRPr lang="en-US" altLang="zh-CN" sz="2000" dirty="0" smtClean="0"/>
          </a:p>
          <a:p>
            <a:r>
              <a:rPr lang="zh-CN" altLang="en-US" sz="2000" dirty="0" smtClean="0"/>
              <a:t>在没有</a:t>
            </a:r>
            <a:r>
              <a:rPr lang="en-US" altLang="zh-CN" sz="2000" dirty="0" smtClean="0"/>
              <a:t>OpenGL</a:t>
            </a:r>
            <a:r>
              <a:rPr lang="zh-CN" altLang="en-US" sz="2000" dirty="0" smtClean="0"/>
              <a:t>、</a:t>
            </a:r>
            <a:r>
              <a:rPr lang="en-US" altLang="zh-CN" sz="2000" dirty="0" smtClean="0"/>
              <a:t>DX</a:t>
            </a:r>
            <a:r>
              <a:rPr lang="zh-CN" altLang="en-US" sz="2000" dirty="0" smtClean="0"/>
              <a:t>知识的情况下也能实现</a:t>
            </a:r>
            <a:r>
              <a:rPr lang="en-US" altLang="zh-CN" sz="2000" dirty="0" smtClean="0"/>
              <a:t>3D</a:t>
            </a:r>
            <a:r>
              <a:rPr lang="zh-CN" altLang="en-US" sz="2000" dirty="0" smtClean="0"/>
              <a:t>渲染。</a:t>
            </a:r>
            <a:endParaRPr lang="en-US" altLang="zh-CN" sz="2000" dirty="0" smtClean="0"/>
          </a:p>
          <a:p>
            <a:endParaRPr lang="en-US" altLang="zh-CN" sz="2000" dirty="0" smtClean="0"/>
          </a:p>
          <a:p>
            <a:r>
              <a:rPr lang="zh-CN" altLang="en-US" sz="2000" dirty="0" smtClean="0"/>
              <a:t>我甚至可以去实现</a:t>
            </a:r>
            <a:r>
              <a:rPr lang="en-US" altLang="zh-CN" sz="2000" dirty="0" smtClean="0"/>
              <a:t>OpenGL</a:t>
            </a:r>
            <a:r>
              <a:rPr lang="zh-CN" altLang="en-US" sz="2000" dirty="0" smtClean="0"/>
              <a:t>、</a:t>
            </a:r>
            <a:r>
              <a:rPr lang="en-US" altLang="zh-CN" sz="2000" dirty="0" smtClean="0"/>
              <a:t>DX</a:t>
            </a:r>
            <a:r>
              <a:rPr lang="zh-CN" altLang="en-US" sz="2000" dirty="0" smtClean="0"/>
              <a:t>！</a:t>
            </a:r>
            <a:endParaRPr lang="zh-CN" altLang="en-US" sz="2000" dirty="0"/>
          </a:p>
        </p:txBody>
      </p:sp>
    </p:spTree>
    <p:extLst>
      <p:ext uri="{BB962C8B-B14F-4D97-AF65-F5344CB8AC3E}">
        <p14:creationId xmlns:p14="http://schemas.microsoft.com/office/powerpoint/2010/main" val="3086224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纹理映射（后续）</a:t>
            </a:r>
            <a:endParaRPr lang="zh-CN" altLang="en-US" dirty="0"/>
          </a:p>
        </p:txBody>
      </p:sp>
      <p:sp>
        <p:nvSpPr>
          <p:cNvPr id="3" name="内容占位符 2"/>
          <p:cNvSpPr>
            <a:spLocks noGrp="1"/>
          </p:cNvSpPr>
          <p:nvPr>
            <p:ph idx="1"/>
          </p:nvPr>
        </p:nvSpPr>
        <p:spPr/>
        <p:txBody>
          <a:bodyPr/>
          <a:lstStyle/>
          <a:p>
            <a:r>
              <a:rPr lang="zh-CN" altLang="en-US" dirty="0" smtClean="0"/>
              <a:t>双（三）线性插值</a:t>
            </a:r>
            <a:endParaRPr lang="en-US" altLang="zh-CN" dirty="0" smtClean="0"/>
          </a:p>
          <a:p>
            <a:r>
              <a:rPr lang="zh-CN" altLang="en-US" dirty="0" smtClean="0"/>
              <a:t>滤波</a:t>
            </a:r>
            <a:endParaRPr lang="en-US" altLang="zh-CN" dirty="0" smtClean="0"/>
          </a:p>
          <a:p>
            <a:r>
              <a:rPr lang="en-US" altLang="zh-CN" dirty="0" err="1" smtClean="0"/>
              <a:t>Mipmapping</a:t>
            </a:r>
            <a:endParaRPr lang="en-US" altLang="zh-CN" dirty="0" smtClean="0"/>
          </a:p>
          <a:p>
            <a:r>
              <a:rPr lang="zh-CN" altLang="en-US" dirty="0" smtClean="0"/>
              <a:t>多重采样</a:t>
            </a:r>
            <a:endParaRPr lang="en-US" altLang="zh-CN" dirty="0" smtClean="0"/>
          </a:p>
          <a:p>
            <a:r>
              <a:rPr lang="zh-CN" altLang="en-US" dirty="0" smtClean="0"/>
              <a:t>抗锯齿</a:t>
            </a:r>
            <a:endParaRPr lang="en-US" altLang="zh-CN" dirty="0" smtClean="0"/>
          </a:p>
          <a:p>
            <a:r>
              <a:rPr lang="zh-CN" altLang="en-US" dirty="0" smtClean="0"/>
              <a:t>环境映射</a:t>
            </a:r>
            <a:endParaRPr lang="zh-CN" altLang="en-US" dirty="0"/>
          </a:p>
        </p:txBody>
      </p:sp>
    </p:spTree>
    <p:extLst>
      <p:ext uri="{BB962C8B-B14F-4D97-AF65-F5344CB8AC3E}">
        <p14:creationId xmlns:p14="http://schemas.microsoft.com/office/powerpoint/2010/main" val="3874283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局部光照</a:t>
            </a:r>
            <a:endParaRPr lang="en-US" altLang="zh-CN" dirty="0" smtClean="0"/>
          </a:p>
          <a:p>
            <a:pPr lvl="1"/>
            <a:r>
              <a:rPr lang="en-US" altLang="zh-CN" dirty="0" err="1" smtClean="0"/>
              <a:t>Phong</a:t>
            </a:r>
            <a:r>
              <a:rPr lang="zh-CN" altLang="en-US" dirty="0" smtClean="0"/>
              <a:t>光照模型</a:t>
            </a:r>
            <a:endParaRPr lang="en-US" altLang="zh-CN" dirty="0"/>
          </a:p>
          <a:p>
            <a:pPr lvl="2"/>
            <a:r>
              <a:rPr lang="zh-CN" altLang="en-US" dirty="0" smtClean="0"/>
              <a:t>环境光</a:t>
            </a:r>
            <a:endParaRPr lang="en-US" altLang="zh-CN" dirty="0"/>
          </a:p>
          <a:p>
            <a:pPr marL="914400" lvl="2" indent="0">
              <a:buNone/>
            </a:pPr>
            <a:endParaRPr lang="en-US" altLang="zh-CN" dirty="0" smtClean="0"/>
          </a:p>
          <a:p>
            <a:pPr lvl="2"/>
            <a:r>
              <a:rPr lang="zh-CN" altLang="en-US" dirty="0" smtClean="0"/>
              <a:t>漫反射</a:t>
            </a:r>
            <a:endParaRPr lang="en-US" altLang="zh-CN" dirty="0" smtClean="0"/>
          </a:p>
          <a:p>
            <a:pPr lvl="2"/>
            <a:endParaRPr lang="en-US" altLang="zh-CN" dirty="0" smtClean="0"/>
          </a:p>
          <a:p>
            <a:pPr lvl="2"/>
            <a:r>
              <a:rPr lang="zh-CN" altLang="en-US" dirty="0" smtClean="0"/>
              <a:t>镜面反射</a:t>
            </a:r>
            <a:endParaRPr lang="en-US" altLang="zh-CN" dirty="0" smtClean="0"/>
          </a:p>
          <a:p>
            <a:pPr lvl="2"/>
            <a:endParaRPr lang="zh-CN" altLang="en-US"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394" y="1988840"/>
            <a:ext cx="3858974"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8848" y="2636912"/>
            <a:ext cx="1216546" cy="84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6866" y="3717032"/>
            <a:ext cx="171111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1860" y="4509120"/>
            <a:ext cx="2232248" cy="70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528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镜面高光系数</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05" y="2492896"/>
            <a:ext cx="6684963"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3959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整个光照效果有三个部分叠加</a:t>
            </a:r>
            <a:endParaRPr lang="en-US" altLang="zh-CN" dirty="0" smtClean="0"/>
          </a:p>
          <a:p>
            <a:r>
              <a:rPr lang="zh-CN" altLang="en-US" dirty="0" smtClean="0"/>
              <a:t>考虑光源衰减</a:t>
            </a:r>
            <a:endParaRPr lang="en-US" altLang="zh-CN" dirty="0" smtClean="0"/>
          </a:p>
          <a:p>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140968"/>
            <a:ext cx="5688632" cy="254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04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Gouraud</a:t>
            </a:r>
            <a:r>
              <a:rPr lang="zh-CN" altLang="en-US" dirty="0" smtClean="0"/>
              <a:t>着色</a:t>
            </a:r>
            <a:endParaRPr lang="en-US" altLang="zh-CN" dirty="0" smtClean="0"/>
          </a:p>
          <a:p>
            <a:pPr lvl="1"/>
            <a:r>
              <a:rPr lang="zh-CN" altLang="en-US" dirty="0"/>
              <a:t>按顶点计算明暗色调</a:t>
            </a:r>
            <a:endParaRPr lang="en-US" altLang="zh-CN" dirty="0"/>
          </a:p>
          <a:p>
            <a:pPr lvl="1"/>
            <a:r>
              <a:rPr lang="zh-CN" altLang="en-US" dirty="0"/>
              <a:t>根据多边形各顶点的明暗色调在多边形内部插值得到每个像素的明暗色调</a:t>
            </a:r>
            <a:r>
              <a:rPr lang="zh-CN" altLang="en-US" dirty="0" smtClean="0"/>
              <a:t>。</a:t>
            </a:r>
            <a:endParaRPr lang="en-US" altLang="zh-CN" dirty="0" smtClean="0"/>
          </a:p>
          <a:p>
            <a:pPr marL="457200" lvl="1" indent="0">
              <a:buNone/>
            </a:pPr>
            <a:r>
              <a:rPr lang="zh-CN" altLang="en-US" dirty="0" smtClean="0"/>
              <a:t>（使用硬件渲染时，光照计算写在</a:t>
            </a:r>
            <a:r>
              <a:rPr lang="en-US" altLang="zh-CN" dirty="0" smtClean="0"/>
              <a:t>vertex </a:t>
            </a:r>
            <a:r>
              <a:rPr lang="en-US" altLang="zh-CN" dirty="0" err="1" smtClean="0"/>
              <a:t>shader</a:t>
            </a:r>
            <a:r>
              <a:rPr lang="zh-CN" altLang="en-US" dirty="0" smtClean="0"/>
              <a:t>中）</a:t>
            </a:r>
            <a:endParaRPr lang="en-US" altLang="zh-CN" dirty="0" smtClean="0"/>
          </a:p>
          <a:p>
            <a:r>
              <a:rPr lang="en-US" altLang="zh-CN" dirty="0" err="1" smtClean="0"/>
              <a:t>Phong</a:t>
            </a:r>
            <a:r>
              <a:rPr lang="zh-CN" altLang="en-US" dirty="0" smtClean="0"/>
              <a:t>着色</a:t>
            </a:r>
            <a:endParaRPr lang="en-US" altLang="zh-CN" dirty="0" smtClean="0"/>
          </a:p>
          <a:p>
            <a:pPr lvl="1"/>
            <a:r>
              <a:rPr lang="zh-CN" altLang="en-US" dirty="0" smtClean="0"/>
              <a:t>对顶点的法向量进行插值，得到多边形内部每一点的法向量（当使用硬件加速，硬件内部为我们做了插值计算）。</a:t>
            </a:r>
            <a:endParaRPr lang="en-US" altLang="zh-CN" dirty="0" smtClean="0"/>
          </a:p>
          <a:p>
            <a:pPr lvl="1"/>
            <a:r>
              <a:rPr lang="zh-CN" altLang="en-US" dirty="0" smtClean="0"/>
              <a:t>在每个片段应用光照模型计算。</a:t>
            </a:r>
            <a:endParaRPr lang="en-US" altLang="zh-CN" dirty="0" smtClean="0"/>
          </a:p>
          <a:p>
            <a:pPr marL="457200" lvl="1" indent="0">
              <a:buNone/>
            </a:pPr>
            <a:r>
              <a:rPr lang="zh-CN" altLang="en-US" dirty="0" smtClean="0"/>
              <a:t>（使用硬件渲染时，光照计算写在</a:t>
            </a:r>
            <a:r>
              <a:rPr lang="en-US" altLang="zh-CN" dirty="0" smtClean="0"/>
              <a:t>fragment/pixel </a:t>
            </a:r>
            <a:r>
              <a:rPr lang="en-US" altLang="zh-CN" dirty="0" err="1" smtClean="0"/>
              <a:t>shader</a:t>
            </a:r>
            <a:r>
              <a:rPr lang="zh-CN" altLang="en-US" dirty="0" smtClean="0"/>
              <a:t>中）</a:t>
            </a:r>
            <a:endParaRPr lang="en-US" altLang="zh-CN" dirty="0" smtClean="0"/>
          </a:p>
        </p:txBody>
      </p:sp>
    </p:spTree>
    <p:extLst>
      <p:ext uri="{BB962C8B-B14F-4D97-AF65-F5344CB8AC3E}">
        <p14:creationId xmlns:p14="http://schemas.microsoft.com/office/powerpoint/2010/main" val="2445187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局部光照模型的限制</a:t>
            </a:r>
            <a:endParaRPr lang="en-US" altLang="zh-CN" dirty="0" smtClean="0"/>
          </a:p>
          <a:p>
            <a:pPr lvl="1"/>
            <a:r>
              <a:rPr lang="zh-CN" altLang="en-US" dirty="0" smtClean="0"/>
              <a:t>只是处理光源直接照射物体表面的光强计算，不能很好的模拟光的折射、反射和阴影等效果，不能用来表示物体间的相互光照影响。</a:t>
            </a:r>
            <a:endParaRPr lang="en-US" altLang="zh-CN" dirty="0" smtClean="0"/>
          </a:p>
          <a:p>
            <a:pPr lvl="1"/>
            <a:endParaRPr lang="en-US" altLang="zh-CN" dirty="0" smtClean="0"/>
          </a:p>
          <a:p>
            <a:r>
              <a:rPr lang="zh-CN" altLang="en-US" dirty="0" smtClean="0"/>
              <a:t>全局光照模型</a:t>
            </a:r>
            <a:endParaRPr lang="en-US" altLang="zh-CN" dirty="0" smtClean="0"/>
          </a:p>
          <a:p>
            <a:pPr lvl="1"/>
            <a:r>
              <a:rPr lang="zh-CN" altLang="en-US" dirty="0" smtClean="0"/>
              <a:t>光线跟踪技术</a:t>
            </a:r>
            <a:endParaRPr lang="en-US" altLang="zh-CN" dirty="0" smtClean="0"/>
          </a:p>
          <a:p>
            <a:pPr lvl="1"/>
            <a:r>
              <a:rPr lang="zh-CN" altLang="en-US" dirty="0" smtClean="0"/>
              <a:t>辐射度算法</a:t>
            </a:r>
            <a:endParaRPr lang="zh-CN"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789040"/>
            <a:ext cx="2870910" cy="2145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565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光线跟踪技术</a:t>
            </a:r>
            <a:r>
              <a:rPr lang="zh-CN" altLang="en-US" dirty="0"/>
              <a:t>（</a:t>
            </a:r>
            <a:r>
              <a:rPr lang="en-US" altLang="zh-CN" dirty="0"/>
              <a:t>Ray tracing</a:t>
            </a:r>
            <a:r>
              <a:rPr lang="zh-CN" altLang="en-US" dirty="0" smtClean="0"/>
              <a:t>）</a:t>
            </a:r>
            <a:endParaRPr lang="en-US" altLang="zh-CN" dirty="0" smtClean="0"/>
          </a:p>
          <a:p>
            <a:r>
              <a:rPr lang="zh-CN" altLang="en-US" sz="2000" dirty="0"/>
              <a:t>经典光线跟踪算法：由视点向屏幕上所有像素中心发射光线，对每一条光线与场景中物体的最近交点，递归进行反射和折射的计算。</a:t>
            </a:r>
          </a:p>
          <a:p>
            <a:r>
              <a:rPr lang="zh-CN" altLang="en-US" sz="2000" dirty="0"/>
              <a:t>交点处的光亮由三部分产生：</a:t>
            </a:r>
          </a:p>
          <a:p>
            <a:pPr marL="0" indent="0">
              <a:buNone/>
            </a:pPr>
            <a:r>
              <a:rPr lang="zh-CN" altLang="en-US" sz="2000" dirty="0" smtClean="0"/>
              <a:t>（</a:t>
            </a:r>
            <a:r>
              <a:rPr lang="en-US" altLang="zh-CN" sz="2000" dirty="0"/>
              <a:t>1</a:t>
            </a:r>
            <a:r>
              <a:rPr lang="zh-CN" altLang="en-US" sz="2000" dirty="0"/>
              <a:t>）光源直接照射</a:t>
            </a:r>
          </a:p>
          <a:p>
            <a:pPr marL="0" indent="0">
              <a:buNone/>
            </a:pPr>
            <a:r>
              <a:rPr lang="zh-CN" altLang="en-US" sz="2000" dirty="0"/>
              <a:t>（</a:t>
            </a:r>
            <a:r>
              <a:rPr lang="en-US" altLang="zh-CN" sz="2000" dirty="0"/>
              <a:t>2</a:t>
            </a:r>
            <a:r>
              <a:rPr lang="zh-CN" altLang="en-US" sz="2000" dirty="0"/>
              <a:t>）场景中其它物体通过该点向视点方向的反射</a:t>
            </a:r>
          </a:p>
          <a:p>
            <a:pPr marL="0" indent="0">
              <a:buNone/>
            </a:pPr>
            <a:r>
              <a:rPr lang="zh-CN" altLang="en-US" sz="2000" dirty="0" smtClean="0"/>
              <a:t>（</a:t>
            </a:r>
            <a:r>
              <a:rPr lang="en-US" altLang="zh-CN" sz="2000" dirty="0"/>
              <a:t>3</a:t>
            </a:r>
            <a:r>
              <a:rPr lang="zh-CN" altLang="en-US" sz="2000" dirty="0"/>
              <a:t>）场景中其它物体通过该点向视点方向的折射</a:t>
            </a:r>
          </a:p>
          <a:p>
            <a:r>
              <a:rPr lang="zh-CN" altLang="en-US" sz="2000" dirty="0"/>
              <a:t>算法执行过程中首先要通过从将计算的点向光源方向发射一条射线进行阴影计算，检测到不透明物体产生阴影，透明</a:t>
            </a:r>
            <a:r>
              <a:rPr lang="zh-CN" altLang="en-US" sz="2000" dirty="0" smtClean="0"/>
              <a:t>物体衰减光强</a:t>
            </a:r>
            <a:r>
              <a:rPr lang="zh-CN" altLang="en-US" sz="2000" dirty="0"/>
              <a:t>。</a:t>
            </a:r>
          </a:p>
          <a:p>
            <a:r>
              <a:rPr lang="zh-CN" altLang="en-US" sz="2000" dirty="0"/>
              <a:t>光线跟踪终止条件：</a:t>
            </a:r>
          </a:p>
          <a:p>
            <a:pPr marL="0" indent="0">
              <a:buNone/>
            </a:pPr>
            <a:r>
              <a:rPr lang="zh-CN" altLang="en-US" sz="2000" dirty="0"/>
              <a:t>（</a:t>
            </a:r>
            <a:r>
              <a:rPr lang="en-US" altLang="zh-CN" sz="2000" dirty="0"/>
              <a:t>1</a:t>
            </a:r>
            <a:r>
              <a:rPr lang="zh-CN" altLang="en-US" sz="2000" dirty="0"/>
              <a:t>）光线射出画面，不再与场景中物体相交；</a:t>
            </a:r>
          </a:p>
          <a:p>
            <a:pPr marL="0" indent="0">
              <a:buNone/>
            </a:pPr>
            <a:r>
              <a:rPr lang="zh-CN" altLang="en-US" sz="2000" dirty="0"/>
              <a:t>（</a:t>
            </a:r>
            <a:r>
              <a:rPr lang="en-US" altLang="zh-CN" sz="2000" dirty="0"/>
              <a:t>2</a:t>
            </a:r>
            <a:r>
              <a:rPr lang="zh-CN" altLang="en-US" sz="2000" dirty="0"/>
              <a:t>）被跟踪点对屏幕像素显示亮度的贡献小于一定阈值；</a:t>
            </a:r>
          </a:p>
          <a:p>
            <a:pPr marL="0" indent="0">
              <a:buNone/>
            </a:pPr>
            <a:r>
              <a:rPr lang="zh-CN" altLang="en-US" sz="2000" dirty="0"/>
              <a:t>（</a:t>
            </a:r>
            <a:r>
              <a:rPr lang="en-US" altLang="zh-CN" sz="2000" dirty="0"/>
              <a:t>3</a:t>
            </a:r>
            <a:r>
              <a:rPr lang="zh-CN" altLang="en-US" sz="2000" dirty="0"/>
              <a:t>）达到光线跟踪最大深度；</a:t>
            </a:r>
          </a:p>
          <a:p>
            <a:pPr marL="0" indent="0">
              <a:buNone/>
            </a:pPr>
            <a:endParaRPr lang="zh-CN" altLang="en-US" sz="2000" dirty="0"/>
          </a:p>
        </p:txBody>
      </p:sp>
    </p:spTree>
    <p:extLst>
      <p:ext uri="{BB962C8B-B14F-4D97-AF65-F5344CB8AC3E}">
        <p14:creationId xmlns:p14="http://schemas.microsoft.com/office/powerpoint/2010/main" val="129070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光线跟踪过程</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276872"/>
            <a:ext cx="5370562" cy="350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0741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辐射度算法（</a:t>
            </a:r>
            <a:r>
              <a:rPr lang="en-US" altLang="zh-CN" dirty="0" err="1" smtClean="0"/>
              <a:t>Radiosity</a:t>
            </a:r>
            <a:r>
              <a:rPr lang="zh-CN" altLang="en-US" dirty="0" smtClean="0"/>
              <a:t>）</a:t>
            </a:r>
            <a:endParaRPr lang="en-US" altLang="zh-CN" dirty="0" smtClean="0"/>
          </a:p>
          <a:p>
            <a:pPr marL="0" indent="0">
              <a:buNone/>
            </a:pPr>
            <a:endParaRPr lang="en-US" altLang="zh-CN" sz="2000" dirty="0"/>
          </a:p>
          <a:p>
            <a:pPr marL="0" indent="0">
              <a:buNone/>
            </a:pPr>
            <a:r>
              <a:rPr lang="zh-CN" altLang="en-US" sz="2000" dirty="0" smtClean="0"/>
              <a:t>辐射度方法是基于物理</a:t>
            </a:r>
            <a:endParaRPr lang="en-US" altLang="zh-CN" sz="2000" dirty="0" smtClean="0"/>
          </a:p>
          <a:p>
            <a:pPr marL="0" indent="0">
              <a:buNone/>
            </a:pPr>
            <a:r>
              <a:rPr lang="zh-CN" altLang="en-US" sz="2000" dirty="0" smtClean="0"/>
              <a:t>学的能量平衡原理，它</a:t>
            </a:r>
            <a:endParaRPr lang="en-US" altLang="zh-CN" sz="2000" dirty="0" smtClean="0"/>
          </a:p>
          <a:p>
            <a:pPr marL="0" indent="0">
              <a:buNone/>
            </a:pPr>
            <a:r>
              <a:rPr lang="zh-CN" altLang="en-US" sz="2000" dirty="0" smtClean="0"/>
              <a:t>采用数值求解来近似</a:t>
            </a:r>
            <a:endParaRPr lang="en-US" altLang="zh-CN" sz="2000" dirty="0" smtClean="0"/>
          </a:p>
          <a:p>
            <a:pPr marL="0" indent="0">
              <a:buNone/>
            </a:pPr>
            <a:r>
              <a:rPr lang="zh-CN" altLang="en-US" sz="2000" dirty="0" smtClean="0"/>
              <a:t>每一个景物表面的辐射</a:t>
            </a:r>
            <a:endParaRPr lang="en-US" altLang="zh-CN" sz="2000" dirty="0" smtClean="0"/>
          </a:p>
          <a:p>
            <a:pPr marL="0" indent="0">
              <a:buNone/>
            </a:pPr>
            <a:r>
              <a:rPr lang="zh-CN" altLang="en-US" sz="2000" dirty="0" smtClean="0"/>
              <a:t>度分步。</a:t>
            </a:r>
            <a:endParaRPr lang="zh-CN"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420888"/>
            <a:ext cx="4948213" cy="306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269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后续</a:t>
            </a:r>
            <a:endParaRPr lang="zh-CN" altLang="en-US" dirty="0"/>
          </a:p>
        </p:txBody>
      </p:sp>
      <p:sp>
        <p:nvSpPr>
          <p:cNvPr id="3" name="内容占位符 2"/>
          <p:cNvSpPr>
            <a:spLocks noGrp="1"/>
          </p:cNvSpPr>
          <p:nvPr>
            <p:ph idx="1"/>
          </p:nvPr>
        </p:nvSpPr>
        <p:spPr/>
        <p:txBody>
          <a:bodyPr/>
          <a:lstStyle/>
          <a:p>
            <a:r>
              <a:rPr lang="zh-CN" altLang="en-US" dirty="0" smtClean="0"/>
              <a:t>交互式计算机图形学</a:t>
            </a:r>
            <a:r>
              <a:rPr lang="en-US" altLang="zh-CN" dirty="0" smtClean="0"/>
              <a:t>——</a:t>
            </a:r>
            <a:r>
              <a:rPr lang="zh-CN" altLang="en-US" dirty="0" smtClean="0"/>
              <a:t>基于</a:t>
            </a:r>
            <a:r>
              <a:rPr lang="en-US" altLang="zh-CN" dirty="0" smtClean="0"/>
              <a:t>OpenGL</a:t>
            </a:r>
            <a:r>
              <a:rPr lang="zh-CN" altLang="en-US" dirty="0" smtClean="0"/>
              <a:t>着色器的自顶向下方法</a:t>
            </a:r>
            <a:endParaRPr lang="en-US" altLang="zh-CN" dirty="0" smtClean="0"/>
          </a:p>
          <a:p>
            <a:r>
              <a:rPr lang="en-US" altLang="zh-CN" dirty="0" smtClean="0"/>
              <a:t>3D</a:t>
            </a:r>
            <a:r>
              <a:rPr lang="zh-CN" altLang="en-US" dirty="0" smtClean="0"/>
              <a:t>游戏与计算机图形学中的数学方法</a:t>
            </a:r>
            <a:endParaRPr lang="en-US" altLang="zh-CN" dirty="0" smtClean="0"/>
          </a:p>
          <a:p>
            <a:r>
              <a:rPr lang="en-US" altLang="zh-CN" dirty="0"/>
              <a:t>3D</a:t>
            </a:r>
            <a:r>
              <a:rPr lang="zh-CN" altLang="en-US" dirty="0"/>
              <a:t>游戏编程大师</a:t>
            </a:r>
            <a:r>
              <a:rPr lang="zh-CN" altLang="en-US" dirty="0" smtClean="0"/>
              <a:t>技巧</a:t>
            </a:r>
            <a:endParaRPr lang="en-US" altLang="zh-CN" dirty="0" smtClean="0"/>
          </a:p>
          <a:p>
            <a:r>
              <a:rPr lang="en-US" altLang="zh-CN" dirty="0" smtClean="0"/>
              <a:t>3D</a:t>
            </a:r>
            <a:r>
              <a:rPr lang="zh-CN" altLang="en-US" dirty="0" smtClean="0"/>
              <a:t>游戏引擎设计：实时计算机图形学的应用方法</a:t>
            </a:r>
            <a:endParaRPr lang="en-US" altLang="zh-CN" dirty="0" smtClean="0"/>
          </a:p>
          <a:p>
            <a:r>
              <a:rPr lang="en-US" altLang="zh-CN" dirty="0"/>
              <a:t>https://github.com/SeventhMage/MagicX.git/trunk/SoftEngine</a:t>
            </a:r>
            <a:endParaRPr lang="en-US" altLang="zh-CN" dirty="0" smtClean="0"/>
          </a:p>
        </p:txBody>
      </p:sp>
    </p:spTree>
    <p:extLst>
      <p:ext uri="{BB962C8B-B14F-4D97-AF65-F5344CB8AC3E}">
        <p14:creationId xmlns:p14="http://schemas.microsoft.com/office/powerpoint/2010/main" val="177607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目的与意义</a:t>
            </a:r>
          </a:p>
        </p:txBody>
      </p:sp>
      <p:sp>
        <p:nvSpPr>
          <p:cNvPr id="3" name="内容占位符 2"/>
          <p:cNvSpPr>
            <a:spLocks noGrp="1"/>
          </p:cNvSpPr>
          <p:nvPr>
            <p:ph idx="1"/>
          </p:nvPr>
        </p:nvSpPr>
        <p:spPr/>
        <p:txBody>
          <a:bodyPr/>
          <a:lstStyle/>
          <a:p>
            <a:r>
              <a:rPr lang="zh-CN" altLang="en-US" dirty="0"/>
              <a:t>简单</a:t>
            </a:r>
            <a:r>
              <a:rPr lang="zh-CN" altLang="en-US" dirty="0" smtClean="0"/>
              <a:t>效果图</a:t>
            </a:r>
            <a:endParaRPr lang="zh-CN" altLang="en-US" dirty="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404243"/>
            <a:ext cx="3039794" cy="2284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401255"/>
            <a:ext cx="3022352" cy="227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47160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36912"/>
            <a:ext cx="8229600" cy="1143000"/>
          </a:xfrm>
        </p:spPr>
        <p:txBody>
          <a:bodyPr/>
          <a:lstStyle/>
          <a:p>
            <a:r>
              <a:rPr lang="zh-CN" altLang="en-US" dirty="0" smtClean="0"/>
              <a:t>谢谢！</a:t>
            </a:r>
            <a:endParaRPr lang="zh-CN" altLang="en-US" dirty="0"/>
          </a:p>
        </p:txBody>
      </p:sp>
    </p:spTree>
    <p:extLst>
      <p:ext uri="{BB962C8B-B14F-4D97-AF65-F5344CB8AC3E}">
        <p14:creationId xmlns:p14="http://schemas.microsoft.com/office/powerpoint/2010/main" val="356062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计算机显示器显示设备在每一刻仅绘制一个像素。显示设备从左到右地扫描屏幕每行中的像素，并如此从上至下地扫描屏幕上的每一行。当它扫描至屏幕的右下角时，它将重定位至屏幕的左上角并如前述那样重复扫描屏幕。这一扫描过程大概每秒</a:t>
            </a:r>
            <a:r>
              <a:rPr lang="en-US" altLang="zh-CN" dirty="0" smtClean="0"/>
              <a:t>60</a:t>
            </a:r>
            <a:r>
              <a:rPr lang="zh-CN" altLang="en-US" dirty="0" smtClean="0"/>
              <a:t>次，以到于我们的眼睛无法察觉这一过程。</a:t>
            </a:r>
            <a:endParaRPr lang="en-US" altLang="zh-CN" dirty="0" smtClean="0"/>
          </a:p>
          <a:p>
            <a:r>
              <a:rPr lang="zh-CN" altLang="en-US" dirty="0" smtClean="0"/>
              <a:t>可以将上述过程想象成一根细小的软管在向显示区域不断喷洒像素。各类像素到达软管末端，将它们喷射到显示区域中，每次往像素上喷洒一点。如何知哪个颜色像素该往哪喷呢？</a:t>
            </a:r>
            <a:endParaRPr lang="en-US" altLang="zh-CN" dirty="0" smtClean="0"/>
          </a:p>
        </p:txBody>
      </p:sp>
    </p:spTree>
    <p:extLst>
      <p:ext uri="{BB962C8B-B14F-4D97-AF65-F5344CB8AC3E}">
        <p14:creationId xmlns:p14="http://schemas.microsoft.com/office/powerpoint/2010/main" val="116953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a:xfrm>
            <a:off x="457200" y="1556792"/>
            <a:ext cx="8229600" cy="4525963"/>
          </a:xfrm>
        </p:spPr>
        <p:txBody>
          <a:bodyPr/>
          <a:lstStyle/>
          <a:p>
            <a:r>
              <a:rPr lang="zh-CN" altLang="en-US" dirty="0" smtClean="0"/>
              <a:t>在多数计算机中，从帧缓冲区（</a:t>
            </a:r>
            <a:r>
              <a:rPr lang="en-US" altLang="zh-CN" dirty="0" err="1" smtClean="0"/>
              <a:t>Framebuffer</a:t>
            </a:r>
            <a:r>
              <a:rPr lang="zh-CN" altLang="en-US" dirty="0" smtClean="0"/>
              <a:t>）中获取这些信息。帧缓冲区是内在中存储像素的一个数组，每次扫描，从数组中读取颜色值。</a:t>
            </a:r>
            <a:endParaRPr lang="en-US" altLang="zh-CN" dirty="0" smtClean="0"/>
          </a:p>
          <a:p>
            <a:r>
              <a:rPr lang="zh-CN" altLang="en-US" dirty="0" smtClean="0"/>
              <a:t>所以要完成渲染，我们的目标只是先在内存中绘制想要的图像，并将最终的绘制结果从内存中拷贝到帧缓冲区中。</a:t>
            </a:r>
            <a:endParaRPr lang="zh-CN" altLang="en-US" dirty="0"/>
          </a:p>
        </p:txBody>
      </p:sp>
    </p:spTree>
    <p:extLst>
      <p:ext uri="{BB962C8B-B14F-4D97-AF65-F5344CB8AC3E}">
        <p14:creationId xmlns:p14="http://schemas.microsoft.com/office/powerpoint/2010/main" val="268331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p:txBody>
      </p:sp>
      <p:sp>
        <p:nvSpPr>
          <p:cNvPr id="3" name="内容占位符 2"/>
          <p:cNvSpPr>
            <a:spLocks noGrp="1"/>
          </p:cNvSpPr>
          <p:nvPr>
            <p:ph idx="1"/>
          </p:nvPr>
        </p:nvSpPr>
        <p:spPr/>
        <p:txBody>
          <a:bodyPr>
            <a:normAutofit fontScale="62500" lnSpcReduction="20000"/>
          </a:bodyPr>
          <a:lstStyle/>
          <a:p>
            <a:endParaRPr lang="en-US" altLang="zh-CN" dirty="0" smtClean="0"/>
          </a:p>
          <a:p>
            <a:r>
              <a:rPr lang="zh-CN" altLang="en-US" dirty="0" smtClean="0"/>
              <a:t>拷贝</a:t>
            </a:r>
            <a:r>
              <a:rPr lang="en-US" altLang="zh-CN" dirty="0" smtClean="0"/>
              <a:t>API</a:t>
            </a:r>
            <a:r>
              <a:rPr lang="zh-CN" altLang="en-US" dirty="0" smtClean="0"/>
              <a:t>：</a:t>
            </a:r>
            <a:endParaRPr lang="en-US" altLang="zh-CN" dirty="0" smtClean="0"/>
          </a:p>
          <a:p>
            <a:pPr>
              <a:buNone/>
            </a:pPr>
            <a:r>
              <a:rPr lang="en-US" altLang="zh-CN" dirty="0" smtClean="0"/>
              <a:t>	BOOL </a:t>
            </a:r>
            <a:r>
              <a:rPr lang="en-US" altLang="zh-CN" dirty="0" err="1" smtClean="0"/>
              <a:t>BitBlt</a:t>
            </a:r>
            <a:r>
              <a:rPr lang="en-US" altLang="zh-CN" dirty="0" smtClean="0"/>
              <a:t>(HDC </a:t>
            </a:r>
            <a:r>
              <a:rPr lang="en-US" altLang="zh-CN" dirty="0" err="1" smtClean="0"/>
              <a:t>hdcDest</a:t>
            </a:r>
            <a:r>
              <a:rPr lang="en-US" altLang="zh-CN" dirty="0" smtClean="0"/>
              <a:t>, </a:t>
            </a:r>
            <a:r>
              <a:rPr lang="en-US" altLang="zh-CN" dirty="0" err="1" smtClean="0"/>
              <a:t>int</a:t>
            </a:r>
            <a:r>
              <a:rPr lang="en-US" altLang="zh-CN" dirty="0" smtClean="0"/>
              <a:t> </a:t>
            </a:r>
            <a:r>
              <a:rPr lang="en-US" altLang="zh-CN" dirty="0" err="1" smtClean="0"/>
              <a:t>nXDest</a:t>
            </a:r>
            <a:r>
              <a:rPr lang="en-US" altLang="zh-CN" dirty="0" smtClean="0"/>
              <a:t>, </a:t>
            </a:r>
            <a:r>
              <a:rPr lang="en-US" altLang="zh-CN" dirty="0" err="1" smtClean="0"/>
              <a:t>int</a:t>
            </a:r>
            <a:r>
              <a:rPr lang="en-US" altLang="zh-CN" dirty="0" smtClean="0"/>
              <a:t> </a:t>
            </a:r>
            <a:r>
              <a:rPr lang="en-US" altLang="zh-CN" dirty="0" err="1" smtClean="0"/>
              <a:t>nYDest</a:t>
            </a:r>
            <a:r>
              <a:rPr lang="en-US" altLang="zh-CN" dirty="0" smtClean="0"/>
              <a:t>, </a:t>
            </a:r>
            <a:r>
              <a:rPr lang="en-US" altLang="zh-CN" dirty="0" err="1" smtClean="0"/>
              <a:t>int</a:t>
            </a:r>
            <a:r>
              <a:rPr lang="en-US" altLang="zh-CN" dirty="0" smtClean="0"/>
              <a:t> </a:t>
            </a:r>
            <a:r>
              <a:rPr lang="en-US" altLang="zh-CN" dirty="0" err="1" smtClean="0"/>
              <a:t>nWidth</a:t>
            </a:r>
            <a:r>
              <a:rPr lang="en-US" altLang="zh-CN" dirty="0" smtClean="0"/>
              <a:t>, </a:t>
            </a:r>
            <a:r>
              <a:rPr lang="en-US" altLang="zh-CN" dirty="0" err="1" smtClean="0"/>
              <a:t>int</a:t>
            </a:r>
            <a:r>
              <a:rPr lang="en-US" altLang="zh-CN" dirty="0" smtClean="0"/>
              <a:t> </a:t>
            </a:r>
            <a:r>
              <a:rPr lang="en-US" altLang="zh-CN" dirty="0" err="1" smtClean="0"/>
              <a:t>nHeight</a:t>
            </a:r>
            <a:r>
              <a:rPr lang="en-US" altLang="zh-CN" dirty="0" smtClean="0"/>
              <a:t>, HDC </a:t>
            </a:r>
            <a:r>
              <a:rPr lang="en-US" altLang="zh-CN" dirty="0" err="1" smtClean="0"/>
              <a:t>hdcSrc</a:t>
            </a:r>
            <a:r>
              <a:rPr lang="en-US" altLang="zh-CN" dirty="0" smtClean="0"/>
              <a:t>, </a:t>
            </a:r>
            <a:r>
              <a:rPr lang="en-US" altLang="zh-CN" dirty="0" err="1" smtClean="0"/>
              <a:t>int</a:t>
            </a:r>
            <a:r>
              <a:rPr lang="en-US" altLang="zh-CN" dirty="0" smtClean="0"/>
              <a:t> </a:t>
            </a:r>
            <a:r>
              <a:rPr lang="en-US" altLang="zh-CN" dirty="0" err="1" smtClean="0"/>
              <a:t>nXSrc</a:t>
            </a:r>
            <a:r>
              <a:rPr lang="en-US" altLang="zh-CN" dirty="0" smtClean="0"/>
              <a:t>, </a:t>
            </a:r>
            <a:r>
              <a:rPr lang="en-US" altLang="zh-CN" dirty="0" err="1" smtClean="0"/>
              <a:t>int</a:t>
            </a:r>
            <a:r>
              <a:rPr lang="en-US" altLang="zh-CN" dirty="0" smtClean="0"/>
              <a:t> </a:t>
            </a:r>
            <a:r>
              <a:rPr lang="en-US" altLang="zh-CN" dirty="0" err="1" smtClean="0"/>
              <a:t>nYSrc</a:t>
            </a:r>
            <a:r>
              <a:rPr lang="en-US" altLang="zh-CN" dirty="0" smtClean="0"/>
              <a:t>, DWORD </a:t>
            </a:r>
            <a:r>
              <a:rPr lang="en-US" altLang="zh-CN" dirty="0" err="1" smtClean="0"/>
              <a:t>dwRop</a:t>
            </a:r>
            <a:r>
              <a:rPr lang="en-US" altLang="zh-CN" dirty="0" smtClean="0"/>
              <a:t>);</a:t>
            </a:r>
          </a:p>
          <a:p>
            <a:r>
              <a:rPr lang="en-US" altLang="zh-CN" dirty="0" err="1"/>
              <a:t>hDestDC</a:t>
            </a:r>
            <a:r>
              <a:rPr lang="zh-CN" altLang="en-US" dirty="0"/>
              <a:t>：指向目标设备环境的</a:t>
            </a:r>
            <a:r>
              <a:rPr lang="zh-CN" altLang="en-US" dirty="0">
                <a:hlinkClick r:id="rId2"/>
              </a:rPr>
              <a:t>句柄</a:t>
            </a:r>
            <a:r>
              <a:rPr lang="zh-CN" altLang="en-US" dirty="0"/>
              <a:t>。</a:t>
            </a:r>
          </a:p>
          <a:p>
            <a:r>
              <a:rPr lang="en-US" altLang="zh-CN" dirty="0"/>
              <a:t>x</a:t>
            </a:r>
            <a:r>
              <a:rPr lang="zh-CN" altLang="en-US" dirty="0"/>
              <a:t>：指定目标矩形区域左上角的</a:t>
            </a:r>
            <a:r>
              <a:rPr lang="en-US" altLang="zh-CN" dirty="0"/>
              <a:t>X</a:t>
            </a:r>
            <a:r>
              <a:rPr lang="zh-CN" altLang="en-US" dirty="0"/>
              <a:t>轴逻辑坐标。</a:t>
            </a:r>
          </a:p>
          <a:p>
            <a:r>
              <a:rPr lang="en-US" altLang="zh-CN" dirty="0"/>
              <a:t>y</a:t>
            </a:r>
            <a:r>
              <a:rPr lang="zh-CN" altLang="en-US" dirty="0"/>
              <a:t>：指定目标矩形区域左上角的</a:t>
            </a:r>
            <a:r>
              <a:rPr lang="en-US" altLang="zh-CN" dirty="0"/>
              <a:t>Y</a:t>
            </a:r>
            <a:r>
              <a:rPr lang="zh-CN" altLang="en-US" dirty="0"/>
              <a:t>轴逻辑坐标。</a:t>
            </a:r>
          </a:p>
          <a:p>
            <a:r>
              <a:rPr lang="en-US" altLang="zh-CN" dirty="0" err="1"/>
              <a:t>nWidth</a:t>
            </a:r>
            <a:r>
              <a:rPr lang="zh-CN" altLang="en-US" dirty="0"/>
              <a:t>：指定源在目标矩形区域的逻辑宽度。</a:t>
            </a:r>
          </a:p>
          <a:p>
            <a:r>
              <a:rPr lang="en-US" altLang="zh-CN" dirty="0" err="1"/>
              <a:t>nHeight</a:t>
            </a:r>
            <a:r>
              <a:rPr lang="zh-CN" altLang="en-US" dirty="0"/>
              <a:t>：指定源在目标矩形区域的逻辑高度。</a:t>
            </a:r>
          </a:p>
          <a:p>
            <a:r>
              <a:rPr lang="en-US" altLang="zh-CN" dirty="0" err="1"/>
              <a:t>hSrcDC</a:t>
            </a:r>
            <a:r>
              <a:rPr lang="zh-CN" altLang="en-US" dirty="0"/>
              <a:t>：指向源设备环境的句柄。</a:t>
            </a:r>
          </a:p>
          <a:p>
            <a:r>
              <a:rPr lang="en-US" altLang="zh-CN" dirty="0" err="1"/>
              <a:t>xSrc</a:t>
            </a:r>
            <a:r>
              <a:rPr lang="zh-CN" altLang="en-US" dirty="0"/>
              <a:t>：指定源矩形区域左上角的</a:t>
            </a:r>
            <a:r>
              <a:rPr lang="en-US" altLang="zh-CN" dirty="0"/>
              <a:t>X</a:t>
            </a:r>
            <a:r>
              <a:rPr lang="zh-CN" altLang="en-US" dirty="0"/>
              <a:t>轴逻辑坐标。</a:t>
            </a:r>
          </a:p>
          <a:p>
            <a:r>
              <a:rPr lang="en-US" altLang="zh-CN" dirty="0" err="1"/>
              <a:t>ySrc</a:t>
            </a:r>
            <a:r>
              <a:rPr lang="zh-CN" altLang="en-US" dirty="0"/>
              <a:t>：指定源矩形区域左上角的</a:t>
            </a:r>
            <a:r>
              <a:rPr lang="en-US" altLang="zh-CN" dirty="0"/>
              <a:t>Y</a:t>
            </a:r>
            <a:r>
              <a:rPr lang="zh-CN" altLang="en-US" dirty="0"/>
              <a:t>轴逻辑坐标。</a:t>
            </a:r>
          </a:p>
          <a:p>
            <a:r>
              <a:rPr lang="en-US" altLang="zh-CN" dirty="0" err="1"/>
              <a:t>dwRop</a:t>
            </a:r>
            <a:r>
              <a:rPr lang="zh-CN" altLang="en-US" dirty="0"/>
              <a:t>：指定光栅操作代码。这些代码将定义源矩形区域的颜色数据，如何与目标矩形区域的颜色数据组合以完成最后的颜色。</a:t>
            </a:r>
          </a:p>
          <a:p>
            <a:pPr>
              <a:buNone/>
            </a:pPr>
            <a:endParaRPr lang="en-US" altLang="zh-CN" dirty="0" smtClean="0"/>
          </a:p>
        </p:txBody>
      </p:sp>
    </p:spTree>
    <p:extLst>
      <p:ext uri="{BB962C8B-B14F-4D97-AF65-F5344CB8AC3E}">
        <p14:creationId xmlns:p14="http://schemas.microsoft.com/office/powerpoint/2010/main" val="2743189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Windows</a:t>
            </a:r>
            <a:r>
              <a:rPr lang="zh-CN" altLang="en-US" sz="4000" dirty="0"/>
              <a:t>平台下关键</a:t>
            </a:r>
            <a:r>
              <a:rPr lang="en-US" altLang="zh-CN" sz="4000" dirty="0"/>
              <a:t>API</a:t>
            </a:r>
            <a:r>
              <a:rPr lang="zh-CN" altLang="en-US" sz="4000" dirty="0"/>
              <a:t>及绘制操作</a:t>
            </a:r>
          </a:p>
        </p:txBody>
      </p:sp>
      <p:sp>
        <p:nvSpPr>
          <p:cNvPr id="3" name="内容占位符 2"/>
          <p:cNvSpPr>
            <a:spLocks noGrp="1"/>
          </p:cNvSpPr>
          <p:nvPr>
            <p:ph idx="1"/>
          </p:nvPr>
        </p:nvSpPr>
        <p:spPr/>
        <p:txBody>
          <a:bodyPr/>
          <a:lstStyle/>
          <a:p>
            <a:r>
              <a:rPr lang="zh-CN" altLang="en-US" dirty="0"/>
              <a:t>几步简单的操作：</a:t>
            </a:r>
            <a:endParaRPr lang="en-US" altLang="zh-CN" dirty="0"/>
          </a:p>
          <a:p>
            <a:pPr>
              <a:buNone/>
            </a:pPr>
            <a:r>
              <a:rPr lang="en-US" altLang="zh-CN" dirty="0"/>
              <a:t>	</a:t>
            </a:r>
            <a:r>
              <a:rPr lang="en-US" altLang="zh-CN" sz="2000" dirty="0"/>
              <a:t>HDC </a:t>
            </a:r>
            <a:r>
              <a:rPr lang="en-US" altLang="zh-CN" sz="2000" dirty="0" err="1"/>
              <a:t>hdc</a:t>
            </a:r>
            <a:r>
              <a:rPr lang="en-US" altLang="zh-CN" sz="2000" dirty="0"/>
              <a:t> = </a:t>
            </a:r>
            <a:r>
              <a:rPr lang="en-US" altLang="zh-CN" sz="2000" dirty="0" err="1"/>
              <a:t>GetDC</a:t>
            </a:r>
            <a:r>
              <a:rPr lang="en-US" altLang="zh-CN" sz="2000" dirty="0"/>
              <a:t>(</a:t>
            </a:r>
            <a:r>
              <a:rPr lang="en-US" altLang="zh-CN" sz="2000" dirty="0" err="1"/>
              <a:t>m_hWnd</a:t>
            </a:r>
            <a:r>
              <a:rPr lang="en-US" altLang="zh-CN" sz="2000" dirty="0"/>
              <a:t>);</a:t>
            </a:r>
          </a:p>
          <a:p>
            <a:pPr>
              <a:buNone/>
            </a:pPr>
            <a:r>
              <a:rPr lang="en-US" altLang="zh-CN" sz="2000" dirty="0"/>
              <a:t>	static HDC mdc = </a:t>
            </a:r>
            <a:r>
              <a:rPr lang="en-US" altLang="zh-CN" sz="2000" dirty="0" err="1"/>
              <a:t>CreateCompatibleDC</a:t>
            </a:r>
            <a:r>
              <a:rPr lang="en-US" altLang="zh-CN" sz="2000" dirty="0"/>
              <a:t>(</a:t>
            </a:r>
            <a:r>
              <a:rPr lang="en-US" altLang="zh-CN" sz="2000" dirty="0" err="1"/>
              <a:t>hdc</a:t>
            </a:r>
            <a:r>
              <a:rPr lang="en-US" altLang="zh-CN" sz="2000" dirty="0"/>
              <a:t>);HBITMAP </a:t>
            </a:r>
            <a:r>
              <a:rPr lang="en-US" altLang="zh-CN" sz="2000" dirty="0" err="1"/>
              <a:t>hBitmap</a:t>
            </a:r>
            <a:r>
              <a:rPr lang="en-US" altLang="zh-CN" sz="2000" dirty="0"/>
              <a:t> = </a:t>
            </a:r>
            <a:r>
              <a:rPr lang="en-US" altLang="zh-CN" sz="2000" dirty="0" err="1"/>
              <a:t>CreateBitmap</a:t>
            </a:r>
            <a:r>
              <a:rPr lang="en-US" altLang="zh-CN" sz="2000" dirty="0"/>
              <a:t>(</a:t>
            </a:r>
            <a:r>
              <a:rPr lang="en-US" altLang="zh-CN" sz="2000" dirty="0" err="1"/>
              <a:t>m_iWidth</a:t>
            </a:r>
            <a:r>
              <a:rPr lang="en-US" altLang="zh-CN" sz="2000" dirty="0"/>
              <a:t>, </a:t>
            </a:r>
            <a:r>
              <a:rPr lang="en-US" altLang="zh-CN" sz="2000" dirty="0" err="1"/>
              <a:t>m_iHeight</a:t>
            </a:r>
            <a:r>
              <a:rPr lang="en-US" altLang="zh-CN" sz="2000" dirty="0"/>
              <a:t>, 1, 32, </a:t>
            </a:r>
            <a:r>
              <a:rPr lang="en-US" altLang="zh-CN" sz="2000" dirty="0">
                <a:solidFill>
                  <a:srgbClr val="FF0000"/>
                </a:solidFill>
              </a:rPr>
              <a:t>buffer</a:t>
            </a:r>
            <a:r>
              <a:rPr lang="en-US" altLang="zh-CN" sz="2000" dirty="0"/>
              <a:t>);</a:t>
            </a:r>
          </a:p>
          <a:p>
            <a:pPr>
              <a:buNone/>
            </a:pPr>
            <a:r>
              <a:rPr lang="en-US" altLang="zh-CN" sz="2000" dirty="0"/>
              <a:t>	</a:t>
            </a:r>
            <a:r>
              <a:rPr lang="en-US" altLang="zh-CN" sz="2000" dirty="0" err="1"/>
              <a:t>SelectObject</a:t>
            </a:r>
            <a:r>
              <a:rPr lang="en-US" altLang="zh-CN" sz="2000" dirty="0"/>
              <a:t>(mdc, </a:t>
            </a:r>
            <a:r>
              <a:rPr lang="en-US" altLang="zh-CN" sz="2000" dirty="0" err="1"/>
              <a:t>hBitmap</a:t>
            </a:r>
            <a:r>
              <a:rPr lang="en-US" altLang="zh-CN" sz="2000" dirty="0"/>
              <a:t>);</a:t>
            </a:r>
          </a:p>
          <a:p>
            <a:pPr>
              <a:buNone/>
            </a:pPr>
            <a:r>
              <a:rPr lang="en-US" altLang="zh-CN" sz="2000" dirty="0">
                <a:solidFill>
                  <a:srgbClr val="FF0000"/>
                </a:solidFill>
              </a:rPr>
              <a:t>	</a:t>
            </a:r>
            <a:r>
              <a:rPr lang="en-US" altLang="zh-CN" sz="2000" dirty="0" err="1">
                <a:solidFill>
                  <a:srgbClr val="FF0000"/>
                </a:solidFill>
              </a:rPr>
              <a:t>BitBlt</a:t>
            </a:r>
            <a:r>
              <a:rPr lang="en-US" altLang="zh-CN" sz="2000" dirty="0">
                <a:solidFill>
                  <a:srgbClr val="FF0000"/>
                </a:solidFill>
              </a:rPr>
              <a:t>(</a:t>
            </a:r>
            <a:r>
              <a:rPr lang="en-US" altLang="zh-CN" sz="2000" dirty="0" err="1">
                <a:solidFill>
                  <a:srgbClr val="FF0000"/>
                </a:solidFill>
              </a:rPr>
              <a:t>hdc</a:t>
            </a:r>
            <a:r>
              <a:rPr lang="en-US" altLang="zh-CN" sz="2000" dirty="0">
                <a:solidFill>
                  <a:srgbClr val="FF0000"/>
                </a:solidFill>
              </a:rPr>
              <a:t>, 0, 0, </a:t>
            </a:r>
            <a:r>
              <a:rPr lang="en-US" altLang="zh-CN" sz="2000" dirty="0" err="1">
                <a:solidFill>
                  <a:srgbClr val="FF0000"/>
                </a:solidFill>
              </a:rPr>
              <a:t>m_iWidth</a:t>
            </a:r>
            <a:r>
              <a:rPr lang="en-US" altLang="zh-CN" sz="2000" dirty="0">
                <a:solidFill>
                  <a:srgbClr val="FF0000"/>
                </a:solidFill>
              </a:rPr>
              <a:t>, </a:t>
            </a:r>
            <a:r>
              <a:rPr lang="en-US" altLang="zh-CN" sz="2000" dirty="0" err="1">
                <a:solidFill>
                  <a:srgbClr val="FF0000"/>
                </a:solidFill>
              </a:rPr>
              <a:t>m_iHeight</a:t>
            </a:r>
            <a:r>
              <a:rPr lang="en-US" altLang="zh-CN" sz="2000" dirty="0">
                <a:solidFill>
                  <a:srgbClr val="FF0000"/>
                </a:solidFill>
              </a:rPr>
              <a:t>, mdc, 0, 0, SRCCOPY);</a:t>
            </a:r>
          </a:p>
          <a:p>
            <a:pPr>
              <a:buNone/>
            </a:pPr>
            <a:r>
              <a:rPr lang="en-US" altLang="zh-CN" sz="2000" dirty="0"/>
              <a:t>	::</a:t>
            </a:r>
            <a:r>
              <a:rPr lang="en-US" altLang="zh-CN" sz="2000" dirty="0" err="1"/>
              <a:t>SwapBuffers</a:t>
            </a:r>
            <a:r>
              <a:rPr lang="en-US" altLang="zh-CN" sz="2000" dirty="0"/>
              <a:t>(</a:t>
            </a:r>
            <a:r>
              <a:rPr lang="en-US" altLang="zh-CN" sz="2000" dirty="0" err="1"/>
              <a:t>hdc</a:t>
            </a:r>
            <a:r>
              <a:rPr lang="en-US" altLang="zh-CN" sz="2000" dirty="0"/>
              <a:t>);</a:t>
            </a:r>
            <a:endParaRPr lang="zh-CN" altLang="en-US" sz="2000" dirty="0"/>
          </a:p>
          <a:p>
            <a:pPr>
              <a:buNone/>
            </a:pPr>
            <a:r>
              <a:rPr lang="en-US" altLang="zh-CN" sz="2000" dirty="0"/>
              <a:t>	</a:t>
            </a:r>
            <a:r>
              <a:rPr lang="en-US" altLang="zh-CN" sz="2000" dirty="0" err="1"/>
              <a:t>DeleteObject</a:t>
            </a:r>
            <a:r>
              <a:rPr lang="en-US" altLang="zh-CN" sz="2000" dirty="0"/>
              <a:t>(</a:t>
            </a:r>
            <a:r>
              <a:rPr lang="en-US" altLang="zh-CN" sz="2000" dirty="0" err="1"/>
              <a:t>hBitmap</a:t>
            </a:r>
            <a:r>
              <a:rPr lang="en-US" altLang="zh-CN" sz="2000" dirty="0"/>
              <a:t>);</a:t>
            </a:r>
          </a:p>
          <a:p>
            <a:pPr>
              <a:buNone/>
            </a:pPr>
            <a:r>
              <a:rPr lang="en-US" altLang="zh-CN" sz="2000" dirty="0"/>
              <a:t>	</a:t>
            </a:r>
            <a:r>
              <a:rPr lang="en-US" altLang="zh-CN" sz="2000" dirty="0" err="1"/>
              <a:t>ReleaseDC</a:t>
            </a:r>
            <a:r>
              <a:rPr lang="en-US" altLang="zh-CN" sz="2000" dirty="0"/>
              <a:t>(</a:t>
            </a:r>
            <a:r>
              <a:rPr lang="en-US" altLang="zh-CN" sz="2000" dirty="0" err="1"/>
              <a:t>m_hWnd</a:t>
            </a:r>
            <a:r>
              <a:rPr lang="en-US" altLang="zh-CN" sz="2000" dirty="0"/>
              <a:t>, </a:t>
            </a:r>
            <a:r>
              <a:rPr lang="en-US" altLang="zh-CN" sz="2000" dirty="0" err="1"/>
              <a:t>hdc</a:t>
            </a:r>
            <a:r>
              <a:rPr lang="en-US" altLang="zh-CN" sz="2000" dirty="0"/>
              <a:t>);</a:t>
            </a:r>
          </a:p>
          <a:p>
            <a:endParaRPr lang="zh-CN" altLang="en-US" dirty="0"/>
          </a:p>
        </p:txBody>
      </p:sp>
    </p:spTree>
    <p:extLst>
      <p:ext uri="{BB962C8B-B14F-4D97-AF65-F5344CB8AC3E}">
        <p14:creationId xmlns:p14="http://schemas.microsoft.com/office/powerpoint/2010/main" val="2212525963"/>
      </p:ext>
    </p:extLst>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PPT模板001</Template>
  <TotalTime>1240</TotalTime>
  <Words>1637</Words>
  <Application>Microsoft Office PowerPoint</Application>
  <PresentationFormat>全屏显示(4:3)</PresentationFormat>
  <Paragraphs>332</Paragraphs>
  <Slides>50</Slides>
  <Notes>0</Notes>
  <HiddenSlides>0</HiddenSlides>
  <MMClips>0</MMClips>
  <ScaleCrop>false</ScaleCrop>
  <HeadingPairs>
    <vt:vector size="4" baseType="variant">
      <vt:variant>
        <vt:lpstr>主题</vt:lpstr>
      </vt:variant>
      <vt:variant>
        <vt:i4>2</vt:i4>
      </vt:variant>
      <vt:variant>
        <vt:lpstr>幻灯片标题</vt:lpstr>
      </vt:variant>
      <vt:variant>
        <vt:i4>50</vt:i4>
      </vt:variant>
    </vt:vector>
  </HeadingPairs>
  <TitlesOfParts>
    <vt:vector size="52" baseType="lpstr">
      <vt:lpstr>1_自定义设计方案</vt:lpstr>
      <vt:lpstr>2_自定义设计方案</vt:lpstr>
      <vt:lpstr>软件渲染</vt:lpstr>
      <vt:lpstr>目录</vt:lpstr>
      <vt:lpstr>软件渲染概述</vt:lpstr>
      <vt:lpstr>目的与意义</vt:lpstr>
      <vt:lpstr>目的与意义</vt:lpstr>
      <vt:lpstr>计算机图形系统工作原理</vt:lpstr>
      <vt:lpstr>计算机图形系统工作原理</vt:lpstr>
      <vt:lpstr>Windows平台下关键API及绘制操作</vt:lpstr>
      <vt:lpstr>Windows平台下关键API及绘制操作</vt:lpstr>
      <vt:lpstr>绘制第一个三角形</vt:lpstr>
      <vt:lpstr>绘制第一个三角形</vt:lpstr>
      <vt:lpstr>图形绘制流水线</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剔除操作和裁剪操作</vt:lpstr>
      <vt:lpstr>剔除操作和裁剪操作</vt:lpstr>
      <vt:lpstr>剔除操作和裁剪操作</vt:lpstr>
      <vt:lpstr>剔除操作和裁剪操作</vt:lpstr>
      <vt:lpstr>剔除操作和裁剪操作</vt:lpstr>
      <vt:lpstr>光栅化操作</vt:lpstr>
      <vt:lpstr>光栅化操作</vt:lpstr>
      <vt:lpstr>光栅化操作</vt:lpstr>
      <vt:lpstr>深度缓存</vt:lpstr>
      <vt:lpstr>深度缓存</vt:lpstr>
      <vt:lpstr>深度缓存</vt:lpstr>
      <vt:lpstr>纹理映射</vt:lpstr>
      <vt:lpstr>纹理映射</vt:lpstr>
      <vt:lpstr>纹理映射（后续）</vt:lpstr>
      <vt:lpstr>基本光照模型</vt:lpstr>
      <vt:lpstr>基本光照模型</vt:lpstr>
      <vt:lpstr>基本光照模型</vt:lpstr>
      <vt:lpstr>基本光照模型</vt:lpstr>
      <vt:lpstr>高级光照技术</vt:lpstr>
      <vt:lpstr>高级光照技术</vt:lpstr>
      <vt:lpstr>高级光照技术</vt:lpstr>
      <vt:lpstr>高级光照技术</vt:lpstr>
      <vt:lpstr>后续</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手游渠道客户端SDK接入说明</dc:title>
  <dc:creator>lvxiaolong</dc:creator>
  <cp:lastModifiedBy>Windows 用户</cp:lastModifiedBy>
  <cp:revision>147</cp:revision>
  <dcterms:created xsi:type="dcterms:W3CDTF">2014-12-11T03:09:44Z</dcterms:created>
  <dcterms:modified xsi:type="dcterms:W3CDTF">2017-07-19T08:09:57Z</dcterms:modified>
</cp:coreProperties>
</file>