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0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5" r:id="rId29"/>
    <p:sldId id="286" r:id="rId30"/>
    <p:sldId id="288" r:id="rId31"/>
    <p:sldId id="289" r:id="rId32"/>
    <p:sldId id="290" r:id="rId33"/>
    <p:sldId id="291" r:id="rId34"/>
    <p:sldId id="287" r:id="rId35"/>
    <p:sldId id="292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软件渲染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徐亚杰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绘制第一个三角形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83576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在内存中绘制一个三角形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rate = </a:t>
            </a:r>
            <a:r>
              <a:rPr lang="en-US" altLang="zh-CN" dirty="0" err="1" smtClean="0"/>
              <a:t>dx</a:t>
            </a:r>
            <a:r>
              <a:rPr lang="en-US" altLang="zh-CN" dirty="0" smtClean="0"/>
              <a:t> / </a:t>
            </a:r>
            <a:r>
              <a:rPr lang="en-US" altLang="zh-CN" dirty="0" err="1" smtClean="0"/>
              <a:t>dy</a:t>
            </a:r>
            <a:r>
              <a:rPr lang="en-US" altLang="zh-CN" dirty="0" smtClean="0"/>
              <a:t>  </a:t>
            </a:r>
          </a:p>
          <a:p>
            <a:pPr>
              <a:buNone/>
            </a:pPr>
            <a:r>
              <a:rPr lang="en-US" altLang="zh-CN" dirty="0" err="1" smtClean="0"/>
              <a:t>v</a:t>
            </a:r>
            <a:r>
              <a:rPr lang="en-US" altLang="zh-CN" baseline="-25000" dirty="0" err="1" smtClean="0"/>
              <a:t>L</a:t>
            </a:r>
            <a:r>
              <a:rPr lang="en-US" altLang="zh-CN" dirty="0" err="1" smtClean="0"/>
              <a:t>.x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dv</a:t>
            </a:r>
            <a:r>
              <a:rPr lang="en-US" altLang="zh-CN" baseline="-25000" dirty="0" err="1" smtClean="0"/>
              <a:t>L</a:t>
            </a:r>
            <a:r>
              <a:rPr lang="en-US" altLang="zh-CN" dirty="0" err="1" smtClean="0"/>
              <a:t>.y</a:t>
            </a:r>
            <a:r>
              <a:rPr lang="en-US" altLang="zh-CN" dirty="0" smtClean="0"/>
              <a:t> * </a:t>
            </a:r>
            <a:r>
              <a:rPr lang="en-US" altLang="zh-CN" dirty="0" err="1" smtClean="0"/>
              <a:t>rate</a:t>
            </a:r>
            <a:r>
              <a:rPr lang="en-US" altLang="zh-CN" baseline="-25000" dirty="0" err="1" smtClean="0"/>
              <a:t>L</a:t>
            </a:r>
            <a:endParaRPr lang="en-US" altLang="zh-CN" baseline="-25000" dirty="0" smtClean="0"/>
          </a:p>
          <a:p>
            <a:pPr>
              <a:buNone/>
            </a:pPr>
            <a:r>
              <a:rPr lang="en-US" altLang="zh-CN" dirty="0" err="1" smtClean="0"/>
              <a:t>v</a:t>
            </a:r>
            <a:r>
              <a:rPr lang="en-US" altLang="zh-CN" baseline="-25000" dirty="0" err="1" smtClean="0"/>
              <a:t>R</a:t>
            </a:r>
            <a:r>
              <a:rPr lang="en-US" altLang="zh-CN" dirty="0" err="1" smtClean="0"/>
              <a:t>.x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dv</a:t>
            </a:r>
            <a:r>
              <a:rPr lang="en-US" altLang="zh-CN" baseline="-25000" dirty="0" err="1" smtClean="0"/>
              <a:t>R</a:t>
            </a:r>
            <a:r>
              <a:rPr lang="en-US" altLang="zh-CN" dirty="0" err="1" smtClean="0"/>
              <a:t>.y</a:t>
            </a:r>
            <a:r>
              <a:rPr lang="en-US" altLang="zh-CN" dirty="0" smtClean="0"/>
              <a:t> * </a:t>
            </a:r>
            <a:r>
              <a:rPr lang="en-US" altLang="zh-CN" dirty="0" err="1" smtClean="0"/>
              <a:t>rate</a:t>
            </a:r>
            <a:r>
              <a:rPr lang="en-US" altLang="zh-CN" baseline="-25000" dirty="0" err="1" smtClean="0"/>
              <a:t>R</a:t>
            </a:r>
            <a:endParaRPr lang="en-US" altLang="zh-CN" baseline="-25000" dirty="0" smtClean="0"/>
          </a:p>
          <a:p>
            <a:pPr>
              <a:buNone/>
            </a:pPr>
            <a:r>
              <a:rPr lang="en-US" altLang="zh-CN" baseline="-25000" dirty="0" err="1" smtClean="0"/>
              <a:t>DrawLine</a:t>
            </a:r>
            <a:r>
              <a:rPr lang="en-US" altLang="zh-CN" baseline="-25000" dirty="0" smtClean="0"/>
              <a:t>(</a:t>
            </a:r>
            <a:r>
              <a:rPr lang="en-US" altLang="zh-CN" dirty="0" err="1" smtClean="0"/>
              <a:t>v</a:t>
            </a:r>
            <a:r>
              <a:rPr lang="en-US" altLang="zh-CN" baseline="-25000" dirty="0" err="1" smtClean="0"/>
              <a:t>L</a:t>
            </a:r>
            <a:r>
              <a:rPr lang="en-US" altLang="zh-CN" baseline="-25000" dirty="0" smtClean="0"/>
              <a:t> </a:t>
            </a:r>
            <a:r>
              <a:rPr lang="en-US" altLang="zh-CN" dirty="0" smtClean="0"/>
              <a:t>,</a:t>
            </a:r>
            <a:r>
              <a:rPr lang="en-US" altLang="zh-CN" baseline="-25000" dirty="0" smtClean="0"/>
              <a:t> </a:t>
            </a:r>
            <a:r>
              <a:rPr lang="en-US" altLang="zh-CN" dirty="0" err="1" smtClean="0"/>
              <a:t>v</a:t>
            </a:r>
            <a:r>
              <a:rPr lang="en-US" altLang="zh-CN" baseline="-25000" dirty="0" err="1" smtClean="0"/>
              <a:t>R</a:t>
            </a:r>
            <a:r>
              <a:rPr lang="en-US" altLang="zh-CN" dirty="0" smtClean="0"/>
              <a:t> ,</a:t>
            </a:r>
            <a:r>
              <a:rPr lang="en-US" altLang="zh-CN" baseline="-25000" dirty="0" smtClean="0"/>
              <a:t>  color);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2132856"/>
            <a:ext cx="2580611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图形绘制流水线</a:t>
            </a:r>
            <a:endParaRPr lang="en-US" altLang="zh-CN" dirty="0" smtClean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934" y="1600200"/>
            <a:ext cx="805013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坐标变换流程</a:t>
            </a:r>
            <a:endParaRPr lang="zh-CN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24023"/>
            <a:ext cx="8083007" cy="3809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坐标变换流程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线性变换</a:t>
            </a:r>
            <a:endParaRPr lang="en-US" altLang="zh-CN" dirty="0" smtClean="0"/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有</a:t>
            </a:r>
            <a:r>
              <a:rPr lang="en-US" altLang="zh-CN" sz="2000" dirty="0" smtClean="0"/>
              <a:t>3D</a:t>
            </a:r>
            <a:r>
              <a:rPr lang="zh-CN" altLang="en-US" sz="2000" dirty="0" smtClean="0"/>
              <a:t>坐标系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中的一点</a:t>
            </a:r>
            <a:r>
              <a:rPr lang="en-US" altLang="zh-CN" sz="2000" dirty="0" smtClean="0"/>
              <a:t>P</a:t>
            </a:r>
            <a:r>
              <a:rPr lang="zh-CN" altLang="en-US" sz="2000" dirty="0" smtClean="0"/>
              <a:t>，坐标值</a:t>
            </a:r>
            <a:r>
              <a:rPr lang="en-US" altLang="zh-CN" sz="2000" dirty="0" smtClean="0"/>
              <a:t>&lt;x, y, z&gt;</a:t>
            </a:r>
            <a:r>
              <a:rPr lang="zh-CN" altLang="en-US" sz="2000" dirty="0" smtClean="0"/>
              <a:t>，在另一个</a:t>
            </a:r>
            <a:r>
              <a:rPr lang="en-US" altLang="zh-CN" sz="2000" dirty="0" smtClean="0"/>
              <a:t>3D</a:t>
            </a:r>
            <a:r>
              <a:rPr lang="zh-CN" altLang="en-US" sz="2000" dirty="0" smtClean="0"/>
              <a:t>坐标系</a:t>
            </a:r>
            <a:r>
              <a:rPr lang="en-US" altLang="zh-CN" sz="2000" dirty="0" smtClean="0"/>
              <a:t>C’</a:t>
            </a:r>
            <a:r>
              <a:rPr lang="zh-CN" altLang="en-US" sz="2000" dirty="0" smtClean="0"/>
              <a:t>中，其坐标</a:t>
            </a:r>
            <a:r>
              <a:rPr lang="en-US" altLang="zh-CN" sz="2000" dirty="0" smtClean="0"/>
              <a:t>&lt;x’, y’, z’&gt;</a:t>
            </a:r>
            <a:r>
              <a:rPr lang="zh-CN" altLang="en-US" sz="2000" dirty="0" smtClean="0"/>
              <a:t>可以表示成坐标系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中</a:t>
            </a:r>
            <a:r>
              <a:rPr lang="en-US" altLang="zh-CN" sz="2000" dirty="0" smtClean="0"/>
              <a:t>&lt;x, y, z&gt;</a:t>
            </a:r>
            <a:r>
              <a:rPr lang="zh-CN" altLang="en-US" sz="2000" dirty="0" smtClean="0"/>
              <a:t>的线性函数：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x’(x, y, z) = U1x + V1y + W1z + T1</a:t>
            </a:r>
          </a:p>
          <a:p>
            <a:pPr>
              <a:buNone/>
            </a:pPr>
            <a:r>
              <a:rPr lang="en-US" altLang="zh-CN" sz="2000" dirty="0" smtClean="0"/>
              <a:t>	y’(x, y, z) = U2x +V2y + W2z + T2</a:t>
            </a:r>
          </a:p>
          <a:p>
            <a:pPr>
              <a:buNone/>
            </a:pPr>
            <a:r>
              <a:rPr lang="en-US" altLang="zh-CN" sz="2000" dirty="0" smtClean="0"/>
              <a:t>	z’(x, y, z) – U3x + V3y + W3z + T3</a:t>
            </a:r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上式构成了从坐标系统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到坐标系统</a:t>
            </a:r>
            <a:r>
              <a:rPr lang="en-US" altLang="zh-CN" sz="2000" dirty="0" smtClean="0"/>
              <a:t>C’</a:t>
            </a:r>
            <a:r>
              <a:rPr lang="zh-CN" altLang="en-US" sz="2000" dirty="0" smtClean="0"/>
              <a:t>的一个线性变换</a:t>
            </a:r>
            <a:endParaRPr lang="en-US" altLang="zh-CN" sz="2000" dirty="0" smtClean="0"/>
          </a:p>
          <a:p>
            <a:r>
              <a:rPr lang="zh-CN" altLang="en-US" dirty="0" smtClean="0"/>
              <a:t>矩阵形式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5013176"/>
            <a:ext cx="3456384" cy="1154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坐标变换流程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旋转变换：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在</a:t>
            </a:r>
            <a:r>
              <a:rPr lang="en-US" altLang="zh-CN" dirty="0" smtClean="0"/>
              <a:t>x-y</a:t>
            </a:r>
            <a:r>
              <a:rPr lang="zh-CN" altLang="en-US" dirty="0" smtClean="0"/>
              <a:t>平面中的一个二维微量将其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坐标变换，并将变换后的</a:t>
            </a:r>
            <a:r>
              <a:rPr lang="en-US" altLang="zh-CN" dirty="0" smtClean="0"/>
              <a:t>x</a:t>
            </a:r>
            <a:r>
              <a:rPr lang="zh-CN" altLang="en-US" dirty="0" smtClean="0"/>
              <a:t>坐标取反，即实现向量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90</a:t>
            </a:r>
            <a:r>
              <a:rPr lang="zh-CN" altLang="en-US" dirty="0" smtClean="0"/>
              <a:t>度逆时针旋转，旋转后的微量为</a:t>
            </a:r>
            <a:r>
              <a:rPr lang="en-US" altLang="zh-CN" dirty="0" smtClean="0"/>
              <a:t>Q=&lt;-</a:t>
            </a:r>
            <a:r>
              <a:rPr lang="en-US" altLang="zh-CN" dirty="0" err="1" smtClean="0"/>
              <a:t>Py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Px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Q</a:t>
            </a:r>
            <a:r>
              <a:rPr lang="zh-CN" altLang="en-US" dirty="0" smtClean="0"/>
              <a:t>组成</a:t>
            </a:r>
            <a:r>
              <a:rPr lang="en-US" altLang="zh-CN" dirty="0" smtClean="0"/>
              <a:t>x-y</a:t>
            </a:r>
            <a:r>
              <a:rPr lang="zh-CN" altLang="en-US" dirty="0" smtClean="0"/>
              <a:t>平面的一个正交基。</a:t>
            </a:r>
            <a:r>
              <a:rPr lang="en-US" altLang="zh-CN" dirty="0" smtClean="0"/>
              <a:t>X-y</a:t>
            </a:r>
            <a:r>
              <a:rPr lang="zh-CN" altLang="en-US" dirty="0" smtClean="0"/>
              <a:t>平面中的任何向量都可表示成两个微量的线性组合。向量</a:t>
            </a:r>
            <a:r>
              <a:rPr lang="en-US" altLang="zh-CN" dirty="0" smtClean="0"/>
              <a:t>P</a:t>
            </a:r>
            <a:r>
              <a:rPr lang="zh-CN" altLang="en-US" dirty="0" smtClean="0"/>
              <a:t>旋转</a:t>
            </a:r>
            <a:r>
              <a:rPr lang="en-US" altLang="zh-CN" dirty="0" smtClean="0"/>
              <a:t>θ</a:t>
            </a:r>
            <a:r>
              <a:rPr lang="zh-CN" altLang="en-US" dirty="0" smtClean="0"/>
              <a:t>角后得到</a:t>
            </a:r>
            <a:r>
              <a:rPr lang="en-US" altLang="zh-CN" dirty="0" smtClean="0"/>
              <a:t>P’, </a:t>
            </a:r>
            <a:r>
              <a:rPr lang="zh-CN" altLang="en-US" dirty="0" smtClean="0"/>
              <a:t>该微量可由分别与向量</a:t>
            </a:r>
            <a:r>
              <a:rPr lang="en-US" altLang="zh-CN" dirty="0" smtClean="0"/>
              <a:t>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Q</a:t>
            </a:r>
            <a:r>
              <a:rPr lang="zh-CN" altLang="en-US" dirty="0" smtClean="0"/>
              <a:t>的平等的两个分量组成，即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		P’ = </a:t>
            </a:r>
            <a:r>
              <a:rPr lang="en-US" altLang="zh-CN" dirty="0" err="1" smtClean="0"/>
              <a:t>Pcosθ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Qsinθ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向量</a:t>
            </a:r>
            <a:r>
              <a:rPr lang="en-US" altLang="zh-CN" dirty="0" smtClean="0"/>
              <a:t>P’</a:t>
            </a:r>
            <a:r>
              <a:rPr lang="zh-CN" altLang="en-US" dirty="0" smtClean="0"/>
              <a:t>的两个分量可以表示为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		</a:t>
            </a:r>
            <a:r>
              <a:rPr lang="en-US" altLang="zh-CN" dirty="0" err="1" smtClean="0"/>
              <a:t>P’x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Pxcosθ</a:t>
            </a:r>
            <a:r>
              <a:rPr lang="en-US" altLang="zh-CN" dirty="0" smtClean="0"/>
              <a:t> – </a:t>
            </a:r>
            <a:r>
              <a:rPr lang="en-US" altLang="zh-CN" dirty="0" err="1" smtClean="0"/>
              <a:t>Pysinθ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		</a:t>
            </a:r>
            <a:r>
              <a:rPr lang="en-US" altLang="zh-CN" dirty="0" err="1" smtClean="0"/>
              <a:t>P’y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Pysinθ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Pxcosθ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坐标变换流程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矩阵形式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		</a:t>
            </a:r>
            <a:r>
              <a:rPr lang="en-US" altLang="zh-CN" dirty="0" err="1" smtClean="0"/>
              <a:t>cosθ</a:t>
            </a:r>
            <a:r>
              <a:rPr lang="en-US" altLang="zh-CN" dirty="0" smtClean="0"/>
              <a:t>    -</a:t>
            </a:r>
            <a:r>
              <a:rPr lang="en-US" altLang="zh-CN" dirty="0" err="1" smtClean="0"/>
              <a:t>sinθ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 P’ =  			 P</a:t>
            </a:r>
          </a:p>
          <a:p>
            <a:pPr lvl="1">
              <a:buNone/>
            </a:pPr>
            <a:r>
              <a:rPr lang="en-US" altLang="zh-CN" dirty="0" smtClean="0"/>
              <a:t>			</a:t>
            </a:r>
            <a:r>
              <a:rPr lang="en-US" altLang="zh-CN" dirty="0" err="1" smtClean="0"/>
              <a:t>sinθ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cosθ</a:t>
            </a:r>
            <a:r>
              <a:rPr lang="en-US" altLang="zh-CN" dirty="0" smtClean="0"/>
              <a:t>	</a:t>
            </a:r>
          </a:p>
          <a:p>
            <a:pPr lvl="1">
              <a:buNone/>
            </a:pPr>
            <a:r>
              <a:rPr lang="en-US" altLang="zh-CN" dirty="0" smtClean="0"/>
              <a:t>3D</a:t>
            </a:r>
            <a:r>
              <a:rPr lang="zh-CN" altLang="en-US" dirty="0" smtClean="0"/>
              <a:t>中绕坐标轴旋转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132856"/>
            <a:ext cx="216024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4067944" y="2204863"/>
            <a:ext cx="216024" cy="15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4507092"/>
            <a:ext cx="1944216" cy="794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4581128"/>
            <a:ext cx="225658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31840" y="4581128"/>
            <a:ext cx="2387580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坐标变换流程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绕任意轴旋转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sz="2000" dirty="0" smtClean="0"/>
              <a:t>向量</a:t>
            </a:r>
            <a:r>
              <a:rPr lang="en-US" altLang="zh-CN" sz="2000" dirty="0" smtClean="0"/>
              <a:t>P</a:t>
            </a:r>
            <a:r>
              <a:rPr lang="zh-CN" altLang="en-US" sz="2000" dirty="0" smtClean="0"/>
              <a:t>绕任意轴旋转</a:t>
            </a:r>
            <a:r>
              <a:rPr lang="en-US" altLang="zh-CN" sz="2000" dirty="0" smtClean="0"/>
              <a:t>θ</a:t>
            </a:r>
            <a:r>
              <a:rPr lang="zh-CN" altLang="en-US" sz="2000" dirty="0" smtClean="0"/>
              <a:t>角，旋转轴为单位向量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，则向量</a:t>
            </a:r>
            <a:r>
              <a:rPr lang="en-US" altLang="zh-CN" sz="2000" dirty="0" smtClean="0"/>
              <a:t>P</a:t>
            </a:r>
            <a:r>
              <a:rPr lang="zh-CN" altLang="en-US" sz="2000" dirty="0" smtClean="0"/>
              <a:t>可分解为分别与向量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平行和垂直的分量，与向量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平行的分量在旋转过程中不变，因此问题简化为向量</a:t>
            </a:r>
            <a:r>
              <a:rPr lang="en-US" altLang="zh-CN" sz="2000" dirty="0" smtClean="0"/>
              <a:t>P</a:t>
            </a:r>
            <a:r>
              <a:rPr lang="zh-CN" altLang="en-US" sz="2000" dirty="0" smtClean="0"/>
              <a:t>中与向量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垂直分量的旋转问题。</a:t>
            </a:r>
            <a:endParaRPr lang="zh-CN" altLang="en-US" sz="2000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3356992"/>
            <a:ext cx="2609219" cy="3501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坐标变换流程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由于</a:t>
            </a:r>
            <a:r>
              <a:rPr lang="en-US" altLang="zh-CN" dirty="0" err="1" smtClean="0"/>
              <a:t>AxP</a:t>
            </a:r>
            <a:r>
              <a:rPr lang="en-US" altLang="zh-CN" dirty="0" smtClean="0"/>
              <a:t>= |</a:t>
            </a:r>
            <a:r>
              <a:rPr lang="en-US" altLang="zh-CN" dirty="0" err="1" smtClean="0"/>
              <a:t>A||P|sinα</a:t>
            </a:r>
            <a:r>
              <a:rPr lang="en-US" altLang="zh-CN" dirty="0" smtClean="0"/>
              <a:t> = |</a:t>
            </a:r>
            <a:r>
              <a:rPr lang="en-US" altLang="zh-CN" dirty="0" err="1" smtClean="0"/>
              <a:t>P|sinα</a:t>
            </a:r>
            <a:r>
              <a:rPr lang="zh-CN" altLang="en-US" dirty="0" smtClean="0"/>
              <a:t>，与</a:t>
            </a:r>
            <a:r>
              <a:rPr lang="en-US" altLang="zh-CN" dirty="0" smtClean="0"/>
              <a:t>P-(AP)A</a:t>
            </a:r>
            <a:r>
              <a:rPr lang="zh-CN" altLang="en-US" dirty="0" smtClean="0"/>
              <a:t>方向垂直，长度相同，所以可通过此正交基表示旋转后的向量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[p – (AP)A]</a:t>
            </a:r>
            <a:r>
              <a:rPr lang="en-US" altLang="zh-CN" dirty="0" err="1" smtClean="0"/>
              <a:t>cosθ</a:t>
            </a:r>
            <a:r>
              <a:rPr lang="en-US" altLang="zh-CN" dirty="0" smtClean="0"/>
              <a:t> + (</a:t>
            </a:r>
            <a:r>
              <a:rPr lang="en-US" altLang="zh-CN" dirty="0" err="1" smtClean="0"/>
              <a:t>AxP</a:t>
            </a:r>
            <a:r>
              <a:rPr lang="en-US" altLang="zh-CN" dirty="0" smtClean="0"/>
              <a:t>)</a:t>
            </a:r>
            <a:r>
              <a:rPr lang="en-US" altLang="zh-CN" dirty="0" err="1" smtClean="0"/>
              <a:t>sinθ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加上</a:t>
            </a:r>
            <a:r>
              <a:rPr lang="en-US" altLang="zh-CN" dirty="0" smtClean="0"/>
              <a:t>P</a:t>
            </a:r>
            <a:r>
              <a:rPr lang="zh-CN" altLang="en-US" dirty="0" smtClean="0"/>
              <a:t>在</a:t>
            </a:r>
            <a:r>
              <a:rPr lang="en-US" altLang="zh-CN" dirty="0" smtClean="0"/>
              <a:t>A</a:t>
            </a:r>
            <a:r>
              <a:rPr lang="zh-CN" altLang="en-US" dirty="0" smtClean="0"/>
              <a:t>方向上的投影，得到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P’ = </a:t>
            </a:r>
            <a:r>
              <a:rPr lang="en-US" altLang="zh-CN" dirty="0" err="1" smtClean="0"/>
              <a:t>Pcosθ</a:t>
            </a:r>
            <a:r>
              <a:rPr lang="en-US" altLang="zh-CN" dirty="0" smtClean="0"/>
              <a:t> + (</a:t>
            </a:r>
            <a:r>
              <a:rPr lang="en-US" altLang="zh-CN" dirty="0" err="1" smtClean="0"/>
              <a:t>AxP</a:t>
            </a:r>
            <a:r>
              <a:rPr lang="en-US" altLang="zh-CN" dirty="0" smtClean="0"/>
              <a:t>)</a:t>
            </a:r>
            <a:r>
              <a:rPr lang="en-US" altLang="zh-CN" dirty="0" err="1" smtClean="0"/>
              <a:t>sinθ</a:t>
            </a:r>
            <a:r>
              <a:rPr lang="en-US" altLang="zh-CN" dirty="0" smtClean="0"/>
              <a:t> + A(AP)(1 – </a:t>
            </a:r>
            <a:r>
              <a:rPr lang="en-US" altLang="zh-CN" dirty="0" err="1" smtClean="0"/>
              <a:t>cosθ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坐标变换流程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矩阵形式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整理后得：</a:t>
            </a:r>
            <a:endParaRPr lang="en-US" altLang="zh-CN" dirty="0" smtClean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132856"/>
            <a:ext cx="4176464" cy="172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4725144"/>
            <a:ext cx="5747164" cy="1082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坐标变换流程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变换到摄像机坐标系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通常，我们通过三个量来构建一个摄像机矩阵即，摄像机的位置</a:t>
            </a:r>
            <a:r>
              <a:rPr lang="en-US" altLang="zh-CN" dirty="0" smtClean="0"/>
              <a:t>pos</a:t>
            </a:r>
            <a:r>
              <a:rPr lang="zh-CN" altLang="en-US" dirty="0" smtClean="0"/>
              <a:t>、方向</a:t>
            </a:r>
            <a:r>
              <a:rPr lang="en-US" altLang="zh-CN" dirty="0" smtClean="0"/>
              <a:t>dir</a:t>
            </a:r>
            <a:r>
              <a:rPr lang="zh-CN" altLang="en-US" dirty="0" smtClean="0"/>
              <a:t>、向上</a:t>
            </a:r>
            <a:r>
              <a:rPr lang="en-US" altLang="zh-CN" dirty="0" smtClean="0"/>
              <a:t>up</a:t>
            </a:r>
            <a:r>
              <a:rPr lang="zh-CN" altLang="en-US" dirty="0" smtClean="0"/>
              <a:t>向量。在右手坐标系统中，摄像机方向指向其本身坐标的</a:t>
            </a:r>
            <a:r>
              <a:rPr lang="en-US" altLang="zh-CN" dirty="0" smtClean="0"/>
              <a:t>-z</a:t>
            </a:r>
            <a:r>
              <a:rPr lang="zh-CN" altLang="en-US" dirty="0" smtClean="0"/>
              <a:t>方向，于是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zaxis</a:t>
            </a:r>
            <a:r>
              <a:rPr lang="en-US" altLang="zh-CN" dirty="0" smtClean="0"/>
              <a:t> = -dir;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xaxis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up.crossProduct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zaxis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yaxis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zaxis.crossProduct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xaxis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知道摄像机的三个坐标轴，就可以通过线性变换，将世界坐标系变换到摄像机坐标系。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软件渲染概述</a:t>
            </a:r>
            <a:endParaRPr lang="en-US" altLang="zh-CN" dirty="0" smtClean="0"/>
          </a:p>
          <a:p>
            <a:r>
              <a:rPr lang="zh-CN" altLang="en-US" dirty="0" smtClean="0"/>
              <a:t>目的与意义</a:t>
            </a:r>
            <a:endParaRPr lang="en-US" altLang="zh-CN" dirty="0" smtClean="0"/>
          </a:p>
          <a:p>
            <a:r>
              <a:rPr lang="zh-CN" altLang="en-US" dirty="0" smtClean="0"/>
              <a:t>计算机图形系统工作原理</a:t>
            </a:r>
            <a:endParaRPr lang="en-US" altLang="zh-CN" dirty="0" smtClean="0"/>
          </a:p>
          <a:p>
            <a:r>
              <a:rPr lang="en-US" altLang="zh-CN" dirty="0" smtClean="0"/>
              <a:t>Windows</a:t>
            </a:r>
            <a:r>
              <a:rPr lang="zh-CN" altLang="en-US" dirty="0" smtClean="0"/>
              <a:t>平台下关键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及绘制操作</a:t>
            </a:r>
            <a:endParaRPr lang="en-US" altLang="zh-CN" dirty="0" smtClean="0"/>
          </a:p>
          <a:p>
            <a:r>
              <a:rPr lang="zh-CN" altLang="en-US" dirty="0" smtClean="0"/>
              <a:t>绘制第一个三角形</a:t>
            </a:r>
            <a:endParaRPr lang="en-US" altLang="zh-CN" dirty="0" smtClean="0"/>
          </a:p>
          <a:p>
            <a:r>
              <a:rPr lang="zh-CN" altLang="en-US" dirty="0" smtClean="0"/>
              <a:t>图形绘制流水线</a:t>
            </a:r>
            <a:endParaRPr lang="en-US" altLang="zh-CN" dirty="0" smtClean="0"/>
          </a:p>
          <a:p>
            <a:r>
              <a:rPr lang="zh-CN" altLang="en-US" dirty="0" smtClean="0"/>
              <a:t>坐标变换流程</a:t>
            </a:r>
            <a:endParaRPr lang="en-US" altLang="zh-CN" dirty="0" smtClean="0"/>
          </a:p>
          <a:p>
            <a:r>
              <a:rPr lang="zh-CN" altLang="en-US" dirty="0" smtClean="0"/>
              <a:t>剔除操作和裁剪操作</a:t>
            </a:r>
            <a:endParaRPr lang="en-US" altLang="zh-CN" dirty="0" smtClean="0"/>
          </a:p>
          <a:p>
            <a:r>
              <a:rPr lang="zh-CN" altLang="en-US" dirty="0" smtClean="0"/>
              <a:t>光栅化操</a:t>
            </a:r>
            <a:r>
              <a:rPr lang="zh-CN" altLang="en-US" dirty="0" smtClean="0"/>
              <a:t>作</a:t>
            </a:r>
            <a:endParaRPr lang="en-US" altLang="zh-CN" dirty="0" smtClean="0"/>
          </a:p>
          <a:p>
            <a:r>
              <a:rPr lang="zh-CN" altLang="en-US" dirty="0" smtClean="0"/>
              <a:t>纹</a:t>
            </a:r>
            <a:r>
              <a:rPr lang="zh-CN" altLang="en-US" dirty="0" smtClean="0"/>
              <a:t>理映射</a:t>
            </a:r>
            <a:endParaRPr lang="en-US" altLang="zh-CN" dirty="0" smtClean="0"/>
          </a:p>
          <a:p>
            <a:r>
              <a:rPr lang="zh-CN" altLang="en-US" dirty="0" smtClean="0"/>
              <a:t>基本光照模型</a:t>
            </a:r>
            <a:endParaRPr lang="en-US" altLang="zh-CN" dirty="0" smtClean="0"/>
          </a:p>
          <a:p>
            <a:r>
              <a:rPr lang="zh-CN" altLang="en-US" dirty="0" smtClean="0"/>
              <a:t>高级光照技术</a:t>
            </a:r>
            <a:endParaRPr lang="en-US" altLang="zh-CN" dirty="0" smtClean="0"/>
          </a:p>
          <a:p>
            <a:r>
              <a:rPr lang="zh-CN" altLang="en-US" dirty="0" smtClean="0"/>
              <a:t>推荐书籍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坐标变换流程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投影变换</a:t>
            </a:r>
            <a:endParaRPr lang="en-US" altLang="zh-CN" dirty="0" smtClean="0"/>
          </a:p>
          <a:p>
            <a:pPr marL="342900" lvl="1" indent="-34290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投影变换完成的是如何将三维模型显示到二维视口上，这是一个三维转二维的过程。</a:t>
            </a:r>
            <a:endParaRPr lang="en-US" altLang="zh-CN" dirty="0" smtClean="0"/>
          </a:p>
          <a:p>
            <a:r>
              <a:rPr lang="zh-CN" altLang="en-US" dirty="0" smtClean="0"/>
              <a:t>视锥体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</a:p>
          <a:p>
            <a:pPr lvl="1">
              <a:buNone/>
            </a:pP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3717032"/>
            <a:ext cx="2919715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坐标变换流程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变换目的与结果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投影变换会产生近大远小的效果。变换后的</a:t>
            </a:r>
            <a:r>
              <a:rPr lang="en-US" altLang="zh-CN" dirty="0" smtClean="0"/>
              <a:t>x</a:t>
            </a:r>
            <a:r>
              <a:rPr lang="zh-CN" altLang="en-US" dirty="0" smtClean="0"/>
              <a:t>坐标范围是</a:t>
            </a:r>
            <a:r>
              <a:rPr lang="en-US" altLang="zh-CN" dirty="0" smtClean="0"/>
              <a:t>[-1, 1]</a:t>
            </a:r>
            <a:r>
              <a:rPr lang="zh-CN" altLang="en-US" dirty="0" smtClean="0"/>
              <a:t>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坐标范围是</a:t>
            </a:r>
            <a:r>
              <a:rPr lang="en-US" altLang="zh-CN" dirty="0" smtClean="0"/>
              <a:t>[-1, 1]</a:t>
            </a:r>
            <a:r>
              <a:rPr lang="zh-CN" altLang="en-US" dirty="0" smtClean="0"/>
              <a:t>，</a:t>
            </a:r>
            <a:r>
              <a:rPr lang="en-US" altLang="zh-CN" dirty="0" smtClean="0"/>
              <a:t>z</a:t>
            </a:r>
            <a:r>
              <a:rPr lang="zh-CN" altLang="en-US" dirty="0" smtClean="0"/>
              <a:t>坐标范围是</a:t>
            </a:r>
            <a:r>
              <a:rPr lang="en-US" altLang="zh-CN" dirty="0" smtClean="0"/>
              <a:t>[-1, 1]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OpenGLz</a:t>
            </a:r>
            <a:r>
              <a:rPr lang="zh-CN" altLang="en-US" dirty="0" smtClean="0"/>
              <a:t>值范围是</a:t>
            </a:r>
            <a:r>
              <a:rPr lang="en-US" altLang="zh-CN" dirty="0" smtClean="0"/>
              <a:t>[-1, 1]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DirectX</a:t>
            </a:r>
            <a:r>
              <a:rPr lang="zh-CN" altLang="en-US" dirty="0" smtClean="0"/>
              <a:t>中</a:t>
            </a:r>
            <a:r>
              <a:rPr lang="en-US" altLang="zh-CN" dirty="0" smtClean="0"/>
              <a:t>z</a:t>
            </a:r>
            <a:r>
              <a:rPr lang="zh-CN" altLang="en-US" dirty="0" smtClean="0"/>
              <a:t>坐标范围是</a:t>
            </a:r>
            <a:r>
              <a:rPr lang="en-US" altLang="zh-CN" dirty="0" smtClean="0"/>
              <a:t>[0, 1]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透视投影矩阵的推导（很多书籍都是一带而过）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整个投影过程分为两个部分，第一部分是从</a:t>
            </a:r>
            <a:r>
              <a:rPr lang="en-US" altLang="zh-CN" dirty="0" smtClean="0"/>
              <a:t>Frustum</a:t>
            </a:r>
            <a:r>
              <a:rPr lang="zh-CN" altLang="en-US" dirty="0" smtClean="0"/>
              <a:t>内一点投影到近剪裁面的过程，第二部分是由近裁剪面缩放的过程。假设</a:t>
            </a:r>
            <a:r>
              <a:rPr lang="en-US" altLang="zh-CN" dirty="0" smtClean="0"/>
              <a:t>Frustum</a:t>
            </a:r>
            <a:r>
              <a:rPr lang="zh-CN" altLang="en-US" dirty="0" smtClean="0"/>
              <a:t>内有一点</a:t>
            </a:r>
            <a:r>
              <a:rPr lang="en-US" altLang="zh-CN" dirty="0" smtClean="0"/>
              <a:t>P(x, y, z)</a:t>
            </a:r>
            <a:r>
              <a:rPr lang="zh-CN" altLang="en-US" dirty="0" smtClean="0"/>
              <a:t>， 在近裁剪面上的投影是</a:t>
            </a:r>
            <a:r>
              <a:rPr lang="en-US" altLang="zh-CN" dirty="0" smtClean="0"/>
              <a:t>P’(x’, y’, z’)</a:t>
            </a:r>
            <a:r>
              <a:rPr lang="zh-CN" altLang="en-US" dirty="0" smtClean="0"/>
              <a:t>，经过缩放后的最终坐标为</a:t>
            </a:r>
            <a:r>
              <a:rPr lang="en-US" altLang="zh-CN" dirty="0" smtClean="0"/>
              <a:t>P’’(x’’, y’’, z’’)</a:t>
            </a:r>
            <a:r>
              <a:rPr lang="zh-CN" altLang="en-US" dirty="0" smtClean="0"/>
              <a:t>，假设所求投影矩阵为</a:t>
            </a:r>
            <a:r>
              <a:rPr lang="en-US" altLang="zh-CN" dirty="0" smtClean="0"/>
              <a:t>M</a:t>
            </a:r>
            <a:r>
              <a:rPr lang="zh-CN" altLang="en-US" dirty="0" smtClean="0"/>
              <a:t>，则：</a:t>
            </a:r>
            <a:r>
              <a:rPr lang="en-US" altLang="zh-CN" dirty="0" smtClean="0"/>
              <a:t>MP = P’’</a:t>
            </a:r>
          </a:p>
          <a:p>
            <a:pPr lvl="1"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坐标变换流程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投影部分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2348880"/>
            <a:ext cx="2833561" cy="1917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4437112"/>
            <a:ext cx="3096344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坐标变换流程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缩放部分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sz="2000" dirty="0" smtClean="0"/>
              <a:t>将</a:t>
            </a:r>
            <a:r>
              <a:rPr lang="en-US" altLang="zh-CN" sz="2000" dirty="0" smtClean="0"/>
              <a:t>P‘</a:t>
            </a:r>
            <a:r>
              <a:rPr lang="zh-CN" altLang="en-US" sz="2000" dirty="0" smtClean="0"/>
              <a:t>缩放的过程，假设投影平面的高度为</a:t>
            </a:r>
            <a:r>
              <a:rPr lang="en-US" altLang="zh-CN" sz="2000" dirty="0" smtClean="0"/>
              <a:t>H</a:t>
            </a:r>
            <a:r>
              <a:rPr lang="zh-CN" altLang="en-US" sz="2000" dirty="0" smtClean="0"/>
              <a:t>，由于转换后的高度为</a:t>
            </a:r>
            <a:r>
              <a:rPr lang="en-US" altLang="zh-CN" sz="2000" dirty="0" smtClean="0"/>
              <a:t>2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sz="2000" dirty="0" smtClean="0"/>
              <a:t>投影平面的宽高比为</a:t>
            </a:r>
            <a:r>
              <a:rPr lang="en-US" altLang="zh-CN" sz="2000" dirty="0" smtClean="0"/>
              <a:t>aspect</a:t>
            </a:r>
            <a:r>
              <a:rPr lang="zh-CN" altLang="en-US" sz="2000" dirty="0" smtClean="0"/>
              <a:t>，所以</a:t>
            </a:r>
            <a:endParaRPr lang="zh-CN" altLang="en-US" sz="20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780928"/>
            <a:ext cx="2890440" cy="188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6101" y="5157192"/>
            <a:ext cx="1929755" cy="645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坐标变换流程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sz="2000" dirty="0" smtClean="0"/>
              <a:t>z</a:t>
            </a:r>
            <a:r>
              <a:rPr lang="zh-CN" altLang="en-US" sz="2000" dirty="0" smtClean="0"/>
              <a:t>值用于后面的深度测试，所以不能简单的抛弃。因为光栅化之前，我们要对</a:t>
            </a:r>
            <a:r>
              <a:rPr lang="en-US" altLang="zh-CN" sz="2000" dirty="0" smtClean="0"/>
              <a:t>z</a:t>
            </a:r>
            <a:r>
              <a:rPr lang="zh-CN" altLang="en-US" sz="2000" dirty="0" smtClean="0"/>
              <a:t>坐标倒数进行插值，所以</a:t>
            </a:r>
            <a:r>
              <a:rPr lang="en-US" altLang="zh-CN" sz="2000" dirty="0" smtClean="0"/>
              <a:t>z’’</a:t>
            </a:r>
            <a:r>
              <a:rPr lang="zh-CN" altLang="en-US" sz="2000" dirty="0" smtClean="0"/>
              <a:t>可表示为：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</a:t>
            </a:r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映射前后，</a:t>
            </a:r>
            <a:r>
              <a:rPr lang="en-US" altLang="zh-CN" sz="2000" dirty="0" smtClean="0"/>
              <a:t>z</a:t>
            </a:r>
            <a:r>
              <a:rPr lang="zh-CN" altLang="en-US" sz="2000" dirty="0" smtClean="0"/>
              <a:t>的范围分别是</a:t>
            </a:r>
            <a:r>
              <a:rPr lang="en-US" altLang="zh-CN" sz="2000" dirty="0" smtClean="0"/>
              <a:t>[n, f]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[-1, 1]</a:t>
            </a:r>
            <a:r>
              <a:rPr lang="zh-CN" altLang="en-US" sz="2000" dirty="0" smtClean="0"/>
              <a:t>，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			</a:t>
            </a:r>
            <a:r>
              <a:rPr lang="zh-CN" altLang="en-US" sz="2000" dirty="0" smtClean="0"/>
              <a:t>解得：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564904"/>
            <a:ext cx="15240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4005064"/>
            <a:ext cx="136207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39952" y="4149080"/>
            <a:ext cx="242887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坐标变换流程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所以，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将</a:t>
            </a:r>
            <a:r>
              <a:rPr lang="en-US" altLang="zh-CN" sz="2000" dirty="0" smtClean="0"/>
              <a:t>x’’, y’’, z’’</a:t>
            </a:r>
            <a:r>
              <a:rPr lang="zh-CN" altLang="en-US" sz="2000" dirty="0" smtClean="0"/>
              <a:t>代入到</a:t>
            </a:r>
            <a:r>
              <a:rPr lang="en-US" altLang="zh-CN" sz="2000" dirty="0" smtClean="0"/>
              <a:t>PM=P’’</a:t>
            </a:r>
            <a:r>
              <a:rPr lang="zh-CN" altLang="en-US" sz="2000" dirty="0" smtClean="0"/>
              <a:t>，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求得最后的矩阵为：</a:t>
            </a:r>
            <a:endParaRPr lang="en-US" altLang="zh-CN" sz="2000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060848"/>
            <a:ext cx="24288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4005064"/>
            <a:ext cx="3096939" cy="2167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剔除操作和裁剪操作</a:t>
            </a:r>
            <a:endParaRPr lang="en-US" altLang="zh-CN" dirty="0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对象剔除操作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sz="2000" dirty="0" smtClean="0"/>
              <a:t>对象剔除操作将计算对象整体是否位于视锥体内，若对象位于视锥体外部，则无须消耗光栅化操作过程中的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周期（硬件渲染包括</a:t>
            </a:r>
            <a:r>
              <a:rPr lang="en-US" altLang="zh-CN" sz="2000" dirty="0" smtClean="0"/>
              <a:t>GPU</a:t>
            </a:r>
            <a:r>
              <a:rPr lang="zh-CN" altLang="en-US" sz="2000" dirty="0" smtClean="0"/>
              <a:t>周期），通常，应用程序针对每一个对象维的一个包围盒，若包围盒在视锥体外，则可快速剔除该对象。</a:t>
            </a:r>
            <a:endParaRPr lang="en-US" altLang="zh-CN" sz="2000" dirty="0" smtClean="0"/>
          </a:p>
          <a:p>
            <a:r>
              <a:rPr lang="zh-CN" altLang="en-US" dirty="0" smtClean="0"/>
              <a:t>背面剔除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sz="2000" dirty="0" smtClean="0"/>
              <a:t>针对有向三角形，其法线均指向对象表面外侧。在摄像机空间的三角形三个顶点</a:t>
            </a:r>
            <a:r>
              <a:rPr lang="en-US" altLang="zh-CN" sz="2000" dirty="0" smtClean="0"/>
              <a:t>Vi = (</a:t>
            </a:r>
            <a:r>
              <a:rPr lang="en-US" altLang="zh-CN" sz="2000" dirty="0" err="1" smtClean="0"/>
              <a:t>ri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ui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di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，法向量</a:t>
            </a:r>
            <a:r>
              <a:rPr lang="en-US" altLang="zh-CN" sz="2000" dirty="0" smtClean="0"/>
              <a:t>N=(V1- V0)X(V2 – V0)</a:t>
            </a:r>
            <a:r>
              <a:rPr lang="zh-CN" altLang="en-US" sz="2000" dirty="0" smtClean="0"/>
              <a:t>，眼睛位置为</a:t>
            </a:r>
            <a:r>
              <a:rPr lang="en-US" altLang="zh-CN" sz="2000" dirty="0" smtClean="0"/>
              <a:t>(0, 0, 0)</a:t>
            </a:r>
            <a:r>
              <a:rPr lang="zh-CN" altLang="en-US" sz="2000" dirty="0" smtClean="0"/>
              <a:t>，则</a:t>
            </a:r>
            <a:r>
              <a:rPr lang="en-US" altLang="zh-CN" sz="2000" dirty="0" smtClean="0"/>
              <a:t>P-V0=(-r0, -u0, -d0)</a:t>
            </a:r>
            <a:r>
              <a:rPr lang="zh-CN" altLang="en-US" sz="2000" dirty="0" smtClean="0"/>
              <a:t>与法向量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成锐角时可见。</a:t>
            </a:r>
            <a:endParaRPr lang="en-US" altLang="zh-CN" sz="2000" dirty="0" smtClean="0"/>
          </a:p>
          <a:p>
            <a:pPr>
              <a:buNone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剔除操作和裁剪操作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z="2000" dirty="0" smtClean="0"/>
              <a:t>正面测试如下：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定义如下齐次矩阵：</a:t>
            </a:r>
            <a:endParaRPr lang="zh-CN" altLang="en-US" sz="20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348880"/>
            <a:ext cx="5476191" cy="1152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4365104"/>
            <a:ext cx="280035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剔除操作和裁剪操作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 smtClean="0"/>
              <a:t>M</a:t>
            </a:r>
            <a:r>
              <a:rPr lang="zh-CN" altLang="en-US" sz="2000" dirty="0" smtClean="0"/>
              <a:t>的行列式如下：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因此，当</a:t>
            </a:r>
            <a:r>
              <a:rPr lang="en-US" altLang="zh-CN" sz="2000" dirty="0" err="1" smtClean="0"/>
              <a:t>det</a:t>
            </a:r>
            <a:r>
              <a:rPr lang="en-US" altLang="zh-CN" sz="2000" dirty="0" smtClean="0"/>
              <a:t>(M) &gt; 0</a:t>
            </a:r>
            <a:r>
              <a:rPr lang="zh-CN" altLang="en-US" sz="2000" dirty="0" smtClean="0"/>
              <a:t>时，该三角形可见。</a:t>
            </a:r>
            <a:endParaRPr lang="en-US" altLang="zh-CN" sz="2000" dirty="0" smtClean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204864"/>
            <a:ext cx="3307829" cy="267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光栅化操作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直线段光栅化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软件渲染概述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一提到渲染，通常我们想到的大多都是像</a:t>
            </a:r>
            <a:r>
              <a:rPr lang="en-US" altLang="zh-CN" dirty="0" smtClean="0"/>
              <a:t>OpenGL(</a:t>
            </a:r>
            <a:r>
              <a:rPr lang="en-US" altLang="zh-CN" dirty="0" err="1" smtClean="0"/>
              <a:t>OpenES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DirectX</a:t>
            </a:r>
            <a:r>
              <a:rPr lang="zh-CN" altLang="en-US" dirty="0" smtClean="0"/>
              <a:t>等这样的技术。这些是目前比较流行的且用到的最多的硬件图形程序接口。我们将需要渲染的数据交给</a:t>
            </a:r>
            <a:r>
              <a:rPr lang="en-US" altLang="zh-CN" dirty="0" smtClean="0"/>
              <a:t>GPU</a:t>
            </a:r>
            <a:r>
              <a:rPr lang="zh-CN" altLang="en-US" dirty="0" smtClean="0"/>
              <a:t>，利用硬件能力加速渲染。这些底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提供给我们更灵活简单的方式去渲染图像，但却隐藏了许多细节。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光栅化操作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三角形光栅化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纹理映射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基本光照模型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高级光照模型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推荐书籍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交互式计算机图形学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OpenGL</a:t>
            </a:r>
            <a:r>
              <a:rPr lang="zh-CN" altLang="en-US" dirty="0" smtClean="0"/>
              <a:t>着色器的自顶向下方法</a:t>
            </a:r>
            <a:endParaRPr lang="en-US" altLang="zh-CN" dirty="0" smtClean="0"/>
          </a:p>
          <a:p>
            <a:r>
              <a:rPr lang="en-US" altLang="zh-CN" dirty="0" smtClean="0"/>
              <a:t>3D</a:t>
            </a:r>
            <a:r>
              <a:rPr lang="zh-CN" altLang="en-US" dirty="0" smtClean="0"/>
              <a:t>游戏与计算机图形学中的数学方法</a:t>
            </a:r>
            <a:endParaRPr lang="en-US" altLang="zh-CN" dirty="0" smtClean="0"/>
          </a:p>
          <a:p>
            <a:r>
              <a:rPr lang="en-US" altLang="zh-CN" dirty="0" smtClean="0"/>
              <a:t>3D</a:t>
            </a:r>
            <a:r>
              <a:rPr lang="zh-CN" altLang="en-US" dirty="0" smtClean="0"/>
              <a:t>游戏引擎设计：实时计算机图形学的应用方法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63691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谢谢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软件渲染概述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软件渲染则只利用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完成渲染所需要的一切计算，然后将数据写入到帧缓冲中完成渲染，这在过去</a:t>
            </a:r>
            <a:r>
              <a:rPr lang="en-US" altLang="zh-CN" dirty="0" smtClean="0"/>
              <a:t>GPU</a:t>
            </a:r>
            <a:r>
              <a:rPr lang="zh-CN" altLang="en-US" dirty="0" smtClean="0"/>
              <a:t>不发达的年代，软件渲染是十分重要的。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目的与意义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虽然如今的</a:t>
            </a:r>
            <a:r>
              <a:rPr lang="en-US" altLang="zh-CN" dirty="0" smtClean="0"/>
              <a:t>GPU</a:t>
            </a:r>
            <a:r>
              <a:rPr lang="zh-CN" altLang="en-US" dirty="0" smtClean="0"/>
              <a:t>能力已经十分发达，并且目前也几乎没有游戏引擎用软件的方式去完成渲染。但学习软件渲染过程却可以让我们在使用如</a:t>
            </a:r>
            <a:r>
              <a:rPr lang="en-US" altLang="zh-CN" dirty="0" smtClean="0"/>
              <a:t>OpenGL</a:t>
            </a:r>
            <a:r>
              <a:rPr lang="zh-CN" altLang="en-US" dirty="0" smtClean="0"/>
              <a:t>时知道他都为我们做了什么和我们为什么要这样写程序。</a:t>
            </a:r>
            <a:endParaRPr lang="en-US" altLang="zh-CN" dirty="0" smtClean="0"/>
          </a:p>
          <a:p>
            <a:r>
              <a:rPr lang="zh-CN" altLang="en-US" dirty="0" smtClean="0"/>
              <a:t>对软件渲染有一定了解后，更快的学习硬件渲染技术，无论是</a:t>
            </a:r>
            <a:r>
              <a:rPr lang="en-US" altLang="zh-CN" dirty="0" smtClean="0"/>
              <a:t>OpenGL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DX</a:t>
            </a:r>
            <a:r>
              <a:rPr lang="zh-CN" altLang="en-US" dirty="0" smtClean="0"/>
              <a:t>或是</a:t>
            </a:r>
            <a:r>
              <a:rPr lang="en-US" altLang="zh-CN" dirty="0" smtClean="0"/>
              <a:t>Metal</a:t>
            </a:r>
            <a:r>
              <a:rPr lang="zh-CN" altLang="en-US" dirty="0" smtClean="0"/>
              <a:t>，其底层原理基本相同。</a:t>
            </a:r>
            <a:endParaRPr lang="en-US" altLang="zh-CN" dirty="0" smtClean="0"/>
          </a:p>
          <a:p>
            <a:r>
              <a:rPr lang="zh-CN" altLang="en-US" dirty="0" smtClean="0"/>
              <a:t>在没有</a:t>
            </a:r>
            <a:r>
              <a:rPr lang="en-US" altLang="zh-CN" dirty="0" smtClean="0"/>
              <a:t>OpenGL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DX</a:t>
            </a:r>
            <a:r>
              <a:rPr lang="zh-CN" altLang="en-US" dirty="0" smtClean="0"/>
              <a:t>知识的情况下也能实现</a:t>
            </a:r>
            <a:r>
              <a:rPr lang="en-US" altLang="zh-CN" dirty="0" smtClean="0"/>
              <a:t>3D</a:t>
            </a:r>
            <a:r>
              <a:rPr lang="zh-CN" altLang="en-US" dirty="0" smtClean="0"/>
              <a:t>渲染。</a:t>
            </a:r>
            <a:endParaRPr lang="en-US" altLang="zh-CN" dirty="0" smtClean="0"/>
          </a:p>
          <a:p>
            <a:r>
              <a:rPr lang="zh-CN" altLang="en-US" dirty="0" smtClean="0"/>
              <a:t>我甚至可以去实现</a:t>
            </a:r>
            <a:r>
              <a:rPr lang="en-US" altLang="zh-CN" dirty="0" smtClean="0"/>
              <a:t>OpenGL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DX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计算机图形系统工作原理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计算机显示器显示设备在每一刻仅绘制一个像素。显示设备从左到右地扫描屏幕每行中的像素，并如此从上至下地扫描屏幕上的每一行。当它扫描至屏幕的右下角时，它将重定位至屏幕的左上角并如前述那样重复扫描屏幕。这一扫描过程大概每秒</a:t>
            </a:r>
            <a:r>
              <a:rPr lang="en-US" altLang="zh-CN" dirty="0" smtClean="0"/>
              <a:t>60</a:t>
            </a:r>
            <a:r>
              <a:rPr lang="zh-CN" altLang="en-US" dirty="0" smtClean="0"/>
              <a:t>次，以到于我们的眼睛无法察觉这一过程。</a:t>
            </a:r>
            <a:endParaRPr lang="en-US" altLang="zh-CN" dirty="0" smtClean="0"/>
          </a:p>
          <a:p>
            <a:r>
              <a:rPr lang="zh-CN" altLang="en-US" dirty="0" smtClean="0"/>
              <a:t>可以将上述过程想象成一根细小的软管在向显示区域不断喷洒像素。各类像素到达软管末端，将它们喷射到显示区域中，每次往像素上喷洒一点。如何知哪个颜色像素该往哪喷呢？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计算机图形系统工作原理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在多数计算机中，从帧缓冲区（</a:t>
            </a:r>
            <a:r>
              <a:rPr lang="en-US" altLang="zh-CN" dirty="0" err="1" smtClean="0"/>
              <a:t>Framebuffer</a:t>
            </a:r>
            <a:r>
              <a:rPr lang="zh-CN" altLang="en-US" dirty="0" smtClean="0"/>
              <a:t>）中获取这些信息。帧缓冲区是内在中存储像素的一个数组，每次扫描，从数组中读取颜色值。</a:t>
            </a:r>
            <a:endParaRPr lang="en-US" altLang="zh-CN" dirty="0" smtClean="0"/>
          </a:p>
          <a:p>
            <a:r>
              <a:rPr lang="zh-CN" altLang="en-US" dirty="0" smtClean="0"/>
              <a:t>所以要完成渲染，我们的目标只是先在内存中绘制想要的图像，并将最终的绘制结果从内存中拷贝到帧缓冲区中。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平台下关键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及绘制操作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拷贝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BOOL </a:t>
            </a:r>
            <a:r>
              <a:rPr lang="en-US" altLang="zh-CN" dirty="0" err="1" smtClean="0"/>
              <a:t>BitBlt</a:t>
            </a:r>
            <a:r>
              <a:rPr lang="en-US" altLang="zh-CN" dirty="0" smtClean="0"/>
              <a:t>(HDC </a:t>
            </a:r>
            <a:r>
              <a:rPr lang="en-US" altLang="zh-CN" dirty="0" err="1" smtClean="0"/>
              <a:t>hdcDest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nXDest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nYDest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nWidth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nHeight</a:t>
            </a:r>
            <a:r>
              <a:rPr lang="en-US" altLang="zh-CN" dirty="0" smtClean="0"/>
              <a:t>, HDC </a:t>
            </a:r>
            <a:r>
              <a:rPr lang="en-US" altLang="zh-CN" dirty="0" err="1" smtClean="0"/>
              <a:t>hdcSrc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nXSrc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nYSrc</a:t>
            </a:r>
            <a:r>
              <a:rPr lang="en-US" altLang="zh-CN" dirty="0" smtClean="0"/>
              <a:t>, DWORD </a:t>
            </a:r>
            <a:r>
              <a:rPr lang="en-US" altLang="zh-CN" dirty="0" err="1" smtClean="0"/>
              <a:t>dwRop</a:t>
            </a:r>
            <a:r>
              <a:rPr lang="en-US" altLang="zh-CN" dirty="0" smtClean="0"/>
              <a:t>);</a:t>
            </a:r>
          </a:p>
          <a:p>
            <a:r>
              <a:rPr lang="zh-CN" altLang="en-US" dirty="0" smtClean="0"/>
              <a:t>几步简单的操作：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HDC </a:t>
            </a:r>
            <a:r>
              <a:rPr lang="en-US" altLang="zh-CN" dirty="0" err="1" smtClean="0"/>
              <a:t>hdc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GetDC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m_hWnd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r>
              <a:rPr lang="en-US" altLang="zh-CN" dirty="0" smtClean="0"/>
              <a:t>	static HDC </a:t>
            </a:r>
            <a:r>
              <a:rPr lang="en-US" altLang="zh-CN" dirty="0" err="1" smtClean="0"/>
              <a:t>mdc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CreateCompatibleDC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hdc</a:t>
            </a:r>
            <a:r>
              <a:rPr lang="en-US" altLang="zh-CN" dirty="0" smtClean="0"/>
              <a:t>);HBITMAP </a:t>
            </a:r>
            <a:r>
              <a:rPr lang="en-US" altLang="zh-CN" dirty="0" err="1" smtClean="0"/>
              <a:t>hBitmap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CreateBitmap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m_iWidth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m_iHeight</a:t>
            </a:r>
            <a:r>
              <a:rPr lang="en-US" altLang="zh-CN" dirty="0" smtClean="0"/>
              <a:t>, 1, 32, </a:t>
            </a:r>
            <a:r>
              <a:rPr lang="en-US" altLang="zh-CN" dirty="0" smtClean="0">
                <a:solidFill>
                  <a:srgbClr val="FF0000"/>
                </a:solidFill>
              </a:rPr>
              <a:t>buffer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SelectObject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mdc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hBitmap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	</a:t>
            </a:r>
            <a:r>
              <a:rPr lang="en-US" altLang="zh-CN" dirty="0" err="1" smtClean="0">
                <a:solidFill>
                  <a:srgbClr val="FF0000"/>
                </a:solidFill>
              </a:rPr>
              <a:t>BitBlt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hdc</a:t>
            </a:r>
            <a:r>
              <a:rPr lang="en-US" altLang="zh-CN" dirty="0" smtClean="0">
                <a:solidFill>
                  <a:srgbClr val="FF0000"/>
                </a:solidFill>
              </a:rPr>
              <a:t>, 0, 0, </a:t>
            </a:r>
            <a:r>
              <a:rPr lang="en-US" altLang="zh-CN" dirty="0" err="1" smtClean="0">
                <a:solidFill>
                  <a:srgbClr val="FF0000"/>
                </a:solidFill>
              </a:rPr>
              <a:t>m_iWidth</a:t>
            </a:r>
            <a:r>
              <a:rPr lang="en-US" altLang="zh-CN" dirty="0" smtClean="0">
                <a:solidFill>
                  <a:srgbClr val="FF0000"/>
                </a:solidFill>
              </a:rPr>
              <a:t>, </a:t>
            </a:r>
            <a:r>
              <a:rPr lang="en-US" altLang="zh-CN" dirty="0" err="1" smtClean="0">
                <a:solidFill>
                  <a:srgbClr val="FF0000"/>
                </a:solidFill>
              </a:rPr>
              <a:t>m_iHeight</a:t>
            </a:r>
            <a:r>
              <a:rPr lang="en-US" altLang="zh-CN" dirty="0" smtClean="0">
                <a:solidFill>
                  <a:srgbClr val="FF0000"/>
                </a:solidFill>
              </a:rPr>
              <a:t>, </a:t>
            </a:r>
            <a:r>
              <a:rPr lang="en-US" altLang="zh-CN" dirty="0" err="1" smtClean="0">
                <a:solidFill>
                  <a:srgbClr val="FF0000"/>
                </a:solidFill>
              </a:rPr>
              <a:t>mdc</a:t>
            </a:r>
            <a:r>
              <a:rPr lang="en-US" altLang="zh-CN" dirty="0" smtClean="0">
                <a:solidFill>
                  <a:srgbClr val="FF0000"/>
                </a:solidFill>
              </a:rPr>
              <a:t>, 0, 0, SRCCOPY);</a:t>
            </a:r>
          </a:p>
          <a:p>
            <a:pPr>
              <a:buNone/>
            </a:pPr>
            <a:r>
              <a:rPr lang="en-US" altLang="zh-CN" dirty="0" smtClean="0"/>
              <a:t>	::</a:t>
            </a:r>
            <a:r>
              <a:rPr lang="en-US" altLang="zh-CN" dirty="0" err="1" smtClean="0"/>
              <a:t>SwapBuffers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hdc</a:t>
            </a:r>
            <a:r>
              <a:rPr lang="en-US" altLang="zh-CN" dirty="0" smtClean="0"/>
              <a:t>);</a:t>
            </a:r>
            <a:endParaRPr lang="zh-CN" altLang="en-US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DeleteObject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hBitmap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ReleaseDC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m_hWnd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hdc</a:t>
            </a:r>
            <a:r>
              <a:rPr lang="en-US" altLang="zh-CN" dirty="0" smtClean="0"/>
              <a:t>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绘制第一个三角形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游戏复杂的模块和场景都是由三角形组成的，我们、从绘制一个</a:t>
            </a:r>
            <a:r>
              <a:rPr lang="en-US" altLang="zh-CN" dirty="0" smtClean="0"/>
              <a:t>2D</a:t>
            </a:r>
            <a:r>
              <a:rPr lang="zh-CN" altLang="en-US" dirty="0" smtClean="0"/>
              <a:t>三角形开始。</a:t>
            </a:r>
            <a:endParaRPr lang="en-US" altLang="zh-CN" dirty="0" smtClean="0"/>
          </a:p>
          <a:p>
            <a:r>
              <a:rPr lang="zh-CN" altLang="en-US" dirty="0" smtClean="0"/>
              <a:t>三角形分类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平底三角形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/>
            <a:r>
              <a:rPr lang="zh-CN" altLang="en-US" dirty="0" smtClean="0"/>
              <a:t>任意三角形（可以分割为两个平底三角形）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</a:t>
            </a:r>
            <a:endParaRPr lang="zh-CN" altLang="en-US" dirty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3573016"/>
            <a:ext cx="716087" cy="78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4499992" y="3573016"/>
            <a:ext cx="716087" cy="78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4941168"/>
            <a:ext cx="1197868" cy="1215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1359</Words>
  <Application>Microsoft Office PowerPoint</Application>
  <PresentationFormat>全屏显示(4:3)</PresentationFormat>
  <Paragraphs>185</Paragraphs>
  <Slides>35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Office 主题</vt:lpstr>
      <vt:lpstr>软件渲染</vt:lpstr>
      <vt:lpstr>目录</vt:lpstr>
      <vt:lpstr>软件渲染概述</vt:lpstr>
      <vt:lpstr>软件渲染概述</vt:lpstr>
      <vt:lpstr>目的与意义</vt:lpstr>
      <vt:lpstr>计算机图形系统工作原理</vt:lpstr>
      <vt:lpstr>计算机图形系统工作原理</vt:lpstr>
      <vt:lpstr>Windows平台下关键API及绘制操作</vt:lpstr>
      <vt:lpstr>绘制第一个三角形</vt:lpstr>
      <vt:lpstr>绘制第一个三角形</vt:lpstr>
      <vt:lpstr>图形绘制流水线</vt:lpstr>
      <vt:lpstr>坐标变换流程</vt:lpstr>
      <vt:lpstr>坐标变换流程</vt:lpstr>
      <vt:lpstr>坐标变换流程</vt:lpstr>
      <vt:lpstr>坐标变换流程</vt:lpstr>
      <vt:lpstr>坐标变换流程</vt:lpstr>
      <vt:lpstr>坐标变换流程</vt:lpstr>
      <vt:lpstr>坐标变换流程</vt:lpstr>
      <vt:lpstr>坐标变换流程</vt:lpstr>
      <vt:lpstr>坐标变换流程</vt:lpstr>
      <vt:lpstr>坐标变换流程</vt:lpstr>
      <vt:lpstr>坐标变换流程</vt:lpstr>
      <vt:lpstr>坐标变换流程</vt:lpstr>
      <vt:lpstr>坐标变换流程</vt:lpstr>
      <vt:lpstr>坐标变换流程</vt:lpstr>
      <vt:lpstr>剔除操作和裁剪操作</vt:lpstr>
      <vt:lpstr>剔除操作和裁剪操作</vt:lpstr>
      <vt:lpstr>剔除操作和裁剪操作</vt:lpstr>
      <vt:lpstr>光栅化操作</vt:lpstr>
      <vt:lpstr>光栅化操作</vt:lpstr>
      <vt:lpstr>纹理映射</vt:lpstr>
      <vt:lpstr>基本光照模型</vt:lpstr>
      <vt:lpstr>高级光照模型</vt:lpstr>
      <vt:lpstr>推荐书籍</vt:lpstr>
      <vt:lpstr>谢谢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软件渲染</dc:title>
  <cp:lastModifiedBy>Administrator</cp:lastModifiedBy>
  <cp:revision>222</cp:revision>
  <dcterms:modified xsi:type="dcterms:W3CDTF">2017-07-17T01:15:35Z</dcterms:modified>
</cp:coreProperties>
</file>