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8"/>
  </p:notesMasterIdLst>
  <p:sldIdLst>
    <p:sldId id="257" r:id="rId4"/>
    <p:sldId id="258" r:id="rId5"/>
    <p:sldId id="259" r:id="rId6"/>
    <p:sldId id="261" r:id="rId7"/>
    <p:sldId id="260" r:id="rId8"/>
    <p:sldId id="262" r:id="rId9"/>
    <p:sldId id="263" r:id="rId10"/>
    <p:sldId id="264" r:id="rId11"/>
    <p:sldId id="306"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307" r:id="rId30"/>
    <p:sldId id="282" r:id="rId31"/>
    <p:sldId id="283" r:id="rId32"/>
    <p:sldId id="284" r:id="rId33"/>
    <p:sldId id="285" r:id="rId34"/>
    <p:sldId id="286" r:id="rId35"/>
    <p:sldId id="287" r:id="rId36"/>
    <p:sldId id="288" r:id="rId37"/>
    <p:sldId id="289" r:id="rId38"/>
    <p:sldId id="290" r:id="rId39"/>
    <p:sldId id="291" r:id="rId40"/>
    <p:sldId id="292" r:id="rId41"/>
    <p:sldId id="308" r:id="rId42"/>
    <p:sldId id="309" r:id="rId43"/>
    <p:sldId id="310"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notesMaster" Target="notesMasters/notes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71403BB-92A8-4EA5-ABE4-98C492677CAE}" type="datetimeFigureOut">
              <a:rPr lang="zh-CN" altLang="en-US"/>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F9EFC99-5BC1-44AC-AA4E-285886EF306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EC6477A-40C2-4060-91A4-37CDFA1051CA}" type="datetimeFigureOut">
              <a:rPr lang="zh-CN" altLang="en-US"/>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DA48A0-2A92-497E-91A8-6CE3C1D01147}"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8475F68-B663-48A3-994D-F70226339840}" type="datetimeFigureOut">
              <a:rPr lang="zh-CN" altLang="en-US"/>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D836CE9-1372-4851-84A7-7B826110B785}"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3DF3760-1FDD-45DA-B92D-40D7BAD3E073}" type="datetimeFigureOut">
              <a:rPr lang="zh-CN" altLang="en-US"/>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FD74ECE-EC96-49A0-9C25-E78D9E97B28B}"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BB4692D-4F9F-4714-8CD9-7F4D411DDBAE}" type="datetimeFigureOut">
              <a:rPr lang="zh-CN" altLang="en-US"/>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B98B02-014C-4311-A8CC-C7801531CD99}"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BABE76B1-8B75-4E09-9DA1-2E0A157BD0A2}" type="datetimeFigureOut">
              <a:rPr lang="zh-CN" altLang="en-US"/>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C50013-A0DA-48BA-8EBF-A994B7BD6F7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DBF0B8-0DBF-4CE1-BFED-D7B9B575729D}" type="datetimeFigureOut">
              <a:rPr lang="zh-CN" altLang="en-US"/>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78ECA6E-0AB1-43CD-9D70-3019541084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6CA537-7AFF-458D-B21C-EE8DCD0EEE64}" type="datetimeFigureOut">
              <a:rPr lang="zh-CN" altLang="en-US"/>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540528A-90EC-4FB9-8AFC-391A6C7CE26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EF2FE16-442D-4FAF-B5AF-BEFDEEC2B04D}" type="datetimeFigureOut">
              <a:rPr lang="zh-CN" altLang="en-US"/>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35BBAD6-6E34-431D-9509-5C17C76DBB95}"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E304F96-D599-4277-9068-FD707730C01C}" type="datetimeFigureOut">
              <a:rPr lang="zh-CN" altLang="en-US"/>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208EA25-5B45-4DCF-AE64-7E523EB9AEE6}"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1D5BC81-0728-4DF4-A1BC-5FCD1440A869}" type="datetimeFigureOut">
              <a:rPr lang="zh-CN" altLang="en-US"/>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95EC3F3-079E-42C8-8FF7-F31ADA3DF3E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1"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1"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2" cstate="print"/>
          <a:srcRect/>
          <a:stretch>
            <a:fillRect/>
          </a:stretch>
        </p:blipFill>
        <p:spPr bwMode="auto">
          <a:xfrm>
            <a:off x="6104075" y="4298862"/>
            <a:ext cx="1197868" cy="1215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a:bodyPr>
          <a:lstStyle/>
          <a:p>
            <a:r>
              <a:rPr lang="zh-CN" altLang="en-US" dirty="0" smtClean="0"/>
              <a:t>在内存中绘制一个三角形</a:t>
            </a:r>
            <a:endParaRPr lang="en-US" altLang="zh-CN" dirty="0" smtClean="0"/>
          </a:p>
          <a:p>
            <a:pPr>
              <a:buNone/>
            </a:pPr>
            <a:endParaRPr lang="en-US" altLang="zh-CN" dirty="0"/>
          </a:p>
          <a:p>
            <a:pPr>
              <a:buNone/>
            </a:pPr>
            <a:r>
              <a:rPr lang="en-US" altLang="zh-CN" sz="2000" dirty="0" smtClean="0"/>
              <a:t>rate = dx / </a:t>
            </a:r>
            <a:r>
              <a:rPr lang="en-US" altLang="zh-CN" sz="2000" dirty="0" err="1" smtClean="0"/>
              <a:t>dy</a:t>
            </a:r>
            <a:r>
              <a:rPr lang="en-US" altLang="zh-CN" sz="2000" dirty="0" smtClean="0"/>
              <a:t>  </a:t>
            </a:r>
            <a:endParaRPr lang="en-US" altLang="zh-CN" sz="2000" dirty="0" smtClean="0"/>
          </a:p>
          <a:p>
            <a:pPr>
              <a:buNone/>
            </a:pPr>
            <a:r>
              <a:rPr lang="en-US" altLang="zh-CN" sz="2000" dirty="0" err="1" smtClean="0"/>
              <a:t>v</a:t>
            </a:r>
            <a:r>
              <a:rPr lang="en-US" altLang="zh-CN" sz="2000" baseline="-25000" dirty="0" err="1" smtClean="0"/>
              <a:t>L</a:t>
            </a:r>
            <a:r>
              <a:rPr lang="en-US" altLang="zh-CN" sz="2000" dirty="0" err="1" smtClean="0"/>
              <a:t>.x</a:t>
            </a:r>
            <a:r>
              <a:rPr lang="en-US" altLang="zh-CN" sz="2000" dirty="0" smtClean="0"/>
              <a:t> = </a:t>
            </a:r>
            <a:r>
              <a:rPr lang="en-US" altLang="zh-CN" sz="2000" dirty="0" err="1" smtClean="0"/>
              <a:t>dv</a:t>
            </a:r>
            <a:r>
              <a:rPr lang="en-US" altLang="zh-CN" sz="2000" baseline="-25000" dirty="0" err="1" smtClean="0"/>
              <a:t>L</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L</a:t>
            </a:r>
            <a:endParaRPr lang="en-US" altLang="zh-CN" sz="2000" baseline="-25000" dirty="0" smtClean="0"/>
          </a:p>
          <a:p>
            <a:pPr>
              <a:buNone/>
            </a:pPr>
            <a:r>
              <a:rPr lang="en-US" altLang="zh-CN" sz="2000" dirty="0" err="1" smtClean="0"/>
              <a:t>v</a:t>
            </a:r>
            <a:r>
              <a:rPr lang="en-US" altLang="zh-CN" sz="2000" baseline="-25000" dirty="0" err="1" smtClean="0"/>
              <a:t>R</a:t>
            </a:r>
            <a:r>
              <a:rPr lang="en-US" altLang="zh-CN" sz="2000" dirty="0" err="1" smtClean="0"/>
              <a:t>.x</a:t>
            </a:r>
            <a:r>
              <a:rPr lang="en-US" altLang="zh-CN" sz="2000" dirty="0" smtClean="0"/>
              <a:t> = </a:t>
            </a:r>
            <a:r>
              <a:rPr lang="en-US" altLang="zh-CN" sz="2000" dirty="0" err="1" smtClean="0"/>
              <a:t>dv</a:t>
            </a:r>
            <a:r>
              <a:rPr lang="en-US" altLang="zh-CN" sz="2000" baseline="-25000" dirty="0" err="1" smtClean="0"/>
              <a:t>R</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R</a:t>
            </a:r>
            <a:endParaRPr lang="en-US" altLang="zh-CN" sz="2000" baseline="-25000" dirty="0" smtClean="0"/>
          </a:p>
          <a:p>
            <a:pPr>
              <a:buNone/>
            </a:pPr>
            <a:r>
              <a:rPr lang="en-US" altLang="zh-CN" sz="2000" baseline="-25000" dirty="0" err="1" smtClean="0"/>
              <a:t>DrawLine</a:t>
            </a:r>
            <a:r>
              <a:rPr lang="en-US" altLang="zh-CN" sz="2000" baseline="-25000" dirty="0" smtClean="0"/>
              <a:t>(</a:t>
            </a:r>
            <a:r>
              <a:rPr lang="en-US" altLang="zh-CN" sz="2000" dirty="0" err="1" smtClean="0"/>
              <a:t>v</a:t>
            </a:r>
            <a:r>
              <a:rPr lang="en-US" altLang="zh-CN" sz="2000" baseline="-25000" dirty="0" err="1" smtClean="0"/>
              <a:t>L</a:t>
            </a:r>
            <a:r>
              <a:rPr lang="en-US" altLang="zh-CN" sz="2000" baseline="-25000" dirty="0" smtClean="0"/>
              <a:t> </a:t>
            </a:r>
            <a:r>
              <a:rPr lang="en-US" altLang="zh-CN" sz="2000" dirty="0" smtClean="0"/>
              <a:t>,</a:t>
            </a:r>
            <a:r>
              <a:rPr lang="en-US" altLang="zh-CN" sz="2000" baseline="-25000" dirty="0" smtClean="0"/>
              <a:t> </a:t>
            </a:r>
            <a:r>
              <a:rPr lang="en-US" altLang="zh-CN" sz="2000" dirty="0" err="1" smtClean="0"/>
              <a:t>v</a:t>
            </a:r>
            <a:r>
              <a:rPr lang="en-US" altLang="zh-CN" sz="2000" baseline="-25000" dirty="0" err="1" smtClean="0"/>
              <a:t>R</a:t>
            </a:r>
            <a:r>
              <a:rPr lang="en-US" altLang="zh-CN" sz="2000" dirty="0" smtClean="0"/>
              <a:t> ,</a:t>
            </a:r>
            <a:r>
              <a:rPr lang="en-US" altLang="zh-CN" sz="2000" baseline="-25000" dirty="0" smtClean="0"/>
              <a:t>  color);</a:t>
            </a:r>
            <a:endParaRPr lang="en-US" altLang="zh-CN" sz="2000" baseline="-25000" dirty="0" smtClean="0"/>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1" cstate="print"/>
          <a:srcRect/>
          <a:stretch>
            <a:fillRect/>
          </a:stretch>
        </p:blipFill>
        <p:spPr bwMode="auto">
          <a:xfrm>
            <a:off x="5148064" y="2158091"/>
            <a:ext cx="2580611"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1" cstate="print"/>
          <a:srcRect/>
          <a:stretch>
            <a:fillRect/>
          </a:stretch>
        </p:blipFill>
        <p:spPr bwMode="auto">
          <a:xfrm>
            <a:off x="755576" y="1556792"/>
            <a:ext cx="7337434" cy="4125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1" cstate="print"/>
          <a:srcRect/>
          <a:stretch>
            <a:fillRect/>
          </a:stretch>
        </p:blipFill>
        <p:spPr bwMode="auto">
          <a:xfrm>
            <a:off x="457200" y="1924023"/>
            <a:ext cx="8083007" cy="3809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endParaRPr lang="en-US" altLang="zh-CN" sz="2000" dirty="0" smtClean="0"/>
          </a:p>
          <a:p>
            <a:pPr>
              <a:buNone/>
            </a:pPr>
            <a:r>
              <a:rPr lang="en-US" altLang="zh-CN" sz="2000" dirty="0" smtClean="0"/>
              <a:t>	y’(x, y, z) = U2x +V2y + W2z + T2</a:t>
            </a:r>
            <a:endParaRPr lang="en-US" altLang="zh-CN" sz="2000" dirty="0" smtClean="0"/>
          </a:p>
          <a:p>
            <a:pPr>
              <a:buNone/>
            </a:pPr>
            <a:r>
              <a:rPr lang="en-US" altLang="zh-CN" sz="2000" dirty="0" smtClean="0"/>
              <a:t>	z’(x, y, z) – U3x + V3y + W3z + T3</a:t>
            </a:r>
            <a:endParaRPr lang="en-US" altLang="zh-CN" sz="2000" dirty="0" smtClean="0"/>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1" cstate="print"/>
          <a:srcRect/>
          <a:stretch>
            <a:fillRect/>
          </a:stretch>
        </p:blipFill>
        <p:spPr bwMode="auto">
          <a:xfrm>
            <a:off x="3059832" y="4435803"/>
            <a:ext cx="3456384" cy="1154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endParaRPr lang="en-US" altLang="zh-CN" dirty="0" smtClean="0"/>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endParaRPr lang="en-US" altLang="zh-CN" dirty="0" smtClean="0"/>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1"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1"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2"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3"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4" cstate="print"/>
          <a:srcRect/>
          <a:stretch>
            <a:fillRect/>
          </a:stretch>
        </p:blipFill>
        <p:spPr bwMode="auto">
          <a:xfrm>
            <a:off x="3131840" y="4581128"/>
            <a:ext cx="238758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1" cstate="print"/>
          <a:srcRect/>
          <a:stretch>
            <a:fillRect/>
          </a:stretch>
        </p:blipFill>
        <p:spPr bwMode="auto">
          <a:xfrm>
            <a:off x="6067237" y="1844824"/>
            <a:ext cx="2609219" cy="350100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1"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2" cstate="print"/>
          <a:srcRect/>
          <a:stretch>
            <a:fillRect/>
          </a:stretch>
        </p:blipFill>
        <p:spPr bwMode="auto">
          <a:xfrm>
            <a:off x="1547664" y="4725144"/>
            <a:ext cx="5747164" cy="10827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顶点属性</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endParaRPr lang="en-US" altLang="zh-CN" dirty="0" smtClean="0"/>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endParaRPr lang="en-US" altLang="zh-CN" dirty="0" smtClean="0"/>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endParaRPr lang="en-US" altLang="zh-CN" dirty="0" smtClean="0"/>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endParaRPr lang="en-US" altLang="zh-CN" dirty="0" smtClean="0"/>
          </a:p>
          <a:p>
            <a:pPr lvl="1">
              <a:buNone/>
            </a:pPr>
            <a:endParaRPr lang="zh-CN" altLang="en-US" dirty="0"/>
          </a:p>
        </p:txBody>
      </p:sp>
      <p:pic>
        <p:nvPicPr>
          <p:cNvPr id="4" name="Picture 2"/>
          <p:cNvPicPr>
            <a:picLocks noChangeAspect="1" noChangeArrowheads="1"/>
          </p:cNvPicPr>
          <p:nvPr/>
        </p:nvPicPr>
        <p:blipFill>
          <a:blip r:embed="rId1" cstate="print"/>
          <a:srcRect/>
          <a:stretch>
            <a:fillRect/>
          </a:stretch>
        </p:blipFill>
        <p:spPr bwMode="auto">
          <a:xfrm>
            <a:off x="2915816" y="3717032"/>
            <a:ext cx="291971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endParaRPr lang="en-US" altLang="zh-CN" sz="2400" dirty="0" smtClean="0"/>
          </a:p>
          <a:p>
            <a:pPr lvl="1">
              <a:buNone/>
            </a:pPr>
            <a:endParaRPr lang="en-US" altLang="zh-CN" dirty="0" smtClean="0"/>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endParaRPr lang="en-US" altLang="zh-CN" sz="2000"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en-US" altLang="zh-CN" sz="2000" dirty="0" smtClean="0"/>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endParaRPr lang="en-US" altLang="zh-CN" sz="2000" dirty="0" smtClean="0"/>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中都有除以</a:t>
            </a:r>
            <a:r>
              <a:rPr lang="en-US" altLang="zh-CN" sz="2000" dirty="0" smtClean="0"/>
              <a:t>-</a:t>
            </a:r>
            <a:r>
              <a:rPr lang="en-US" altLang="zh-CN" sz="2000" dirty="0" err="1" smtClean="0"/>
              <a:t>Pz</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1"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1691680" y="4365104"/>
            <a:ext cx="2800350" cy="13620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endParaRPr lang="zh-CN" altLang="en-US" sz="2000" dirty="0"/>
          </a:p>
          <a:p>
            <a:endParaRPr lang="en-US" altLang="zh-CN" sz="2000"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1" cstate="print"/>
          <a:srcRect/>
          <a:stretch>
            <a:fillRect/>
          </a:stretch>
        </p:blipFill>
        <p:spPr bwMode="auto">
          <a:xfrm>
            <a:off x="1763688" y="2204864"/>
            <a:ext cx="3307829" cy="26701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endParaRPr lang="zh-CN" altLang="en-US" dirty="0"/>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endParaRPr lang="zh-CN" altLang="en-US" dirty="0"/>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endParaRPr lang="en-US" altLang="zh-CN" sz="2000" dirty="0" smtClean="0"/>
          </a:p>
          <a:p>
            <a:pPr marL="0" indent="0">
              <a:buNone/>
            </a:pPr>
            <a:r>
              <a:rPr lang="en-US" altLang="zh-CN" sz="2000" dirty="0" smtClean="0"/>
              <a:t>d = dx(b - a)</a:t>
            </a:r>
            <a:r>
              <a:rPr lang="zh-CN" altLang="en-US" sz="2000" dirty="0" smtClean="0"/>
              <a:t>， </a:t>
            </a:r>
            <a:r>
              <a:rPr lang="en-US" altLang="zh-CN" sz="2000" dirty="0" smtClean="0"/>
              <a:t>d&gt;0</a:t>
            </a:r>
            <a:endParaRPr lang="en-US" altLang="zh-CN" sz="2000" dirty="0" smtClean="0"/>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sz="2000" dirty="0" smtClean="0"/>
              <a:t>这里的插值其实是要做透视校正的，后面讲到</a:t>
            </a:r>
            <a:r>
              <a:rPr lang="zh-CN" altLang="en-US" dirty="0" smtClean="0"/>
              <a:t>。</a:t>
            </a:r>
            <a:endParaRPr lang="zh-CN" altLang="en-US" dirty="0" smtClean="0"/>
          </a:p>
          <a:p>
            <a:endParaRPr lang="zh-CN" altLang="en-US" dirty="0"/>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216" y="383860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08" y="354515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8" y="2338564"/>
            <a:ext cx="666591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endParaRPr lang="en-US" altLang="zh-CN" sz="1600" dirty="0" smtClean="0"/>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endParaRPr lang="en-US" altLang="zh-CN" sz="1600" dirty="0" smtClean="0"/>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endParaRPr lang="en-US" altLang="zh-CN" sz="1600" dirty="0" smtClean="0"/>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endParaRPr lang="en-US" altLang="zh-CN" sz="1600" dirty="0" smtClean="0"/>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endParaRPr lang="en-US" altLang="zh-CN" sz="1600" dirty="0" smtClean="0"/>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endParaRPr lang="en-US" altLang="zh-CN" sz="1600" dirty="0" smtClean="0"/>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endParaRPr lang="en-US" altLang="zh-CN" sz="16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 </a:t>
            </a:r>
            <a:r>
              <a:rPr lang="zh-CN" altLang="en-US" sz="2000" dirty="0" smtClean="0"/>
              <a:t>（</a:t>
            </a:r>
            <a:r>
              <a:rPr lang="en-US" altLang="zh-CN" sz="2000" dirty="0" smtClean="0"/>
              <a:t>c != 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smtClean="0"/>
          </a:p>
          <a:p>
            <a:pPr marL="0" indent="0">
              <a:buNone/>
            </a:pPr>
            <a:r>
              <a:rPr lang="zh-CN" altLang="en-US" sz="2000" smtClean="0"/>
              <a:t>代入</a:t>
            </a:r>
            <a:r>
              <a:rPr lang="zh-CN" altLang="en-US" sz="2000" dirty="0" smtClean="0"/>
              <a:t>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r>
              <a:rPr lang="zh-CN" altLang="en-US" sz="2000" dirty="0" smtClean="0"/>
              <a:t>通常每个顶点携带了如颜色、纹理坐标等信息，对一条线段进行光栅化时，每个顶点属性都要进行插值计算。线段两端的深度值是</a:t>
            </a:r>
            <a:r>
              <a:rPr lang="en-US" altLang="zh-CN" sz="2000" dirty="0" smtClean="0"/>
              <a:t>z1</a:t>
            </a:r>
            <a:r>
              <a:rPr lang="zh-CN" altLang="en-US" sz="2000" dirty="0"/>
              <a:t>和</a:t>
            </a:r>
            <a:r>
              <a:rPr lang="en-US" altLang="zh-CN" sz="2000" dirty="0" smtClean="0"/>
              <a:t>z2</a:t>
            </a:r>
            <a:r>
              <a:rPr lang="zh-CN" altLang="en-US" sz="2000" dirty="0" smtClean="0"/>
              <a:t>，属性值</a:t>
            </a:r>
            <a:r>
              <a:rPr lang="en-US" altLang="zh-CN" sz="2000" dirty="0" smtClean="0"/>
              <a:t>b1</a:t>
            </a:r>
            <a:r>
              <a:rPr lang="zh-CN" altLang="en-US" sz="2000" dirty="0" smtClean="0"/>
              <a:t>，</a:t>
            </a:r>
            <a:r>
              <a:rPr lang="en-US" altLang="zh-CN" sz="2000" dirty="0" smtClean="0"/>
              <a:t>b2</a:t>
            </a:r>
            <a:r>
              <a:rPr lang="zh-CN" altLang="en-US" sz="2000" dirty="0" smtClean="0"/>
              <a:t>，插值点的深度为</a:t>
            </a:r>
            <a:r>
              <a:rPr lang="en-US" altLang="zh-CN" sz="2000" dirty="0" smtClean="0"/>
              <a:t>z3</a:t>
            </a:r>
            <a:r>
              <a:rPr lang="zh-CN" altLang="en-US" sz="2000" dirty="0" smtClean="0"/>
              <a:t>，属性值</a:t>
            </a:r>
            <a:r>
              <a:rPr lang="en-US" altLang="zh-CN" sz="2000" dirty="0" smtClean="0"/>
              <a:t>b3</a:t>
            </a:r>
            <a:r>
              <a:rPr lang="zh-CN" altLang="en-US" sz="2000" dirty="0" smtClean="0"/>
              <a:t>，则满足</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r>
              <a:rPr lang="zh-CN" altLang="en-US" sz="2000" dirty="0" smtClean="0"/>
              <a:t>带入下面</a:t>
            </a:r>
            <a:r>
              <a:rPr lang="en-US" altLang="zh-CN" sz="2000" dirty="0" smtClean="0"/>
              <a:t>z3</a:t>
            </a:r>
            <a:r>
              <a:rPr lang="zh-CN" altLang="en-US" sz="2000" dirty="0" smtClean="0"/>
              <a:t>的值：</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得到：</a:t>
            </a:r>
            <a:endParaRPr lang="en-US" altLang="zh-CN" sz="20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709292"/>
            <a:ext cx="1609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789040"/>
            <a:ext cx="1828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229200"/>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分子分母同时除以</a:t>
            </a:r>
            <a:r>
              <a:rPr lang="en-US" altLang="zh-CN" sz="2000" dirty="0" smtClean="0"/>
              <a:t>z1z2</a:t>
            </a:r>
            <a:r>
              <a:rPr lang="zh-CN" altLang="en-US" sz="2000" dirty="0" smtClean="0"/>
              <a:t>得：</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这表明，任意顶点属性除以</a:t>
            </a:r>
            <a:r>
              <a:rPr lang="en-US" altLang="zh-CN" sz="2000" dirty="0" smtClean="0"/>
              <a:t>z</a:t>
            </a:r>
            <a:r>
              <a:rPr lang="zh-CN" altLang="en-US" sz="2000" dirty="0" smtClean="0"/>
              <a:t>值可以进行线性插值计算。</a:t>
            </a:r>
            <a:endParaRPr lang="zh-CN" altLang="en-US"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2060848"/>
            <a:ext cx="2247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en-US" altLang="zh-CN" dirty="0" smtClean="0"/>
          </a:p>
          <a:p>
            <a:r>
              <a:rPr lang="zh-CN" altLang="en-US" dirty="0" smtClean="0"/>
              <a:t>立方体映射</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endParaRPr lang="zh-CN" altLang="en-US" dirty="0"/>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endParaRPr lang="zh-CN" altLang="en-US" sz="2000" dirty="0"/>
          </a:p>
          <a:p>
            <a:r>
              <a:rPr lang="zh-CN" altLang="en-US" sz="2000" dirty="0"/>
              <a:t>交点处的光亮由三部分产生：</a:t>
            </a:r>
            <a:endParaRPr lang="zh-CN" altLang="en-US" sz="2000" dirty="0"/>
          </a:p>
          <a:p>
            <a:pPr marL="0" indent="0">
              <a:buNone/>
            </a:pPr>
            <a:r>
              <a:rPr lang="zh-CN" altLang="en-US" sz="2000" dirty="0" smtClean="0"/>
              <a:t>（</a:t>
            </a:r>
            <a:r>
              <a:rPr lang="en-US" altLang="zh-CN" sz="2000" dirty="0"/>
              <a:t>1</a:t>
            </a:r>
            <a:r>
              <a:rPr lang="zh-CN" altLang="en-US" sz="2000" dirty="0"/>
              <a:t>）光源直接照射</a:t>
            </a:r>
            <a:endParaRPr lang="zh-CN" altLang="en-US" sz="2000" dirty="0"/>
          </a:p>
          <a:p>
            <a:pPr marL="0" indent="0">
              <a:buNone/>
            </a:pPr>
            <a:r>
              <a:rPr lang="zh-CN" altLang="en-US" sz="2000" dirty="0"/>
              <a:t>（</a:t>
            </a:r>
            <a:r>
              <a:rPr lang="en-US" altLang="zh-CN" sz="2000" dirty="0"/>
              <a:t>2</a:t>
            </a:r>
            <a:r>
              <a:rPr lang="zh-CN" altLang="en-US" sz="2000" dirty="0"/>
              <a:t>）场景中其它物体通过该点向视点方向的反射</a:t>
            </a:r>
            <a:endParaRPr lang="zh-CN" altLang="en-US" sz="2000" dirty="0"/>
          </a:p>
          <a:p>
            <a:pPr marL="0" indent="0">
              <a:buNone/>
            </a:pPr>
            <a:r>
              <a:rPr lang="zh-CN" altLang="en-US" sz="2000" dirty="0" smtClean="0"/>
              <a:t>（</a:t>
            </a:r>
            <a:r>
              <a:rPr lang="en-US" altLang="zh-CN" sz="2000" dirty="0"/>
              <a:t>3</a:t>
            </a:r>
            <a:r>
              <a:rPr lang="zh-CN" altLang="en-US" sz="2000" dirty="0"/>
              <a:t>）场景中其它物体通过该点向视点方向的折射</a:t>
            </a:r>
            <a:endParaRPr lang="zh-CN" altLang="en-US" sz="2000" dirty="0"/>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endParaRPr lang="zh-CN" altLang="en-US" sz="2000" dirty="0"/>
          </a:p>
          <a:p>
            <a:r>
              <a:rPr lang="zh-CN" altLang="en-US" sz="2000" dirty="0"/>
              <a:t>光线跟踪终止条件：</a:t>
            </a:r>
            <a:endParaRPr lang="zh-CN" altLang="en-US" sz="2000" dirty="0"/>
          </a:p>
          <a:p>
            <a:pPr marL="0" indent="0">
              <a:buNone/>
            </a:pPr>
            <a:r>
              <a:rPr lang="zh-CN" altLang="en-US" sz="2000" dirty="0"/>
              <a:t>（</a:t>
            </a:r>
            <a:r>
              <a:rPr lang="en-US" altLang="zh-CN" sz="2000" dirty="0"/>
              <a:t>1</a:t>
            </a:r>
            <a:r>
              <a:rPr lang="zh-CN" altLang="en-US" sz="2000" dirty="0"/>
              <a:t>）光线射出画面，不再与场景中物体相交；</a:t>
            </a:r>
            <a:endParaRPr lang="zh-CN" altLang="en-US" sz="2000" dirty="0"/>
          </a:p>
          <a:p>
            <a:pPr marL="0" indent="0">
              <a:buNone/>
            </a:pPr>
            <a:r>
              <a:rPr lang="zh-CN" altLang="en-US" sz="2000" dirty="0"/>
              <a:t>（</a:t>
            </a:r>
            <a:r>
              <a:rPr lang="en-US" altLang="zh-CN" sz="2000" dirty="0"/>
              <a:t>2</a:t>
            </a:r>
            <a:r>
              <a:rPr lang="zh-CN" altLang="en-US" sz="2000" dirty="0"/>
              <a:t>）被跟踪点对屏幕像素显示亮度的贡献小于一定阈值；</a:t>
            </a:r>
            <a:endParaRPr lang="zh-CN" altLang="en-US" sz="2000" dirty="0"/>
          </a:p>
          <a:p>
            <a:pPr marL="0" indent="0">
              <a:buNone/>
            </a:pPr>
            <a:r>
              <a:rPr lang="zh-CN" altLang="en-US" sz="2000" dirty="0"/>
              <a:t>（</a:t>
            </a:r>
            <a:r>
              <a:rPr lang="en-US" altLang="zh-CN" sz="2000" dirty="0"/>
              <a:t>3</a:t>
            </a:r>
            <a:r>
              <a:rPr lang="zh-CN" altLang="en-US" sz="2000" dirty="0"/>
              <a:t>）达到光线跟踪最大深度；</a:t>
            </a:r>
            <a:endParaRPr lang="zh-CN" altLang="en-US" sz="2000" dirty="0"/>
          </a:p>
          <a:p>
            <a:pPr marL="0" indent="0">
              <a:buNone/>
            </a:pPr>
            <a:endParaRPr lang="zh-CN" alt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https://github.com/SeventhMage/MagicX.git/trunk/SoftEngine</a:t>
            </a:r>
            <a:endParaRPr lang="en-US" altLang="zh-C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400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a:t>
            </a:r>
            <a:r>
              <a:rPr lang="en-US" altLang="zh-CN" dirty="0" err="1"/>
              <a:t>int</a:t>
            </a:r>
            <a:r>
              <a:rPr lang="en-US" altLang="zh-CN" dirty="0"/>
              <a:t> </a:t>
            </a:r>
            <a:r>
              <a:rPr lang="en-US" altLang="zh-CN" dirty="0" err="1"/>
              <a:t>StretchDIBits</a:t>
            </a:r>
            <a:r>
              <a:rPr lang="en-US" altLang="zh-CN" dirty="0"/>
              <a:t>(HDC </a:t>
            </a:r>
            <a:r>
              <a:rPr lang="en-US" altLang="zh-CN" dirty="0" err="1"/>
              <a:t>hdc</a:t>
            </a:r>
            <a:r>
              <a:rPr lang="en-US" altLang="zh-CN" dirty="0"/>
              <a:t>, </a:t>
            </a:r>
            <a:r>
              <a:rPr lang="en-US" altLang="zh-CN" dirty="0" smtClean="0"/>
              <a:t> </a:t>
            </a:r>
            <a:r>
              <a:rPr lang="en-US" altLang="zh-CN" dirty="0" err="1" smtClean="0"/>
              <a:t>int</a:t>
            </a:r>
            <a:r>
              <a:rPr lang="en-US" altLang="zh-CN" dirty="0" smtClean="0"/>
              <a:t> </a:t>
            </a:r>
            <a:r>
              <a:rPr lang="en-US" altLang="zh-CN" dirty="0" err="1"/>
              <a:t>XDest</a:t>
            </a:r>
            <a:r>
              <a:rPr lang="en-US" altLang="zh-CN" dirty="0"/>
              <a:t> , </a:t>
            </a:r>
            <a:r>
              <a:rPr lang="en-US" altLang="zh-CN" dirty="0" smtClean="0"/>
              <a:t> </a:t>
            </a:r>
            <a:r>
              <a:rPr lang="en-US" altLang="zh-CN" dirty="0" err="1" smtClean="0"/>
              <a:t>int</a:t>
            </a:r>
            <a:r>
              <a:rPr lang="en-US" altLang="zh-CN" dirty="0" smtClean="0"/>
              <a:t> </a:t>
            </a:r>
            <a:r>
              <a:rPr lang="en-US" altLang="zh-CN" dirty="0" err="1"/>
              <a:t>YDest</a:t>
            </a:r>
            <a:r>
              <a:rPr lang="en-US" altLang="zh-CN" dirty="0"/>
              <a:t> , </a:t>
            </a:r>
            <a:r>
              <a:rPr lang="en-US" altLang="zh-CN" dirty="0" smtClean="0"/>
              <a:t> </a:t>
            </a:r>
            <a:r>
              <a:rPr lang="en-US" altLang="zh-CN" dirty="0" err="1" smtClean="0"/>
              <a:t>int</a:t>
            </a:r>
            <a:r>
              <a:rPr lang="en-US" altLang="zh-CN" dirty="0" smtClean="0"/>
              <a:t> </a:t>
            </a:r>
            <a:r>
              <a:rPr lang="en-US" altLang="zh-CN" dirty="0" err="1"/>
              <a:t>nDestWidth</a:t>
            </a:r>
            <a:r>
              <a:rPr lang="en-US" altLang="zh-CN" dirty="0"/>
              <a:t>, </a:t>
            </a:r>
            <a:endParaRPr lang="en-US" altLang="zh-CN" dirty="0" smtClean="0"/>
          </a:p>
          <a:p>
            <a:pPr>
              <a:buNone/>
            </a:pPr>
            <a:r>
              <a:rPr lang="en-US" altLang="zh-CN" dirty="0"/>
              <a:t>	</a:t>
            </a:r>
            <a:r>
              <a:rPr lang="en-US" altLang="zh-CN" dirty="0" smtClean="0"/>
              <a:t>	</a:t>
            </a:r>
            <a:r>
              <a:rPr lang="en-US" altLang="zh-CN" dirty="0" err="1" smtClean="0"/>
              <a:t>int</a:t>
            </a:r>
            <a:r>
              <a:rPr lang="en-US" altLang="zh-CN" dirty="0" smtClean="0"/>
              <a:t> </a:t>
            </a:r>
            <a:r>
              <a:rPr lang="en-US" altLang="zh-CN" dirty="0" err="1"/>
              <a:t>nDestHeight</a:t>
            </a:r>
            <a:r>
              <a:rPr lang="en-US" altLang="zh-CN" dirty="0"/>
              <a:t>, </a:t>
            </a:r>
            <a:r>
              <a:rPr lang="en-US" altLang="zh-CN" dirty="0" smtClean="0"/>
              <a:t> </a:t>
            </a:r>
            <a:r>
              <a:rPr lang="en-US" altLang="zh-CN" dirty="0" err="1" smtClean="0"/>
              <a:t>int</a:t>
            </a:r>
            <a:r>
              <a:rPr lang="en-US" altLang="zh-CN" dirty="0" smtClean="0"/>
              <a:t> </a:t>
            </a:r>
            <a:r>
              <a:rPr lang="en-US" altLang="zh-CN" dirty="0" err="1"/>
              <a:t>XSrc</a:t>
            </a:r>
            <a:r>
              <a:rPr lang="en-US" altLang="zh-CN" dirty="0"/>
              <a:t>, </a:t>
            </a:r>
            <a:r>
              <a:rPr lang="en-US" altLang="zh-CN" dirty="0" smtClean="0"/>
              <a:t> </a:t>
            </a:r>
            <a:r>
              <a:rPr lang="en-US" altLang="zh-CN" dirty="0" err="1" smtClean="0"/>
              <a:t>int</a:t>
            </a:r>
            <a:r>
              <a:rPr lang="en-US" altLang="zh-CN" dirty="0" smtClean="0"/>
              <a:t> </a:t>
            </a:r>
            <a:r>
              <a:rPr lang="en-US" altLang="zh-CN" dirty="0" err="1"/>
              <a:t>Ysrc</a:t>
            </a:r>
            <a:r>
              <a:rPr lang="en-US" altLang="zh-CN" dirty="0"/>
              <a:t>, </a:t>
            </a:r>
            <a:r>
              <a:rPr lang="en-US" altLang="zh-CN" dirty="0" smtClean="0"/>
              <a:t> </a:t>
            </a:r>
            <a:r>
              <a:rPr lang="en-US" altLang="zh-CN" dirty="0" err="1" smtClean="0"/>
              <a:t>int</a:t>
            </a:r>
            <a:r>
              <a:rPr lang="en-US" altLang="zh-CN" dirty="0" smtClean="0"/>
              <a:t> </a:t>
            </a:r>
            <a:r>
              <a:rPr lang="en-US" altLang="zh-CN" dirty="0" err="1"/>
              <a:t>nSrcWidth</a:t>
            </a:r>
            <a:r>
              <a:rPr lang="en-US" altLang="zh-CN" dirty="0"/>
              <a:t>, </a:t>
            </a:r>
            <a:r>
              <a:rPr lang="en-US" altLang="zh-CN" dirty="0" smtClean="0"/>
              <a:t> </a:t>
            </a:r>
            <a:r>
              <a:rPr lang="en-US" altLang="zh-CN" dirty="0" err="1" smtClean="0"/>
              <a:t>int</a:t>
            </a:r>
            <a:r>
              <a:rPr lang="en-US" altLang="zh-CN" dirty="0" smtClean="0"/>
              <a:t> </a:t>
            </a:r>
            <a:r>
              <a:rPr lang="en-US" altLang="zh-CN" dirty="0" err="1"/>
              <a:t>nSrcHeight</a:t>
            </a:r>
            <a:r>
              <a:rPr lang="en-US" altLang="zh-CN" dirty="0"/>
              <a:t>, </a:t>
            </a:r>
            <a:endParaRPr lang="en-US" altLang="zh-CN" dirty="0" smtClean="0"/>
          </a:p>
          <a:p>
            <a:pPr>
              <a:buNone/>
            </a:pPr>
            <a:r>
              <a:rPr lang="en-US" altLang="zh-CN" dirty="0"/>
              <a:t>	</a:t>
            </a:r>
            <a:r>
              <a:rPr lang="en-US" altLang="zh-CN" dirty="0" smtClean="0"/>
              <a:t>	CONST </a:t>
            </a:r>
            <a:r>
              <a:rPr lang="en-US" altLang="zh-CN" dirty="0"/>
              <a:t>VOID *</a:t>
            </a:r>
            <a:r>
              <a:rPr lang="en-US" altLang="zh-CN" dirty="0" err="1"/>
              <a:t>lpBits</a:t>
            </a:r>
            <a:r>
              <a:rPr lang="en-US" altLang="zh-CN" dirty="0"/>
              <a:t>, </a:t>
            </a:r>
            <a:r>
              <a:rPr lang="en-US" altLang="zh-CN" dirty="0" smtClean="0"/>
              <a:t> CONST </a:t>
            </a:r>
            <a:r>
              <a:rPr lang="en-US" altLang="zh-CN" dirty="0"/>
              <a:t>BITMAPINFO * </a:t>
            </a:r>
            <a:r>
              <a:rPr lang="en-US" altLang="zh-CN" dirty="0" err="1"/>
              <a:t>lpBitsInfo</a:t>
            </a:r>
            <a:r>
              <a:rPr lang="en-US" altLang="zh-CN" dirty="0"/>
              <a:t>, </a:t>
            </a:r>
            <a:r>
              <a:rPr lang="en-US" altLang="zh-CN" dirty="0" smtClean="0"/>
              <a:t> UINT </a:t>
            </a:r>
            <a:r>
              <a:rPr lang="en-US" altLang="zh-CN" dirty="0" err="1"/>
              <a:t>iUsage</a:t>
            </a:r>
            <a:r>
              <a:rPr lang="en-US" altLang="zh-CN" dirty="0"/>
              <a:t>, </a:t>
            </a:r>
            <a:endParaRPr lang="en-US" altLang="zh-CN" dirty="0" smtClean="0"/>
          </a:p>
          <a:p>
            <a:pPr>
              <a:buNone/>
            </a:pPr>
            <a:r>
              <a:rPr lang="en-US" altLang="zh-CN" dirty="0"/>
              <a:t>	</a:t>
            </a:r>
            <a:r>
              <a:rPr lang="en-US" altLang="zh-CN" dirty="0" smtClean="0"/>
              <a:t>	DWORD </a:t>
            </a:r>
            <a:r>
              <a:rPr lang="en-US" altLang="zh-CN" dirty="0" err="1"/>
              <a:t>dwRop</a:t>
            </a:r>
            <a:r>
              <a:rPr lang="en-US" altLang="zh-CN" dirty="0"/>
              <a:t>)</a:t>
            </a:r>
            <a:r>
              <a:rPr lang="zh-CN" altLang="en-US" dirty="0"/>
              <a:t>；</a:t>
            </a:r>
            <a:endParaRPr lang="en-US" altLang="zh-CN" dirty="0" smtClean="0"/>
          </a:p>
          <a:p>
            <a:r>
              <a:rPr lang="en-US" altLang="zh-CN" dirty="0" err="1"/>
              <a:t>hdc</a:t>
            </a:r>
            <a:r>
              <a:rPr lang="zh-CN" altLang="en-US" dirty="0"/>
              <a:t>：指向目标设备环境的句柄。</a:t>
            </a:r>
            <a:endParaRPr lang="zh-CN" altLang="en-US" dirty="0"/>
          </a:p>
          <a:p>
            <a:r>
              <a:rPr lang="en-US" altLang="zh-CN" dirty="0" err="1"/>
              <a:t>XDest</a:t>
            </a:r>
            <a:r>
              <a:rPr lang="zh-CN" altLang="en-US" dirty="0"/>
              <a:t>：指定目标矩形左上角位置的</a:t>
            </a:r>
            <a:r>
              <a:rPr lang="en-US" altLang="zh-CN" dirty="0"/>
              <a:t>X</a:t>
            </a:r>
            <a:r>
              <a:rPr lang="zh-CN" altLang="en-US" dirty="0"/>
              <a:t>轴坐标，按逻辑单位来表示坐标。</a:t>
            </a:r>
            <a:endParaRPr lang="zh-CN" altLang="en-US" dirty="0"/>
          </a:p>
          <a:p>
            <a:r>
              <a:rPr lang="en-US" altLang="zh-CN" dirty="0" err="1"/>
              <a:t>YDest</a:t>
            </a:r>
            <a:r>
              <a:rPr lang="zh-CN" altLang="en-US" dirty="0"/>
              <a:t>：指定目标矩形左上角的</a:t>
            </a:r>
            <a:r>
              <a:rPr lang="en-US" altLang="zh-CN" dirty="0"/>
              <a:t>Y</a:t>
            </a:r>
            <a:r>
              <a:rPr lang="zh-CN" altLang="en-US" dirty="0"/>
              <a:t>轴坐标，按逻辑单位表示坐标。</a:t>
            </a:r>
            <a:endParaRPr lang="zh-CN" altLang="en-US" dirty="0"/>
          </a:p>
          <a:p>
            <a:r>
              <a:rPr lang="en-US" altLang="zh-CN" dirty="0" err="1"/>
              <a:t>nDestWidth</a:t>
            </a:r>
            <a:r>
              <a:rPr lang="zh-CN" altLang="en-US" dirty="0"/>
              <a:t>：指定目标矩形的宽度。</a:t>
            </a:r>
            <a:endParaRPr lang="zh-CN" altLang="en-US" dirty="0"/>
          </a:p>
          <a:p>
            <a:r>
              <a:rPr lang="en-US" altLang="zh-CN" dirty="0" err="1"/>
              <a:t>nDestHeight</a:t>
            </a:r>
            <a:r>
              <a:rPr lang="zh-CN" altLang="en-US" dirty="0"/>
              <a:t>：指定目标矩形的高度。</a:t>
            </a:r>
            <a:endParaRPr lang="zh-CN" altLang="en-US" dirty="0"/>
          </a:p>
          <a:p>
            <a:r>
              <a:rPr lang="en-US" altLang="zh-CN" dirty="0" err="1"/>
              <a:t>XSrc</a:t>
            </a:r>
            <a:r>
              <a:rPr lang="zh-CN" altLang="en-US" dirty="0"/>
              <a:t>：指定</a:t>
            </a:r>
            <a:r>
              <a:rPr lang="en-US" altLang="zh-CN" dirty="0"/>
              <a:t>DIB</a:t>
            </a:r>
            <a:r>
              <a:rPr lang="zh-CN" altLang="en-US" dirty="0"/>
              <a:t>中源矩形（左上角）的</a:t>
            </a:r>
            <a:r>
              <a:rPr lang="en-US" altLang="zh-CN" dirty="0"/>
              <a:t>X</a:t>
            </a:r>
            <a:r>
              <a:rPr lang="zh-CN" altLang="en-US" dirty="0"/>
              <a:t>轴坐标，坐标以像素点表示。</a:t>
            </a:r>
            <a:endParaRPr lang="zh-CN" altLang="en-US" dirty="0"/>
          </a:p>
          <a:p>
            <a:r>
              <a:rPr lang="en-US" altLang="zh-CN" dirty="0" err="1"/>
              <a:t>YSrc</a:t>
            </a:r>
            <a:r>
              <a:rPr lang="zh-CN" altLang="en-US" dirty="0"/>
              <a:t>：指定</a:t>
            </a:r>
            <a:r>
              <a:rPr lang="en-US" altLang="zh-CN" dirty="0"/>
              <a:t>DIB</a:t>
            </a:r>
            <a:r>
              <a:rPr lang="zh-CN" altLang="en-US" dirty="0"/>
              <a:t>中源矩形（左上角）的</a:t>
            </a:r>
            <a:r>
              <a:rPr lang="en-US" altLang="zh-CN" dirty="0"/>
              <a:t>Y</a:t>
            </a:r>
            <a:r>
              <a:rPr lang="zh-CN" altLang="en-US" dirty="0"/>
              <a:t>轴坐标，坐标以像素点表示。</a:t>
            </a:r>
            <a:endParaRPr lang="zh-CN" altLang="en-US" dirty="0"/>
          </a:p>
          <a:p>
            <a:r>
              <a:rPr lang="en-US" altLang="zh-CN" dirty="0" err="1"/>
              <a:t>nSrcWidth</a:t>
            </a:r>
            <a:r>
              <a:rPr lang="zh-CN" altLang="en-US" dirty="0"/>
              <a:t>：按像素点指定</a:t>
            </a:r>
            <a:r>
              <a:rPr lang="en-US" altLang="zh-CN" dirty="0"/>
              <a:t>DIB</a:t>
            </a:r>
            <a:r>
              <a:rPr lang="zh-CN" altLang="en-US" dirty="0"/>
              <a:t>中源矩形的宽度。</a:t>
            </a:r>
            <a:endParaRPr lang="zh-CN" altLang="en-US" dirty="0"/>
          </a:p>
          <a:p>
            <a:r>
              <a:rPr lang="en-US" altLang="zh-CN" dirty="0" err="1"/>
              <a:t>nSrcHeight</a:t>
            </a:r>
            <a:r>
              <a:rPr lang="zh-CN" altLang="en-US" dirty="0"/>
              <a:t>：按像素点指定</a:t>
            </a:r>
            <a:r>
              <a:rPr lang="en-US" altLang="zh-CN" dirty="0"/>
              <a:t>DIB</a:t>
            </a:r>
            <a:r>
              <a:rPr lang="zh-CN" altLang="en-US" dirty="0"/>
              <a:t>中源矩形的高度。</a:t>
            </a:r>
            <a:endParaRPr lang="zh-CN" altLang="en-US" dirty="0"/>
          </a:p>
          <a:p>
            <a:r>
              <a:rPr lang="en-US" altLang="zh-CN" dirty="0" err="1"/>
              <a:t>lpBits</a:t>
            </a:r>
            <a:r>
              <a:rPr lang="zh-CN" altLang="en-US" dirty="0"/>
              <a:t>：指向</a:t>
            </a:r>
            <a:r>
              <a:rPr lang="en-US" altLang="zh-CN" dirty="0"/>
              <a:t>DIB</a:t>
            </a:r>
            <a:r>
              <a:rPr lang="zh-CN" altLang="en-US" dirty="0"/>
              <a:t>位的指针，这些位的值按字节类型数组</a:t>
            </a:r>
            <a:r>
              <a:rPr lang="zh-CN" altLang="en-US" dirty="0" smtClean="0"/>
              <a:t>存储</a:t>
            </a:r>
            <a:endParaRPr lang="zh-CN" altLang="en-US" dirty="0"/>
          </a:p>
          <a:p>
            <a:r>
              <a:rPr lang="en-US" altLang="zh-CN" dirty="0" err="1"/>
              <a:t>lpBitsInfo</a:t>
            </a:r>
            <a:r>
              <a:rPr lang="zh-CN" altLang="en-US" dirty="0"/>
              <a:t>：指向</a:t>
            </a:r>
            <a:r>
              <a:rPr lang="en-US" altLang="zh-CN" dirty="0"/>
              <a:t>BITMAPINFO</a:t>
            </a:r>
            <a:r>
              <a:rPr lang="zh-CN" altLang="en-US" dirty="0"/>
              <a:t>结构的指针，该结构包含有关</a:t>
            </a:r>
            <a:r>
              <a:rPr lang="en-US" altLang="zh-CN" dirty="0"/>
              <a:t>DIB</a:t>
            </a:r>
            <a:r>
              <a:rPr lang="zh-CN" altLang="en-US" dirty="0"/>
              <a:t>方面的信息。</a:t>
            </a:r>
            <a:endParaRPr lang="zh-CN" altLang="en-US" dirty="0"/>
          </a:p>
          <a:p>
            <a:r>
              <a:rPr lang="en-US" altLang="zh-CN" dirty="0" err="1"/>
              <a:t>iUsage</a:t>
            </a:r>
            <a:r>
              <a:rPr lang="zh-CN" altLang="en-US" dirty="0"/>
              <a:t>：表示是否提供了</a:t>
            </a:r>
            <a:r>
              <a:rPr lang="en-US" altLang="zh-CN" dirty="0"/>
              <a:t>BITMAPINFO</a:t>
            </a:r>
            <a:r>
              <a:rPr lang="zh-CN" altLang="en-US" dirty="0"/>
              <a:t>结构中的成员</a:t>
            </a:r>
            <a:r>
              <a:rPr lang="en-US" altLang="zh-CN" dirty="0" err="1"/>
              <a:t>bmiColors</a:t>
            </a:r>
            <a:r>
              <a:rPr lang="zh-CN" altLang="en-US" dirty="0"/>
              <a:t>，如果提供了，那么该</a:t>
            </a:r>
            <a:r>
              <a:rPr lang="en-US" altLang="zh-CN" dirty="0" err="1"/>
              <a:t>bmiColors</a:t>
            </a:r>
            <a:r>
              <a:rPr lang="zh-CN" altLang="en-US" dirty="0"/>
              <a:t>是否包含了明确的</a:t>
            </a:r>
            <a:r>
              <a:rPr lang="en-US" altLang="zh-CN" dirty="0"/>
              <a:t>RGB</a:t>
            </a:r>
            <a:r>
              <a:rPr lang="zh-CN" altLang="en-US" dirty="0"/>
              <a:t>值或</a:t>
            </a:r>
            <a:r>
              <a:rPr lang="zh-CN" altLang="en-US" dirty="0" smtClean="0"/>
              <a:t>索引。</a:t>
            </a:r>
            <a:endParaRPr lang="en-US" altLang="zh-CN" dirty="0" smtClean="0"/>
          </a:p>
          <a:p>
            <a:r>
              <a:rPr lang="en-US" altLang="zh-CN" dirty="0" err="1"/>
              <a:t>dwRop</a:t>
            </a:r>
            <a:r>
              <a:rPr lang="zh-CN" altLang="en-US" dirty="0"/>
              <a:t>：指定源像素点、目标设备环境的当前刷子和目标像素点是如何组合形成新的图像。</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endParaRPr lang="zh-CN" altLang="en-US" sz="4000" dirty="0"/>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sz="1400" dirty="0" smtClean="0"/>
              <a:t>HDC </a:t>
            </a:r>
            <a:r>
              <a:rPr lang="en-US" altLang="zh-CN" sz="1400" dirty="0" err="1"/>
              <a:t>hdc</a:t>
            </a:r>
            <a:r>
              <a:rPr lang="en-US" altLang="zh-CN" sz="1400" dirty="0"/>
              <a:t> = </a:t>
            </a:r>
            <a:r>
              <a:rPr lang="en-US" altLang="zh-CN" sz="1400" dirty="0" err="1"/>
              <a:t>GetDC</a:t>
            </a:r>
            <a:r>
              <a:rPr lang="en-US" altLang="zh-CN" sz="1400" dirty="0"/>
              <a:t>(</a:t>
            </a:r>
            <a:r>
              <a:rPr lang="en-US" altLang="zh-CN" sz="1400" dirty="0" err="1"/>
              <a:t>m_hWnd</a:t>
            </a:r>
            <a:r>
              <a:rPr lang="en-US" altLang="zh-CN" sz="1400" dirty="0"/>
              <a:t>);				</a:t>
            </a:r>
            <a:endParaRPr lang="en-US" altLang="zh-CN" sz="1400" dirty="0"/>
          </a:p>
          <a:p>
            <a:pPr>
              <a:buNone/>
            </a:pPr>
            <a:r>
              <a:rPr lang="en-US" altLang="zh-CN" sz="1400" dirty="0"/>
              <a:t>BITMAPINFO </a:t>
            </a:r>
            <a:r>
              <a:rPr lang="en-US" altLang="zh-CN" sz="1400" dirty="0" err="1"/>
              <a:t>bmpInfo</a:t>
            </a:r>
            <a:r>
              <a:rPr lang="en-US" altLang="zh-CN" sz="1400" dirty="0"/>
              <a:t>; //</a:t>
            </a:r>
            <a:r>
              <a:rPr lang="zh-CN" altLang="en-US" sz="1400" dirty="0"/>
              <a:t>创建位图 </a:t>
            </a:r>
            <a:endParaRPr lang="zh-CN" altLang="en-US" sz="1400" dirty="0"/>
          </a:p>
          <a:p>
            <a:pPr>
              <a:buNone/>
            </a:pPr>
            <a:r>
              <a:rPr lang="en-US" altLang="zh-CN" sz="1400" dirty="0" err="1"/>
              <a:t>memset</a:t>
            </a:r>
            <a:r>
              <a:rPr lang="en-US" altLang="zh-CN" sz="1400" dirty="0"/>
              <a:t>(&amp;</a:t>
            </a:r>
            <a:r>
              <a:rPr lang="en-US" altLang="zh-CN" sz="1400" dirty="0" err="1"/>
              <a:t>bmpInfo</a:t>
            </a:r>
            <a:r>
              <a:rPr lang="en-US" altLang="zh-CN" sz="1400" dirty="0"/>
              <a:t>, 0, </a:t>
            </a:r>
            <a:r>
              <a:rPr lang="en-US" altLang="zh-CN" sz="1400" dirty="0" err="1"/>
              <a:t>sizeof</a:t>
            </a:r>
            <a:r>
              <a:rPr lang="en-US" altLang="zh-CN" sz="1400" dirty="0"/>
              <a:t>(BITMAPINFO));</a:t>
            </a:r>
            <a:endParaRPr lang="en-US" altLang="zh-CN" sz="1400" dirty="0"/>
          </a:p>
          <a:p>
            <a:pPr>
              <a:buNone/>
            </a:pPr>
            <a:r>
              <a:rPr lang="en-US" altLang="zh-CN" sz="1400" dirty="0" err="1"/>
              <a:t>bmpInfo.bmiHeader.biSize</a:t>
            </a:r>
            <a:r>
              <a:rPr lang="en-US" altLang="zh-CN" sz="1400" dirty="0"/>
              <a:t> = </a:t>
            </a:r>
            <a:r>
              <a:rPr lang="en-US" altLang="zh-CN" sz="1400" dirty="0" err="1"/>
              <a:t>sizeof</a:t>
            </a:r>
            <a:r>
              <a:rPr lang="en-US" altLang="zh-CN" sz="1400" dirty="0"/>
              <a:t>(BITMAPINFOHEADER);</a:t>
            </a:r>
            <a:endParaRPr lang="en-US" altLang="zh-CN" sz="1400" dirty="0"/>
          </a:p>
          <a:p>
            <a:pPr>
              <a:buNone/>
            </a:pPr>
            <a:r>
              <a:rPr lang="en-US" altLang="zh-CN" sz="1400" dirty="0" err="1"/>
              <a:t>bmpInfo.bmiHeader.biWidth</a:t>
            </a:r>
            <a:r>
              <a:rPr lang="en-US" altLang="zh-CN" sz="1400" dirty="0"/>
              <a:t> = </a:t>
            </a:r>
            <a:r>
              <a:rPr lang="en-US" altLang="zh-CN" sz="1400" dirty="0" err="1"/>
              <a:t>m_iWidth</a:t>
            </a:r>
            <a:r>
              <a:rPr lang="en-US" altLang="zh-CN" sz="1400" dirty="0"/>
              <a:t>;//</a:t>
            </a:r>
            <a:r>
              <a:rPr lang="zh-CN" altLang="en-US" sz="1400" dirty="0"/>
              <a:t>宽度</a:t>
            </a:r>
            <a:endParaRPr lang="zh-CN" altLang="en-US" sz="1400" dirty="0"/>
          </a:p>
          <a:p>
            <a:pPr>
              <a:buNone/>
            </a:pPr>
            <a:r>
              <a:rPr lang="en-US" altLang="zh-CN" sz="1400" dirty="0" err="1"/>
              <a:t>bmpInfo.bmiHeader.biHeight</a:t>
            </a:r>
            <a:r>
              <a:rPr lang="en-US" altLang="zh-CN" sz="1400" dirty="0"/>
              <a:t> = </a:t>
            </a:r>
            <a:r>
              <a:rPr lang="en-US" altLang="zh-CN" sz="1400" dirty="0" err="1"/>
              <a:t>m_iHeight</a:t>
            </a:r>
            <a:r>
              <a:rPr lang="en-US" altLang="zh-CN" sz="1400" dirty="0"/>
              <a:t>;//</a:t>
            </a:r>
            <a:r>
              <a:rPr lang="zh-CN" altLang="en-US" sz="1400" dirty="0"/>
              <a:t>高度</a:t>
            </a:r>
            <a:endParaRPr lang="zh-CN" altLang="en-US" sz="1400" dirty="0"/>
          </a:p>
          <a:p>
            <a:pPr>
              <a:buNone/>
            </a:pPr>
            <a:r>
              <a:rPr lang="en-US" altLang="zh-CN" sz="1400" dirty="0" err="1"/>
              <a:t>bmpInfo.bmiHeader.biPlanes</a:t>
            </a:r>
            <a:r>
              <a:rPr lang="en-US" altLang="zh-CN" sz="1400" dirty="0"/>
              <a:t> = 1;</a:t>
            </a:r>
            <a:endParaRPr lang="en-US" altLang="zh-CN" sz="1400" dirty="0"/>
          </a:p>
          <a:p>
            <a:pPr>
              <a:buNone/>
            </a:pPr>
            <a:r>
              <a:rPr lang="en-US" altLang="zh-CN" sz="1400" dirty="0" err="1"/>
              <a:t>bmpInfo.bmiHeader.biBitCount</a:t>
            </a:r>
            <a:r>
              <a:rPr lang="en-US" altLang="zh-CN" sz="1400" dirty="0"/>
              <a:t> = 32;</a:t>
            </a:r>
            <a:endParaRPr lang="en-US" altLang="zh-CN" sz="1400" dirty="0"/>
          </a:p>
          <a:p>
            <a:pPr>
              <a:buNone/>
            </a:pPr>
            <a:r>
              <a:rPr lang="en-US" altLang="zh-CN" sz="1400" dirty="0" err="1"/>
              <a:t>bmpInfo.bmiHeader.biCompression</a:t>
            </a:r>
            <a:r>
              <a:rPr lang="en-US" altLang="zh-CN" sz="1400" dirty="0"/>
              <a:t> = BI_RGB;</a:t>
            </a:r>
            <a:endParaRPr lang="en-US" altLang="zh-CN" sz="1400" dirty="0"/>
          </a:p>
          <a:p>
            <a:pPr>
              <a:buNone/>
            </a:pPr>
            <a:endParaRPr lang="en-US" altLang="zh-CN" sz="1400" dirty="0"/>
          </a:p>
          <a:p>
            <a:pPr>
              <a:buNone/>
            </a:pPr>
            <a:r>
              <a:rPr lang="en-US" altLang="zh-CN" sz="1400" dirty="0" err="1" smtClean="0"/>
              <a:t>StretchDIBits</a:t>
            </a:r>
            <a:r>
              <a:rPr lang="en-US" altLang="zh-CN" sz="1400" dirty="0" smtClean="0"/>
              <a:t>(</a:t>
            </a:r>
            <a:r>
              <a:rPr lang="en-US" altLang="zh-CN" sz="1400" dirty="0" err="1" smtClean="0"/>
              <a:t>hdc</a:t>
            </a:r>
            <a:r>
              <a:rPr lang="en-US" altLang="zh-CN" sz="1400" dirty="0"/>
              <a:t>, 0, 0, </a:t>
            </a:r>
            <a:r>
              <a:rPr lang="en-US" altLang="zh-CN" sz="1400" dirty="0" err="1"/>
              <a:t>m_iWidth</a:t>
            </a:r>
            <a:r>
              <a:rPr lang="en-US" altLang="zh-CN" sz="1400" dirty="0"/>
              <a:t>, </a:t>
            </a:r>
            <a:r>
              <a:rPr lang="en-US" altLang="zh-CN" sz="1400" dirty="0" err="1"/>
              <a:t>m_iHeight</a:t>
            </a:r>
            <a:r>
              <a:rPr lang="en-US" altLang="zh-CN" sz="1400" dirty="0"/>
              <a:t>, 0, </a:t>
            </a:r>
            <a:r>
              <a:rPr lang="en-US" altLang="zh-CN" sz="1400" dirty="0" err="1"/>
              <a:t>m_iHeight</a:t>
            </a:r>
            <a:r>
              <a:rPr lang="en-US" altLang="zh-CN" sz="1400" dirty="0"/>
              <a:t>, </a:t>
            </a:r>
            <a:r>
              <a:rPr lang="en-US" altLang="zh-CN" sz="1400" dirty="0" err="1"/>
              <a:t>m_iWidth</a:t>
            </a:r>
            <a:r>
              <a:rPr lang="en-US" altLang="zh-CN" sz="1400" dirty="0"/>
              <a:t>, -</a:t>
            </a:r>
            <a:r>
              <a:rPr lang="en-US" altLang="zh-CN" sz="1400" dirty="0" err="1"/>
              <a:t>m_iHeight</a:t>
            </a:r>
            <a:r>
              <a:rPr lang="en-US" altLang="zh-CN" sz="1400" dirty="0"/>
              <a:t>, buffer, &amp;</a:t>
            </a:r>
            <a:r>
              <a:rPr lang="en-US" altLang="zh-CN" sz="1400" dirty="0" err="1"/>
              <a:t>bmpInfo</a:t>
            </a:r>
            <a:r>
              <a:rPr lang="en-US" altLang="zh-CN" sz="1400" dirty="0"/>
              <a:t>, DIB_RGB_COLORS, SRCCOPY);</a:t>
            </a:r>
            <a:endParaRPr lang="en-US" altLang="zh-CN" sz="1400" dirty="0"/>
          </a:p>
          <a:p>
            <a:pPr>
              <a:buNone/>
            </a:pPr>
            <a:r>
              <a:rPr lang="en-US" altLang="zh-CN" sz="1400" dirty="0"/>
              <a:t>			</a:t>
            </a:r>
            <a:endParaRPr lang="en-US" altLang="zh-CN" sz="1400" dirty="0"/>
          </a:p>
          <a:p>
            <a:pPr>
              <a:buNone/>
            </a:pPr>
            <a:r>
              <a:rPr lang="en-US" altLang="zh-CN" sz="1400" dirty="0"/>
              <a:t>::</a:t>
            </a:r>
            <a:r>
              <a:rPr lang="en-US" altLang="zh-CN" sz="1400" dirty="0" err="1"/>
              <a:t>SwapBuffers</a:t>
            </a:r>
            <a:r>
              <a:rPr lang="en-US" altLang="zh-CN" sz="1400" dirty="0"/>
              <a:t>(</a:t>
            </a:r>
            <a:r>
              <a:rPr lang="en-US" altLang="zh-CN" sz="1400" dirty="0" err="1"/>
              <a:t>hdc</a:t>
            </a:r>
            <a:r>
              <a:rPr lang="en-US" altLang="zh-CN" sz="1400" dirty="0"/>
              <a:t>);</a:t>
            </a:r>
            <a:endParaRPr lang="en-US" altLang="zh-CN" sz="1400" dirty="0"/>
          </a:p>
          <a:p>
            <a:pPr>
              <a:buNone/>
            </a:pPr>
            <a:r>
              <a:rPr lang="en-US" altLang="zh-CN" sz="1400" dirty="0" err="1" smtClean="0"/>
              <a:t>ReleaseDC</a:t>
            </a:r>
            <a:r>
              <a:rPr lang="en-US" altLang="zh-CN" sz="1400" dirty="0" smtClean="0"/>
              <a:t>(</a:t>
            </a:r>
            <a:r>
              <a:rPr lang="en-US" altLang="zh-CN" sz="1400" dirty="0" err="1" smtClean="0"/>
              <a:t>m_hWnd</a:t>
            </a:r>
            <a:r>
              <a:rPr lang="en-US" altLang="zh-CN" sz="1400" dirty="0"/>
              <a:t>, </a:t>
            </a:r>
            <a:r>
              <a:rPr lang="en-US" altLang="zh-CN" sz="1400" dirty="0" err="1"/>
              <a:t>hdc</a:t>
            </a:r>
            <a:r>
              <a:rPr lang="en-US" altLang="zh-CN" sz="1400" dirty="0"/>
              <a:t>);	</a:t>
            </a:r>
            <a:endParaRPr lang="zh-CN" altLang="en-US" sz="1400"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PPT模板001</Template>
  <TotalTime>0</TotalTime>
  <Words>6230</Words>
  <Application>WPS 演示</Application>
  <PresentationFormat>全屏显示(4:3)</PresentationFormat>
  <Paragraphs>510</Paragraphs>
  <Slides>54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54</vt:i4>
      </vt:variant>
    </vt:vector>
  </HeadingPairs>
  <TitlesOfParts>
    <vt:vector size="62" baseType="lpstr">
      <vt:lpstr>Arial</vt:lpstr>
      <vt:lpstr>宋体</vt:lpstr>
      <vt:lpstr>Wingdings</vt:lpstr>
      <vt:lpstr>Calibri</vt:lpstr>
      <vt:lpstr>微软雅黑</vt:lpstr>
      <vt:lpstr>Arial Unicode MS</vt: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深度缓存</vt:lpstr>
      <vt:lpstr>顶点属性</vt:lpstr>
      <vt:lpstr>顶点属性</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X</cp:lastModifiedBy>
  <cp:revision>197</cp:revision>
  <dcterms:created xsi:type="dcterms:W3CDTF">2014-12-11T03:09:00Z</dcterms:created>
  <dcterms:modified xsi:type="dcterms:W3CDTF">2017-07-23T11:53:13Z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