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3"/>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232389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1717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6680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8058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F71403BB-92A8-4EA5-ABE4-98C492677CAE}"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F9EFC99-5BC1-44AC-AA4E-285886EF3063}" type="slidenum">
              <a:rPr lang="zh-CN" altLang="en-US"/>
              <a:pPr>
                <a:defRPr/>
              </a:pPr>
              <a:t>‹#›</a:t>
            </a:fld>
            <a:endParaRPr lang="zh-CN" altLang="en-US"/>
          </a:p>
        </p:txBody>
      </p:sp>
    </p:spTree>
    <p:extLst>
      <p:ext uri="{BB962C8B-B14F-4D97-AF65-F5344CB8AC3E}">
        <p14:creationId xmlns:p14="http://schemas.microsoft.com/office/powerpoint/2010/main" val="40348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EC6477A-40C2-4060-91A4-37CDFA1051CA}"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6DA48A0-2A92-497E-91A8-6CE3C1D01147}" type="slidenum">
              <a:rPr lang="zh-CN" altLang="en-US"/>
              <a:pPr>
                <a:defRPr/>
              </a:pPr>
              <a:t>‹#›</a:t>
            </a:fld>
            <a:endParaRPr lang="zh-CN" altLang="en-US"/>
          </a:p>
        </p:txBody>
      </p:sp>
    </p:spTree>
    <p:extLst>
      <p:ext uri="{BB962C8B-B14F-4D97-AF65-F5344CB8AC3E}">
        <p14:creationId xmlns:p14="http://schemas.microsoft.com/office/powerpoint/2010/main" val="245790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58475F68-B663-48A3-994D-F70226339840}"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D836CE9-1372-4851-84A7-7B826110B785}" type="slidenum">
              <a:rPr lang="zh-CN" altLang="en-US"/>
              <a:pPr>
                <a:defRPr/>
              </a:pPr>
              <a:t>‹#›</a:t>
            </a:fld>
            <a:endParaRPr lang="zh-CN" altLang="en-US"/>
          </a:p>
        </p:txBody>
      </p:sp>
    </p:spTree>
    <p:extLst>
      <p:ext uri="{BB962C8B-B14F-4D97-AF65-F5344CB8AC3E}">
        <p14:creationId xmlns:p14="http://schemas.microsoft.com/office/powerpoint/2010/main" val="397815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3DF3760-1FDD-45DA-B92D-40D7BAD3E073}" type="datetimeFigureOut">
              <a:rPr lang="zh-CN" altLang="en-US"/>
              <a:pPr>
                <a:defRPr/>
              </a:pPr>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FD74ECE-EC96-49A0-9C25-E78D9E97B28B}" type="slidenum">
              <a:rPr lang="zh-CN" altLang="en-US"/>
              <a:pPr>
                <a:defRPr/>
              </a:pPr>
              <a:t>‹#›</a:t>
            </a:fld>
            <a:endParaRPr lang="zh-CN" altLang="en-US"/>
          </a:p>
        </p:txBody>
      </p:sp>
    </p:spTree>
    <p:extLst>
      <p:ext uri="{BB962C8B-B14F-4D97-AF65-F5344CB8AC3E}">
        <p14:creationId xmlns:p14="http://schemas.microsoft.com/office/powerpoint/2010/main" val="390002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2BB4692D-4F9F-4714-8CD9-7F4D411DDBAE}" type="datetimeFigureOut">
              <a:rPr lang="zh-CN" altLang="en-US"/>
              <a:pPr>
                <a:defRPr/>
              </a:pPr>
              <a:t>2017/7/18</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B98B02-014C-4311-A8CC-C7801531CD99}" type="slidenum">
              <a:rPr lang="zh-CN" altLang="en-US"/>
              <a:pPr>
                <a:defRPr/>
              </a:pPr>
              <a:t>‹#›</a:t>
            </a:fld>
            <a:endParaRPr lang="zh-CN" altLang="en-US"/>
          </a:p>
        </p:txBody>
      </p:sp>
    </p:spTree>
    <p:extLst>
      <p:ext uri="{BB962C8B-B14F-4D97-AF65-F5344CB8AC3E}">
        <p14:creationId xmlns:p14="http://schemas.microsoft.com/office/powerpoint/2010/main" val="16251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BABE76B1-8B75-4E09-9DA1-2E0A157BD0A2}" type="datetimeFigureOut">
              <a:rPr lang="zh-CN" altLang="en-US"/>
              <a:pPr>
                <a:defRPr/>
              </a:pPr>
              <a:t>2017/7/18</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C50013-A0DA-48BA-8EBF-A994B7BD6F7E}" type="slidenum">
              <a:rPr lang="zh-CN" altLang="en-US"/>
              <a:pPr>
                <a:defRPr/>
              </a:pPr>
              <a:t>‹#›</a:t>
            </a:fld>
            <a:endParaRPr lang="zh-CN" altLang="en-US"/>
          </a:p>
        </p:txBody>
      </p:sp>
    </p:spTree>
    <p:extLst>
      <p:ext uri="{BB962C8B-B14F-4D97-AF65-F5344CB8AC3E}">
        <p14:creationId xmlns:p14="http://schemas.microsoft.com/office/powerpoint/2010/main" val="3341494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1BDBF0B8-0DBF-4CE1-BFED-D7B9B575729D}" type="datetimeFigureOut">
              <a:rPr lang="zh-CN" altLang="en-US"/>
              <a:pPr>
                <a:defRPr/>
              </a:pPr>
              <a:t>2017/7/18</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78ECA6E-0AB1-43CD-9D70-301954108422}" type="slidenum">
              <a:rPr lang="zh-CN" altLang="en-US"/>
              <a:pPr>
                <a:defRPr/>
              </a:pPr>
              <a:t>‹#›</a:t>
            </a:fld>
            <a:endParaRPr lang="zh-CN" altLang="en-US"/>
          </a:p>
        </p:txBody>
      </p:sp>
    </p:spTree>
    <p:extLst>
      <p:ext uri="{BB962C8B-B14F-4D97-AF65-F5344CB8AC3E}">
        <p14:creationId xmlns:p14="http://schemas.microsoft.com/office/powerpoint/2010/main" val="286829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D66CA537-7AFF-458D-B21C-EE8DCD0EEE64}" type="datetimeFigureOut">
              <a:rPr lang="zh-CN" altLang="en-US"/>
              <a:pPr>
                <a:defRPr/>
              </a:pPr>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3540528A-90EC-4FB9-8AFC-391A6C7CE267}" type="slidenum">
              <a:rPr lang="zh-CN" altLang="en-US"/>
              <a:pPr>
                <a:defRPr/>
              </a:pPr>
              <a:t>‹#›</a:t>
            </a:fld>
            <a:endParaRPr lang="zh-CN" altLang="en-US"/>
          </a:p>
        </p:txBody>
      </p:sp>
    </p:spTree>
    <p:extLst>
      <p:ext uri="{BB962C8B-B14F-4D97-AF65-F5344CB8AC3E}">
        <p14:creationId xmlns:p14="http://schemas.microsoft.com/office/powerpoint/2010/main" val="1306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5219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EF2FE16-442D-4FAF-B5AF-BEFDEEC2B04D}" type="datetimeFigureOut">
              <a:rPr lang="zh-CN" altLang="en-US"/>
              <a:pPr>
                <a:defRPr/>
              </a:pPr>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35BBAD6-6E34-431D-9509-5C17C76DBB95}" type="slidenum">
              <a:rPr lang="zh-CN" altLang="en-US"/>
              <a:pPr>
                <a:defRPr/>
              </a:pPr>
              <a:t>‹#›</a:t>
            </a:fld>
            <a:endParaRPr lang="zh-CN" altLang="en-US"/>
          </a:p>
        </p:txBody>
      </p:sp>
    </p:spTree>
    <p:extLst>
      <p:ext uri="{BB962C8B-B14F-4D97-AF65-F5344CB8AC3E}">
        <p14:creationId xmlns:p14="http://schemas.microsoft.com/office/powerpoint/2010/main" val="253046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3E304F96-D599-4277-9068-FD707730C01C}"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F208EA25-5B45-4DCF-AE64-7E523EB9AEE6}" type="slidenum">
              <a:rPr lang="zh-CN" altLang="en-US"/>
              <a:pPr>
                <a:defRPr/>
              </a:pPr>
              <a:t>‹#›</a:t>
            </a:fld>
            <a:endParaRPr lang="zh-CN" altLang="en-US"/>
          </a:p>
        </p:txBody>
      </p:sp>
    </p:spTree>
    <p:extLst>
      <p:ext uri="{BB962C8B-B14F-4D97-AF65-F5344CB8AC3E}">
        <p14:creationId xmlns:p14="http://schemas.microsoft.com/office/powerpoint/2010/main" val="276536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1D5BC81-0728-4DF4-A1BC-5FCD1440A869}"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95EC3F3-079E-42C8-8FF7-F31ADA3DF3EA}" type="slidenum">
              <a:rPr lang="zh-CN" altLang="en-US"/>
              <a:pPr>
                <a:defRPr/>
              </a:pPr>
              <a:t>‹#›</a:t>
            </a:fld>
            <a:endParaRPr lang="zh-CN" altLang="en-US"/>
          </a:p>
        </p:txBody>
      </p:sp>
    </p:spTree>
    <p:extLst>
      <p:ext uri="{BB962C8B-B14F-4D97-AF65-F5344CB8AC3E}">
        <p14:creationId xmlns:p14="http://schemas.microsoft.com/office/powerpoint/2010/main" val="30271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6487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41640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0024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122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88418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1559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01914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aike.baidu.com/item/%E5%8F%A5%E6%9F%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extLst>
      <p:ext uri="{BB962C8B-B14F-4D97-AF65-F5344CB8AC3E}">
        <p14:creationId xmlns:p14="http://schemas.microsoft.com/office/powerpoint/2010/main" val="1828664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extLst>
      <p:ext uri="{BB962C8B-B14F-4D97-AF65-F5344CB8AC3E}">
        <p14:creationId xmlns:p14="http://schemas.microsoft.com/office/powerpoint/2010/main" val="35999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a:bodyPr>
          <a:lstStyle/>
          <a:p>
            <a:r>
              <a:rPr lang="zh-CN" altLang="en-US" dirty="0" smtClean="0"/>
              <a:t>在内存中绘制一个三角形</a:t>
            </a:r>
            <a:endParaRPr lang="en-US" altLang="zh-CN" dirty="0" smtClean="0"/>
          </a:p>
          <a:p>
            <a:pPr>
              <a:buNone/>
            </a:pPr>
            <a:endParaRPr lang="en-US" altLang="zh-CN" dirty="0"/>
          </a:p>
          <a:p>
            <a:pPr>
              <a:buNone/>
            </a:pPr>
            <a:r>
              <a:rPr lang="en-US" altLang="zh-CN" sz="2000" dirty="0" smtClean="0"/>
              <a:t>rate = dx / </a:t>
            </a:r>
            <a:r>
              <a:rPr lang="en-US" altLang="zh-CN" sz="2000" dirty="0" err="1" smtClean="0"/>
              <a:t>dy</a:t>
            </a:r>
            <a:r>
              <a:rPr lang="en-US" altLang="zh-CN" sz="2000" dirty="0" smtClean="0"/>
              <a:t>  </a:t>
            </a:r>
          </a:p>
          <a:p>
            <a:pPr>
              <a:buNone/>
            </a:pPr>
            <a:r>
              <a:rPr lang="en-US" altLang="zh-CN" sz="2000" dirty="0" err="1" smtClean="0"/>
              <a:t>v</a:t>
            </a:r>
            <a:r>
              <a:rPr lang="en-US" altLang="zh-CN" sz="2000" baseline="-25000" dirty="0" err="1" smtClean="0"/>
              <a:t>L</a:t>
            </a:r>
            <a:r>
              <a:rPr lang="en-US" altLang="zh-CN" sz="2000" dirty="0" err="1" smtClean="0"/>
              <a:t>.x</a:t>
            </a:r>
            <a:r>
              <a:rPr lang="en-US" altLang="zh-CN" sz="2000" dirty="0" smtClean="0"/>
              <a:t> = </a:t>
            </a:r>
            <a:r>
              <a:rPr lang="en-US" altLang="zh-CN" sz="2000" dirty="0" err="1" smtClean="0"/>
              <a:t>dv</a:t>
            </a:r>
            <a:r>
              <a:rPr lang="en-US" altLang="zh-CN" sz="2000" baseline="-25000" dirty="0" err="1" smtClean="0"/>
              <a:t>L</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L</a:t>
            </a:r>
            <a:endParaRPr lang="en-US" altLang="zh-CN" sz="2000" baseline="-25000" dirty="0" smtClean="0"/>
          </a:p>
          <a:p>
            <a:pPr>
              <a:buNone/>
            </a:pPr>
            <a:r>
              <a:rPr lang="en-US" altLang="zh-CN" sz="2000" dirty="0" err="1" smtClean="0"/>
              <a:t>v</a:t>
            </a:r>
            <a:r>
              <a:rPr lang="en-US" altLang="zh-CN" sz="2000" baseline="-25000" dirty="0" err="1" smtClean="0"/>
              <a:t>R</a:t>
            </a:r>
            <a:r>
              <a:rPr lang="en-US" altLang="zh-CN" sz="2000" dirty="0" err="1" smtClean="0"/>
              <a:t>.x</a:t>
            </a:r>
            <a:r>
              <a:rPr lang="en-US" altLang="zh-CN" sz="2000" dirty="0" smtClean="0"/>
              <a:t> = </a:t>
            </a:r>
            <a:r>
              <a:rPr lang="en-US" altLang="zh-CN" sz="2000" dirty="0" err="1" smtClean="0"/>
              <a:t>dv</a:t>
            </a:r>
            <a:r>
              <a:rPr lang="en-US" altLang="zh-CN" sz="2000" baseline="-25000" dirty="0" err="1" smtClean="0"/>
              <a:t>R</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R</a:t>
            </a:r>
            <a:endParaRPr lang="en-US" altLang="zh-CN" sz="2000" baseline="-25000" dirty="0" smtClean="0"/>
          </a:p>
          <a:p>
            <a:pPr>
              <a:buNone/>
            </a:pPr>
            <a:r>
              <a:rPr lang="en-US" altLang="zh-CN" sz="2000" baseline="-25000" dirty="0" err="1" smtClean="0"/>
              <a:t>DrawLine</a:t>
            </a:r>
            <a:r>
              <a:rPr lang="en-US" altLang="zh-CN" sz="2000" baseline="-25000" dirty="0" smtClean="0"/>
              <a:t>(</a:t>
            </a:r>
            <a:r>
              <a:rPr lang="en-US" altLang="zh-CN" sz="2000" dirty="0" err="1" smtClean="0"/>
              <a:t>v</a:t>
            </a:r>
            <a:r>
              <a:rPr lang="en-US" altLang="zh-CN" sz="2000" baseline="-25000" dirty="0" err="1" smtClean="0"/>
              <a:t>L</a:t>
            </a:r>
            <a:r>
              <a:rPr lang="en-US" altLang="zh-CN" sz="2000" baseline="-25000" dirty="0" smtClean="0"/>
              <a:t> </a:t>
            </a:r>
            <a:r>
              <a:rPr lang="en-US" altLang="zh-CN" sz="2000" dirty="0" smtClean="0"/>
              <a:t>,</a:t>
            </a:r>
            <a:r>
              <a:rPr lang="en-US" altLang="zh-CN" sz="2000" baseline="-25000" dirty="0" smtClean="0"/>
              <a:t> </a:t>
            </a:r>
            <a:r>
              <a:rPr lang="en-US" altLang="zh-CN" sz="2000" dirty="0" err="1" smtClean="0"/>
              <a:t>v</a:t>
            </a:r>
            <a:r>
              <a:rPr lang="en-US" altLang="zh-CN" sz="2000" baseline="-25000" dirty="0" err="1" smtClean="0"/>
              <a:t>R</a:t>
            </a:r>
            <a:r>
              <a:rPr lang="en-US" altLang="zh-CN" sz="2000" dirty="0" smtClean="0"/>
              <a:t> ,</a:t>
            </a:r>
            <a:r>
              <a:rPr lang="en-US" altLang="zh-CN" sz="2000" baseline="-25000" dirty="0" smtClean="0"/>
              <a:t>  color);</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extLst>
      <p:ext uri="{BB962C8B-B14F-4D97-AF65-F5344CB8AC3E}">
        <p14:creationId xmlns:p14="http://schemas.microsoft.com/office/powerpoint/2010/main" val="2210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extLst>
      <p:ext uri="{BB962C8B-B14F-4D97-AF65-F5344CB8AC3E}">
        <p14:creationId xmlns:p14="http://schemas.microsoft.com/office/powerpoint/2010/main" val="28859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extLst>
      <p:ext uri="{BB962C8B-B14F-4D97-AF65-F5344CB8AC3E}">
        <p14:creationId xmlns:p14="http://schemas.microsoft.com/office/powerpoint/2010/main" val="354152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extLst>
      <p:ext uri="{BB962C8B-B14F-4D97-AF65-F5344CB8AC3E}">
        <p14:creationId xmlns:p14="http://schemas.microsoft.com/office/powerpoint/2010/main" val="3572796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extLst>
      <p:ext uri="{BB962C8B-B14F-4D97-AF65-F5344CB8AC3E}">
        <p14:creationId xmlns:p14="http://schemas.microsoft.com/office/powerpoint/2010/main" val="25346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extLst>
      <p:ext uri="{BB962C8B-B14F-4D97-AF65-F5344CB8AC3E}">
        <p14:creationId xmlns:p14="http://schemas.microsoft.com/office/powerpoint/2010/main" val="37098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extLst>
      <p:ext uri="{BB962C8B-B14F-4D97-AF65-F5344CB8AC3E}">
        <p14:creationId xmlns:p14="http://schemas.microsoft.com/office/powerpoint/2010/main" val="3861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extLst>
      <p:ext uri="{BB962C8B-B14F-4D97-AF65-F5344CB8AC3E}">
        <p14:creationId xmlns:p14="http://schemas.microsoft.com/office/powerpoint/2010/main" val="359061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extLst>
      <p:ext uri="{BB962C8B-B14F-4D97-AF65-F5344CB8AC3E}">
        <p14:creationId xmlns:p14="http://schemas.microsoft.com/office/powerpoint/2010/main" val="29087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extLst>
      <p:ext uri="{BB962C8B-B14F-4D97-AF65-F5344CB8AC3E}">
        <p14:creationId xmlns:p14="http://schemas.microsoft.com/office/powerpoint/2010/main" val="365578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extLst>
      <p:ext uri="{BB962C8B-B14F-4D97-AF65-F5344CB8AC3E}">
        <p14:creationId xmlns:p14="http://schemas.microsoft.com/office/powerpoint/2010/main" val="54632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extLst>
      <p:ext uri="{BB962C8B-B14F-4D97-AF65-F5344CB8AC3E}">
        <p14:creationId xmlns:p14="http://schemas.microsoft.com/office/powerpoint/2010/main" val="2241871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a:t>
            </a:r>
            <a:r>
              <a:rPr lang="zh-CN" altLang="en-US" dirty="0" smtClean="0"/>
              <a:t>推导</a:t>
            </a:r>
            <a:endParaRPr lang="en-US" altLang="zh-CN" dirty="0" smtClean="0"/>
          </a:p>
          <a:p>
            <a:pPr marL="400050" lvl="1" indent="0">
              <a:buNone/>
            </a:pPr>
            <a:r>
              <a:rPr lang="zh-CN" altLang="en-US" sz="2400" dirty="0" smtClean="0"/>
              <a:t>整个</a:t>
            </a:r>
            <a:r>
              <a:rPr lang="zh-CN" altLang="en-US" sz="2400" dirty="0" smtClean="0"/>
              <a:t>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extLst>
      <p:ext uri="{BB962C8B-B14F-4D97-AF65-F5344CB8AC3E}">
        <p14:creationId xmlns:p14="http://schemas.microsoft.com/office/powerpoint/2010/main" val="393277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1187624" y="2719040"/>
            <a:ext cx="3528392" cy="2595423"/>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0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259632" y="2780928"/>
            <a:ext cx="2890440" cy="188472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1346101" y="5157192"/>
            <a:ext cx="1929755" cy="645784"/>
          </a:xfrm>
          <a:prstGeom prst="rect">
            <a:avLst/>
          </a:prstGeom>
          <a:noFill/>
          <a:ln w="9525">
            <a:noFill/>
            <a:miter lim="800000"/>
            <a:headEnd/>
            <a:tailEnd/>
          </a:ln>
        </p:spPr>
      </p:pic>
    </p:spTree>
    <p:extLst>
      <p:ext uri="{BB962C8B-B14F-4D97-AF65-F5344CB8AC3E}">
        <p14:creationId xmlns:p14="http://schemas.microsoft.com/office/powerpoint/2010/main" val="12315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5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en-US" altLang="zh-CN" sz="2000" dirty="0" smtClean="0"/>
              <a:t>	</a:t>
            </a:r>
            <a:r>
              <a:rPr lang="zh-CN" altLang="en-US" sz="2000" dirty="0" smtClean="0"/>
              <a:t>所以，</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将</a:t>
            </a:r>
            <a:r>
              <a:rPr lang="en-US" altLang="zh-CN" sz="2000" dirty="0" smtClean="0"/>
              <a:t>x’’, y’’, z’’</a:t>
            </a:r>
            <a:r>
              <a:rPr lang="zh-CN" altLang="en-US" sz="2000" dirty="0" smtClean="0"/>
              <a:t>代入</a:t>
            </a:r>
            <a:r>
              <a:rPr lang="zh-CN" altLang="en-US" sz="2000" dirty="0" smtClean="0"/>
              <a:t>到</a:t>
            </a:r>
            <a:r>
              <a:rPr lang="en-US" altLang="zh-CN" sz="2000" dirty="0" smtClean="0"/>
              <a:t>MP=P</a:t>
            </a:r>
            <a:r>
              <a:rPr lang="en-US" altLang="zh-CN" sz="2000" dirty="0" smtClean="0"/>
              <a:t>’’</a:t>
            </a:r>
            <a:r>
              <a:rPr lang="zh-CN" altLang="en-US" sz="2000" dirty="0" smtClean="0"/>
              <a:t>，</a:t>
            </a:r>
            <a:endParaRPr lang="en-US" altLang="zh-CN" sz="2000" dirty="0" smtClean="0"/>
          </a:p>
          <a:p>
            <a:pPr>
              <a:buNone/>
            </a:pPr>
            <a:r>
              <a:rPr lang="en-US" altLang="zh-CN" sz="2000" dirty="0" smtClean="0"/>
              <a:t>	</a:t>
            </a:r>
            <a:r>
              <a:rPr lang="zh-CN" altLang="en-US" sz="2000" dirty="0" smtClean="0"/>
              <a:t>求得最后的</a:t>
            </a:r>
            <a:r>
              <a:rPr lang="zh-CN" altLang="en-US" sz="2000" dirty="0" smtClean="0"/>
              <a:t>矩阵（列优</a:t>
            </a:r>
            <a:endParaRPr lang="en-US" altLang="zh-CN" sz="2000" dirty="0" smtClean="0"/>
          </a:p>
          <a:p>
            <a:pPr>
              <a:buNone/>
            </a:pPr>
            <a:r>
              <a:rPr lang="en-US" altLang="zh-CN" sz="2000" dirty="0"/>
              <a:t>	</a:t>
            </a:r>
            <a:r>
              <a:rPr lang="zh-CN" altLang="en-US" sz="2000" dirty="0" smtClean="0"/>
              <a:t>先）为</a:t>
            </a:r>
            <a:r>
              <a:rPr lang="zh-CN" altLang="en-US" sz="2000" dirty="0" smtClean="0"/>
              <a:t>：</a:t>
            </a:r>
            <a:endParaRPr lang="en-US" altLang="zh-CN" sz="2000" dirty="0" smtClean="0"/>
          </a:p>
          <a:p>
            <a:pPr>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392" y="3573016"/>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27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extLst>
      <p:ext uri="{BB962C8B-B14F-4D97-AF65-F5344CB8AC3E}">
        <p14:creationId xmlns:p14="http://schemas.microsoft.com/office/powerpoint/2010/main" val="83413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extLst>
      <p:ext uri="{BB962C8B-B14F-4D97-AF65-F5344CB8AC3E}">
        <p14:creationId xmlns:p14="http://schemas.microsoft.com/office/powerpoint/2010/main" val="365190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extLst>
      <p:ext uri="{BB962C8B-B14F-4D97-AF65-F5344CB8AC3E}">
        <p14:creationId xmlns:p14="http://schemas.microsoft.com/office/powerpoint/2010/main" val="252699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extLst>
      <p:ext uri="{BB962C8B-B14F-4D97-AF65-F5344CB8AC3E}">
        <p14:creationId xmlns:p14="http://schemas.microsoft.com/office/powerpoint/2010/main" val="929913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3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1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8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en-US" altLang="zh-CN" dirty="0" smtClean="0"/>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8211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8" y="368866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8" y="2338564"/>
            <a:ext cx="666591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6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extLst>
      <p:ext uri="{BB962C8B-B14F-4D97-AF65-F5344CB8AC3E}">
        <p14:creationId xmlns:p14="http://schemas.microsoft.com/office/powerpoint/2010/main" val="162580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r>
              <a:rPr lang="zh-CN" altLang="en-US" sz="2000" dirty="0" smtClean="0"/>
              <a:t>为了避免每次清空</a:t>
            </a:r>
            <a:r>
              <a:rPr lang="en-US" altLang="zh-CN" sz="2000" dirty="0" smtClean="0"/>
              <a:t>1/z</a:t>
            </a:r>
            <a:r>
              <a:rPr lang="zh-CN" altLang="en-US" sz="2000" dirty="0" smtClean="0"/>
              <a:t>缓存带来 的效率问题，因为</a:t>
            </a:r>
            <a:r>
              <a:rPr lang="en-US" altLang="zh-CN" sz="2000" dirty="0" smtClean="0"/>
              <a:t>z&gt;1</a:t>
            </a:r>
            <a:r>
              <a:rPr lang="zh-CN" altLang="en-US" sz="2000" dirty="0" smtClean="0"/>
              <a:t>时，</a:t>
            </a:r>
            <a:endParaRPr lang="en-US" altLang="zh-CN" sz="2000" dirty="0" smtClean="0"/>
          </a:p>
          <a:p>
            <a:pPr marL="0" indent="0">
              <a:buNone/>
            </a:pPr>
            <a:r>
              <a:rPr lang="en-US" altLang="zh-CN" sz="2000" dirty="0" smtClean="0"/>
              <a:t>1/z</a:t>
            </a:r>
            <a:r>
              <a:rPr lang="zh-CN" altLang="en-US" sz="2000" dirty="0" smtClean="0"/>
              <a:t>决小于</a:t>
            </a:r>
            <a:r>
              <a:rPr lang="en-US" altLang="zh-CN" sz="2000" dirty="0" smtClean="0"/>
              <a:t>1</a:t>
            </a:r>
            <a:r>
              <a:rPr lang="zh-CN" altLang="en-US" sz="2000" dirty="0" smtClean="0"/>
              <a:t>，可以在每次绘制时，将缓冲中的值加上</a:t>
            </a:r>
            <a:r>
              <a:rPr lang="en-US" altLang="zh-CN" sz="2000" dirty="0" smtClean="0"/>
              <a:t>1</a:t>
            </a:r>
            <a:r>
              <a:rPr lang="zh-CN" altLang="en-US" sz="2000" dirty="0" smtClean="0"/>
              <a:t>的偏移，但这里需要注意溢出问题。</a:t>
            </a: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38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ax + </a:t>
            </a:r>
            <a:r>
              <a:rPr lang="en-US" altLang="zh-CN" sz="2000" dirty="0" err="1" smtClean="0"/>
              <a:t>bz</a:t>
            </a:r>
            <a:r>
              <a:rPr lang="en-US" altLang="zh-CN" sz="2000" dirty="0" smtClean="0"/>
              <a:t> = c, c != 0</a:t>
            </a:r>
            <a:r>
              <a:rPr lang="zh-CN" altLang="en-US" sz="2000" dirty="0" smtClean="0"/>
              <a:t>，</a:t>
            </a: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r>
              <a:rPr lang="en-US" altLang="zh-CN" sz="2000" dirty="0" smtClean="0"/>
              <a:t>p / x = -e / z</a:t>
            </a:r>
            <a:r>
              <a:rPr lang="zh-CN" altLang="en-US" sz="2000" dirty="0"/>
              <a:t>，</a:t>
            </a:r>
            <a:endParaRPr lang="en-US" altLang="zh-CN" sz="2000" dirty="0" smtClean="0"/>
          </a:p>
          <a:p>
            <a:pPr marL="0" indent="0">
              <a:buNone/>
            </a:pPr>
            <a:r>
              <a:rPr lang="zh-CN" altLang="en-US" sz="2000" dirty="0" smtClean="0"/>
              <a:t>代入到线段方程：</a:t>
            </a:r>
            <a:endParaRPr lang="en-US" altLang="zh-CN" sz="2000" dirty="0" smtClean="0"/>
          </a:p>
          <a:p>
            <a:pPr marL="0" indent="0">
              <a:buNone/>
            </a:pPr>
            <a:r>
              <a:rPr lang="en-US" altLang="zh-CN" sz="2000" dirty="0" smtClean="0"/>
              <a:t>	(-</a:t>
            </a:r>
            <a:r>
              <a:rPr lang="en-US" altLang="zh-CN" sz="2000" dirty="0" err="1" smtClean="0"/>
              <a:t>ap</a:t>
            </a:r>
            <a:r>
              <a:rPr lang="en-US" altLang="zh-CN" sz="2000" dirty="0" smtClean="0"/>
              <a:t>/e + b)z = c</a:t>
            </a:r>
            <a:r>
              <a:rPr lang="zh-CN" altLang="en-US" sz="2000" dirty="0" smtClean="0"/>
              <a:t>，</a:t>
            </a:r>
            <a:endParaRPr lang="en-US" altLang="zh-CN" sz="2000" dirty="0" smtClean="0"/>
          </a:p>
          <a:p>
            <a:pPr marL="0" indent="0">
              <a:buNone/>
            </a:pPr>
            <a:r>
              <a:rPr lang="zh-CN" altLang="en-US" sz="2000" dirty="0" smtClean="0"/>
              <a:t>用</a:t>
            </a:r>
            <a:r>
              <a:rPr lang="en-US" altLang="zh-CN" sz="2000" dirty="0" smtClean="0"/>
              <a:t>1/z</a:t>
            </a:r>
            <a:r>
              <a:rPr lang="zh-CN" altLang="en-US" sz="2000" dirty="0" smtClean="0"/>
              <a:t>表示：</a:t>
            </a:r>
            <a:endParaRPr lang="en-US" altLang="zh-CN" sz="2000" dirty="0" smtClean="0"/>
          </a:p>
          <a:p>
            <a:pPr marL="0" indent="0">
              <a:buNone/>
            </a:pPr>
            <a:r>
              <a:rPr lang="en-US" altLang="zh-CN" sz="2000" dirty="0"/>
              <a:t>	</a:t>
            </a:r>
            <a:r>
              <a:rPr lang="en-US" altLang="zh-CN" sz="2000" dirty="0" smtClean="0"/>
              <a:t>1/z = -</a:t>
            </a:r>
            <a:r>
              <a:rPr lang="en-US" altLang="zh-CN" sz="2000" dirty="0" err="1" smtClean="0"/>
              <a:t>ap</a:t>
            </a:r>
            <a:r>
              <a:rPr lang="en-US" altLang="zh-CN" sz="2000" dirty="0" smtClean="0"/>
              <a:t>/</a:t>
            </a:r>
            <a:r>
              <a:rPr lang="en-US" altLang="zh-CN" sz="2000" dirty="0" err="1" smtClean="0"/>
              <a:t>ce</a:t>
            </a:r>
            <a:r>
              <a:rPr lang="en-US" altLang="zh-CN" sz="2000" dirty="0" smtClean="0"/>
              <a:t> + b / c</a:t>
            </a:r>
            <a:r>
              <a:rPr lang="zh-CN" altLang="en-US" sz="2000" dirty="0" smtClean="0"/>
              <a:t>，</a:t>
            </a:r>
            <a:endParaRPr lang="en-US" altLang="zh-CN" sz="2000" dirty="0" smtClean="0"/>
          </a:p>
          <a:p>
            <a:pPr marL="0" indent="0">
              <a:buNone/>
            </a:pPr>
            <a:r>
              <a:rPr lang="zh-CN" altLang="en-US" sz="2000" dirty="0" smtClean="0"/>
              <a:t>投影平面上</a:t>
            </a:r>
            <a:r>
              <a:rPr lang="en-US" altLang="zh-CN" sz="2000" dirty="0" smtClean="0"/>
              <a:t>p</a:t>
            </a:r>
            <a:r>
              <a:rPr lang="zh-CN" altLang="en-US" sz="2000" dirty="0" smtClean="0"/>
              <a:t>的线性插入表示为：</a:t>
            </a:r>
            <a:endParaRPr lang="en-US" altLang="zh-CN" sz="2000" dirty="0" smtClean="0"/>
          </a:p>
          <a:p>
            <a:pPr marL="0" indent="0">
              <a:buNone/>
            </a:pPr>
            <a:r>
              <a:rPr lang="en-US" altLang="zh-CN" sz="2000" dirty="0" smtClean="0"/>
              <a:t>	p3 = (1 - t)p1 + tp2</a:t>
            </a:r>
            <a:r>
              <a:rPr lang="zh-CN" altLang="en-US" sz="2000" dirty="0" smtClean="0"/>
              <a:t>，</a:t>
            </a:r>
            <a:endParaRPr lang="en-US" altLang="zh-CN" sz="2000" dirty="0" smtClean="0"/>
          </a:p>
          <a:p>
            <a:pPr marL="0" indent="0">
              <a:buNone/>
            </a:pPr>
            <a:r>
              <a:rPr lang="zh-CN" altLang="en-US" sz="2000" dirty="0" smtClean="0"/>
              <a:t>则</a:t>
            </a:r>
            <a:endParaRPr lang="en-US" altLang="zh-CN" sz="2000" dirty="0" smtClean="0"/>
          </a:p>
          <a:p>
            <a:pPr marL="0" indent="0">
              <a:buNone/>
            </a:pPr>
            <a:r>
              <a:rPr lang="en-US" altLang="zh-CN" sz="2000" dirty="0" smtClean="0"/>
              <a:t>	1/z3 = -ap3/</a:t>
            </a:r>
            <a:r>
              <a:rPr lang="en-US" altLang="zh-CN" sz="2000" dirty="0" err="1" smtClean="0"/>
              <a:t>ce</a:t>
            </a:r>
            <a:r>
              <a:rPr lang="en-US" altLang="zh-CN" sz="2000" dirty="0" smtClean="0"/>
              <a:t> + b/c = (1 - t)*1/z1 + t*1/z2</a:t>
            </a:r>
            <a:r>
              <a:rPr lang="zh-CN" altLang="en-US" sz="2000" dirty="0" smtClean="0"/>
              <a:t>。</a:t>
            </a: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8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32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7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a:t>
            </a:r>
            <a:endParaRPr lang="zh-CN" altLang="en-US" sz="2000" dirty="0"/>
          </a:p>
        </p:txBody>
      </p:sp>
    </p:spTree>
    <p:extLst>
      <p:ext uri="{BB962C8B-B14F-4D97-AF65-F5344CB8AC3E}">
        <p14:creationId xmlns:p14="http://schemas.microsoft.com/office/powerpoint/2010/main" val="3086224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zh-CN" altLang="en-US" dirty="0"/>
          </a:p>
        </p:txBody>
      </p:sp>
    </p:spTree>
    <p:extLst>
      <p:ext uri="{BB962C8B-B14F-4D97-AF65-F5344CB8AC3E}">
        <p14:creationId xmlns:p14="http://schemas.microsoft.com/office/powerpoint/2010/main" val="387428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528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959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extLst>
      <p:ext uri="{BB962C8B-B14F-4D97-AF65-F5344CB8AC3E}">
        <p14:creationId xmlns:p14="http://schemas.microsoft.com/office/powerpoint/2010/main" val="2445187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6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extLst>
      <p:ext uri="{BB962C8B-B14F-4D97-AF65-F5344CB8AC3E}">
        <p14:creationId xmlns:p14="http://schemas.microsoft.com/office/powerpoint/2010/main" val="1290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74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https://github.com/SeventhMage/MagicX.git/trunk/SoftEngine</a:t>
            </a:r>
            <a:endParaRPr lang="en-US" altLang="zh-CN" dirty="0" smtClean="0"/>
          </a:p>
        </p:txBody>
      </p:sp>
    </p:spTree>
    <p:extLst>
      <p:ext uri="{BB962C8B-B14F-4D97-AF65-F5344CB8AC3E}">
        <p14:creationId xmlns:p14="http://schemas.microsoft.com/office/powerpoint/2010/main" val="177607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16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5606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extLst>
      <p:ext uri="{BB962C8B-B14F-4D97-AF65-F5344CB8AC3E}">
        <p14:creationId xmlns:p14="http://schemas.microsoft.com/office/powerpoint/2010/main" val="11695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extLst>
      <p:ext uri="{BB962C8B-B14F-4D97-AF65-F5344CB8AC3E}">
        <p14:creationId xmlns:p14="http://schemas.microsoft.com/office/powerpoint/2010/main" val="268331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625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BOOL </a:t>
            </a:r>
            <a:r>
              <a:rPr lang="en-US" altLang="zh-CN" dirty="0" err="1" smtClean="0"/>
              <a:t>BitBlt</a:t>
            </a:r>
            <a:r>
              <a:rPr lang="en-US" altLang="zh-CN" dirty="0" smtClean="0"/>
              <a:t>(HDC </a:t>
            </a:r>
            <a:r>
              <a:rPr lang="en-US" altLang="zh-CN" dirty="0" err="1" smtClean="0"/>
              <a:t>hdcDest</a:t>
            </a:r>
            <a:r>
              <a:rPr lang="en-US" altLang="zh-CN" dirty="0" smtClean="0"/>
              <a:t>, </a:t>
            </a:r>
            <a:r>
              <a:rPr lang="en-US" altLang="zh-CN" dirty="0" err="1" smtClean="0"/>
              <a:t>int</a:t>
            </a:r>
            <a:r>
              <a:rPr lang="en-US" altLang="zh-CN" dirty="0" smtClean="0"/>
              <a:t> </a:t>
            </a:r>
            <a:r>
              <a:rPr lang="en-US" altLang="zh-CN" dirty="0" err="1" smtClean="0"/>
              <a:t>nXDest</a:t>
            </a:r>
            <a:r>
              <a:rPr lang="en-US" altLang="zh-CN" dirty="0" smtClean="0"/>
              <a:t>, </a:t>
            </a:r>
            <a:r>
              <a:rPr lang="en-US" altLang="zh-CN" dirty="0" err="1" smtClean="0"/>
              <a:t>int</a:t>
            </a:r>
            <a:r>
              <a:rPr lang="en-US" altLang="zh-CN" dirty="0" smtClean="0"/>
              <a:t> </a:t>
            </a:r>
            <a:r>
              <a:rPr lang="en-US" altLang="zh-CN" dirty="0" err="1" smtClean="0"/>
              <a:t>nYDest</a:t>
            </a:r>
            <a:r>
              <a:rPr lang="en-US" altLang="zh-CN" dirty="0" smtClean="0"/>
              <a:t>, </a:t>
            </a:r>
            <a:r>
              <a:rPr lang="en-US" altLang="zh-CN" dirty="0" err="1" smtClean="0"/>
              <a:t>int</a:t>
            </a:r>
            <a:r>
              <a:rPr lang="en-US" altLang="zh-CN" dirty="0" smtClean="0"/>
              <a:t> </a:t>
            </a:r>
            <a:r>
              <a:rPr lang="en-US" altLang="zh-CN" dirty="0" err="1" smtClean="0"/>
              <a:t>nWidth</a:t>
            </a:r>
            <a:r>
              <a:rPr lang="en-US" altLang="zh-CN" dirty="0" smtClean="0"/>
              <a:t>, </a:t>
            </a:r>
            <a:r>
              <a:rPr lang="en-US" altLang="zh-CN" dirty="0" err="1" smtClean="0"/>
              <a:t>int</a:t>
            </a:r>
            <a:r>
              <a:rPr lang="en-US" altLang="zh-CN" dirty="0" smtClean="0"/>
              <a:t> </a:t>
            </a:r>
            <a:r>
              <a:rPr lang="en-US" altLang="zh-CN" dirty="0" err="1" smtClean="0"/>
              <a:t>nHeight</a:t>
            </a:r>
            <a:r>
              <a:rPr lang="en-US" altLang="zh-CN" dirty="0" smtClean="0"/>
              <a:t>, HDC </a:t>
            </a:r>
            <a:r>
              <a:rPr lang="en-US" altLang="zh-CN" dirty="0" err="1" smtClean="0"/>
              <a:t>hdcSrc</a:t>
            </a:r>
            <a:r>
              <a:rPr lang="en-US" altLang="zh-CN" dirty="0" smtClean="0"/>
              <a:t>, </a:t>
            </a:r>
            <a:r>
              <a:rPr lang="en-US" altLang="zh-CN" dirty="0" err="1" smtClean="0"/>
              <a:t>int</a:t>
            </a:r>
            <a:r>
              <a:rPr lang="en-US" altLang="zh-CN" dirty="0" smtClean="0"/>
              <a:t> </a:t>
            </a:r>
            <a:r>
              <a:rPr lang="en-US" altLang="zh-CN" dirty="0" err="1" smtClean="0"/>
              <a:t>nXSrc</a:t>
            </a:r>
            <a:r>
              <a:rPr lang="en-US" altLang="zh-CN" dirty="0" smtClean="0"/>
              <a:t>, </a:t>
            </a:r>
            <a:r>
              <a:rPr lang="en-US" altLang="zh-CN" dirty="0" err="1" smtClean="0"/>
              <a:t>int</a:t>
            </a:r>
            <a:r>
              <a:rPr lang="en-US" altLang="zh-CN" dirty="0" smtClean="0"/>
              <a:t> </a:t>
            </a:r>
            <a:r>
              <a:rPr lang="en-US" altLang="zh-CN" dirty="0" err="1" smtClean="0"/>
              <a:t>nYSrc</a:t>
            </a:r>
            <a:r>
              <a:rPr lang="en-US" altLang="zh-CN" dirty="0" smtClean="0"/>
              <a:t>, DWORD </a:t>
            </a:r>
            <a:r>
              <a:rPr lang="en-US" altLang="zh-CN" dirty="0" err="1" smtClean="0"/>
              <a:t>dwRop</a:t>
            </a:r>
            <a:r>
              <a:rPr lang="en-US" altLang="zh-CN" dirty="0" smtClean="0"/>
              <a:t>);</a:t>
            </a:r>
          </a:p>
          <a:p>
            <a:r>
              <a:rPr lang="en-US" altLang="zh-CN" dirty="0" err="1"/>
              <a:t>hDestDC</a:t>
            </a:r>
            <a:r>
              <a:rPr lang="zh-CN" altLang="en-US" dirty="0"/>
              <a:t>：指向目标设备环境的</a:t>
            </a:r>
            <a:r>
              <a:rPr lang="zh-CN" altLang="en-US" dirty="0">
                <a:hlinkClick r:id="rId2"/>
              </a:rPr>
              <a:t>句柄</a:t>
            </a:r>
            <a:r>
              <a:rPr lang="zh-CN" altLang="en-US" dirty="0"/>
              <a:t>。</a:t>
            </a:r>
          </a:p>
          <a:p>
            <a:r>
              <a:rPr lang="en-US" altLang="zh-CN" dirty="0"/>
              <a:t>x</a:t>
            </a:r>
            <a:r>
              <a:rPr lang="zh-CN" altLang="en-US" dirty="0"/>
              <a:t>：指定目标矩形区域左上角的</a:t>
            </a:r>
            <a:r>
              <a:rPr lang="en-US" altLang="zh-CN" dirty="0"/>
              <a:t>X</a:t>
            </a:r>
            <a:r>
              <a:rPr lang="zh-CN" altLang="en-US" dirty="0"/>
              <a:t>轴逻辑坐标。</a:t>
            </a:r>
          </a:p>
          <a:p>
            <a:r>
              <a:rPr lang="en-US" altLang="zh-CN" dirty="0"/>
              <a:t>y</a:t>
            </a:r>
            <a:r>
              <a:rPr lang="zh-CN" altLang="en-US" dirty="0"/>
              <a:t>：指定目标矩形区域左上角的</a:t>
            </a:r>
            <a:r>
              <a:rPr lang="en-US" altLang="zh-CN" dirty="0"/>
              <a:t>Y</a:t>
            </a:r>
            <a:r>
              <a:rPr lang="zh-CN" altLang="en-US" dirty="0"/>
              <a:t>轴逻辑坐标。</a:t>
            </a:r>
          </a:p>
          <a:p>
            <a:r>
              <a:rPr lang="en-US" altLang="zh-CN" dirty="0" err="1"/>
              <a:t>nWidth</a:t>
            </a:r>
            <a:r>
              <a:rPr lang="zh-CN" altLang="en-US" dirty="0"/>
              <a:t>：指定源在目标矩形区域的逻辑宽度。</a:t>
            </a:r>
          </a:p>
          <a:p>
            <a:r>
              <a:rPr lang="en-US" altLang="zh-CN" dirty="0" err="1"/>
              <a:t>nHeight</a:t>
            </a:r>
            <a:r>
              <a:rPr lang="zh-CN" altLang="en-US" dirty="0"/>
              <a:t>：指定源在目标矩形区域的逻辑高度。</a:t>
            </a:r>
          </a:p>
          <a:p>
            <a:r>
              <a:rPr lang="en-US" altLang="zh-CN" dirty="0" err="1"/>
              <a:t>hSrcDC</a:t>
            </a:r>
            <a:r>
              <a:rPr lang="zh-CN" altLang="en-US" dirty="0"/>
              <a:t>：指向源设备环境的句柄。</a:t>
            </a:r>
          </a:p>
          <a:p>
            <a:r>
              <a:rPr lang="en-US" altLang="zh-CN" dirty="0" err="1"/>
              <a:t>xSrc</a:t>
            </a:r>
            <a:r>
              <a:rPr lang="zh-CN" altLang="en-US" dirty="0"/>
              <a:t>：指定源矩形区域左上角的</a:t>
            </a:r>
            <a:r>
              <a:rPr lang="en-US" altLang="zh-CN" dirty="0"/>
              <a:t>X</a:t>
            </a:r>
            <a:r>
              <a:rPr lang="zh-CN" altLang="en-US" dirty="0"/>
              <a:t>轴逻辑坐标。</a:t>
            </a:r>
          </a:p>
          <a:p>
            <a:r>
              <a:rPr lang="en-US" altLang="zh-CN" dirty="0" err="1"/>
              <a:t>ySrc</a:t>
            </a:r>
            <a:r>
              <a:rPr lang="zh-CN" altLang="en-US" dirty="0"/>
              <a:t>：指定源矩形区域左上角的</a:t>
            </a:r>
            <a:r>
              <a:rPr lang="en-US" altLang="zh-CN" dirty="0"/>
              <a:t>Y</a:t>
            </a:r>
            <a:r>
              <a:rPr lang="zh-CN" altLang="en-US" dirty="0"/>
              <a:t>轴逻辑坐标。</a:t>
            </a:r>
          </a:p>
          <a:p>
            <a:r>
              <a:rPr lang="en-US" altLang="zh-CN" dirty="0" err="1"/>
              <a:t>dwRop</a:t>
            </a:r>
            <a:r>
              <a:rPr lang="zh-CN" altLang="en-US" dirty="0"/>
              <a:t>：指定光栅操作代码。这些代码将定义源矩形区域的颜色数据，如何与目标矩形区域的颜色数据组合以完成最后的颜色。</a:t>
            </a:r>
          </a:p>
          <a:p>
            <a:pPr>
              <a:buNone/>
            </a:pPr>
            <a:endParaRPr lang="en-US" altLang="zh-CN" dirty="0" smtClean="0"/>
          </a:p>
        </p:txBody>
      </p:sp>
    </p:spTree>
    <p:extLst>
      <p:ext uri="{BB962C8B-B14F-4D97-AF65-F5344CB8AC3E}">
        <p14:creationId xmlns:p14="http://schemas.microsoft.com/office/powerpoint/2010/main" val="274318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dirty="0"/>
              <a:t>	</a:t>
            </a:r>
            <a:r>
              <a:rPr lang="en-US" altLang="zh-CN" sz="2000" dirty="0"/>
              <a:t>HDC </a:t>
            </a:r>
            <a:r>
              <a:rPr lang="en-US" altLang="zh-CN" sz="2000" dirty="0" err="1"/>
              <a:t>hdc</a:t>
            </a:r>
            <a:r>
              <a:rPr lang="en-US" altLang="zh-CN" sz="2000" dirty="0"/>
              <a:t> = </a:t>
            </a:r>
            <a:r>
              <a:rPr lang="en-US" altLang="zh-CN" sz="2000" dirty="0" err="1"/>
              <a:t>GetDC</a:t>
            </a:r>
            <a:r>
              <a:rPr lang="en-US" altLang="zh-CN" sz="2000" dirty="0"/>
              <a:t>(</a:t>
            </a:r>
            <a:r>
              <a:rPr lang="en-US" altLang="zh-CN" sz="2000" dirty="0" err="1"/>
              <a:t>m_hWnd</a:t>
            </a:r>
            <a:r>
              <a:rPr lang="en-US" altLang="zh-CN" sz="2000" dirty="0"/>
              <a:t>);</a:t>
            </a:r>
          </a:p>
          <a:p>
            <a:pPr>
              <a:buNone/>
            </a:pPr>
            <a:r>
              <a:rPr lang="en-US" altLang="zh-CN" sz="2000" dirty="0"/>
              <a:t>	static HDC mdc = </a:t>
            </a:r>
            <a:r>
              <a:rPr lang="en-US" altLang="zh-CN" sz="2000" dirty="0" err="1"/>
              <a:t>CreateCompatibleDC</a:t>
            </a:r>
            <a:r>
              <a:rPr lang="en-US" altLang="zh-CN" sz="2000" dirty="0"/>
              <a:t>(</a:t>
            </a:r>
            <a:r>
              <a:rPr lang="en-US" altLang="zh-CN" sz="2000" dirty="0" err="1"/>
              <a:t>hdc</a:t>
            </a:r>
            <a:r>
              <a:rPr lang="en-US" altLang="zh-CN" sz="2000" dirty="0"/>
              <a:t>);HBITMAP </a:t>
            </a:r>
            <a:r>
              <a:rPr lang="en-US" altLang="zh-CN" sz="2000" dirty="0" err="1"/>
              <a:t>hBitmap</a:t>
            </a:r>
            <a:r>
              <a:rPr lang="en-US" altLang="zh-CN" sz="2000" dirty="0"/>
              <a:t> = </a:t>
            </a:r>
            <a:r>
              <a:rPr lang="en-US" altLang="zh-CN" sz="2000" dirty="0" err="1"/>
              <a:t>CreateBitmap</a:t>
            </a:r>
            <a:r>
              <a:rPr lang="en-US" altLang="zh-CN" sz="2000" dirty="0"/>
              <a:t>(</a:t>
            </a:r>
            <a:r>
              <a:rPr lang="en-US" altLang="zh-CN" sz="2000" dirty="0" err="1"/>
              <a:t>m_iWidth</a:t>
            </a:r>
            <a:r>
              <a:rPr lang="en-US" altLang="zh-CN" sz="2000" dirty="0"/>
              <a:t>, </a:t>
            </a:r>
            <a:r>
              <a:rPr lang="en-US" altLang="zh-CN" sz="2000" dirty="0" err="1"/>
              <a:t>m_iHeight</a:t>
            </a:r>
            <a:r>
              <a:rPr lang="en-US" altLang="zh-CN" sz="2000" dirty="0"/>
              <a:t>, 1, 32, </a:t>
            </a:r>
            <a:r>
              <a:rPr lang="en-US" altLang="zh-CN" sz="2000" dirty="0">
                <a:solidFill>
                  <a:srgbClr val="FF0000"/>
                </a:solidFill>
              </a:rPr>
              <a:t>buffer</a:t>
            </a:r>
            <a:r>
              <a:rPr lang="en-US" altLang="zh-CN" sz="2000" dirty="0"/>
              <a:t>);</a:t>
            </a:r>
          </a:p>
          <a:p>
            <a:pPr>
              <a:buNone/>
            </a:pPr>
            <a:r>
              <a:rPr lang="en-US" altLang="zh-CN" sz="2000" dirty="0"/>
              <a:t>	</a:t>
            </a:r>
            <a:r>
              <a:rPr lang="en-US" altLang="zh-CN" sz="2000" dirty="0" err="1"/>
              <a:t>SelectObject</a:t>
            </a:r>
            <a:r>
              <a:rPr lang="en-US" altLang="zh-CN" sz="2000" dirty="0"/>
              <a:t>(mdc, </a:t>
            </a:r>
            <a:r>
              <a:rPr lang="en-US" altLang="zh-CN" sz="2000" dirty="0" err="1"/>
              <a:t>hBitmap</a:t>
            </a:r>
            <a:r>
              <a:rPr lang="en-US" altLang="zh-CN" sz="2000" dirty="0"/>
              <a:t>);</a:t>
            </a:r>
          </a:p>
          <a:p>
            <a:pPr>
              <a:buNone/>
            </a:pPr>
            <a:r>
              <a:rPr lang="en-US" altLang="zh-CN" sz="2000" dirty="0">
                <a:solidFill>
                  <a:srgbClr val="FF0000"/>
                </a:solidFill>
              </a:rPr>
              <a:t>	</a:t>
            </a:r>
            <a:r>
              <a:rPr lang="en-US" altLang="zh-CN" sz="2000" dirty="0" err="1">
                <a:solidFill>
                  <a:srgbClr val="FF0000"/>
                </a:solidFill>
              </a:rPr>
              <a:t>BitBlt</a:t>
            </a:r>
            <a:r>
              <a:rPr lang="en-US" altLang="zh-CN" sz="2000" dirty="0">
                <a:solidFill>
                  <a:srgbClr val="FF0000"/>
                </a:solidFill>
              </a:rPr>
              <a:t>(</a:t>
            </a:r>
            <a:r>
              <a:rPr lang="en-US" altLang="zh-CN" sz="2000" dirty="0" err="1">
                <a:solidFill>
                  <a:srgbClr val="FF0000"/>
                </a:solidFill>
              </a:rPr>
              <a:t>hdc</a:t>
            </a:r>
            <a:r>
              <a:rPr lang="en-US" altLang="zh-CN" sz="2000" dirty="0">
                <a:solidFill>
                  <a:srgbClr val="FF0000"/>
                </a:solidFill>
              </a:rPr>
              <a:t>, 0, 0, </a:t>
            </a:r>
            <a:r>
              <a:rPr lang="en-US" altLang="zh-CN" sz="2000" dirty="0" err="1">
                <a:solidFill>
                  <a:srgbClr val="FF0000"/>
                </a:solidFill>
              </a:rPr>
              <a:t>m_iWidth</a:t>
            </a:r>
            <a:r>
              <a:rPr lang="en-US" altLang="zh-CN" sz="2000" dirty="0">
                <a:solidFill>
                  <a:srgbClr val="FF0000"/>
                </a:solidFill>
              </a:rPr>
              <a:t>, </a:t>
            </a:r>
            <a:r>
              <a:rPr lang="en-US" altLang="zh-CN" sz="2000" dirty="0" err="1">
                <a:solidFill>
                  <a:srgbClr val="FF0000"/>
                </a:solidFill>
              </a:rPr>
              <a:t>m_iHeight</a:t>
            </a:r>
            <a:r>
              <a:rPr lang="en-US" altLang="zh-CN" sz="2000" dirty="0">
                <a:solidFill>
                  <a:srgbClr val="FF0000"/>
                </a:solidFill>
              </a:rPr>
              <a:t>, mdc, 0, 0, SRCCOPY);</a:t>
            </a:r>
          </a:p>
          <a:p>
            <a:pPr>
              <a:buNone/>
            </a:pPr>
            <a:r>
              <a:rPr lang="en-US" altLang="zh-CN" sz="2000" dirty="0"/>
              <a:t>	::</a:t>
            </a:r>
            <a:r>
              <a:rPr lang="en-US" altLang="zh-CN" sz="2000" dirty="0" err="1"/>
              <a:t>SwapBuffers</a:t>
            </a:r>
            <a:r>
              <a:rPr lang="en-US" altLang="zh-CN" sz="2000" dirty="0"/>
              <a:t>(</a:t>
            </a:r>
            <a:r>
              <a:rPr lang="en-US" altLang="zh-CN" sz="2000" dirty="0" err="1"/>
              <a:t>hdc</a:t>
            </a:r>
            <a:r>
              <a:rPr lang="en-US" altLang="zh-CN" sz="2000" dirty="0"/>
              <a:t>);</a:t>
            </a:r>
            <a:endParaRPr lang="zh-CN" altLang="en-US" sz="2000" dirty="0"/>
          </a:p>
          <a:p>
            <a:pPr>
              <a:buNone/>
            </a:pPr>
            <a:r>
              <a:rPr lang="en-US" altLang="zh-CN" sz="2000" dirty="0"/>
              <a:t>	</a:t>
            </a:r>
            <a:r>
              <a:rPr lang="en-US" altLang="zh-CN" sz="2000" dirty="0" err="1"/>
              <a:t>DeleteObject</a:t>
            </a:r>
            <a:r>
              <a:rPr lang="en-US" altLang="zh-CN" sz="2000" dirty="0"/>
              <a:t>(</a:t>
            </a:r>
            <a:r>
              <a:rPr lang="en-US" altLang="zh-CN" sz="2000" dirty="0" err="1"/>
              <a:t>hBitmap</a:t>
            </a:r>
            <a:r>
              <a:rPr lang="en-US" altLang="zh-CN" sz="2000" dirty="0"/>
              <a:t>);</a:t>
            </a:r>
          </a:p>
          <a:p>
            <a:pPr>
              <a:buNone/>
            </a:pPr>
            <a:r>
              <a:rPr lang="en-US" altLang="zh-CN" sz="2000" dirty="0"/>
              <a:t>	</a:t>
            </a:r>
            <a:r>
              <a:rPr lang="en-US" altLang="zh-CN" sz="2000" dirty="0" err="1"/>
              <a:t>ReleaseDC</a:t>
            </a:r>
            <a:r>
              <a:rPr lang="en-US" altLang="zh-CN" sz="2000" dirty="0"/>
              <a:t>(</a:t>
            </a:r>
            <a:r>
              <a:rPr lang="en-US" altLang="zh-CN" sz="2000" dirty="0" err="1"/>
              <a:t>m_hWnd</a:t>
            </a:r>
            <a:r>
              <a:rPr lang="en-US" altLang="zh-CN" sz="2000" dirty="0"/>
              <a:t>, </a:t>
            </a:r>
            <a:r>
              <a:rPr lang="en-US" altLang="zh-CN" sz="2000" dirty="0" err="1"/>
              <a:t>hdc</a:t>
            </a:r>
            <a:r>
              <a:rPr lang="en-US" altLang="zh-CN" sz="2000" dirty="0"/>
              <a:t>);</a:t>
            </a:r>
          </a:p>
          <a:p>
            <a:endParaRPr lang="zh-CN" altLang="en-US" dirty="0"/>
          </a:p>
        </p:txBody>
      </p:sp>
    </p:spTree>
    <p:extLst>
      <p:ext uri="{BB962C8B-B14F-4D97-AF65-F5344CB8AC3E}">
        <p14:creationId xmlns:p14="http://schemas.microsoft.com/office/powerpoint/2010/main" val="221252596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PPT模板001</Template>
  <TotalTime>1237</TotalTime>
  <Words>1681</Words>
  <Application>Microsoft Office PowerPoint</Application>
  <PresentationFormat>全屏显示(4:3)</PresentationFormat>
  <Paragraphs>334</Paragraphs>
  <Slides>50</Slides>
  <Notes>0</Notes>
  <HiddenSlides>0</HiddenSlides>
  <MMClips>0</MMClips>
  <ScaleCrop>false</ScaleCrop>
  <HeadingPairs>
    <vt:vector size="4" baseType="variant">
      <vt:variant>
        <vt:lpstr>主题</vt:lpstr>
      </vt:variant>
      <vt:variant>
        <vt:i4>2</vt:i4>
      </vt:variant>
      <vt:variant>
        <vt:lpstr>幻灯片标题</vt:lpstr>
      </vt:variant>
      <vt:variant>
        <vt:i4>50</vt:i4>
      </vt:variant>
    </vt:vector>
  </HeadingPairs>
  <TitlesOfParts>
    <vt:vector size="52"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145</cp:revision>
  <dcterms:created xsi:type="dcterms:W3CDTF">2014-12-11T03:09:44Z</dcterms:created>
  <dcterms:modified xsi:type="dcterms:W3CDTF">2017-07-18T12:11:44Z</dcterms:modified>
</cp:coreProperties>
</file>