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</a:t>
            </a:r>
            <a:r>
              <a:rPr lang="zh-CN" altLang="en-US" dirty="0" smtClean="0"/>
              <a:t>件渲染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徐亚杰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绘制第一个三角形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8357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在内存中绘制一个三角形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</a:t>
            </a:r>
            <a:r>
              <a:rPr lang="en-US" altLang="zh-CN" dirty="0" smtClean="0"/>
              <a:t>ate = 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L</a:t>
            </a:r>
            <a:r>
              <a:rPr lang="en-US" altLang="zh-CN" dirty="0" err="1" smtClean="0"/>
              <a:t>.x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dv</a:t>
            </a:r>
            <a:r>
              <a:rPr lang="en-US" altLang="zh-CN" baseline="-25000" dirty="0" err="1" smtClean="0"/>
              <a:t>L</a:t>
            </a:r>
            <a:r>
              <a:rPr lang="en-US" altLang="zh-CN" dirty="0" err="1" smtClean="0"/>
              <a:t>.y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rate</a:t>
            </a:r>
            <a:r>
              <a:rPr lang="en-US" altLang="zh-CN" baseline="-25000" dirty="0" err="1" smtClean="0"/>
              <a:t>L</a:t>
            </a:r>
            <a:endParaRPr lang="en-US" altLang="zh-CN" baseline="-25000" dirty="0" smtClean="0"/>
          </a:p>
          <a:p>
            <a:pPr>
              <a:buNone/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.x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dv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.y</a:t>
            </a:r>
            <a:r>
              <a:rPr lang="en-US" altLang="zh-CN" dirty="0" smtClean="0"/>
              <a:t> 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rate</a:t>
            </a:r>
            <a:r>
              <a:rPr lang="en-US" altLang="zh-CN" baseline="-25000" dirty="0" err="1" smtClean="0"/>
              <a:t>R</a:t>
            </a:r>
            <a:endParaRPr lang="en-US" altLang="zh-CN" baseline="-25000" dirty="0" smtClean="0"/>
          </a:p>
          <a:p>
            <a:pPr>
              <a:buNone/>
            </a:pPr>
            <a:r>
              <a:rPr lang="en-US" altLang="zh-CN" baseline="-25000" dirty="0" err="1" smtClean="0"/>
              <a:t>DrawLine</a:t>
            </a:r>
            <a:r>
              <a:rPr lang="en-US" altLang="zh-CN" baseline="-25000" dirty="0" smtClean="0"/>
              <a:t>(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L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 ,</a:t>
            </a:r>
            <a:r>
              <a:rPr lang="en-US" altLang="zh-CN" baseline="-25000" dirty="0" smtClean="0"/>
              <a:t> </a:t>
            </a:r>
            <a:r>
              <a:rPr lang="en-US" altLang="zh-CN" baseline="-25000" dirty="0" smtClean="0"/>
              <a:t> color);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258061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图形绘制流水线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34" y="1600200"/>
            <a:ext cx="80501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023"/>
            <a:ext cx="8083007" cy="38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线性变换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3D</a:t>
            </a:r>
            <a:r>
              <a:rPr lang="zh-CN" altLang="en-US" dirty="0" smtClean="0"/>
              <a:t>坐标系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中的一点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，坐标值</a:t>
            </a:r>
            <a:r>
              <a:rPr lang="en-US" altLang="zh-CN" dirty="0" smtClean="0"/>
              <a:t>&lt;x, y, z&gt;</a:t>
            </a:r>
            <a:r>
              <a:rPr lang="zh-CN" altLang="en-US" dirty="0" smtClean="0"/>
              <a:t>，在另一个</a:t>
            </a:r>
            <a:r>
              <a:rPr lang="en-US" altLang="zh-CN" dirty="0" smtClean="0"/>
              <a:t>3D</a:t>
            </a:r>
            <a:r>
              <a:rPr lang="zh-CN" altLang="en-US" dirty="0" smtClean="0"/>
              <a:t>坐标系</a:t>
            </a:r>
            <a:r>
              <a:rPr lang="en-US" altLang="zh-CN" dirty="0" smtClean="0"/>
              <a:t>C’</a:t>
            </a:r>
            <a:r>
              <a:rPr lang="zh-CN" altLang="en-US" dirty="0" smtClean="0"/>
              <a:t>中，其坐标</a:t>
            </a:r>
            <a:r>
              <a:rPr lang="en-US" altLang="zh-CN" dirty="0" smtClean="0"/>
              <a:t>&lt;x’, y’, z’&gt;</a:t>
            </a:r>
            <a:r>
              <a:rPr lang="zh-CN" altLang="en-US" dirty="0" smtClean="0"/>
              <a:t>可以表示成坐标系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&lt;x, y, z&gt;</a:t>
            </a:r>
            <a:r>
              <a:rPr lang="zh-CN" altLang="en-US" dirty="0" smtClean="0"/>
              <a:t>的线性函数：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x’(x, y, z) = U1x + V1y + W1z + T1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y’(x, y, z) = U2x +V2y + W2z + T2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z’(x, y, z) – U3x + V3y + W3z + T3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上式构成了从坐标系统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到坐标系统</a:t>
            </a:r>
            <a:r>
              <a:rPr lang="en-US" altLang="zh-CN" dirty="0" smtClean="0"/>
              <a:t>C’</a:t>
            </a:r>
            <a:r>
              <a:rPr lang="zh-CN" altLang="en-US" dirty="0" smtClean="0"/>
              <a:t>的一个线性变换。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</a:t>
            </a:r>
            <a:r>
              <a:rPr lang="zh-CN" altLang="en-US" dirty="0" smtClean="0"/>
              <a:t>阵形式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5400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旋转变换：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平面中的一个二维微量将其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坐标变换，并将变换后的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坐标取反，即实现向量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度逆时针旋转，旋转后的微量为</a:t>
            </a:r>
            <a:r>
              <a:rPr lang="en-US" altLang="zh-CN" dirty="0" smtClean="0"/>
              <a:t>Q=&lt;-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平面的一个正交基。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平面中的任何向量都可表示成两个微量的线性组合。向量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θ</a:t>
            </a:r>
            <a:r>
              <a:rPr lang="zh-CN" altLang="en-US" dirty="0" smtClean="0"/>
              <a:t>角后得到</a:t>
            </a:r>
            <a:r>
              <a:rPr lang="en-US" altLang="zh-CN" dirty="0" smtClean="0"/>
              <a:t>P’, </a:t>
            </a:r>
            <a:r>
              <a:rPr lang="zh-CN" altLang="en-US" dirty="0" smtClean="0"/>
              <a:t>该微量可由分别与向量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的平等的两个分量组成，即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P’ = </a:t>
            </a:r>
            <a:r>
              <a:rPr lang="en-US" altLang="zh-CN" dirty="0" err="1" smtClean="0"/>
              <a:t>Pcosθ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Qsinθ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向</a:t>
            </a:r>
            <a:r>
              <a:rPr lang="zh-CN" altLang="en-US" dirty="0" smtClean="0"/>
              <a:t>量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的两个分量可以表示为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P’x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Pxcosθ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Pysinθ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P’y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Pysinθ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Pxcosθ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</a:t>
            </a:r>
            <a:r>
              <a:rPr lang="zh-CN" altLang="en-US" dirty="0" smtClean="0"/>
              <a:t>阵形式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    -</a:t>
            </a:r>
            <a:r>
              <a:rPr lang="en-US" altLang="zh-CN" dirty="0" err="1" smtClean="0"/>
              <a:t>sinθ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 P’ =</a:t>
            </a:r>
            <a:r>
              <a:rPr lang="en-US" altLang="zh-CN" dirty="0" smtClean="0"/>
              <a:t>  			 </a:t>
            </a:r>
            <a:r>
              <a:rPr lang="en-US" altLang="zh-CN" dirty="0" smtClean="0"/>
              <a:t>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sinθ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cos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	</a:t>
            </a:r>
          </a:p>
          <a:p>
            <a:pPr lvl="1">
              <a:buNone/>
            </a:pPr>
            <a:r>
              <a:rPr lang="en-US" altLang="zh-CN" dirty="0" smtClean="0"/>
              <a:t>3D</a:t>
            </a:r>
            <a:r>
              <a:rPr lang="zh-CN" altLang="en-US" dirty="0" smtClean="0"/>
              <a:t>中绕坐标轴旋转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2160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067944" y="2204863"/>
            <a:ext cx="216024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507092"/>
            <a:ext cx="1944216" cy="79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81128"/>
            <a:ext cx="22565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581128"/>
            <a:ext cx="23875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绕任意轴旋转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绕任意轴旋转</a:t>
            </a:r>
            <a:r>
              <a:rPr lang="en-US" altLang="zh-CN" sz="2000" dirty="0" smtClean="0"/>
              <a:t>θ</a:t>
            </a:r>
            <a:r>
              <a:rPr lang="zh-CN" altLang="en-US" sz="2000" dirty="0" smtClean="0"/>
              <a:t>角，旋转轴为单位</a:t>
            </a:r>
            <a:r>
              <a:rPr lang="zh-CN" altLang="en-US" sz="2000" dirty="0" smtClean="0"/>
              <a:t>向</a:t>
            </a:r>
            <a:r>
              <a:rPr lang="zh-CN" altLang="en-US" sz="2000" dirty="0" smtClean="0"/>
              <a:t>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，则向量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可分解为分别与向量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平行和垂直的分量，与向量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平行的分量在旋转过程中不变，因此问题简化为向量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垂</a:t>
            </a:r>
            <a:r>
              <a:rPr lang="zh-CN" altLang="en-US" sz="2000" dirty="0" smtClean="0"/>
              <a:t>直分量的旋转问题。</a:t>
            </a:r>
            <a:endParaRPr lang="zh-CN" altLang="en-U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2609219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由于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= |</a:t>
            </a:r>
            <a:r>
              <a:rPr lang="en-US" altLang="zh-CN" dirty="0" err="1" smtClean="0"/>
              <a:t>A||P|sinα</a:t>
            </a:r>
            <a:r>
              <a:rPr lang="en-US" altLang="zh-CN" dirty="0" smtClean="0"/>
              <a:t> = |</a:t>
            </a:r>
            <a:r>
              <a:rPr lang="en-US" altLang="zh-CN" dirty="0" err="1" smtClean="0"/>
              <a:t>P|sinα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P-(AP)A</a:t>
            </a:r>
            <a:r>
              <a:rPr lang="zh-CN" altLang="en-US" dirty="0" smtClean="0"/>
              <a:t>方向垂直，长度相同，所以可通过此正交基表示旋转后的向量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[p – (AP)A]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 + (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sinθ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方向上的投影，得到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P’ = </a:t>
            </a:r>
            <a:r>
              <a:rPr lang="en-US" altLang="zh-CN" dirty="0" err="1" smtClean="0"/>
              <a:t>Pcosθ</a:t>
            </a:r>
            <a:r>
              <a:rPr lang="en-US" altLang="zh-CN" dirty="0" smtClean="0"/>
              <a:t> + (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sinθ</a:t>
            </a:r>
            <a:r>
              <a:rPr lang="en-US" altLang="zh-CN" dirty="0" smtClean="0"/>
              <a:t> + A(AP)(1 – </a:t>
            </a:r>
            <a:r>
              <a:rPr lang="en-US" altLang="zh-CN" dirty="0" err="1" smtClean="0"/>
              <a:t>cos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整理后得：</a:t>
            </a:r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4176464" cy="172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725144"/>
            <a:ext cx="5747164" cy="10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软件渲染概述</a:t>
            </a:r>
            <a:endParaRPr lang="en-US" altLang="zh-CN" dirty="0" smtClean="0"/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的与意义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zh-CN" altLang="en-US" dirty="0" smtClean="0"/>
              <a:t>算</a:t>
            </a:r>
            <a:r>
              <a:rPr lang="zh-CN" altLang="en-US" dirty="0" smtClean="0"/>
              <a:t>机图形系统工作原理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</a:t>
            </a:r>
            <a:r>
              <a:rPr lang="zh-CN" altLang="en-US" dirty="0" smtClean="0"/>
              <a:t>下关键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及绘制操作</a:t>
            </a:r>
            <a:endParaRPr lang="en-US" altLang="zh-CN" dirty="0" smtClean="0"/>
          </a:p>
          <a:p>
            <a:r>
              <a:rPr lang="zh-CN" altLang="en-US" dirty="0" smtClean="0"/>
              <a:t>绘</a:t>
            </a:r>
            <a:r>
              <a:rPr lang="zh-CN" altLang="en-US" dirty="0" smtClean="0"/>
              <a:t>制第一个三角形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zh-CN" altLang="en-US" dirty="0" smtClean="0"/>
              <a:t>形绘制流水线</a:t>
            </a:r>
            <a:endParaRPr lang="en-US" altLang="zh-CN" dirty="0" smtClean="0"/>
          </a:p>
          <a:p>
            <a:r>
              <a:rPr lang="zh-CN" altLang="en-US" dirty="0" smtClean="0"/>
              <a:t>坐</a:t>
            </a:r>
            <a:r>
              <a:rPr lang="zh-CN" altLang="en-US" dirty="0" smtClean="0"/>
              <a:t>标变换流程</a:t>
            </a:r>
            <a:endParaRPr lang="en-US" altLang="zh-CN" dirty="0" smtClean="0"/>
          </a:p>
          <a:p>
            <a:r>
              <a:rPr lang="zh-CN" altLang="en-US" dirty="0" smtClean="0"/>
              <a:t>剔除操作和裁剪操作</a:t>
            </a:r>
            <a:endParaRPr lang="en-US" altLang="zh-CN" dirty="0" smtClean="0"/>
          </a:p>
          <a:p>
            <a:r>
              <a:rPr lang="zh-CN" altLang="en-US" dirty="0" smtClean="0"/>
              <a:t>光栅化操作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 smtClean="0"/>
              <a:t>本光照模型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 smtClean="0"/>
              <a:t>级光照技术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zh-CN" altLang="en-US" dirty="0" smtClean="0"/>
              <a:t>荐书籍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变换到摄像机坐标系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</a:t>
            </a:r>
            <a:r>
              <a:rPr lang="zh-CN" altLang="en-US" dirty="0" smtClean="0"/>
              <a:t>常，我们通过三个量来构建一个摄像机矩阵即，摄像机的位置</a:t>
            </a:r>
            <a:r>
              <a:rPr lang="en-US" altLang="zh-CN" dirty="0" smtClean="0"/>
              <a:t>pos</a:t>
            </a:r>
            <a:r>
              <a:rPr lang="zh-CN" altLang="en-US" dirty="0" smtClean="0"/>
              <a:t>、方向</a:t>
            </a:r>
            <a:r>
              <a:rPr lang="en-US" altLang="zh-CN" dirty="0" smtClean="0"/>
              <a:t>dir</a:t>
            </a:r>
            <a:r>
              <a:rPr lang="zh-CN" altLang="en-US" dirty="0" smtClean="0"/>
              <a:t>、向上</a:t>
            </a:r>
            <a:r>
              <a:rPr lang="en-US" altLang="zh-CN" dirty="0" smtClean="0"/>
              <a:t>up</a:t>
            </a:r>
            <a:r>
              <a:rPr lang="zh-CN" altLang="en-US" dirty="0" smtClean="0"/>
              <a:t>向量。在右手坐标系统中，摄像机方向指向其本身坐标的</a:t>
            </a:r>
            <a:r>
              <a:rPr lang="en-US" altLang="zh-CN" dirty="0" smtClean="0"/>
              <a:t>-z</a:t>
            </a:r>
            <a:r>
              <a:rPr lang="zh-CN" altLang="en-US" dirty="0" smtClean="0"/>
              <a:t>方向，于是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zaxis</a:t>
            </a:r>
            <a:r>
              <a:rPr lang="en-US" altLang="zh-CN" dirty="0" smtClean="0"/>
              <a:t> = -dir;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up.crossProduct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zaxis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zaxis.crossProduct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知道摄像机的三个坐标轴，就可以通过线性变换，将世界坐标系变换到摄像机坐标系。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投影变换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投</a:t>
            </a:r>
            <a:r>
              <a:rPr lang="zh-CN" altLang="en-US" dirty="0" smtClean="0"/>
              <a:t>影变换完成的是如何将三维模型显示到二维视口上，这是一个三维转二维的过程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视锥体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717032"/>
            <a:ext cx="291971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变换目的与结果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投</a:t>
            </a:r>
            <a:r>
              <a:rPr lang="zh-CN" altLang="en-US" dirty="0" smtClean="0"/>
              <a:t>影变换会产生近大远小的效果。变换后的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OpenGLz</a:t>
            </a:r>
            <a:r>
              <a:rPr lang="zh-CN" altLang="en-US" dirty="0" smtClean="0"/>
              <a:t>值范围是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[0, 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透</a:t>
            </a:r>
            <a:r>
              <a:rPr lang="zh-CN" altLang="en-US" dirty="0" smtClean="0"/>
              <a:t>视投影矩阵的推导（很多书籍都是一带而过）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整</a:t>
            </a:r>
            <a:r>
              <a:rPr lang="zh-CN" altLang="en-US" dirty="0" smtClean="0"/>
              <a:t>个投影过程分为两个部分，第一部分是从</a:t>
            </a:r>
            <a:r>
              <a:rPr lang="en-US" altLang="zh-CN" dirty="0" smtClean="0"/>
              <a:t>Frustum</a:t>
            </a:r>
            <a:r>
              <a:rPr lang="zh-CN" altLang="en-US" dirty="0" smtClean="0"/>
              <a:t>内一点投影到近剪裁面的过程，第二部分是由近裁剪面缩放的过程。假设</a:t>
            </a:r>
            <a:r>
              <a:rPr lang="en-US" altLang="zh-CN" dirty="0" smtClean="0"/>
              <a:t>Frustum</a:t>
            </a:r>
            <a:r>
              <a:rPr lang="zh-CN" altLang="en-US" dirty="0" smtClean="0"/>
              <a:t>内有一点</a:t>
            </a:r>
            <a:r>
              <a:rPr lang="en-US" altLang="zh-CN" dirty="0" smtClean="0"/>
              <a:t>P(x, y, z)</a:t>
            </a:r>
            <a:r>
              <a:rPr lang="zh-CN" altLang="en-US" dirty="0" smtClean="0"/>
              <a:t>， 在近裁剪面上的投影是</a:t>
            </a:r>
            <a:r>
              <a:rPr lang="en-US" altLang="zh-CN" dirty="0" smtClean="0"/>
              <a:t>P’(x’, y’, z’)</a:t>
            </a:r>
            <a:r>
              <a:rPr lang="zh-CN" altLang="en-US" dirty="0" smtClean="0"/>
              <a:t>，经过缩放后的最终坐标为</a:t>
            </a:r>
            <a:r>
              <a:rPr lang="en-US" altLang="zh-CN" dirty="0" smtClean="0"/>
              <a:t>P’’(x’’, y’’, z’’)</a:t>
            </a:r>
            <a:r>
              <a:rPr lang="zh-CN" altLang="en-US" dirty="0" smtClean="0"/>
              <a:t>，假设所求投影矩阵为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，则：</a:t>
            </a:r>
            <a:r>
              <a:rPr lang="en-US" altLang="zh-CN" dirty="0" smtClean="0"/>
              <a:t>MP = P’’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投影部分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2833561" cy="191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437112"/>
            <a:ext cx="30963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缩放部分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P‘</a:t>
            </a:r>
            <a:r>
              <a:rPr lang="zh-CN" altLang="en-US" sz="2000" dirty="0" smtClean="0"/>
              <a:t>缩</a:t>
            </a:r>
            <a:r>
              <a:rPr lang="zh-CN" altLang="en-US" sz="2000" dirty="0" smtClean="0"/>
              <a:t>放的过</a:t>
            </a:r>
            <a:r>
              <a:rPr lang="zh-CN" altLang="en-US" sz="2000" dirty="0" smtClean="0"/>
              <a:t>程，假</a:t>
            </a:r>
            <a:r>
              <a:rPr lang="zh-CN" altLang="en-US" sz="2000" dirty="0" smtClean="0"/>
              <a:t>设投影平面的高度为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，由</a:t>
            </a:r>
            <a:r>
              <a:rPr lang="zh-CN" altLang="en-US" sz="2000" dirty="0" smtClean="0"/>
              <a:t>于转换</a:t>
            </a:r>
            <a:r>
              <a:rPr lang="zh-CN" altLang="en-US" sz="2000" dirty="0" smtClean="0"/>
              <a:t>后的</a:t>
            </a:r>
            <a:r>
              <a:rPr lang="zh-CN" altLang="en-US" sz="2000" dirty="0" smtClean="0"/>
              <a:t>高度为</a:t>
            </a:r>
            <a:r>
              <a:rPr lang="en-US" altLang="zh-CN" sz="2000" dirty="0" smtClean="0"/>
              <a:t>2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投</a:t>
            </a:r>
            <a:r>
              <a:rPr lang="zh-CN" altLang="en-US" sz="2000" dirty="0" smtClean="0"/>
              <a:t>影平面的宽高比为</a:t>
            </a:r>
            <a:r>
              <a:rPr lang="en-US" altLang="zh-CN" sz="2000" dirty="0" smtClean="0"/>
              <a:t>aspect</a:t>
            </a:r>
            <a:r>
              <a:rPr lang="zh-CN" altLang="en-US" sz="2000" dirty="0" smtClean="0"/>
              <a:t>，所以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2890440" cy="18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101" y="5157192"/>
            <a:ext cx="1929755" cy="64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值用于后面的深度测试，所以不能简单的抛弃。因为光栅化之前，我们要对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坐标倒数进行插值，所以</a:t>
            </a:r>
            <a:r>
              <a:rPr lang="en-US" altLang="zh-CN" sz="2000" dirty="0" smtClean="0"/>
              <a:t>z’’</a:t>
            </a:r>
            <a:r>
              <a:rPr lang="zh-CN" altLang="en-US" sz="2000" dirty="0" smtClean="0"/>
              <a:t>可表示为：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映射前后，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的范围分别是</a:t>
            </a:r>
            <a:r>
              <a:rPr lang="en-US" altLang="zh-CN" sz="2000" dirty="0" smtClean="0"/>
              <a:t>[n, f]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[-1, 1]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	</a:t>
            </a:r>
            <a:r>
              <a:rPr lang="zh-CN" altLang="en-US" sz="2000" dirty="0" smtClean="0"/>
              <a:t>解得：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524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05064"/>
            <a:ext cx="1362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149080"/>
            <a:ext cx="2428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所以，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x’’, y’’, z’’</a:t>
            </a:r>
            <a:r>
              <a:rPr lang="zh-CN" altLang="en-US" sz="2000" dirty="0" smtClean="0"/>
              <a:t>代入到</a:t>
            </a:r>
            <a:r>
              <a:rPr lang="en-US" altLang="zh-CN" sz="2000" dirty="0" smtClean="0"/>
              <a:t>PM=P’’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求得最后的矩阵为：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2428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05064"/>
            <a:ext cx="3096939" cy="21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剔除操作和裁剪操作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zh-CN" altLang="en-US" dirty="0" smtClean="0"/>
              <a:t>象剔除操作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对</a:t>
            </a:r>
            <a:r>
              <a:rPr lang="zh-CN" altLang="en-US" sz="2000" dirty="0" smtClean="0"/>
              <a:t>象剔除操作将计算对象整体是否位于视锥体内，若对象位于视锥体外部，则无须消耗光栅化操作过程中的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周期（硬件渲染包括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周期），通常，应用程序针对每一个对象维的一个包围盒，若包围盒在视锥体外，则可快速剔除该对象。</a:t>
            </a:r>
            <a:endParaRPr lang="en-US" altLang="zh-CN" sz="2000" dirty="0" smtClean="0"/>
          </a:p>
          <a:p>
            <a:r>
              <a:rPr lang="zh-CN" altLang="en-US" dirty="0" smtClean="0"/>
              <a:t>背面剔除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针对有向三角形，其法线均指向对象表面外侧。在摄像机空间的三角形三个顶点</a:t>
            </a:r>
            <a:r>
              <a:rPr lang="en-US" altLang="zh-CN" sz="2000" dirty="0" smtClean="0"/>
              <a:t>Vi = (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ui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，法向量</a:t>
            </a:r>
            <a:r>
              <a:rPr lang="en-US" altLang="zh-CN" sz="2000" dirty="0" smtClean="0"/>
              <a:t>N=(V1- V0)X(V2 – V0)</a:t>
            </a:r>
            <a:r>
              <a:rPr lang="zh-CN" altLang="en-US" sz="2000" dirty="0" smtClean="0"/>
              <a:t>，眼睛位置为</a:t>
            </a:r>
            <a:r>
              <a:rPr lang="en-US" altLang="zh-CN" sz="2000" dirty="0" smtClean="0"/>
              <a:t>(0, 0, 0)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P-V0=(-r0, -u0, -d0)</a:t>
            </a:r>
            <a:r>
              <a:rPr lang="zh-CN" altLang="en-US" sz="2000" dirty="0" smtClean="0"/>
              <a:t>与法向量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成锐角时可见。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剔除操作和裁剪操作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正面测试如下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定义如下齐次矩阵：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5476191" cy="11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365104"/>
            <a:ext cx="2800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剔除操作和裁剪操作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的行列式如下：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因此，当</a:t>
            </a:r>
            <a:r>
              <a:rPr lang="en-US" altLang="zh-CN" sz="2000" dirty="0" err="1" smtClean="0"/>
              <a:t>det</a:t>
            </a:r>
            <a:r>
              <a:rPr lang="en-US" altLang="zh-CN" sz="2000" dirty="0" smtClean="0"/>
              <a:t>(M) &gt; 0</a:t>
            </a:r>
            <a:r>
              <a:rPr lang="zh-CN" altLang="en-US" sz="2000" dirty="0" smtClean="0"/>
              <a:t>时，该三角形可见。</a:t>
            </a:r>
            <a:endParaRPr lang="en-US" altLang="zh-CN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3307829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软件渲染概述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一提到渲染，通常我们想到的大多都是像</a:t>
            </a:r>
            <a:r>
              <a:rPr lang="en-US" altLang="zh-CN" dirty="0" smtClean="0"/>
              <a:t>OpenGL(</a:t>
            </a:r>
            <a:r>
              <a:rPr lang="en-US" altLang="zh-CN" dirty="0" err="1" smtClean="0"/>
              <a:t>OpenES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等这样的技术。这些是目前比较流行的且用到的最多的硬件</a:t>
            </a:r>
            <a:r>
              <a:rPr lang="zh-CN" altLang="en-US" dirty="0" smtClean="0"/>
              <a:t>图</a:t>
            </a:r>
            <a:r>
              <a:rPr lang="zh-CN" altLang="en-US" dirty="0" smtClean="0"/>
              <a:t>形程序接口。我们将需要渲染的数据交给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，利用硬件能力加速渲染。这些底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提供给我们更灵活简单的方式去渲染图像，但却隐藏了许多细节。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光栅化操作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直线段光栅化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推荐书籍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交互式计算机图形学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着色器的自顶向下方法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游戏与计算机图形学中的数学方法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游戏引擎设计：实时计算机图形学的应用方法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软件渲染概述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软件渲染则只利用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完成渲染所需要的一切计算，然后将数据写入到帧缓冲中完成渲染，这在过去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不发达的年代，软件渲染是十分重要的。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虽然如今的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能力已经十分发达，并且目前也几乎没有游戏引擎用软件的方式去完成渲染。但学习软件渲染过程却可以让我们在使用如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时知道他都为我们做了什么和我们为什么要这样写程序。</a:t>
            </a:r>
            <a:endParaRPr lang="en-US" altLang="zh-CN" dirty="0" smtClean="0"/>
          </a:p>
          <a:p>
            <a:r>
              <a:rPr lang="zh-CN" altLang="en-US" dirty="0" smtClean="0"/>
              <a:t>对软件渲染有一定了解后，更快的学习硬件渲染技术，无论是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Metal</a:t>
            </a:r>
            <a:r>
              <a:rPr lang="zh-CN" altLang="en-US" dirty="0" smtClean="0"/>
              <a:t>，其底层原理基本相同。</a:t>
            </a:r>
            <a:endParaRPr lang="en-US" altLang="zh-CN" dirty="0" smtClean="0"/>
          </a:p>
          <a:p>
            <a:r>
              <a:rPr lang="zh-CN" altLang="en-US" dirty="0" smtClean="0"/>
              <a:t>在没有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知</a:t>
            </a:r>
            <a:r>
              <a:rPr lang="zh-CN" altLang="en-US" dirty="0" smtClean="0"/>
              <a:t>识的情况下也能实现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渲染。</a:t>
            </a:r>
            <a:endParaRPr lang="en-US" altLang="zh-CN" dirty="0" smtClean="0"/>
          </a:p>
          <a:p>
            <a:r>
              <a:rPr lang="zh-CN" altLang="en-US" dirty="0" smtClean="0"/>
              <a:t>我甚至可以去实现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计算机图形系统工作原理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机显示器显示设备在每一刻仅绘制一个像素。显示设备从左到右地扫描屏幕每行中的像素，并如此从上至下地扫描屏幕上的每一行。当它扫描至屏幕的右下角时，它将重定位至屏幕的左上角并如前述那样重复扫描屏幕。这一扫描过程大概每秒</a:t>
            </a:r>
            <a:r>
              <a:rPr lang="en-US" altLang="zh-CN" dirty="0" smtClean="0"/>
              <a:t>60</a:t>
            </a:r>
            <a:r>
              <a:rPr lang="zh-CN" altLang="en-US" dirty="0" smtClean="0"/>
              <a:t>次，以到于我们的眼睛无法察觉这一过程。</a:t>
            </a:r>
            <a:endParaRPr lang="en-US" altLang="zh-CN" dirty="0" smtClean="0"/>
          </a:p>
          <a:p>
            <a:r>
              <a:rPr lang="zh-CN" altLang="en-US" dirty="0" smtClean="0"/>
              <a:t>可以将上述过程想象成一根细小的软管在向显示区域不断喷洒像素。各类像素到达软管末端，将它们喷射到显示区域中，每次往像素上喷洒一点。如何知哪个颜色像素该往哪喷呢？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计算机图形系统工作原理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在多数计算机中，从帧缓冲区（</a:t>
            </a:r>
            <a:r>
              <a:rPr lang="en-US" altLang="zh-CN" dirty="0" err="1" smtClean="0"/>
              <a:t>Framebuffer</a:t>
            </a:r>
            <a:r>
              <a:rPr lang="zh-CN" altLang="en-US" dirty="0" smtClean="0"/>
              <a:t>）中获取这些信息。帧缓冲区是内在中存储像素的一个数组，每次扫描，从数组中读取颜色值。</a:t>
            </a:r>
            <a:endParaRPr lang="en-US" altLang="zh-CN" dirty="0" smtClean="0"/>
          </a:p>
          <a:p>
            <a:r>
              <a:rPr lang="zh-CN" altLang="en-US" dirty="0" smtClean="0"/>
              <a:t>所以要完成渲染，我们的目标只是先在内存中绘制想要的图像，并将最终的</a:t>
            </a:r>
            <a:r>
              <a:rPr lang="zh-CN" altLang="en-US" dirty="0" smtClean="0"/>
              <a:t>绘</a:t>
            </a:r>
            <a:r>
              <a:rPr lang="zh-CN" altLang="en-US" dirty="0" smtClean="0"/>
              <a:t>制结果从内存中拷贝到帧缓冲区中。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平台下关键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及绘制操作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拷</a:t>
            </a:r>
            <a:r>
              <a:rPr lang="zh-CN" altLang="en-US" dirty="0" smtClean="0"/>
              <a:t>贝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BitBlt</a:t>
            </a:r>
            <a:r>
              <a:rPr lang="en-US" altLang="zh-CN" dirty="0" smtClean="0"/>
              <a:t>(HDC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 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nYSrc</a:t>
            </a:r>
            <a:r>
              <a:rPr lang="en-US" altLang="zh-CN" dirty="0" smtClean="0"/>
              <a:t>,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几步简单的操作：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m_hWnd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static 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mdc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);HBITMAP 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CreateBitmap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m_iWidth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m_iHeight</a:t>
            </a:r>
            <a:r>
              <a:rPr lang="en-US" altLang="zh-CN" dirty="0" smtClean="0"/>
              <a:t>, 1, 32, </a:t>
            </a:r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SelectObject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mdc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BitBlt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hdc</a:t>
            </a:r>
            <a:r>
              <a:rPr lang="en-US" altLang="zh-CN" dirty="0" smtClean="0">
                <a:solidFill>
                  <a:srgbClr val="FF0000"/>
                </a:solidFill>
              </a:rPr>
              <a:t>, 0, 0, </a:t>
            </a:r>
            <a:r>
              <a:rPr lang="en-US" altLang="zh-CN" dirty="0" err="1" smtClean="0">
                <a:solidFill>
                  <a:srgbClr val="FF0000"/>
                </a:solidFill>
              </a:rPr>
              <a:t>m_iWidth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m_iHeight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mdc</a:t>
            </a:r>
            <a:r>
              <a:rPr lang="en-US" altLang="zh-CN" dirty="0" smtClean="0">
                <a:solidFill>
                  <a:srgbClr val="FF0000"/>
                </a:solidFill>
              </a:rPr>
              <a:t>, 0, 0, SRCCOPY);</a:t>
            </a:r>
          </a:p>
          <a:p>
            <a:pPr>
              <a:buNone/>
            </a:pPr>
            <a:r>
              <a:rPr lang="en-US" altLang="zh-CN" dirty="0" smtClean="0"/>
              <a:t>	::</a:t>
            </a:r>
            <a:r>
              <a:rPr lang="en-US" altLang="zh-CN" dirty="0" err="1" smtClean="0"/>
              <a:t>SwapBuffers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DeleteObject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ReleaseDC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m_hWnd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绘制第一个三角形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游</a:t>
            </a:r>
            <a:r>
              <a:rPr lang="zh-CN" altLang="en-US" dirty="0" smtClean="0"/>
              <a:t>戏复杂的模块和场景都是由三角形组成的，我们、从绘制一个</a:t>
            </a:r>
            <a:r>
              <a:rPr lang="en-US" altLang="zh-CN" dirty="0" smtClean="0"/>
              <a:t>2D</a:t>
            </a:r>
            <a:r>
              <a:rPr lang="zh-CN" altLang="en-US" dirty="0" smtClean="0"/>
              <a:t>三角形开始。</a:t>
            </a:r>
            <a:endParaRPr lang="en-US" altLang="zh-CN" dirty="0" smtClean="0"/>
          </a:p>
          <a:p>
            <a:r>
              <a:rPr lang="zh-CN" altLang="en-US" dirty="0" smtClean="0"/>
              <a:t>三角形分类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平底三角形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任</a:t>
            </a:r>
            <a:r>
              <a:rPr lang="zh-CN" altLang="en-US" dirty="0" smtClean="0"/>
              <a:t>意三角形（可以分割为两个平底三角形）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73016"/>
            <a:ext cx="716087" cy="7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499992" y="3573016"/>
            <a:ext cx="716087" cy="7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941168"/>
            <a:ext cx="1197868" cy="121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1336</Words>
  <Application>Microsoft Office PowerPoint</Application>
  <PresentationFormat>全屏显示(4:3)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软件渲染</vt:lpstr>
      <vt:lpstr>目录</vt:lpstr>
      <vt:lpstr>软件渲染概述</vt:lpstr>
      <vt:lpstr>软件渲染概述</vt:lpstr>
      <vt:lpstr>目的与意义</vt:lpstr>
      <vt:lpstr>计算机图形系统工作原理</vt:lpstr>
      <vt:lpstr>计算机图形系统工作原理</vt:lpstr>
      <vt:lpstr>Windows平台下关键API及绘制操作</vt:lpstr>
      <vt:lpstr>绘制第一个三角形</vt:lpstr>
      <vt:lpstr>绘制第一个三角形</vt:lpstr>
      <vt:lpstr>图形绘制流水线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剔除操作和裁剪操作</vt:lpstr>
      <vt:lpstr>剔除操作和裁剪操作</vt:lpstr>
      <vt:lpstr>剔除操作和裁剪操作</vt:lpstr>
      <vt:lpstr>光栅化操作</vt:lpstr>
      <vt:lpstr>推荐书籍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软件渲染</dc:title>
  <cp:lastModifiedBy>Administrator</cp:lastModifiedBy>
  <cp:revision>212</cp:revision>
  <dcterms:modified xsi:type="dcterms:W3CDTF">2017-07-16T15:24:04Z</dcterms:modified>
</cp:coreProperties>
</file>